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Amatic SC"/>
      <p:regular r:id="rId34"/>
      <p:bold r:id="rId35"/>
    </p:embeddedFont>
    <p:embeddedFont>
      <p:font typeface="Source Code Pro"/>
      <p:regular r:id="rId36"/>
      <p:bold r:id="rId37"/>
      <p:italic r:id="rId38"/>
      <p:boldItalic r:id="rId39"/>
    </p:embeddedFont>
    <p:embeddedFont>
      <p:font typeface="Old Standard TT"/>
      <p:regular r:id="rId40"/>
      <p:bold r:id="rId41"/>
      <p: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268D2C-C0DD-40DD-8CF3-CCD6C2CB3E33}">
  <a:tblStyle styleId="{67268D2C-C0DD-40DD-8CF3-CCD6C2CB3E3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ldStandardTT-regular.fntdata"/><Relationship Id="rId20" Type="http://schemas.openxmlformats.org/officeDocument/2006/relationships/slide" Target="slides/slide14.xml"/><Relationship Id="rId42" Type="http://schemas.openxmlformats.org/officeDocument/2006/relationships/font" Target="fonts/OldStandardTT-italic.fntdata"/><Relationship Id="rId41" Type="http://schemas.openxmlformats.org/officeDocument/2006/relationships/font" Target="fonts/OldStandardTT-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AmaticSC-bold.fntdata"/><Relationship Id="rId12" Type="http://schemas.openxmlformats.org/officeDocument/2006/relationships/slide" Target="slides/slide6.xml"/><Relationship Id="rId34" Type="http://schemas.openxmlformats.org/officeDocument/2006/relationships/font" Target="fonts/AmaticSC-regular.fntdata"/><Relationship Id="rId15" Type="http://schemas.openxmlformats.org/officeDocument/2006/relationships/slide" Target="slides/slide9.xml"/><Relationship Id="rId37" Type="http://schemas.openxmlformats.org/officeDocument/2006/relationships/font" Target="fonts/SourceCodePro-bold.fntdata"/><Relationship Id="rId14" Type="http://schemas.openxmlformats.org/officeDocument/2006/relationships/slide" Target="slides/slide8.xml"/><Relationship Id="rId36" Type="http://schemas.openxmlformats.org/officeDocument/2006/relationships/font" Target="fonts/SourceCodePro-regular.fntdata"/><Relationship Id="rId17" Type="http://schemas.openxmlformats.org/officeDocument/2006/relationships/slide" Target="slides/slide11.xml"/><Relationship Id="rId39" Type="http://schemas.openxmlformats.org/officeDocument/2006/relationships/font" Target="fonts/SourceCodePro-boldItalic.fntdata"/><Relationship Id="rId16" Type="http://schemas.openxmlformats.org/officeDocument/2006/relationships/slide" Target="slides/slide10.xml"/><Relationship Id="rId38" Type="http://schemas.openxmlformats.org/officeDocument/2006/relationships/font" Target="fonts/SourceCodePr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8c376470c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8c376470c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d82c873f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fd82c873f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8c376470c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8c376470c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04601b30f_0_9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04601b30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004601b30f_0_10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004601b30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04601b30f_0_14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04601b30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004601b30f_0_1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004601b30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004601b30f_0_1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004601b30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04601b30f_0_1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004601b30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04601b30f_0_1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004601b30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004601b30f_0_15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004601b30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8c376470c_0_5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8c376470c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004601b30f_0_15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004601b30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004601b30f_0_14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004601b30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004601b30f_0_16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004601b30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004601b30f_0_17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004601b30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d82c873f8_0_3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fd82c873f8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04601b30f_0_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004601b30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04601b30f_0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04601b30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d82c873f8_0_33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d82c873f8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04601b30f_0_8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004601b30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04601b30f_0_8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04601b30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04601b30f_0_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04601b30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6" name="Shape 56"/>
        <p:cNvGrpSpPr/>
        <p:nvPr/>
      </p:nvGrpSpPr>
      <p:grpSpPr>
        <a:xfrm>
          <a:off x="0" y="0"/>
          <a:ext cx="0" cy="0"/>
          <a:chOff x="0" y="0"/>
          <a:chExt cx="0" cy="0"/>
        </a:xfrm>
      </p:grpSpPr>
      <p:sp>
        <p:nvSpPr>
          <p:cNvPr id="57" name="Google Shape;57;p14"/>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 name="Google Shape;58;p14"/>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59" name="Google Shape;59;p14"/>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60" name="Google Shape;60;p14"/>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cxnSp>
        <p:nvCxnSpPr>
          <p:cNvPr id="63" name="Google Shape;63;p15"/>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64" name="Google Shape;64;p1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 name="Google Shape;69;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0" name="Google Shape;7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7"/>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 name="Google Shape;7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89" name="Google Shape;89;p21"/>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90" name="Google Shape;90;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sp>
        <p:nvSpPr>
          <p:cNvPr id="97" name="Google Shape;97;p23"/>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8" name="Google Shape;98;p23"/>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9" name="Google Shape;9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2" name="Shape 102"/>
        <p:cNvGrpSpPr/>
        <p:nvPr/>
      </p:nvGrpSpPr>
      <p:grpSpPr>
        <a:xfrm>
          <a:off x="0" y="0"/>
          <a:ext cx="0" cy="0"/>
          <a:chOff x="0" y="0"/>
          <a:chExt cx="0" cy="0"/>
        </a:xfrm>
      </p:grpSpPr>
      <p:sp>
        <p:nvSpPr>
          <p:cNvPr id="103" name="Google Shape;103;p25"/>
          <p:cNvSpPr txBox="1"/>
          <p:nvPr>
            <p:ph type="title"/>
          </p:nvPr>
        </p:nvSpPr>
        <p:spPr>
          <a:xfrm>
            <a:off x="1435608" y="205978"/>
            <a:ext cx="7498200" cy="8574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562214"/>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4" name="Google Shape;104;p25"/>
          <p:cNvSpPr txBox="1"/>
          <p:nvPr>
            <p:ph idx="1" type="body"/>
          </p:nvPr>
        </p:nvSpPr>
        <p:spPr>
          <a:xfrm>
            <a:off x="1435608" y="1085850"/>
            <a:ext cx="7498200" cy="36006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600"/>
              </a:spcBef>
              <a:spcAft>
                <a:spcPts val="0"/>
              </a:spcAft>
              <a:buSzPts val="1440"/>
              <a:buChar char="●"/>
              <a:defRPr/>
            </a:lvl1pPr>
            <a:lvl2pPr indent="-342900" lvl="1" marL="914400" rtl="0" algn="l">
              <a:lnSpc>
                <a:spcPct val="100000"/>
              </a:lnSpc>
              <a:spcBef>
                <a:spcPts val="1600"/>
              </a:spcBef>
              <a:spcAft>
                <a:spcPts val="0"/>
              </a:spcAft>
              <a:buSzPts val="1800"/>
              <a:buChar char="○"/>
              <a:defRPr/>
            </a:lvl2pPr>
            <a:lvl3pPr indent="-342900" lvl="2" marL="1371600" rtl="0" algn="l">
              <a:lnSpc>
                <a:spcPct val="100000"/>
              </a:lnSpc>
              <a:spcBef>
                <a:spcPts val="1600"/>
              </a:spcBef>
              <a:spcAft>
                <a:spcPts val="0"/>
              </a:spcAft>
              <a:buSzPts val="1800"/>
              <a:buChar char="■"/>
              <a:defRPr/>
            </a:lvl3pPr>
            <a:lvl4pPr indent="-342900" lvl="3" marL="1828800" rtl="0" algn="l">
              <a:lnSpc>
                <a:spcPct val="100000"/>
              </a:lnSpc>
              <a:spcBef>
                <a:spcPts val="1600"/>
              </a:spcBef>
              <a:spcAft>
                <a:spcPts val="0"/>
              </a:spcAft>
              <a:buSzPts val="1800"/>
              <a:buChar char="●"/>
              <a:defRPr/>
            </a:lvl4pPr>
            <a:lvl5pPr indent="-342900" lvl="4" marL="2286000" rtl="0" algn="l">
              <a:lnSpc>
                <a:spcPct val="100000"/>
              </a:lnSpc>
              <a:spcBef>
                <a:spcPts val="1600"/>
              </a:spcBef>
              <a:spcAft>
                <a:spcPts val="0"/>
              </a:spcAft>
              <a:buSzPts val="1800"/>
              <a:buChar char="○"/>
              <a:defRPr/>
            </a:lvl5pPr>
            <a:lvl6pPr indent="-342900" lvl="5" marL="2743200" rtl="0" algn="l">
              <a:lnSpc>
                <a:spcPct val="100000"/>
              </a:lnSpc>
              <a:spcBef>
                <a:spcPts val="1600"/>
              </a:spcBef>
              <a:spcAft>
                <a:spcPts val="0"/>
              </a:spcAft>
              <a:buSzPts val="1800"/>
              <a:buChar char="■"/>
              <a:defRPr/>
            </a:lvl6pPr>
            <a:lvl7pPr indent="-342900" lvl="6" marL="3200400" rtl="0" algn="l">
              <a:lnSpc>
                <a:spcPct val="100000"/>
              </a:lnSpc>
              <a:spcBef>
                <a:spcPts val="1600"/>
              </a:spcBef>
              <a:spcAft>
                <a:spcPts val="0"/>
              </a:spcAft>
              <a:buSzPts val="1800"/>
              <a:buChar char="●"/>
              <a:defRPr/>
            </a:lvl7pPr>
            <a:lvl8pPr indent="-342900" lvl="7" marL="3657600" rtl="0" algn="l">
              <a:lnSpc>
                <a:spcPct val="100000"/>
              </a:lnSpc>
              <a:spcBef>
                <a:spcPts val="1600"/>
              </a:spcBef>
              <a:spcAft>
                <a:spcPts val="0"/>
              </a:spcAft>
              <a:buSzPts val="1800"/>
              <a:buChar char="○"/>
              <a:defRPr/>
            </a:lvl8pPr>
            <a:lvl9pPr indent="-342900" lvl="8" marL="4114800" rtl="0" algn="l">
              <a:lnSpc>
                <a:spcPct val="100000"/>
              </a:lnSpc>
              <a:spcBef>
                <a:spcPts val="1600"/>
              </a:spcBef>
              <a:spcAft>
                <a:spcPts val="1600"/>
              </a:spcAft>
              <a:buSzPts val="1800"/>
              <a:buChar char="■"/>
              <a:defRPr/>
            </a:lvl9pPr>
          </a:lstStyle>
          <a:p/>
        </p:txBody>
      </p:sp>
      <p:sp>
        <p:nvSpPr>
          <p:cNvPr id="105" name="Google Shape;105;p25"/>
          <p:cNvSpPr txBox="1"/>
          <p:nvPr>
            <p:ph idx="10" type="dt"/>
          </p:nvPr>
        </p:nvSpPr>
        <p:spPr>
          <a:xfrm>
            <a:off x="3581400" y="4729163"/>
            <a:ext cx="2133600" cy="3573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25"/>
          <p:cNvSpPr txBox="1"/>
          <p:nvPr>
            <p:ph idx="11" type="ftr"/>
          </p:nvPr>
        </p:nvSpPr>
        <p:spPr>
          <a:xfrm>
            <a:off x="5715000" y="4729163"/>
            <a:ext cx="2895600" cy="3573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25"/>
          <p:cNvSpPr txBox="1"/>
          <p:nvPr>
            <p:ph idx="12" type="sldNum"/>
          </p:nvPr>
        </p:nvSpPr>
        <p:spPr>
          <a:xfrm>
            <a:off x="8613648" y="4729163"/>
            <a:ext cx="457200" cy="3573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2" name="Shape 52"/>
        <p:cNvGrpSpPr/>
        <p:nvPr/>
      </p:nvGrpSpPr>
      <p:grpSpPr>
        <a:xfrm>
          <a:off x="0" y="0"/>
          <a:ext cx="0" cy="0"/>
          <a:chOff x="0" y="0"/>
          <a:chExt cx="0" cy="0"/>
        </a:xfrm>
      </p:grpSpPr>
      <p:sp>
        <p:nvSpPr>
          <p:cNvPr id="53" name="Google Shape;53;p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54" name="Google Shape;54;p1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55" name="Google Shape;5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hyperlink" Target="http://www.youtube.com/watch?v=8PxQiTiX3mg"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www.youtube.com/watch?v=iYMlJ5BCwd0" TargetMode="Externa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www.youtube.com/watch?v=iYMlJ5BCwd0" TargetMode="Externa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http://www.youtube.com/watch?v=iYMlJ5BCwd0" TargetMode="Externa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hyperlink" Target="http://www.youtube.com/watch?v=iYMlJ5BCwd0" TargetMode="External"/><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www.youtube.com/watch?v=iYMlJ5BCwd0" TargetMode="External"/><Relationship Id="rId4" Type="http://schemas.openxmlformats.org/officeDocument/2006/relationships/image" Target="../media/image8.jpg"/><Relationship Id="rId5"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hyperlink" Target="http://www.youtube.com/watch?v=iYMlJ5BCwd0" TargetMode="External"/><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www.youtube.com/watch?v=7s-S9MfXorg" TargetMode="External"/><Relationship Id="rId4" Type="http://schemas.openxmlformats.org/officeDocument/2006/relationships/image" Target="../media/image4.jp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hyperlink" Target="http://www.youtube.com/watch?v=iYMlJ5BCwd0" TargetMode="External"/><Relationship Id="rId4" Type="http://schemas.openxmlformats.org/officeDocument/2006/relationships/image" Target="../media/image8.jpg"/><Relationship Id="rId5"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www.youtube.com/watch?v=iYMlJ5BCwd0" TargetMode="External"/><Relationship Id="rId4" Type="http://schemas.openxmlformats.org/officeDocument/2006/relationships/image" Target="../media/image8.jpg"/><Relationship Id="rId5"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www.youtube.com/watch?v=RvHtJSEeKfc"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www.youtube.com/watch?v=LxhzN7fIUek" TargetMode="Externa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11" name="Shape 111"/>
        <p:cNvGrpSpPr/>
        <p:nvPr/>
      </p:nvGrpSpPr>
      <p:grpSpPr>
        <a:xfrm>
          <a:off x="0" y="0"/>
          <a:ext cx="0" cy="0"/>
          <a:chOff x="0" y="0"/>
          <a:chExt cx="0" cy="0"/>
        </a:xfrm>
      </p:grpSpPr>
      <p:sp>
        <p:nvSpPr>
          <p:cNvPr id="112" name="Google Shape;112;p26"/>
          <p:cNvSpPr txBox="1"/>
          <p:nvPr>
            <p:ph type="title"/>
          </p:nvPr>
        </p:nvSpPr>
        <p:spPr>
          <a:xfrm>
            <a:off x="0" y="-319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Warm up - Bob Brothers</a:t>
            </a:r>
            <a:endParaRPr/>
          </a:p>
        </p:txBody>
      </p:sp>
      <p:pic>
        <p:nvPicPr>
          <p:cNvPr descr="3 Min Timer music bird - Relaxing music with nature sounds, stream and birds sounds for sleeping, study, work.&#10;&#10;Fansound’s Relaxing Music for Studying, Yoga, Meditation, Concentration and Work. It’s ideal background music to help you to study, sleep, focus, meditation and work.&#10;&#10;Listening to this relaxing music for deep sleep, stress relief, work, reading or writing.This relaxing music combines soothing music, alpha waves with beautiful nature video to boost concentration.&#10;Welcome to leave your comments, like this video and subscribe to our channel.&#10;&#10;If you want more beautiful Nature Videos and Relaxing Music, please check out the relaxing music below:&#10;https://www.youtube.com/watch?v=bkZVg...&#10;&#10;Fansound composes Meditatiion Music, Relaxing Music, Deep Sleep Music, Healing Music, Spa Music, Piano Music, Guitar Music and Yoga Music. You can also find Classical Music from Mozart, Beethoven and Bach.&#10;&#10;Sleep Music:&#10;Fansound share the best relaxing music to help you go to sleep, relax. Our soothing music for sleeping is great for stress relief, relaxing deep sleep. Our relaxing sleep music can be used for background music, meditation music, relaxation music when you study, work, sleep.&#10;&#10;Meditation Music:&#10;Fansound Meditation Music is perfect for Zen meditation, mindfulness meditation and Buddhist meditation. It’s great for inner healing, positive energy.&#10;&#10;Study Music:&#10;Fansound Meditation Relax Music is also greate for study, work, concenration, think. &#10;&#10;Yoga Music:&#10;Our relaxing music can help you for yoga begainners. This soothing music can help you go into a yoga trance.&#10;&#10;#musicformeditation&#10;#musicforstudy&#10;#musicforyoga&#10;#concentrationmusic&#10;#relaxingmusic" id="113" name="Google Shape;113;p26" title="3 Min Timer music bird, relax music with nature sounds in the forest for work and study">
            <a:hlinkClick r:id="rId3"/>
          </p:cNvPr>
          <p:cNvPicPr preferRelativeResize="0"/>
          <p:nvPr/>
        </p:nvPicPr>
        <p:blipFill>
          <a:blip r:embed="rId4">
            <a:alphaModFix/>
          </a:blip>
          <a:stretch>
            <a:fillRect/>
          </a:stretch>
        </p:blipFill>
        <p:spPr>
          <a:xfrm>
            <a:off x="7172925" y="2106200"/>
            <a:ext cx="1757176" cy="1317875"/>
          </a:xfrm>
          <a:prstGeom prst="rect">
            <a:avLst/>
          </a:prstGeom>
          <a:noFill/>
          <a:ln>
            <a:noFill/>
          </a:ln>
        </p:spPr>
      </p:pic>
      <p:sp>
        <p:nvSpPr>
          <p:cNvPr id="114" name="Google Shape;114;p26"/>
          <p:cNvSpPr txBox="1"/>
          <p:nvPr/>
        </p:nvSpPr>
        <p:spPr>
          <a:xfrm>
            <a:off x="-14100" y="774075"/>
            <a:ext cx="7086300" cy="29898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700">
                <a:solidFill>
                  <a:srgbClr val="FFFFFF"/>
                </a:solidFill>
                <a:highlight>
                  <a:srgbClr val="674EA7"/>
                </a:highlight>
                <a:latin typeface="Source Code Pro"/>
                <a:ea typeface="Source Code Pro"/>
                <a:cs typeface="Source Code Pro"/>
                <a:sym typeface="Source Code Pro"/>
              </a:rPr>
              <a:t>Warm up:   3/14/23</a:t>
            </a:r>
            <a:endParaRPr sz="2700">
              <a:solidFill>
                <a:srgbClr val="FFFFFF"/>
              </a:solidFill>
              <a:highlight>
                <a:srgbClr val="674EA7"/>
              </a:highlight>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2700">
              <a:solidFill>
                <a:srgbClr val="FFFFFF"/>
              </a:solidFill>
              <a:highlight>
                <a:srgbClr val="674EA7"/>
              </a:highlight>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2700">
                <a:solidFill>
                  <a:srgbClr val="FFFFFF"/>
                </a:solidFill>
                <a:highlight>
                  <a:srgbClr val="674EA7"/>
                </a:highlight>
                <a:latin typeface="Source Code Pro"/>
                <a:ea typeface="Source Code Pro"/>
                <a:cs typeface="Source Code Pro"/>
                <a:sym typeface="Source Code Pro"/>
              </a:rPr>
              <a:t>Write or draw about a positive thought that is hard for you to have.</a:t>
            </a:r>
            <a:endParaRPr sz="2700">
              <a:solidFill>
                <a:srgbClr val="FFFFFF"/>
              </a:solidFill>
              <a:highlight>
                <a:srgbClr val="674EA7"/>
              </a:highlight>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2700">
              <a:solidFill>
                <a:srgbClr val="FFFFFF"/>
              </a:solidFill>
              <a:highlight>
                <a:srgbClr val="674EA7"/>
              </a:highlight>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68" name="Shape 168"/>
        <p:cNvGrpSpPr/>
        <p:nvPr/>
      </p:nvGrpSpPr>
      <p:grpSpPr>
        <a:xfrm>
          <a:off x="0" y="0"/>
          <a:ext cx="0" cy="0"/>
          <a:chOff x="0" y="0"/>
          <a:chExt cx="0" cy="0"/>
        </a:xfrm>
      </p:grpSpPr>
      <p:sp>
        <p:nvSpPr>
          <p:cNvPr id="169" name="Google Shape;169;p35"/>
          <p:cNvSpPr txBox="1"/>
          <p:nvPr>
            <p:ph type="title"/>
          </p:nvPr>
        </p:nvSpPr>
        <p:spPr>
          <a:xfrm>
            <a:off x="159300" y="-12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Seating Chart - Bobs</a:t>
            </a:r>
            <a:endParaRPr/>
          </a:p>
        </p:txBody>
      </p:sp>
      <p:graphicFrame>
        <p:nvGraphicFramePr>
          <p:cNvPr id="170" name="Google Shape;170;p35"/>
          <p:cNvGraphicFramePr/>
          <p:nvPr/>
        </p:nvGraphicFramePr>
        <p:xfrm>
          <a:off x="228600" y="762000"/>
          <a:ext cx="3000000" cy="3000000"/>
        </p:xfrm>
        <a:graphic>
          <a:graphicData uri="http://schemas.openxmlformats.org/drawingml/2006/table">
            <a:tbl>
              <a:tblPr>
                <a:noFill/>
                <a:tableStyleId>{67268D2C-C0DD-40DD-8CF3-CCD6C2CB3E33}</a:tableStyleId>
              </a:tblPr>
              <a:tblGrid>
                <a:gridCol w="964225"/>
                <a:gridCol w="964225"/>
                <a:gridCol w="964225"/>
                <a:gridCol w="964225"/>
                <a:gridCol w="964225"/>
                <a:gridCol w="964225"/>
                <a:gridCol w="964225"/>
                <a:gridCol w="964225"/>
              </a:tblGrid>
              <a:tr h="660100">
                <a:tc>
                  <a:txBody>
                    <a:bodyPr/>
                    <a:lstStyle/>
                    <a:p>
                      <a:pPr indent="0" lvl="0" marL="0" rtl="0" algn="ctr">
                        <a:spcBef>
                          <a:spcPts val="0"/>
                        </a:spcBef>
                        <a:spcAft>
                          <a:spcPts val="0"/>
                        </a:spcAft>
                        <a:buNone/>
                      </a:pPr>
                      <a:r>
                        <a:rPr lang="en" sz="1800"/>
                        <a:t>Jayden</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David</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Avniel</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800"/>
                        <a:t>Keira</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Issac</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Carlos</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Yosiah</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r>
              <a:tr h="660100">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r>
              <a:tr h="660100">
                <a:tc>
                  <a:txBody>
                    <a:bodyPr/>
                    <a:lstStyle/>
                    <a:p>
                      <a:pPr indent="0" lvl="0" marL="0" rtl="0" algn="ctr">
                        <a:spcBef>
                          <a:spcPts val="0"/>
                        </a:spcBef>
                        <a:spcAft>
                          <a:spcPts val="0"/>
                        </a:spcAft>
                        <a:buNone/>
                      </a:pPr>
                      <a:r>
                        <a:rPr lang="en" sz="1800"/>
                        <a:t>RJ</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800"/>
                        <a:t>Joaquin</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800"/>
                        <a:t>Brielle</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r>
              <a:tr h="660100">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000000"/>
                      </a:solidFill>
                      <a:prstDash val="solid"/>
                      <a:round/>
                      <a:headEnd len="sm" w="sm" type="none"/>
                      <a:tailEnd len="sm" w="sm" type="none"/>
                    </a:lnB>
                  </a:tcPr>
                </a:tc>
              </a:tr>
              <a:tr h="660100">
                <a:tc>
                  <a:txBody>
                    <a:bodyPr/>
                    <a:lstStyle/>
                    <a:p>
                      <a:pPr indent="0" lvl="0" marL="0" rtl="0" algn="ctr">
                        <a:spcBef>
                          <a:spcPts val="0"/>
                        </a:spcBef>
                        <a:spcAft>
                          <a:spcPts val="0"/>
                        </a:spcAft>
                        <a:buNone/>
                      </a:pPr>
                      <a:r>
                        <a:rPr lang="en" sz="1800"/>
                        <a:t>Serenity</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Aiden</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800"/>
                        <a:t>Monique</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Sharae</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Kevin</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74" name="Shape 174"/>
        <p:cNvGrpSpPr/>
        <p:nvPr/>
      </p:nvGrpSpPr>
      <p:grpSpPr>
        <a:xfrm>
          <a:off x="0" y="0"/>
          <a:ext cx="0" cy="0"/>
          <a:chOff x="0" y="0"/>
          <a:chExt cx="0" cy="0"/>
        </a:xfrm>
      </p:grpSpPr>
      <p:sp>
        <p:nvSpPr>
          <p:cNvPr id="175" name="Google Shape;175;p36"/>
          <p:cNvSpPr txBox="1"/>
          <p:nvPr>
            <p:ph type="title"/>
          </p:nvPr>
        </p:nvSpPr>
        <p:spPr>
          <a:xfrm>
            <a:off x="159300" y="-12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Seating Chart - Depps</a:t>
            </a:r>
            <a:endParaRPr/>
          </a:p>
        </p:txBody>
      </p:sp>
      <p:graphicFrame>
        <p:nvGraphicFramePr>
          <p:cNvPr id="176" name="Google Shape;176;p36"/>
          <p:cNvGraphicFramePr/>
          <p:nvPr/>
        </p:nvGraphicFramePr>
        <p:xfrm>
          <a:off x="304800" y="838200"/>
          <a:ext cx="3000000" cy="3000000"/>
        </p:xfrm>
        <a:graphic>
          <a:graphicData uri="http://schemas.openxmlformats.org/drawingml/2006/table">
            <a:tbl>
              <a:tblPr>
                <a:noFill/>
                <a:tableStyleId>{67268D2C-C0DD-40DD-8CF3-CCD6C2CB3E33}</a:tableStyleId>
              </a:tblPr>
              <a:tblGrid>
                <a:gridCol w="964225"/>
                <a:gridCol w="964225"/>
                <a:gridCol w="964225"/>
                <a:gridCol w="964225"/>
                <a:gridCol w="964225"/>
                <a:gridCol w="964225"/>
                <a:gridCol w="964225"/>
                <a:gridCol w="964225"/>
              </a:tblGrid>
              <a:tr h="660100">
                <a:tc>
                  <a:txBody>
                    <a:bodyPr/>
                    <a:lstStyle/>
                    <a:p>
                      <a:pPr indent="0" lvl="0" marL="0" rtl="0" algn="ctr">
                        <a:spcBef>
                          <a:spcPts val="0"/>
                        </a:spcBef>
                        <a:spcAft>
                          <a:spcPts val="0"/>
                        </a:spcAft>
                        <a:buNone/>
                      </a:pPr>
                      <a:r>
                        <a:rPr lang="en" sz="1800"/>
                        <a:t>Natalia</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Dylan</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Andre</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800"/>
                        <a:t>Jasiah</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Adan</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Endo</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Aubree</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r>
              <a:tr h="660100">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r>
              <a:tr h="660100">
                <a:tc>
                  <a:txBody>
                    <a:bodyPr/>
                    <a:lstStyle/>
                    <a:p>
                      <a:pPr indent="0" lvl="0" marL="0" rtl="0" algn="ctr">
                        <a:spcBef>
                          <a:spcPts val="0"/>
                        </a:spcBef>
                        <a:spcAft>
                          <a:spcPts val="0"/>
                        </a:spcAft>
                        <a:buNone/>
                      </a:pPr>
                      <a:r>
                        <a:rPr lang="en" sz="1800"/>
                        <a:t>Jessica</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800"/>
                        <a:t>Rico</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800"/>
                        <a:t>Angel</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r>
              <a:tr h="660100">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000000"/>
                      </a:solidFill>
                      <a:prstDash val="solid"/>
                      <a:round/>
                      <a:headEnd len="sm" w="sm" type="none"/>
                      <a:tailEnd len="sm" w="sm" type="none"/>
                    </a:lnB>
                  </a:tcPr>
                </a:tc>
              </a:tr>
              <a:tr h="660100">
                <a:tc>
                  <a:txBody>
                    <a:bodyPr/>
                    <a:lstStyle/>
                    <a:p>
                      <a:pPr indent="0" lvl="0" marL="0" rtl="0" algn="ctr">
                        <a:spcBef>
                          <a:spcPts val="0"/>
                        </a:spcBef>
                        <a:spcAft>
                          <a:spcPts val="0"/>
                        </a:spcAft>
                        <a:buNone/>
                      </a:pPr>
                      <a:r>
                        <a:rPr lang="en" sz="1800"/>
                        <a:t>Jayleen</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Monica</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19050" marB="19050" marR="28575" marL="28575" anchor="ctr">
                    <a:lnL cap="flat" cmpd="sng" w="7925">
                      <a:solidFill>
                        <a:srgbClr val="CCCCCC"/>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800"/>
                        <a:t>Azaria</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Sophia</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Esme</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800"/>
                        <a:t>Carlos</a:t>
                      </a:r>
                      <a:endParaRPr sz="1800"/>
                    </a:p>
                  </a:txBody>
                  <a:tcPr marT="19050" marB="19050" marR="28575" marL="28575" anchor="ctr">
                    <a:lnL cap="flat" cmpd="sng" w="7925">
                      <a:solidFill>
                        <a:srgbClr val="000000"/>
                      </a:solidFill>
                      <a:prstDash val="solid"/>
                      <a:round/>
                      <a:headEnd len="sm" w="sm" type="none"/>
                      <a:tailEnd len="sm" w="sm" type="none"/>
                    </a:lnL>
                    <a:lnR cap="flat" cmpd="sng" w="7925">
                      <a:solidFill>
                        <a:srgbClr val="000000"/>
                      </a:solidFill>
                      <a:prstDash val="solid"/>
                      <a:round/>
                      <a:headEnd len="sm" w="sm" type="none"/>
                      <a:tailEnd len="sm" w="sm" type="none"/>
                    </a:lnR>
                    <a:lnT cap="flat" cmpd="sng" w="7925">
                      <a:solidFill>
                        <a:srgbClr val="000000"/>
                      </a:solidFill>
                      <a:prstDash val="solid"/>
                      <a:round/>
                      <a:headEnd len="sm" w="sm" type="none"/>
                      <a:tailEnd len="sm" w="sm" type="none"/>
                    </a:lnT>
                    <a:lnB cap="flat" cmpd="sng" w="7925">
                      <a:solidFill>
                        <a:srgbClr val="000000"/>
                      </a:solidFill>
                      <a:prstDash val="solid"/>
                      <a:round/>
                      <a:headEnd len="sm" w="sm" type="none"/>
                      <a:tailEnd len="sm" w="sm" type="none"/>
                    </a:lnB>
                    <a:solidFill>
                      <a:schemeClr val="accent2"/>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goals:</a:t>
            </a:r>
            <a:endParaRPr/>
          </a:p>
        </p:txBody>
      </p:sp>
      <p:sp>
        <p:nvSpPr>
          <p:cNvPr id="182" name="Google Shape;182;p3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 how to talk to a computer by typing commands</a:t>
            </a:r>
            <a:endParaRPr/>
          </a:p>
          <a:p>
            <a:pPr indent="0" lvl="0" marL="0" rtl="0" algn="l">
              <a:spcBef>
                <a:spcPts val="1600"/>
              </a:spcBef>
              <a:spcAft>
                <a:spcPts val="0"/>
              </a:spcAft>
              <a:buNone/>
            </a:pPr>
            <a:r>
              <a:rPr lang="en"/>
              <a:t>Use coding to solve problems with variables.</a:t>
            </a:r>
            <a:endParaRPr/>
          </a:p>
          <a:p>
            <a:pPr indent="0" lvl="0" marL="0" rtl="0" algn="l">
              <a:spcBef>
                <a:spcPts val="1600"/>
              </a:spcBef>
              <a:spcAft>
                <a:spcPts val="1600"/>
              </a:spcAft>
              <a:buNone/>
            </a:pPr>
            <a:r>
              <a:rPr lang="en"/>
              <a:t>Use coding to create visuals with fractions.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Variables and Comments</a:t>
            </a:r>
            <a:endParaRPr/>
          </a:p>
        </p:txBody>
      </p:sp>
      <p:sp>
        <p:nvSpPr>
          <p:cNvPr id="188" name="Google Shape;188;p3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900">
                <a:solidFill>
                  <a:srgbClr val="212121"/>
                </a:solidFill>
                <a:highlight>
                  <a:srgbClr val="FFFFFF"/>
                </a:highlight>
                <a:latin typeface="Roboto"/>
                <a:ea typeface="Roboto"/>
                <a:cs typeface="Roboto"/>
                <a:sym typeface="Roboto"/>
              </a:rPr>
              <a:t>Does the output change if you change a comment?</a:t>
            </a:r>
            <a:endParaRPr sz="19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1900">
                <a:solidFill>
                  <a:srgbClr val="212121"/>
                </a:solidFill>
                <a:highlight>
                  <a:srgbClr val="FFFFFF"/>
                </a:highlight>
                <a:latin typeface="Roboto"/>
                <a:ea typeface="Roboto"/>
                <a:cs typeface="Roboto"/>
                <a:sym typeface="Roboto"/>
              </a:rPr>
              <a:t>Can you change the code so that it will print 5?</a:t>
            </a:r>
            <a:endParaRPr sz="1900">
              <a:solidFill>
                <a:srgbClr val="212121"/>
              </a:solidFill>
              <a:highlight>
                <a:srgbClr val="FFFFFF"/>
              </a:highlight>
              <a:latin typeface="Roboto"/>
              <a:ea typeface="Roboto"/>
              <a:cs typeface="Roboto"/>
              <a:sym typeface="Roboto"/>
            </a:endParaRPr>
          </a:p>
          <a:p>
            <a:pPr indent="0" lvl="0" marL="0" rtl="0" algn="l">
              <a:spcBef>
                <a:spcPts val="500"/>
              </a:spcBef>
              <a:spcAft>
                <a:spcPts val="1600"/>
              </a:spcAft>
              <a:buNone/>
            </a:pPr>
            <a:r>
              <a:t/>
            </a:r>
            <a:endParaRPr sz="2500"/>
          </a:p>
        </p:txBody>
      </p:sp>
      <p:pic>
        <p:nvPicPr>
          <p:cNvPr descr="Set a timer for 8 minutes. This 8 minute timer with alarm silently counts down to 00:00 and then alerts you with a gentle alarm sound.&#10;&#10;What Is the 8 Minute Timer?&#10;If you're looking for a timer to help you stay on track with your work, a 8 minute countdown is a great option. You can use it to break up your work time into manageable chunks, and it can also help you avoid getting bogged down with one task for too long.&#10;&#10;How to Set a 8 Minute Timer&#10;There are a few different ways to set a 8 minute timer. One option is to use an online timer or a mobile app. Another option is to set a timer on your phone’s built-in clock. Whichever method you choose, be sure to set the timer in a place where you can see it easily so that you don't lose track of time.&#10;&#10;Why Should You Use This 8 Minute Alarm?&#10;This timer is perfect for work or study sessions. It's also great for any activity where you want to be sure to take a break every 8 minutes, such as cooking, laundry, or working out.&#10;&#10;Online Timer - https://timer.onlinealarmkur.com/en/" id="189" name="Google Shape;189;p38" title="8 Minute Timer">
            <a:hlinkClick r:id="rId3"/>
          </p:cNvPr>
          <p:cNvPicPr preferRelativeResize="0"/>
          <p:nvPr/>
        </p:nvPicPr>
        <p:blipFill>
          <a:blip r:embed="rId4">
            <a:alphaModFix/>
          </a:blip>
          <a:stretch>
            <a:fillRect/>
          </a:stretch>
        </p:blipFill>
        <p:spPr>
          <a:xfrm>
            <a:off x="87050" y="3144100"/>
            <a:ext cx="3192700" cy="1795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r>
              <a:rPr lang="en"/>
              <a:t> for linear equations</a:t>
            </a:r>
            <a:endParaRPr/>
          </a:p>
        </p:txBody>
      </p:sp>
      <p:sp>
        <p:nvSpPr>
          <p:cNvPr id="195" name="Google Shape;195;p3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500"/>
          </a:p>
        </p:txBody>
      </p:sp>
      <p:pic>
        <p:nvPicPr>
          <p:cNvPr descr="Set a timer for 8 minutes. This 8 minute timer with alarm silently counts down to 00:00 and then alerts you with a gentle alarm sound.&#10;&#10;What Is the 8 Minute Timer?&#10;If you're looking for a timer to help you stay on track with your work, a 8 minute countdown is a great option. You can use it to break up your work time into manageable chunks, and it can also help you avoid getting bogged down with one task for too long.&#10;&#10;How to Set a 8 Minute Timer&#10;There are a few different ways to set a 8 minute timer. One option is to use an online timer or a mobile app. Another option is to set a timer on your phone’s built-in clock. Whichever method you choose, be sure to set the timer in a place where you can see it easily so that you don't lose track of time.&#10;&#10;Why Should You Use This 8 Minute Alarm?&#10;This timer is perfect for work or study sessions. It's also great for any activity where you want to be sure to take a break every 8 minutes, such as cooking, laundry, or working out.&#10;&#10;Online Timer - https://timer.onlinealarmkur.com/en/" id="196" name="Google Shape;196;p39" title="8 Minute Timer">
            <a:hlinkClick r:id="rId3"/>
          </p:cNvPr>
          <p:cNvPicPr preferRelativeResize="0"/>
          <p:nvPr/>
        </p:nvPicPr>
        <p:blipFill>
          <a:blip r:embed="rId4">
            <a:alphaModFix/>
          </a:blip>
          <a:stretch>
            <a:fillRect/>
          </a:stretch>
        </p:blipFill>
        <p:spPr>
          <a:xfrm>
            <a:off x="87050" y="3144100"/>
            <a:ext cx="3192700" cy="1795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a:t>
            </a:r>
            <a:endParaRPr/>
          </a:p>
        </p:txBody>
      </p:sp>
      <p:sp>
        <p:nvSpPr>
          <p:cNvPr id="202" name="Google Shape;202;p4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t>Print all the names of the people in your group!</a:t>
            </a:r>
            <a:endParaRPr sz="2500"/>
          </a:p>
        </p:txBody>
      </p:sp>
      <p:pic>
        <p:nvPicPr>
          <p:cNvPr descr="Set a timer for 8 minutes. This 8 minute timer with alarm silently counts down to 00:00 and then alerts you with a gentle alarm sound.&#10;&#10;What Is the 8 Minute Timer?&#10;If you're looking for a timer to help you stay on track with your work, a 8 minute countdown is a great option. You can use it to break up your work time into manageable chunks, and it can also help you avoid getting bogged down with one task for too long.&#10;&#10;How to Set a 8 Minute Timer&#10;There are a few different ways to set a 8 minute timer. One option is to use an online timer or a mobile app. Another option is to set a timer on your phone’s built-in clock. Whichever method you choose, be sure to set the timer in a place where you can see it easily so that you don't lose track of time.&#10;&#10;Why Should You Use This 8 Minute Alarm?&#10;This timer is perfect for work or study sessions. It's also great for any activity where you want to be sure to take a break every 8 minutes, such as cooking, laundry, or working out.&#10;&#10;Online Timer - https://timer.onlinealarmkur.com/en/" id="203" name="Google Shape;203;p40" title="8 Minute Timer">
            <a:hlinkClick r:id="rId3"/>
          </p:cNvPr>
          <p:cNvPicPr preferRelativeResize="0"/>
          <p:nvPr/>
        </p:nvPicPr>
        <p:blipFill>
          <a:blip r:embed="rId4">
            <a:alphaModFix/>
          </a:blip>
          <a:stretch>
            <a:fillRect/>
          </a:stretch>
        </p:blipFill>
        <p:spPr>
          <a:xfrm>
            <a:off x="87050" y="3144100"/>
            <a:ext cx="3192700" cy="1795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1"/>
          <p:cNvSpPr txBox="1"/>
          <p:nvPr>
            <p:ph type="title"/>
          </p:nvPr>
        </p:nvSpPr>
        <p:spPr>
          <a:xfrm>
            <a:off x="87050" y="445025"/>
            <a:ext cx="90570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Concatenating Strings = combining strings together</a:t>
            </a:r>
            <a:endParaRPr/>
          </a:p>
        </p:txBody>
      </p:sp>
      <p:sp>
        <p:nvSpPr>
          <p:cNvPr id="209" name="Google Shape;209;p4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Print a sentence for each person! </a:t>
            </a:r>
            <a:endParaRPr sz="2500"/>
          </a:p>
          <a:p>
            <a:pPr indent="0" lvl="0" marL="0" rtl="0" algn="l">
              <a:spcBef>
                <a:spcPts val="1600"/>
              </a:spcBef>
              <a:spcAft>
                <a:spcPts val="1600"/>
              </a:spcAft>
              <a:buNone/>
            </a:pPr>
            <a:r>
              <a:t/>
            </a:r>
            <a:endParaRPr sz="2500"/>
          </a:p>
        </p:txBody>
      </p:sp>
      <p:pic>
        <p:nvPicPr>
          <p:cNvPr descr="Set a timer for 8 minutes. This 8 minute timer with alarm silently counts down to 00:00 and then alerts you with a gentle alarm sound.&#10;&#10;What Is the 8 Minute Timer?&#10;If you're looking for a timer to help you stay on track with your work, a 8 minute countdown is a great option. You can use it to break up your work time into manageable chunks, and it can also help you avoid getting bogged down with one task for too long.&#10;&#10;How to Set a 8 Minute Timer&#10;There are a few different ways to set a 8 minute timer. One option is to use an online timer or a mobile app. Another option is to set a timer on your phone’s built-in clock. Whichever method you choose, be sure to set the timer in a place where you can see it easily so that you don't lose track of time.&#10;&#10;Why Should You Use This 8 Minute Alarm?&#10;This timer is perfect for work or study sessions. It's also great for any activity where you want to be sure to take a break every 8 minutes, such as cooking, laundry, or working out.&#10;&#10;Online Timer - https://timer.onlinealarmkur.com/en/" id="210" name="Google Shape;210;p41" title="8 Minute Timer">
            <a:hlinkClick r:id="rId3"/>
          </p:cNvPr>
          <p:cNvPicPr preferRelativeResize="0"/>
          <p:nvPr/>
        </p:nvPicPr>
        <p:blipFill>
          <a:blip r:embed="rId4">
            <a:alphaModFix/>
          </a:blip>
          <a:stretch>
            <a:fillRect/>
          </a:stretch>
        </p:blipFill>
        <p:spPr>
          <a:xfrm>
            <a:off x="87050" y="3144100"/>
            <a:ext cx="3192700" cy="1795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2"/>
          <p:cNvSpPr txBox="1"/>
          <p:nvPr>
            <p:ph type="title"/>
          </p:nvPr>
        </p:nvSpPr>
        <p:spPr>
          <a:xfrm>
            <a:off x="87050" y="445025"/>
            <a:ext cx="90570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oriented programming using fractions</a:t>
            </a:r>
            <a:endParaRPr/>
          </a:p>
        </p:txBody>
      </p:sp>
      <p:sp>
        <p:nvSpPr>
          <p:cNvPr id="216" name="Google Shape;216;p4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Assign your variable to be a fraction</a:t>
            </a:r>
            <a:endParaRPr sz="2500"/>
          </a:p>
          <a:p>
            <a:pPr indent="0" lvl="0" marL="0" rtl="0" algn="l">
              <a:spcBef>
                <a:spcPts val="1600"/>
              </a:spcBef>
              <a:spcAft>
                <a:spcPts val="0"/>
              </a:spcAft>
              <a:buNone/>
            </a:pPr>
            <a:r>
              <a:rPr lang="en" sz="2500"/>
              <a:t>Solve fraction math problems like these:</a:t>
            </a:r>
            <a:endParaRPr sz="2500"/>
          </a:p>
          <a:p>
            <a:pPr indent="0" lvl="0" marL="0" rtl="0" algn="l">
              <a:spcBef>
                <a:spcPts val="1600"/>
              </a:spcBef>
              <a:spcAft>
                <a:spcPts val="1600"/>
              </a:spcAft>
              <a:buNone/>
            </a:pPr>
            <a:r>
              <a:t/>
            </a:r>
            <a:endParaRPr sz="2500"/>
          </a:p>
        </p:txBody>
      </p:sp>
      <p:pic>
        <p:nvPicPr>
          <p:cNvPr descr="Set a timer for 8 minutes. This 8 minute timer with alarm silently counts down to 00:00 and then alerts you with a gentle alarm sound.&#10;&#10;What Is the 8 Minute Timer?&#10;If you're looking for a timer to help you stay on track with your work, a 8 minute countdown is a great option. You can use it to break up your work time into manageable chunks, and it can also help you avoid getting bogged down with one task for too long.&#10;&#10;How to Set a 8 Minute Timer&#10;There are a few different ways to set a 8 minute timer. One option is to use an online timer or a mobile app. Another option is to set a timer on your phone’s built-in clock. Whichever method you choose, be sure to set the timer in a place where you can see it easily so that you don't lose track of time.&#10;&#10;Why Should You Use This 8 Minute Alarm?&#10;This timer is perfect for work or study sessions. It's also great for any activity where you want to be sure to take a break every 8 minutes, such as cooking, laundry, or working out.&#10;&#10;Online Timer - https://timer.onlinealarmkur.com/en/" id="217" name="Google Shape;217;p42" title="8 Minute Timer">
            <a:hlinkClick r:id="rId3"/>
          </p:cNvPr>
          <p:cNvPicPr preferRelativeResize="0"/>
          <p:nvPr/>
        </p:nvPicPr>
        <p:blipFill>
          <a:blip r:embed="rId4">
            <a:alphaModFix/>
          </a:blip>
          <a:stretch>
            <a:fillRect/>
          </a:stretch>
        </p:blipFill>
        <p:spPr>
          <a:xfrm>
            <a:off x="87050" y="3144100"/>
            <a:ext cx="3192700" cy="1795900"/>
          </a:xfrm>
          <a:prstGeom prst="rect">
            <a:avLst/>
          </a:prstGeom>
          <a:noFill/>
          <a:ln>
            <a:noFill/>
          </a:ln>
        </p:spPr>
      </p:pic>
      <p:pic>
        <p:nvPicPr>
          <p:cNvPr id="218" name="Google Shape;218;p42"/>
          <p:cNvPicPr preferRelativeResize="0"/>
          <p:nvPr/>
        </p:nvPicPr>
        <p:blipFill>
          <a:blip r:embed="rId5">
            <a:alphaModFix/>
          </a:blip>
          <a:stretch>
            <a:fillRect/>
          </a:stretch>
        </p:blipFill>
        <p:spPr>
          <a:xfrm>
            <a:off x="6406250" y="1058225"/>
            <a:ext cx="1601536" cy="4085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3"/>
          <p:cNvSpPr txBox="1"/>
          <p:nvPr>
            <p:ph type="title"/>
          </p:nvPr>
        </p:nvSpPr>
        <p:spPr>
          <a:xfrm>
            <a:off x="87050" y="445025"/>
            <a:ext cx="90570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Complex Fraction Operations</a:t>
            </a:r>
            <a:endParaRPr/>
          </a:p>
        </p:txBody>
      </p:sp>
      <p:sp>
        <p:nvSpPr>
          <p:cNvPr id="224" name="Google Shape;224;p4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Can you make an equation where the answer comes out to be 20?</a:t>
            </a:r>
            <a:endParaRPr sz="2500"/>
          </a:p>
          <a:p>
            <a:pPr indent="0" lvl="0" marL="0" rtl="0" algn="l">
              <a:spcBef>
                <a:spcPts val="1600"/>
              </a:spcBef>
              <a:spcAft>
                <a:spcPts val="0"/>
              </a:spcAft>
              <a:buNone/>
            </a:pPr>
            <a:r>
              <a:rPr lang="en" sz="2500"/>
              <a:t>1?</a:t>
            </a:r>
            <a:endParaRPr sz="2500"/>
          </a:p>
          <a:p>
            <a:pPr indent="0" lvl="0" marL="0" rtl="0" algn="l">
              <a:spcBef>
                <a:spcPts val="1600"/>
              </a:spcBef>
              <a:spcAft>
                <a:spcPts val="0"/>
              </a:spcAft>
              <a:buNone/>
            </a:pPr>
            <a:r>
              <a:rPr lang="en" sz="2500"/>
              <a:t>0?</a:t>
            </a:r>
            <a:endParaRPr sz="2500"/>
          </a:p>
          <a:p>
            <a:pPr indent="0" lvl="0" marL="0" rtl="0" algn="l">
              <a:spcBef>
                <a:spcPts val="1600"/>
              </a:spcBef>
              <a:spcAft>
                <a:spcPts val="1600"/>
              </a:spcAft>
              <a:buNone/>
            </a:pPr>
            <a:r>
              <a:rPr lang="en" sz="2500"/>
              <a:t>1,000,000</a:t>
            </a:r>
            <a:endParaRPr sz="2500"/>
          </a:p>
        </p:txBody>
      </p:sp>
      <p:pic>
        <p:nvPicPr>
          <p:cNvPr descr="Set a timer for 8 minutes. This 8 minute timer with alarm silently counts down to 00:00 and then alerts you with a gentle alarm sound.&#10;&#10;What Is the 8 Minute Timer?&#10;If you're looking for a timer to help you stay on track with your work, a 8 minute countdown is a great option. You can use it to break up your work time into manageable chunks, and it can also help you avoid getting bogged down with one task for too long.&#10;&#10;How to Set a 8 Minute Timer&#10;There are a few different ways to set a 8 minute timer. One option is to use an online timer or a mobile app. Another option is to set a timer on your phone’s built-in clock. Whichever method you choose, be sure to set the timer in a place where you can see it easily so that you don't lose track of time.&#10;&#10;Why Should You Use This 8 Minute Alarm?&#10;This timer is perfect for work or study sessions. It's also great for any activity where you want to be sure to take a break every 8 minutes, such as cooking, laundry, or working out.&#10;&#10;Online Timer - https://timer.onlinealarmkur.com/en/" id="225" name="Google Shape;225;p43" title="8 Minute Timer">
            <a:hlinkClick r:id="rId3"/>
          </p:cNvPr>
          <p:cNvPicPr preferRelativeResize="0"/>
          <p:nvPr/>
        </p:nvPicPr>
        <p:blipFill>
          <a:blip r:embed="rId4">
            <a:alphaModFix/>
          </a:blip>
          <a:stretch>
            <a:fillRect/>
          </a:stretch>
        </p:blipFill>
        <p:spPr>
          <a:xfrm>
            <a:off x="5841075" y="3144100"/>
            <a:ext cx="3192700" cy="1795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Shout outs!</a:t>
            </a:r>
            <a:endParaRPr/>
          </a:p>
        </p:txBody>
      </p:sp>
      <p:sp>
        <p:nvSpPr>
          <p:cNvPr id="231" name="Google Shape;231;p4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6900" y="-121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your own comic</a:t>
            </a:r>
            <a:endParaRPr/>
          </a:p>
        </p:txBody>
      </p:sp>
      <p:sp>
        <p:nvSpPr>
          <p:cNvPr id="120" name="Google Shape;120;p27"/>
          <p:cNvSpPr txBox="1"/>
          <p:nvPr>
            <p:ph idx="1" type="body"/>
          </p:nvPr>
        </p:nvSpPr>
        <p:spPr>
          <a:xfrm>
            <a:off x="-69300" y="485800"/>
            <a:ext cx="58647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Write an </a:t>
            </a:r>
            <a:r>
              <a:rPr lang="en" sz="3000">
                <a:highlight>
                  <a:srgbClr val="F4CCCC"/>
                </a:highlight>
              </a:rPr>
              <a:t>inner critic</a:t>
            </a:r>
            <a:r>
              <a:rPr lang="en" sz="3000"/>
              <a:t> comic on the top visual and an </a:t>
            </a:r>
            <a:r>
              <a:rPr lang="en" sz="3000">
                <a:highlight>
                  <a:srgbClr val="B6D7A8"/>
                </a:highlight>
              </a:rPr>
              <a:t>inner coach</a:t>
            </a:r>
            <a:r>
              <a:rPr lang="en" sz="3000"/>
              <a:t> comic on the bottom visual.</a:t>
            </a:r>
            <a:endParaRPr sz="3000"/>
          </a:p>
          <a:p>
            <a:pPr indent="0" lvl="0" marL="0" rtl="0" algn="l">
              <a:spcBef>
                <a:spcPts val="1600"/>
              </a:spcBef>
              <a:spcAft>
                <a:spcPts val="0"/>
              </a:spcAft>
              <a:buNone/>
            </a:pPr>
            <a:r>
              <a:rPr lang="en" sz="3000"/>
              <a:t>A character is talking to themself</a:t>
            </a:r>
            <a:endParaRPr sz="3000"/>
          </a:p>
          <a:p>
            <a:pPr indent="0" lvl="0" marL="0" rtl="0" algn="l">
              <a:spcBef>
                <a:spcPts val="1600"/>
              </a:spcBef>
              <a:spcAft>
                <a:spcPts val="0"/>
              </a:spcAft>
              <a:buNone/>
            </a:pPr>
            <a:r>
              <a:rPr lang="en" sz="3000"/>
              <a:t>Done early? </a:t>
            </a:r>
            <a:endParaRPr sz="3000"/>
          </a:p>
          <a:p>
            <a:pPr indent="0" lvl="0" marL="0" rtl="0" algn="l">
              <a:spcBef>
                <a:spcPts val="0"/>
              </a:spcBef>
              <a:spcAft>
                <a:spcPts val="0"/>
              </a:spcAft>
              <a:buNone/>
            </a:pPr>
            <a:r>
              <a:rPr lang="en" sz="3000"/>
              <a:t>Get approval </a:t>
            </a:r>
            <a:endParaRPr sz="3000"/>
          </a:p>
          <a:p>
            <a:pPr indent="0" lvl="0" marL="0" rtl="0" algn="l">
              <a:spcBef>
                <a:spcPts val="0"/>
              </a:spcBef>
              <a:spcAft>
                <a:spcPts val="0"/>
              </a:spcAft>
              <a:buNone/>
            </a:pPr>
            <a:r>
              <a:rPr lang="en" sz="3000"/>
              <a:t>and then add </a:t>
            </a:r>
            <a:endParaRPr sz="3000"/>
          </a:p>
          <a:p>
            <a:pPr indent="0" lvl="0" marL="0" rtl="0" algn="l">
              <a:spcBef>
                <a:spcPts val="0"/>
              </a:spcBef>
              <a:spcAft>
                <a:spcPts val="0"/>
              </a:spcAft>
              <a:buNone/>
            </a:pPr>
            <a:r>
              <a:rPr lang="en" sz="3000"/>
              <a:t>color!</a:t>
            </a:r>
            <a:endParaRPr sz="3000"/>
          </a:p>
          <a:p>
            <a:pPr indent="0" lvl="0" marL="0" rtl="0" algn="l">
              <a:spcBef>
                <a:spcPts val="0"/>
              </a:spcBef>
              <a:spcAft>
                <a:spcPts val="0"/>
              </a:spcAft>
              <a:buNone/>
            </a:pPr>
            <a:r>
              <a:t/>
            </a:r>
            <a:endParaRPr sz="3000"/>
          </a:p>
          <a:p>
            <a:pPr indent="0" lvl="0" marL="0" rtl="0" algn="l">
              <a:spcBef>
                <a:spcPts val="1600"/>
              </a:spcBef>
              <a:spcAft>
                <a:spcPts val="1600"/>
              </a:spcAft>
              <a:buNone/>
            </a:pPr>
            <a:r>
              <a:t/>
            </a:r>
            <a:endParaRPr sz="3000"/>
          </a:p>
        </p:txBody>
      </p:sp>
      <p:pic>
        <p:nvPicPr>
          <p:cNvPr descr="Among Us Timer 10 Minutes [With Music] - Among Us, but ONE IMPOSTER EVERY SECOND. Look elsewhere for a boring 10 minute timer with music and alarm. Shhh there is a Timer Among Us. Watch Bernie Sanders do the Among Us distraction dance 👉 https://youtu.be/LSP8TzWG524&#10;&#10;🔴 [Subscribe] https://bit.ly/30COX6E  &#10;How fast can we get to 1 Million Subs?! |||||||||...... 27% ............... 277K/1M &#10;*** ⭐ Newest Subscriber: Tiffany Seymour ⭐ ***&#10;&#10;🆓 [Get Free Timers] https://timertopia.gumroad.com/l/free&#10;Download 130+ Timer Topia Videos and use Anywhere&#10; &#10;⏲️ [My Favorite Timer] https://amzn.to/3gNf8lv&#10;This physical timer on Amazon is crazy cool!&#10;&#10;👉 FREE Amazon Prime https://amzn.to/3TUkOZE&#10;College students get a 6-month free trial of Prime Student!&#10;&#10;🔔 Get notified about exclusive videos, giveaways, and polls from Timer Topia.&#10;👉 https://laylo.com/timertopia &#10;&#10;WATCH NEXT &#10;2 Minute Timer [AMONG US]&#10;https://youtu.be/jhOW0DFbskM&#10;&#10;1 Minute Timer Bomb [LOUD]💣💥&#10;https://youtu.be/yY2KzLyggVg&#10;&#10;20 Minute Timer With Music [OLD TOWN ROAD] 🐎&#10;https://youtu.be/Iyzq4yIsiKA&#10;&#10;Motion Backgrounds by: &quot;#AAvfx&quot; &#10;https://youtu.be/6BFhVrifW-0&#10;&#10;JOIN US IN THE COMMENTS. WE LIKE TO HAVE FUN!&#10;&#10;#timertopia" id="121" name="Google Shape;121;p27" title="Among Us Timer 10 Minutes [With Music]">
            <a:hlinkClick r:id="rId3"/>
          </p:cNvPr>
          <p:cNvPicPr preferRelativeResize="0"/>
          <p:nvPr/>
        </p:nvPicPr>
        <p:blipFill>
          <a:blip r:embed="rId4">
            <a:alphaModFix/>
          </a:blip>
          <a:stretch>
            <a:fillRect/>
          </a:stretch>
        </p:blipFill>
        <p:spPr>
          <a:xfrm>
            <a:off x="5947900" y="96675"/>
            <a:ext cx="3048000" cy="1714500"/>
          </a:xfrm>
          <a:prstGeom prst="rect">
            <a:avLst/>
          </a:prstGeom>
          <a:noFill/>
          <a:ln>
            <a:noFill/>
          </a:ln>
        </p:spPr>
      </p:pic>
      <p:pic>
        <p:nvPicPr>
          <p:cNvPr id="122" name="Google Shape;122;p27"/>
          <p:cNvPicPr preferRelativeResize="0"/>
          <p:nvPr/>
        </p:nvPicPr>
        <p:blipFill rotWithShape="1">
          <a:blip r:embed="rId5">
            <a:alphaModFix/>
          </a:blip>
          <a:srcRect b="0" l="74468" r="0" t="0"/>
          <a:stretch/>
        </p:blipFill>
        <p:spPr>
          <a:xfrm>
            <a:off x="2849975" y="2894025"/>
            <a:ext cx="2834450" cy="2361600"/>
          </a:xfrm>
          <a:prstGeom prst="rect">
            <a:avLst/>
          </a:prstGeom>
          <a:noFill/>
          <a:ln>
            <a:noFill/>
          </a:ln>
        </p:spPr>
      </p:pic>
      <p:pic>
        <p:nvPicPr>
          <p:cNvPr id="123" name="Google Shape;123;p27"/>
          <p:cNvPicPr preferRelativeResize="0"/>
          <p:nvPr/>
        </p:nvPicPr>
        <p:blipFill rotWithShape="1">
          <a:blip r:embed="rId5">
            <a:alphaModFix/>
          </a:blip>
          <a:srcRect b="0" l="74468" r="0" t="0"/>
          <a:stretch/>
        </p:blipFill>
        <p:spPr>
          <a:xfrm>
            <a:off x="6050375" y="2970225"/>
            <a:ext cx="2834450" cy="2361600"/>
          </a:xfrm>
          <a:prstGeom prst="rect">
            <a:avLst/>
          </a:prstGeom>
          <a:noFill/>
          <a:ln>
            <a:noFill/>
          </a:ln>
        </p:spPr>
      </p:pic>
      <p:sp>
        <p:nvSpPr>
          <p:cNvPr id="124" name="Google Shape;124;p27"/>
          <p:cNvSpPr txBox="1"/>
          <p:nvPr/>
        </p:nvSpPr>
        <p:spPr>
          <a:xfrm>
            <a:off x="3237850" y="2985575"/>
            <a:ext cx="2165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highlight>
                  <a:srgbClr val="F4CCCC"/>
                </a:highlight>
                <a:latin typeface="Old Standard TT"/>
                <a:ea typeface="Old Standard TT"/>
                <a:cs typeface="Old Standard TT"/>
                <a:sym typeface="Old Standard TT"/>
              </a:rPr>
              <a:t>Maybe they are right, maybe I am ugly…</a:t>
            </a:r>
            <a:endParaRPr sz="1600">
              <a:highlight>
                <a:srgbClr val="F4CCCC"/>
              </a:highlight>
              <a:latin typeface="Old Standard TT"/>
              <a:ea typeface="Old Standard TT"/>
              <a:cs typeface="Old Standard TT"/>
              <a:sym typeface="Old Standard TT"/>
            </a:endParaRPr>
          </a:p>
        </p:txBody>
      </p:sp>
      <p:sp>
        <p:nvSpPr>
          <p:cNvPr id="125" name="Google Shape;125;p27"/>
          <p:cNvSpPr txBox="1"/>
          <p:nvPr/>
        </p:nvSpPr>
        <p:spPr>
          <a:xfrm>
            <a:off x="6509675" y="2985575"/>
            <a:ext cx="2286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highlight>
                  <a:srgbClr val="B6D7A8"/>
                </a:highlight>
                <a:latin typeface="Old Standard TT"/>
                <a:ea typeface="Old Standard TT"/>
                <a:cs typeface="Old Standard TT"/>
                <a:sym typeface="Old Standard TT"/>
              </a:rPr>
              <a:t>I shouldn’t listen to them! It’s not true!</a:t>
            </a:r>
            <a:endParaRPr sz="1600">
              <a:highlight>
                <a:srgbClr val="B6D7A8"/>
              </a:highlight>
              <a:latin typeface="Old Standard TT"/>
              <a:ea typeface="Old Standard TT"/>
              <a:cs typeface="Old Standard TT"/>
              <a:sym typeface="Old Standard T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2a</a:t>
            </a:r>
            <a:endParaRPr/>
          </a:p>
        </p:txBody>
      </p:sp>
      <p:sp>
        <p:nvSpPr>
          <p:cNvPr id="237" name="Google Shape;237;p4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6"/>
          <p:cNvSpPr txBox="1"/>
          <p:nvPr>
            <p:ph type="title"/>
          </p:nvPr>
        </p:nvSpPr>
        <p:spPr>
          <a:xfrm>
            <a:off x="87050" y="140225"/>
            <a:ext cx="90570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Representing fractions using pictures</a:t>
            </a:r>
            <a:endParaRPr/>
          </a:p>
        </p:txBody>
      </p:sp>
      <p:sp>
        <p:nvSpPr>
          <p:cNvPr id="243" name="Google Shape;243;p46"/>
          <p:cNvSpPr txBox="1"/>
          <p:nvPr>
            <p:ph idx="1" type="body"/>
          </p:nvPr>
        </p:nvSpPr>
        <p:spPr>
          <a:xfrm>
            <a:off x="159300" y="790600"/>
            <a:ext cx="66684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Use the coding to show different fractions</a:t>
            </a:r>
            <a:endParaRPr sz="2500"/>
          </a:p>
          <a:p>
            <a:pPr indent="0" lvl="0" marL="0" rtl="0" algn="l">
              <a:spcBef>
                <a:spcPts val="1600"/>
              </a:spcBef>
              <a:spcAft>
                <a:spcPts val="0"/>
              </a:spcAft>
              <a:buNone/>
            </a:pPr>
            <a:r>
              <a:rPr lang="en" sz="2500"/>
              <a:t>What is the biggest denominator you can make?</a:t>
            </a:r>
            <a:endParaRPr sz="2500"/>
          </a:p>
          <a:p>
            <a:pPr indent="0" lvl="0" marL="0" rtl="0" algn="l">
              <a:spcBef>
                <a:spcPts val="1600"/>
              </a:spcBef>
              <a:spcAft>
                <a:spcPts val="0"/>
              </a:spcAft>
              <a:buNone/>
            </a:pPr>
            <a:r>
              <a:rPr lang="en" sz="2500"/>
              <a:t>Can you make a fraction greater than 1?</a:t>
            </a:r>
            <a:endParaRPr sz="2500"/>
          </a:p>
          <a:p>
            <a:pPr indent="0" lvl="0" marL="0" rtl="0" algn="l">
              <a:spcBef>
                <a:spcPts val="1600"/>
              </a:spcBef>
              <a:spcAft>
                <a:spcPts val="1600"/>
              </a:spcAft>
              <a:buNone/>
            </a:pPr>
            <a:r>
              <a:t/>
            </a:r>
            <a:endParaRPr sz="2500"/>
          </a:p>
        </p:txBody>
      </p:sp>
      <p:pic>
        <p:nvPicPr>
          <p:cNvPr descr="Set a timer for 8 minutes. This 8 minute timer with alarm silently counts down to 00:00 and then alerts you with a gentle alarm sound.&#10;&#10;What Is the 8 Minute Timer?&#10;If you're looking for a timer to help you stay on track with your work, a 8 minute countdown is a great option. You can use it to break up your work time into manageable chunks, and it can also help you avoid getting bogged down with one task for too long.&#10;&#10;How to Set a 8 Minute Timer&#10;There are a few different ways to set a 8 minute timer. One option is to use an online timer or a mobile app. Another option is to set a timer on your phone’s built-in clock. Whichever method you choose, be sure to set the timer in a place where you can see it easily so that you don't lose track of time.&#10;&#10;Why Should You Use This 8 Minute Alarm?&#10;This timer is perfect for work or study sessions. It's also great for any activity where you want to be sure to take a break every 8 minutes, such as cooking, laundry, or working out.&#10;&#10;Online Timer - https://timer.onlinealarmkur.com/en/" id="244" name="Google Shape;244;p46" title="8 Minute Timer">
            <a:hlinkClick r:id="rId3"/>
          </p:cNvPr>
          <p:cNvPicPr preferRelativeResize="0"/>
          <p:nvPr/>
        </p:nvPicPr>
        <p:blipFill>
          <a:blip r:embed="rId4">
            <a:alphaModFix/>
          </a:blip>
          <a:stretch>
            <a:fillRect/>
          </a:stretch>
        </p:blipFill>
        <p:spPr>
          <a:xfrm>
            <a:off x="178650" y="3174625"/>
            <a:ext cx="3192700" cy="1795900"/>
          </a:xfrm>
          <a:prstGeom prst="rect">
            <a:avLst/>
          </a:prstGeom>
          <a:noFill/>
          <a:ln>
            <a:noFill/>
          </a:ln>
        </p:spPr>
      </p:pic>
      <p:pic>
        <p:nvPicPr>
          <p:cNvPr id="245" name="Google Shape;245;p46"/>
          <p:cNvPicPr preferRelativeResize="0"/>
          <p:nvPr/>
        </p:nvPicPr>
        <p:blipFill rotWithShape="1">
          <a:blip r:embed="rId5">
            <a:alphaModFix/>
          </a:blip>
          <a:srcRect b="9156" l="43844" r="49280" t="8943"/>
          <a:stretch/>
        </p:blipFill>
        <p:spPr>
          <a:xfrm>
            <a:off x="8118132" y="0"/>
            <a:ext cx="815618" cy="4858425"/>
          </a:xfrm>
          <a:prstGeom prst="rect">
            <a:avLst/>
          </a:prstGeom>
          <a:noFill/>
          <a:ln>
            <a:noFill/>
          </a:ln>
        </p:spPr>
      </p:pic>
      <p:pic>
        <p:nvPicPr>
          <p:cNvPr id="246" name="Google Shape;246;p46"/>
          <p:cNvPicPr preferRelativeResize="0"/>
          <p:nvPr/>
        </p:nvPicPr>
        <p:blipFill rotWithShape="1">
          <a:blip r:embed="rId5">
            <a:alphaModFix/>
          </a:blip>
          <a:srcRect b="9156" l="63750" r="29374" t="8943"/>
          <a:stretch/>
        </p:blipFill>
        <p:spPr>
          <a:xfrm>
            <a:off x="7051332" y="76200"/>
            <a:ext cx="815618" cy="4858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7"/>
          <p:cNvSpPr txBox="1"/>
          <p:nvPr>
            <p:ph type="title"/>
          </p:nvPr>
        </p:nvSpPr>
        <p:spPr>
          <a:xfrm>
            <a:off x="87050" y="140225"/>
            <a:ext cx="90570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fractions using pictures</a:t>
            </a:r>
            <a:endParaRPr/>
          </a:p>
        </p:txBody>
      </p:sp>
      <p:sp>
        <p:nvSpPr>
          <p:cNvPr id="252" name="Google Shape;252;p47"/>
          <p:cNvSpPr txBox="1"/>
          <p:nvPr>
            <p:ph idx="1" type="body"/>
          </p:nvPr>
        </p:nvSpPr>
        <p:spPr>
          <a:xfrm>
            <a:off x="159300" y="790600"/>
            <a:ext cx="66684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Use the coding to show 4 equivalent fractions</a:t>
            </a:r>
            <a:endParaRPr sz="2500"/>
          </a:p>
          <a:p>
            <a:pPr indent="0" lvl="0" marL="0" rtl="0" algn="l">
              <a:spcBef>
                <a:spcPts val="1600"/>
              </a:spcBef>
              <a:spcAft>
                <a:spcPts val="0"/>
              </a:spcAft>
              <a:buNone/>
            </a:pPr>
            <a:r>
              <a:rPr lang="en" sz="2500"/>
              <a:t>Use the coding to show 3 fractions in order from least to greatest</a:t>
            </a:r>
            <a:endParaRPr sz="2500"/>
          </a:p>
          <a:p>
            <a:pPr indent="0" lvl="0" marL="0" rtl="0" algn="l">
              <a:spcBef>
                <a:spcPts val="1600"/>
              </a:spcBef>
              <a:spcAft>
                <a:spcPts val="1600"/>
              </a:spcAft>
              <a:buNone/>
            </a:pPr>
            <a:r>
              <a:rPr lang="en" sz="2500"/>
              <a:t>Use the coding to show skip counting by ¼‘s to get to 2 wholes.</a:t>
            </a:r>
            <a:endParaRPr sz="2500"/>
          </a:p>
        </p:txBody>
      </p:sp>
      <p:pic>
        <p:nvPicPr>
          <p:cNvPr descr="Set a timer for 8 minutes. This 8 minute timer with alarm silently counts down to 00:00 and then alerts you with a gentle alarm sound.&#10;&#10;What Is the 8 Minute Timer?&#10;If you're looking for a timer to help you stay on track with your work, a 8 minute countdown is a great option. You can use it to break up your work time into manageable chunks, and it can also help you avoid getting bogged down with one task for too long.&#10;&#10;How to Set a 8 Minute Timer&#10;There are a few different ways to set a 8 minute timer. One option is to use an online timer or a mobile app. Another option is to set a timer on your phone’s built-in clock. Whichever method you choose, be sure to set the timer in a place where you can see it easily so that you don't lose track of time.&#10;&#10;Why Should You Use This 8 Minute Alarm?&#10;This timer is perfect for work or study sessions. It's also great for any activity where you want to be sure to take a break every 8 minutes, such as cooking, laundry, or working out.&#10;&#10;Online Timer - https://timer.onlinealarmkur.com/en/" id="253" name="Google Shape;253;p47" title="8 Minute Timer">
            <a:hlinkClick r:id="rId3"/>
          </p:cNvPr>
          <p:cNvPicPr preferRelativeResize="0"/>
          <p:nvPr/>
        </p:nvPicPr>
        <p:blipFill>
          <a:blip r:embed="rId4">
            <a:alphaModFix/>
          </a:blip>
          <a:stretch>
            <a:fillRect/>
          </a:stretch>
        </p:blipFill>
        <p:spPr>
          <a:xfrm>
            <a:off x="3170125" y="3062525"/>
            <a:ext cx="3192700" cy="1795900"/>
          </a:xfrm>
          <a:prstGeom prst="rect">
            <a:avLst/>
          </a:prstGeom>
          <a:noFill/>
          <a:ln>
            <a:noFill/>
          </a:ln>
        </p:spPr>
      </p:pic>
      <p:pic>
        <p:nvPicPr>
          <p:cNvPr id="254" name="Google Shape;254;p47"/>
          <p:cNvPicPr preferRelativeResize="0"/>
          <p:nvPr/>
        </p:nvPicPr>
        <p:blipFill rotWithShape="1">
          <a:blip r:embed="rId5">
            <a:alphaModFix/>
          </a:blip>
          <a:srcRect b="9156" l="43844" r="49280" t="8943"/>
          <a:stretch/>
        </p:blipFill>
        <p:spPr>
          <a:xfrm>
            <a:off x="8118132" y="0"/>
            <a:ext cx="815618" cy="4858425"/>
          </a:xfrm>
          <a:prstGeom prst="rect">
            <a:avLst/>
          </a:prstGeom>
          <a:noFill/>
          <a:ln>
            <a:noFill/>
          </a:ln>
        </p:spPr>
      </p:pic>
      <p:pic>
        <p:nvPicPr>
          <p:cNvPr id="255" name="Google Shape;255;p47"/>
          <p:cNvPicPr preferRelativeResize="0"/>
          <p:nvPr/>
        </p:nvPicPr>
        <p:blipFill rotWithShape="1">
          <a:blip r:embed="rId5">
            <a:alphaModFix/>
          </a:blip>
          <a:srcRect b="9156" l="63750" r="29374" t="8943"/>
          <a:stretch/>
        </p:blipFill>
        <p:spPr>
          <a:xfrm>
            <a:off x="7051332" y="76200"/>
            <a:ext cx="815618" cy="4858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Shout outs!</a:t>
            </a:r>
            <a:endParaRPr/>
          </a:p>
        </p:txBody>
      </p:sp>
      <p:sp>
        <p:nvSpPr>
          <p:cNvPr id="261" name="Google Shape;261;p4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can’t do it, so don’t even bother trying.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are the worst friend. Why would anyone want to be friends with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shorts See, hear, and understand yourself. You are the parent of your inner child. You are responsible for how you handle your life. All aspects of it. &#10;&#10;DOWNLOAD OUR SINGLES &amp; ALBUMS HERE:&#10;ITUNES ►http://apple.co/2lp23Rr&#10;AMAZON ► http://amzn.to/2kx0RcZ&#10;MP3 AUDIO SHOP ► https://powerthoughtsmeditationclub.dpdcart.com&#10;&#10;NEED MUSIC FOR YOUR PROJECTS? &#10;Royalty-Free &amp; Commercial Use Music Licenses &#10;► https://www.highermind-royaltyfreemusic.com?ref=23&#10;&#10;BOUNDARY SETTING COURSE AVAILABLE NOW: &#10;20 lessons filled with theoretical and practical knowledge &#10;that will take your boundary-setting skills to the next level &#10;► https://kennethsoares.earth/?ref=21&#10;&#10;POWERTHOUGHTS CLOTHING &#10;Clothes with affirmations and symbols&#10;► https://.powerthoughtsclothing.com&#10;&#10;&#10;POWERTHOUGHTS MEDITATION CLUB&#10;&#10;We are very proud of our hard work and commitment to creating HIGH quality Guided Meditations, Affirmation audios, Hypnosis sessions, Solfeggios, and Relaxing Music. We put our Heart and Soul into every video we create with the intention to create something valuable for YOU, so that you can walk the path of life feeling much more positive, conscious and empowered. &#10;&#10;Our grand mission is to raise the energy vibration of our planet and to make this world a more Loving - Peaceful and Joyful place for ALL organic life. To help and inspire YOU and the other millions of people listening to our audios to awaken to that awesome POWER we have within us. Prepare to open up the gates and let the pure lifeforce from YOUR HIGHER SELF and SOURCE ESSENCE to flow through you NOW. Enjoy your journey.&#10;&#10;For Freedom, Love &amp; Peace,&#10;Alexander &amp; Kenneth - PTMC&#10;&#10;………………………" id="137" name="Google Shape;137;p29" title="Self-Acceptance, Self-Forgiveness, and Self-Awareness #shorts">
            <a:hlinkClick r:id="rId3"/>
          </p:cNvPr>
          <p:cNvPicPr preferRelativeResize="0"/>
          <p:nvPr/>
        </p:nvPicPr>
        <p:blipFill>
          <a:blip r:embed="rId4">
            <a:alphaModFix/>
          </a:blip>
          <a:stretch>
            <a:fillRect/>
          </a:stretch>
        </p:blipFill>
        <p:spPr>
          <a:xfrm>
            <a:off x="0" y="81400"/>
            <a:ext cx="8613200" cy="4844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ick something that you are having a hard time letting go of. </a:t>
            </a:r>
            <a:endParaRPr/>
          </a:p>
          <a:p>
            <a:pPr indent="0" lvl="0" marL="0" rtl="0" algn="l">
              <a:spcBef>
                <a:spcPts val="0"/>
              </a:spcBef>
              <a:spcAft>
                <a:spcPts val="0"/>
              </a:spcAft>
              <a:buNone/>
            </a:pPr>
            <a:r>
              <a:rPr lang="en"/>
              <a:t>Something you are maybe not proud of, mad at ourselves for, or sad/disappointed about. </a:t>
            </a:r>
            <a:endParaRPr/>
          </a:p>
          <a:p>
            <a:pPr indent="0" lvl="0" marL="0" rtl="0" algn="l">
              <a:spcBef>
                <a:spcPts val="0"/>
              </a:spcBef>
              <a:spcAft>
                <a:spcPts val="0"/>
              </a:spcAft>
              <a:buNone/>
            </a:pPr>
            <a:r>
              <a:rPr lang="en"/>
              <a:t>This can be something that you did, said or even thought.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am upset that I _______________</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1"/>
          <p:cNvSpPr txBox="1"/>
          <p:nvPr>
            <p:ph type="title"/>
          </p:nvPr>
        </p:nvSpPr>
        <p:spPr>
          <a:xfrm>
            <a:off x="165575" y="1820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 am upset that I _______________</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forgive myself for ________________________.</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will take responsibility for what is in my control and I will______________________________.</a:t>
            </a:r>
            <a:endParaRPr/>
          </a:p>
        </p:txBody>
      </p:sp>
      <p:pic>
        <p:nvPicPr>
          <p:cNvPr descr="'Forgive yourself' performed by Inna Modja.&#10;Clip réalisé par Marco Conti Sikic &#10;&#10;EXTRAIT DE SON ALBUM ‘MOTEL BAMAKO’&#10;&#10;iTunes : https://itunes.apple.com/mz/album/forgive-yourself-single/id928286097" id="148" name="Google Shape;148;p31" title="Inna Modja - Forgive Yourself (Official video)">
            <a:hlinkClick r:id="rId3"/>
          </p:cNvPr>
          <p:cNvPicPr preferRelativeResize="0"/>
          <p:nvPr/>
        </p:nvPicPr>
        <p:blipFill>
          <a:blip r:embed="rId4">
            <a:alphaModFix/>
          </a:blip>
          <a:stretch>
            <a:fillRect/>
          </a:stretch>
        </p:blipFill>
        <p:spPr>
          <a:xfrm>
            <a:off x="5529350" y="3034143"/>
            <a:ext cx="3596450" cy="2023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2"/>
          <p:cNvSpPr txBox="1"/>
          <p:nvPr>
            <p:ph type="title"/>
          </p:nvPr>
        </p:nvSpPr>
        <p:spPr>
          <a:xfrm>
            <a:off x="6900" y="-12175"/>
            <a:ext cx="9137100" cy="5155800"/>
          </a:xfrm>
          <a:prstGeom prst="rect">
            <a:avLst/>
          </a:prstGeom>
          <a:solidFill>
            <a:srgbClr val="FFF2CC"/>
          </a:solidFill>
        </p:spPr>
        <p:txBody>
          <a:bodyPr anchorCtr="0" anchor="t" bIns="91425" lIns="91425" spcFirstLastPara="1" rIns="91425" wrap="square" tIns="91425">
            <a:noAutofit/>
          </a:bodyPr>
          <a:lstStyle/>
          <a:p>
            <a:pPr indent="0" lvl="0" marL="0" rtl="0" algn="l">
              <a:spcBef>
                <a:spcPts val="0"/>
              </a:spcBef>
              <a:spcAft>
                <a:spcPts val="0"/>
              </a:spcAft>
              <a:buNone/>
            </a:pPr>
            <a:r>
              <a:rPr lang="en" sz="2700">
                <a:highlight>
                  <a:srgbClr val="00FFFF"/>
                </a:highlight>
              </a:rPr>
              <a:t>Main character</a:t>
            </a:r>
            <a:r>
              <a:rPr lang="en" sz="2700"/>
              <a:t>: “What am I going to do… </a:t>
            </a:r>
            <a:r>
              <a:rPr lang="en" sz="2700"/>
              <a:t>everyone's</a:t>
            </a:r>
            <a:r>
              <a:rPr lang="en" sz="2700"/>
              <a:t> laughing at me…”</a:t>
            </a:r>
            <a:endParaRPr sz="2700"/>
          </a:p>
          <a:p>
            <a:pPr indent="0" lvl="0" marL="0" rtl="0" algn="l">
              <a:spcBef>
                <a:spcPts val="1000"/>
              </a:spcBef>
              <a:spcAft>
                <a:spcPts val="0"/>
              </a:spcAft>
              <a:buNone/>
            </a:pPr>
            <a:r>
              <a:rPr lang="en" sz="2700">
                <a:highlight>
                  <a:srgbClr val="EA9999"/>
                </a:highlight>
              </a:rPr>
              <a:t>Inner critic</a:t>
            </a:r>
            <a:r>
              <a:rPr lang="en" sz="2700"/>
              <a:t>: “Of course they are laughing at you! You tried to give an answer and it was wrong! You are a fool!”</a:t>
            </a:r>
            <a:endParaRPr sz="2700"/>
          </a:p>
          <a:p>
            <a:pPr indent="0" lvl="0" marL="0" rtl="0" algn="l">
              <a:spcBef>
                <a:spcPts val="1000"/>
              </a:spcBef>
              <a:spcAft>
                <a:spcPts val="0"/>
              </a:spcAft>
              <a:buNone/>
            </a:pPr>
            <a:r>
              <a:rPr lang="en" sz="2700">
                <a:highlight>
                  <a:srgbClr val="00FFFF"/>
                </a:highlight>
              </a:rPr>
              <a:t>Main character</a:t>
            </a:r>
            <a:r>
              <a:rPr lang="en" sz="2700"/>
              <a:t>: “Oh gosh, I am never sharing an answer again!”</a:t>
            </a:r>
            <a:endParaRPr sz="2700"/>
          </a:p>
          <a:p>
            <a:pPr indent="0" lvl="0" marL="0" rtl="0" algn="l">
              <a:spcBef>
                <a:spcPts val="1000"/>
              </a:spcBef>
              <a:spcAft>
                <a:spcPts val="0"/>
              </a:spcAft>
              <a:buNone/>
            </a:pPr>
            <a:r>
              <a:rPr lang="en" sz="2700">
                <a:highlight>
                  <a:srgbClr val="00FF00"/>
                </a:highlight>
              </a:rPr>
              <a:t>Inner coach</a:t>
            </a:r>
            <a:r>
              <a:rPr lang="en" sz="2700"/>
              <a:t>: “Wait wait wait! Your ideas are awesome! So you messed up this time, so what! Try again and share your idea about pizza! Everyone will love it!</a:t>
            </a:r>
            <a:endParaRPr sz="2700"/>
          </a:p>
          <a:p>
            <a:pPr indent="0" lvl="0" marL="0" rtl="0" algn="l">
              <a:spcBef>
                <a:spcPts val="1000"/>
              </a:spcBef>
              <a:spcAft>
                <a:spcPts val="1000"/>
              </a:spcAft>
              <a:buNone/>
            </a:pPr>
            <a:r>
              <a:rPr lang="en" sz="2700">
                <a:highlight>
                  <a:srgbClr val="00FFFF"/>
                </a:highlight>
              </a:rPr>
              <a:t>Main character</a:t>
            </a:r>
            <a:r>
              <a:rPr lang="en" sz="2700"/>
              <a:t>: “Oh you are right! Then they will see my true genius! Here I go!”</a:t>
            </a:r>
            <a:endParaRPr sz="2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we </a:t>
            </a:r>
            <a:r>
              <a:rPr lang="en"/>
              <a:t>diversely</a:t>
            </a:r>
            <a:r>
              <a:rPr lang="en"/>
              <a:t> add inner thoughts into a play?</a:t>
            </a:r>
            <a:endParaRPr/>
          </a:p>
        </p:txBody>
      </p:sp>
      <p:sp>
        <p:nvSpPr>
          <p:cNvPr id="159" name="Google Shape;159;p33"/>
          <p:cNvSpPr txBox="1"/>
          <p:nvPr>
            <p:ph idx="1" type="body"/>
          </p:nvPr>
        </p:nvSpPr>
        <p:spPr>
          <a:xfrm>
            <a:off x="311700" y="1769900"/>
            <a:ext cx="8520600" cy="23862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Char char="-"/>
            </a:pPr>
            <a:r>
              <a:rPr lang="en" sz="2700"/>
              <a:t>Monologue with “self”, “inner coach” and “inner critic”</a:t>
            </a:r>
            <a:r>
              <a:rPr lang="en" sz="2700"/>
              <a:t> </a:t>
            </a:r>
            <a:endParaRPr sz="2700"/>
          </a:p>
          <a:p>
            <a:pPr indent="-400050" lvl="0" marL="457200" rtl="0" algn="l">
              <a:spcBef>
                <a:spcPts val="0"/>
              </a:spcBef>
              <a:spcAft>
                <a:spcPts val="0"/>
              </a:spcAft>
              <a:buSzPts val="2700"/>
              <a:buChar char="-"/>
            </a:pPr>
            <a:r>
              <a:rPr lang="en" sz="2700"/>
              <a:t>Two different scenes (comic)</a:t>
            </a:r>
            <a:endParaRPr sz="2700"/>
          </a:p>
          <a:p>
            <a:pPr indent="-400050" lvl="0" marL="457200" rtl="0" algn="l">
              <a:spcBef>
                <a:spcPts val="0"/>
              </a:spcBef>
              <a:spcAft>
                <a:spcPts val="0"/>
              </a:spcAft>
              <a:buSzPts val="2700"/>
              <a:buChar char="-"/>
            </a:pPr>
            <a:r>
              <a:rPr lang="en" sz="2700"/>
              <a:t>Play “freezes” to hear inner thoughts</a:t>
            </a:r>
            <a:endParaRPr sz="2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4"/>
          <p:cNvSpPr txBox="1"/>
          <p:nvPr>
            <p:ph type="title"/>
          </p:nvPr>
        </p:nvSpPr>
        <p:spPr>
          <a:xfrm>
            <a:off x="13175" y="1058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‘Don’t try so hard, it’s not cool.’ </a:t>
            </a:r>
            <a:endParaRPr sz="2300"/>
          </a:p>
          <a:p>
            <a:pPr indent="0" lvl="0" marL="0" rtl="0" algn="l">
              <a:spcBef>
                <a:spcPts val="1000"/>
              </a:spcBef>
              <a:spcAft>
                <a:spcPts val="0"/>
              </a:spcAft>
              <a:buNone/>
            </a:pPr>
            <a:r>
              <a:rPr lang="en" sz="2300"/>
              <a:t>‘You’re not good enough to_________.’ </a:t>
            </a:r>
            <a:endParaRPr sz="2300"/>
          </a:p>
          <a:p>
            <a:pPr indent="0" lvl="0" marL="0" rtl="0" algn="l">
              <a:spcBef>
                <a:spcPts val="1000"/>
              </a:spcBef>
              <a:spcAft>
                <a:spcPts val="0"/>
              </a:spcAft>
              <a:buNone/>
            </a:pPr>
            <a:r>
              <a:rPr lang="en" sz="2300"/>
              <a:t>‘You really messed up. You can’t do anything right.’ </a:t>
            </a:r>
            <a:endParaRPr sz="2300"/>
          </a:p>
          <a:p>
            <a:pPr indent="0" lvl="0" marL="0" rtl="0" algn="l">
              <a:spcBef>
                <a:spcPts val="1000"/>
              </a:spcBef>
              <a:spcAft>
                <a:spcPts val="0"/>
              </a:spcAft>
              <a:buNone/>
            </a:pPr>
            <a:r>
              <a:rPr lang="en" sz="2300"/>
              <a:t>‘Another mistake. You are really stupid.’</a:t>
            </a:r>
            <a:endParaRPr sz="2300"/>
          </a:p>
          <a:p>
            <a:pPr indent="0" lvl="0" marL="0" rtl="0" algn="l">
              <a:spcBef>
                <a:spcPts val="1000"/>
              </a:spcBef>
              <a:spcAft>
                <a:spcPts val="0"/>
              </a:spcAft>
              <a:buNone/>
            </a:pPr>
            <a:r>
              <a:rPr lang="en" sz="2300"/>
              <a:t>‘Nobody likes you.’ </a:t>
            </a:r>
            <a:endParaRPr sz="2300"/>
          </a:p>
          <a:p>
            <a:pPr indent="0" lvl="0" marL="0" rtl="0" algn="l">
              <a:spcBef>
                <a:spcPts val="1000"/>
              </a:spcBef>
              <a:spcAft>
                <a:spcPts val="0"/>
              </a:spcAft>
              <a:buClr>
                <a:schemeClr val="dk1"/>
              </a:buClr>
              <a:buSzPts val="1100"/>
              <a:buFont typeface="Arial"/>
              <a:buNone/>
            </a:pPr>
            <a:r>
              <a:rPr lang="en" sz="2300"/>
              <a:t>‘Don’t wear that or they’ll make fun of you...’</a:t>
            </a:r>
            <a:endParaRPr sz="2300"/>
          </a:p>
          <a:p>
            <a:pPr indent="0" lvl="0" marL="0" rtl="0" algn="l">
              <a:spcBef>
                <a:spcPts val="1000"/>
              </a:spcBef>
              <a:spcAft>
                <a:spcPts val="0"/>
              </a:spcAft>
              <a:buNone/>
            </a:pPr>
            <a:r>
              <a:rPr lang="en" sz="2300"/>
              <a:t> ‘People won’t like you if you ________.’</a:t>
            </a:r>
            <a:endParaRPr sz="2300"/>
          </a:p>
          <a:p>
            <a:pPr indent="0" lvl="0" marL="0" rtl="0" algn="l">
              <a:spcBef>
                <a:spcPts val="1000"/>
              </a:spcBef>
              <a:spcAft>
                <a:spcPts val="0"/>
              </a:spcAft>
              <a:buNone/>
            </a:pPr>
            <a:r>
              <a:rPr lang="en" sz="2300"/>
              <a:t>You can’t do it, so don’t even bother trying.</a:t>
            </a:r>
            <a:endParaRPr sz="2300"/>
          </a:p>
          <a:p>
            <a:pPr indent="0" lvl="0" marL="0" rtl="0" algn="l">
              <a:spcBef>
                <a:spcPts val="1000"/>
              </a:spcBef>
              <a:spcAft>
                <a:spcPts val="0"/>
              </a:spcAft>
              <a:buNone/>
            </a:pPr>
            <a:r>
              <a:rPr lang="en" sz="2300"/>
              <a:t>You are the worst friend. Why would anyone want to be friends with you?</a:t>
            </a:r>
            <a:endParaRPr sz="2300"/>
          </a:p>
          <a:p>
            <a:pPr indent="0" lvl="0" marL="0" rtl="0" algn="l">
              <a:spcBef>
                <a:spcPts val="1000"/>
              </a:spcBef>
              <a:spcAft>
                <a:spcPts val="0"/>
              </a:spcAft>
              <a:buNone/>
            </a:pPr>
            <a:r>
              <a:t/>
            </a:r>
            <a:endParaRPr sz="2300"/>
          </a:p>
          <a:p>
            <a:pPr indent="0" lvl="0" marL="0" rtl="0" algn="l">
              <a:spcBef>
                <a:spcPts val="1000"/>
              </a:spcBef>
              <a:spcAft>
                <a:spcPts val="0"/>
              </a:spcAft>
              <a:buClr>
                <a:schemeClr val="dk1"/>
              </a:buClr>
              <a:buSzPts val="1100"/>
              <a:buFont typeface="Arial"/>
              <a:buNone/>
            </a:pPr>
            <a:r>
              <a:t/>
            </a:r>
            <a:endParaRPr sz="2300"/>
          </a:p>
          <a:p>
            <a:pPr indent="0" lvl="0" marL="0" rtl="0" algn="l">
              <a:spcBef>
                <a:spcPts val="1000"/>
              </a:spcBef>
              <a:spcAft>
                <a:spcPts val="0"/>
              </a:spcAft>
              <a:buNone/>
            </a:pPr>
            <a:r>
              <a:t/>
            </a:r>
            <a:endParaRPr sz="2300"/>
          </a:p>
          <a:p>
            <a:pPr indent="0" lvl="0" marL="0" rtl="0" algn="l">
              <a:spcBef>
                <a:spcPts val="1000"/>
              </a:spcBef>
              <a:spcAft>
                <a:spcPts val="1000"/>
              </a:spcAft>
              <a:buNone/>
            </a:pPr>
            <a:r>
              <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