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Amatic SC"/>
      <p:regular r:id="rId30"/>
      <p:bold r:id="rId31"/>
    </p:embeddedFont>
    <p:embeddedFont>
      <p:font typeface="Source Code Pro"/>
      <p:regular r:id="rId32"/>
      <p:bold r:id="rId33"/>
      <p:italic r:id="rId34"/>
      <p:boldItalic r:id="rId35"/>
    </p:embeddedFon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922BBF-0A9C-4331-9068-23EEAE7BE6E4}">
  <a:tblStyle styleId="{7F922BBF-0A9C-4331-9068-23EEAE7BE6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5.xml"/><Relationship Id="rId33" Type="http://schemas.openxmlformats.org/officeDocument/2006/relationships/font" Target="fonts/SourceCodePro-bold.fntdata"/><Relationship Id="rId10" Type="http://schemas.openxmlformats.org/officeDocument/2006/relationships/slide" Target="slides/slide4.xml"/><Relationship Id="rId32" Type="http://schemas.openxmlformats.org/officeDocument/2006/relationships/font" Target="fonts/SourceCodePro-regular.fntdata"/><Relationship Id="rId13" Type="http://schemas.openxmlformats.org/officeDocument/2006/relationships/slide" Target="slides/slide7.xml"/><Relationship Id="rId35" Type="http://schemas.openxmlformats.org/officeDocument/2006/relationships/font" Target="fonts/SourceCodePro-boldItalic.fntdata"/><Relationship Id="rId12" Type="http://schemas.openxmlformats.org/officeDocument/2006/relationships/slide" Target="slides/slide6.xml"/><Relationship Id="rId34" Type="http://schemas.openxmlformats.org/officeDocument/2006/relationships/font" Target="fonts/SourceCodePro-italic.fntdata"/><Relationship Id="rId15" Type="http://schemas.openxmlformats.org/officeDocument/2006/relationships/slide" Target="slides/slide9.xml"/><Relationship Id="rId37" Type="http://schemas.openxmlformats.org/officeDocument/2006/relationships/font" Target="fonts/OldStandardTT-bold.fntdata"/><Relationship Id="rId14" Type="http://schemas.openxmlformats.org/officeDocument/2006/relationships/slide" Target="slides/slide8.xml"/><Relationship Id="rId36" Type="http://schemas.openxmlformats.org/officeDocument/2006/relationships/font" Target="fonts/OldStandardTT-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ldStandardT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8c376470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8c376470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091d238e2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091d238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04601b30f_0_1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04601b3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04601b30f_0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04601b30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04601b30f_0_1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04601b30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091d238e2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091d238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04601b30f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04601b3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04601b30f_0_1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04601b30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091d238e2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091d238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04601b30f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04601b3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091d238e2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091d238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04601b30f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04601b3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04601b30f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04601b30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091d238e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091d23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04601b30f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04601b3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d82c873f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d82c873f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8c376470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8c376470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04601b30f_0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04601b3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091d238e2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091d238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9" name="Google Shape;59;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60" name="Google Shape;60;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cxnSp>
        <p:nvCxnSpPr>
          <p:cNvPr id="63" name="Google Shape;63;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4" name="Google Shape;64;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9" name="Google Shape;89;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90" name="Google Shape;90;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8" name="Google Shape;98;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9" name="Google Shape;9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25"/>
          <p:cNvSpPr txBox="1"/>
          <p:nvPr>
            <p:ph type="title"/>
          </p:nvPr>
        </p:nvSpPr>
        <p:spPr>
          <a:xfrm>
            <a:off x="1435608" y="205978"/>
            <a:ext cx="74982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25"/>
          <p:cNvSpPr txBox="1"/>
          <p:nvPr>
            <p:ph idx="1" type="body"/>
          </p:nvPr>
        </p:nvSpPr>
        <p:spPr>
          <a:xfrm>
            <a:off x="1435608" y="1085850"/>
            <a:ext cx="7498200" cy="36006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600"/>
              </a:spcBef>
              <a:spcAft>
                <a:spcPts val="0"/>
              </a:spcAft>
              <a:buSzPts val="1440"/>
              <a:buChar char="●"/>
              <a:defRPr/>
            </a:lvl1pPr>
            <a:lvl2pPr indent="-342900" lvl="1" marL="914400" rtl="0" algn="l">
              <a:lnSpc>
                <a:spcPct val="100000"/>
              </a:lnSpc>
              <a:spcBef>
                <a:spcPts val="16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105" name="Google Shape;105;p25"/>
          <p:cNvSpPr txBox="1"/>
          <p:nvPr>
            <p:ph idx="10" type="dt"/>
          </p:nvPr>
        </p:nvSpPr>
        <p:spPr>
          <a:xfrm>
            <a:off x="3581400" y="4729163"/>
            <a:ext cx="2133600" cy="3573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5"/>
          <p:cNvSpPr txBox="1"/>
          <p:nvPr>
            <p:ph idx="11" type="ftr"/>
          </p:nvPr>
        </p:nvSpPr>
        <p:spPr>
          <a:xfrm>
            <a:off x="5715000" y="4729163"/>
            <a:ext cx="2895600" cy="357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5"/>
          <p:cNvSpPr txBox="1"/>
          <p:nvPr>
            <p:ph idx="12" type="sldNum"/>
          </p:nvPr>
        </p:nvSpPr>
        <p:spPr>
          <a:xfrm>
            <a:off x="8613648" y="4729163"/>
            <a:ext cx="457200" cy="3573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54" name="Google Shape;54;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hyperlink" Target="http://www.youtube.com/watch?v=8PxQiTiX3mg"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www.youtube.com/watch?v=iYMlJ5BCwd0"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www.youtube.com/watch?v=iYMlJ5BCwd0" TargetMode="Externa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www.youtube.com/watch?v=iYMlJ5BCwd0"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www.youtube.com/watch?v=XoMd4ofWGJQ"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www.youtube.com/watch?v=iYMlJ5BCwd0"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www.youtube.com/watch?v=XoMd4ofWGJQ"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www.youtube.com/watch?v=CBvqJj8XCxQ"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0" y="-319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 - Bob Brothers</a:t>
            </a:r>
            <a:endParaRPr/>
          </a:p>
        </p:txBody>
      </p:sp>
      <p:pic>
        <p:nvPicPr>
          <p:cNvPr descr="3 Min Timer music bird - Relaxing music with nature sounds, stream and birds sounds for sleeping, study, work.&#10;&#10;Fansound’s Relaxing Music for Studying, Yoga, Meditation, Concentration and Work. It’s ideal background music to help you to study, sleep, focus, meditation and work.&#10;&#10;Listening to this relaxing music for deep sleep, stress relief, work, reading or writing.This relaxing music combines soothing music, alpha waves with beautiful nature video to boost concentration.&#10;Welcome to leave your comments, like this video and subscribe to our channel.&#10;&#10;If you want more beautiful Nature Videos and Relaxing Music, please check out the relaxing music below:&#10;https://www.youtube.com/watch?v=bkZVg...&#10;&#10;Fansound composes Meditatiion Music, Relaxing Music, Deep Sleep Music, Healing Music, Spa Music, Piano Music, Guitar Music and Yoga Music. You can also find Classical Music from Mozart, Beethoven and Bach.&#10;&#10;Sleep Music:&#10;Fansound share the best relaxing music to help you go to sleep, relax. Our soothing music for sleeping is great for stress relief, relaxing deep sleep. Our relaxing sleep music can be used for background music, meditation music, relaxation music when you study, work, sleep.&#10;&#10;Meditation Music:&#10;Fansound Meditation Music is perfect for Zen meditation, mindfulness meditation and Buddhist meditation. It’s great for inner healing, positive energy.&#10;&#10;Study Music:&#10;Fansound Meditation Relax Music is also greate for study, work, concenration, think. &#10;&#10;Yoga Music:&#10;Our relaxing music can help you for yoga begainners. This soothing music can help you go into a yoga trance.&#10;&#10;#musicformeditation&#10;#musicforstudy&#10;#musicforyoga&#10;#concentrationmusic&#10;#relaxingmusic" id="113" name="Google Shape;113;p26" title="3 Min Timer music bird, relax music with nature sounds in the forest for work and study">
            <a:hlinkClick r:id="rId3"/>
          </p:cNvPr>
          <p:cNvPicPr preferRelativeResize="0"/>
          <p:nvPr/>
        </p:nvPicPr>
        <p:blipFill>
          <a:blip r:embed="rId4">
            <a:alphaModFix/>
          </a:blip>
          <a:stretch>
            <a:fillRect/>
          </a:stretch>
        </p:blipFill>
        <p:spPr>
          <a:xfrm>
            <a:off x="7172925" y="2106200"/>
            <a:ext cx="1757176" cy="1317875"/>
          </a:xfrm>
          <a:prstGeom prst="rect">
            <a:avLst/>
          </a:prstGeom>
          <a:noFill/>
          <a:ln>
            <a:noFill/>
          </a:ln>
        </p:spPr>
      </p:pic>
      <p:sp>
        <p:nvSpPr>
          <p:cNvPr id="114" name="Google Shape;114;p26"/>
          <p:cNvSpPr txBox="1"/>
          <p:nvPr/>
        </p:nvSpPr>
        <p:spPr>
          <a:xfrm>
            <a:off x="-14100" y="774075"/>
            <a:ext cx="7086300" cy="29898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700">
                <a:solidFill>
                  <a:srgbClr val="FFFFFF"/>
                </a:solidFill>
                <a:highlight>
                  <a:srgbClr val="674EA7"/>
                </a:highlight>
                <a:latin typeface="Source Code Pro"/>
                <a:ea typeface="Source Code Pro"/>
                <a:cs typeface="Source Code Pro"/>
                <a:sym typeface="Source Code Pro"/>
              </a:rPr>
              <a:t>Warm up:   3/15/23</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2700">
                <a:solidFill>
                  <a:srgbClr val="FFFFFF"/>
                </a:solidFill>
                <a:highlight>
                  <a:srgbClr val="674EA7"/>
                </a:highlight>
                <a:latin typeface="Source Code Pro"/>
                <a:ea typeface="Source Code Pro"/>
                <a:cs typeface="Source Code Pro"/>
                <a:sym typeface="Source Code Pro"/>
              </a:rPr>
              <a:t>Write or draw:</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2700">
                <a:solidFill>
                  <a:srgbClr val="FFFFFF"/>
                </a:solidFill>
                <a:highlight>
                  <a:srgbClr val="674EA7"/>
                </a:highlight>
                <a:latin typeface="Source Code Pro"/>
                <a:ea typeface="Source Code Pro"/>
                <a:cs typeface="Source Code Pro"/>
                <a:sym typeface="Source Code Pro"/>
              </a:rPr>
              <a:t>When would it be hard to forgive yourself?</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2700">
              <a:solidFill>
                <a:srgbClr val="FFFFFF"/>
              </a:solidFill>
              <a:highlight>
                <a:srgbClr val="674EA7"/>
              </a:highlight>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goals:</a:t>
            </a:r>
            <a:endParaRPr/>
          </a:p>
        </p:txBody>
      </p:sp>
      <p:sp>
        <p:nvSpPr>
          <p:cNvPr id="167" name="Google Shape;167;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Let’s get to know the coding first!</a:t>
            </a:r>
            <a:endParaRPr sz="2300"/>
          </a:p>
          <a:p>
            <a:pPr indent="0" lvl="0" marL="0" rtl="0" algn="l">
              <a:spcBef>
                <a:spcPts val="1600"/>
              </a:spcBef>
              <a:spcAft>
                <a:spcPts val="1600"/>
              </a:spcAft>
              <a:buNone/>
            </a:pPr>
            <a:r>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and Downloading Videos with Fraction Objects</a:t>
            </a:r>
            <a:endParaRPr/>
          </a:p>
        </p:txBody>
      </p:sp>
      <p:sp>
        <p:nvSpPr>
          <p:cNvPr id="173" name="Google Shape;173;p36"/>
          <p:cNvSpPr txBox="1"/>
          <p:nvPr>
            <p:ph idx="1" type="body"/>
          </p:nvPr>
        </p:nvSpPr>
        <p:spPr>
          <a:xfrm>
            <a:off x="311700" y="16288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212121"/>
                </a:solidFill>
                <a:highlight>
                  <a:srgbClr val="FFFFFF"/>
                </a:highlight>
                <a:latin typeface="Roboto"/>
                <a:ea typeface="Roboto"/>
                <a:cs typeface="Roboto"/>
                <a:sym typeface="Roboto"/>
              </a:rPr>
              <a:t>Change the fractions and comments</a:t>
            </a:r>
            <a:endParaRPr sz="1900">
              <a:solidFill>
                <a:srgbClr val="212121"/>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900">
                <a:solidFill>
                  <a:srgbClr val="212121"/>
                </a:solidFill>
                <a:highlight>
                  <a:srgbClr val="FFFFFF"/>
                </a:highlight>
                <a:latin typeface="Roboto"/>
                <a:ea typeface="Roboto"/>
                <a:cs typeface="Roboto"/>
                <a:sym typeface="Roboto"/>
              </a:rPr>
              <a:t>Change the speed</a:t>
            </a:r>
            <a:endParaRPr sz="1900">
              <a:solidFill>
                <a:srgbClr val="212121"/>
              </a:solidFill>
              <a:highlight>
                <a:srgbClr val="FFFFFF"/>
              </a:highlight>
              <a:latin typeface="Roboto"/>
              <a:ea typeface="Roboto"/>
              <a:cs typeface="Roboto"/>
              <a:sym typeface="Roboto"/>
            </a:endParaRPr>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174" name="Google Shape;174;p36"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video for multiplication</a:t>
            </a:r>
            <a:endParaRPr/>
          </a:p>
        </p:txBody>
      </p:sp>
      <p:sp>
        <p:nvSpPr>
          <p:cNvPr id="180" name="Google Shape;180;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Change the multiplication problem</a:t>
            </a:r>
            <a:endParaRPr sz="2500"/>
          </a:p>
          <a:p>
            <a:pPr indent="0" lvl="0" marL="0" rtl="0" algn="l">
              <a:spcBef>
                <a:spcPts val="1600"/>
              </a:spcBef>
              <a:spcAft>
                <a:spcPts val="0"/>
              </a:spcAft>
              <a:buNone/>
            </a:pPr>
            <a:r>
              <a:rPr lang="en" sz="2500"/>
              <a:t>Change the comments</a:t>
            </a:r>
            <a:endParaRPr sz="2500"/>
          </a:p>
          <a:p>
            <a:pPr indent="0" lvl="0" marL="0" rtl="0" algn="l">
              <a:spcBef>
                <a:spcPts val="1600"/>
              </a:spcBef>
              <a:spcAft>
                <a:spcPts val="1600"/>
              </a:spcAft>
              <a:buNone/>
            </a:pPr>
            <a:r>
              <a:rPr lang="en" sz="2500"/>
              <a:t>Change the speed</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181" name="Google Shape;181;p37"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part 2</a:t>
            </a:r>
            <a:endParaRPr/>
          </a:p>
        </p:txBody>
      </p:sp>
      <p:sp>
        <p:nvSpPr>
          <p:cNvPr id="187" name="Google Shape;187;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Change the multiplication problem</a:t>
            </a:r>
            <a:endParaRPr sz="2500"/>
          </a:p>
          <a:p>
            <a:pPr indent="0" lvl="0" marL="0" rtl="0" algn="l">
              <a:spcBef>
                <a:spcPts val="1600"/>
              </a:spcBef>
              <a:spcAft>
                <a:spcPts val="0"/>
              </a:spcAft>
              <a:buClr>
                <a:schemeClr val="dk1"/>
              </a:buClr>
              <a:buSzPts val="1100"/>
              <a:buFont typeface="Arial"/>
              <a:buNone/>
            </a:pPr>
            <a:r>
              <a:rPr lang="en" sz="2500"/>
              <a:t>Change the comments</a:t>
            </a:r>
            <a:endParaRPr sz="2500"/>
          </a:p>
          <a:p>
            <a:pPr indent="0" lvl="0" marL="0" rtl="0" algn="l">
              <a:spcBef>
                <a:spcPts val="1600"/>
              </a:spcBef>
              <a:spcAft>
                <a:spcPts val="1600"/>
              </a:spcAft>
              <a:buClr>
                <a:schemeClr val="dk1"/>
              </a:buClr>
              <a:buSzPts val="1100"/>
              <a:buFont typeface="Arial"/>
              <a:buNone/>
            </a:pPr>
            <a:r>
              <a:rPr lang="en" sz="2500"/>
              <a:t>Change the speed</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188" name="Google Shape;188;p38"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ups</a:t>
            </a:r>
            <a:endParaRPr/>
          </a:p>
        </p:txBody>
      </p:sp>
      <p:sp>
        <p:nvSpPr>
          <p:cNvPr id="194" name="Google Shape;194;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independently on your warms ups</a:t>
            </a:r>
            <a:endParaRPr/>
          </a:p>
          <a:p>
            <a:pPr indent="0" lvl="0" marL="0" rtl="0" algn="l">
              <a:spcBef>
                <a:spcPts val="1600"/>
              </a:spcBef>
              <a:spcAft>
                <a:spcPts val="1600"/>
              </a:spcAft>
              <a:buNone/>
            </a:pPr>
            <a:r>
              <a:rPr lang="en"/>
              <a:t>Think about how you can use the coding you just learned to show your solutions!</a:t>
            </a:r>
            <a:endParaRPr/>
          </a:p>
        </p:txBody>
      </p:sp>
      <p:pic>
        <p:nvPicPr>
          <p:cNvPr descr="8 Minute Timer - Relaxing Music for Stress Relief&#10;&#10;📜 Message from the Creator of Tick Tock Countdown Timer&#10;&#10;I am Tom C. and I specialise in the field of Mental Health for a number of years.  I want to place where people can relax, unwind, study and sleep better. &#10;&#10;My videos are ideal for studying, sleep, relaxation and exercise. My aim is to provide the highest quality relaxing content that doesn’t contain any annoying talking or commentary. Research shows this can be help with mental heath. &#10;&#10;All my timer videos are made in high quality with editing programs such as Premiere Pro 2020, Photoshop and Luma Fusion. Each video takes many hours of editing and mixing to produce the perfect timer video for my viewers. &#10;&#10;Some video and audio files are make in collaboration with other video and audio creators with all the licenses and commercial use rights.&#10;&#10;All videos, audio, effects are mixed and created by myself.&#10;&#10;⏱ Popular Timers &#10;&#10;5 Minute Timer - Calm and Relaxing Music: https://youtu.be/hso3oR8PJss&#10;10 Minute Timer - Relaxing Music: https://youtu;.be/yxu0qHbG_2c&#10;15 Minute Timer - No Music: https://youtu.be/v-vXDXrGSlI&#10;30 Minute Timer - Instrumental Relaxing Music: https://youtu.be/G4X4ZQHsTyE&#10;45 Minute Timer - Ambient Music: https://youtu.be/TKmhQprljAc&#10;1 Hour Timer - Beautiful Ocean Sunset https://youtu.be/TKmhQprljAc&#10;&#10;🎥 Editing&#10;            -  Luma Fusion&#10;            -  Premiere Pro 2020&#10;            - Adobe After Effects&#10;            - Photoshop&#10;&#10;📽Video and filming&#10;            - Sony a6000&#10;            - Fujifilm X-T3&#10;            - GoPro Hero8 &#10;            - Story Blocks&#10;            -  Pexels&#10;            -  Pixabay&#10;            - Adobe Stock&#10;            - Pond 5&#10;&#10;🎶Audio&#10;            - Story Blocks&#10;            - Youtube Audio Library&#10;&#10;🎤Microphone&#10;            - Blue Yeta&#10;            - Audio-Technica BP4025&#10;            - Zoom H2N&#10;&#10;&#10;Hashtags&#10;#Timer #Relaxation #RelaxingMusic&#10;&#10;© Copyright Tick Tock Countdown Timer 2022. All rights reserved. Any reproduction or republication of all or part of this video is prohibited. All of the video material on this channel is copyright protected. If you like my timers, please support me by buying me a coffee with the link below.&#10;&#10;https://www.buymeacoffee.com/ccproductiw" id="195" name="Google Shape;195;p39" title="8 Minute Timer - Relaxing Music for Stress Relief">
            <a:hlinkClick r:id="rId3"/>
          </p:cNvPr>
          <p:cNvPicPr preferRelativeResize="0"/>
          <p:nvPr/>
        </p:nvPicPr>
        <p:blipFill>
          <a:blip r:embed="rId4">
            <a:alphaModFix/>
          </a:blip>
          <a:stretch>
            <a:fillRect/>
          </a:stretch>
        </p:blipFill>
        <p:spPr>
          <a:xfrm>
            <a:off x="159850" y="327215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87050" y="640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coding!</a:t>
            </a:r>
            <a:endParaRPr/>
          </a:p>
        </p:txBody>
      </p:sp>
      <p:sp>
        <p:nvSpPr>
          <p:cNvPr id="201" name="Google Shape;201;p40"/>
          <p:cNvSpPr txBox="1"/>
          <p:nvPr>
            <p:ph idx="1" type="body"/>
          </p:nvPr>
        </p:nvSpPr>
        <p:spPr>
          <a:xfrm>
            <a:off x="2400" y="714400"/>
            <a:ext cx="90570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Check with your team that you agree on the correct diagrams and solutions</a:t>
            </a:r>
            <a:endParaRPr sz="2500"/>
          </a:p>
          <a:p>
            <a:pPr indent="0" lvl="0" marL="0" rtl="0" algn="l">
              <a:spcBef>
                <a:spcPts val="1600"/>
              </a:spcBef>
              <a:spcAft>
                <a:spcPts val="0"/>
              </a:spcAft>
              <a:buNone/>
            </a:pPr>
            <a:r>
              <a:rPr lang="en" sz="2500"/>
              <a:t>Check your answers on the computer </a:t>
            </a:r>
            <a:r>
              <a:rPr lang="en" sz="2500"/>
              <a:t>using</a:t>
            </a:r>
            <a:r>
              <a:rPr lang="en" sz="2500"/>
              <a:t> coding</a:t>
            </a:r>
            <a:endParaRPr sz="2500"/>
          </a:p>
          <a:p>
            <a:pPr indent="0" lvl="0" marL="0" rtl="0" algn="l">
              <a:spcBef>
                <a:spcPts val="1600"/>
              </a:spcBef>
              <a:spcAft>
                <a:spcPts val="0"/>
              </a:spcAft>
              <a:buNone/>
            </a:pPr>
            <a:r>
              <a:rPr lang="en" sz="2500"/>
              <a:t>Create videos to show your answers. </a:t>
            </a:r>
            <a:r>
              <a:rPr lang="en" sz="2500"/>
              <a:t>Download them if finished!</a:t>
            </a:r>
            <a:endParaRPr sz="2500"/>
          </a:p>
          <a:p>
            <a:pPr indent="0" lvl="0" marL="0" rtl="0" algn="l">
              <a:spcBef>
                <a:spcPts val="1600"/>
              </a:spcBef>
              <a:spcAft>
                <a:spcPts val="0"/>
              </a:spcAft>
              <a:buNone/>
            </a:pPr>
            <a:r>
              <a:t/>
            </a:r>
            <a:endParaRPr sz="2500"/>
          </a:p>
          <a:p>
            <a:pPr indent="0" lvl="0" marL="0" rtl="0" algn="l">
              <a:spcBef>
                <a:spcPts val="160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02" name="Google Shape;202;p40"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Shout outs!</a:t>
            </a:r>
            <a:endParaRPr/>
          </a:p>
        </p:txBody>
      </p:sp>
      <p:sp>
        <p:nvSpPr>
          <p:cNvPr id="208" name="Google Shape;208;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lesson</a:t>
            </a:r>
            <a:endParaRPr/>
          </a:p>
        </p:txBody>
      </p:sp>
      <p:sp>
        <p:nvSpPr>
          <p:cNvPr id="214" name="Google Shape;214;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independently on your assigned problem</a:t>
            </a:r>
            <a:endParaRPr/>
          </a:p>
          <a:p>
            <a:pPr indent="0" lvl="0" marL="0" rtl="0" algn="l">
              <a:spcBef>
                <a:spcPts val="1600"/>
              </a:spcBef>
              <a:spcAft>
                <a:spcPts val="0"/>
              </a:spcAft>
              <a:buNone/>
            </a:pPr>
            <a:r>
              <a:rPr lang="en"/>
              <a:t>Work on a different problem if you have extra time.</a:t>
            </a:r>
            <a:endParaRPr/>
          </a:p>
          <a:p>
            <a:pPr indent="0" lvl="0" marL="0" rtl="0" algn="l">
              <a:spcBef>
                <a:spcPts val="1600"/>
              </a:spcBef>
              <a:spcAft>
                <a:spcPts val="0"/>
              </a:spcAft>
              <a:buClr>
                <a:schemeClr val="dk1"/>
              </a:buClr>
              <a:buSzPts val="1100"/>
              <a:buFont typeface="Arial"/>
              <a:buNone/>
            </a:pPr>
            <a:r>
              <a:rPr lang="en"/>
              <a:t>Think about how you can use the coding you just learned to show your solutions!</a:t>
            </a:r>
            <a:endParaRPr/>
          </a:p>
          <a:p>
            <a:pPr indent="0" lvl="0" marL="0" rtl="0" algn="l">
              <a:spcBef>
                <a:spcPts val="1600"/>
              </a:spcBef>
              <a:spcAft>
                <a:spcPts val="1600"/>
              </a:spcAft>
              <a:buNone/>
            </a:pPr>
            <a:r>
              <a:t/>
            </a:r>
            <a:endParaRPr/>
          </a:p>
        </p:txBody>
      </p:sp>
      <p:pic>
        <p:nvPicPr>
          <p:cNvPr descr="8 Minute Timer - Relaxing Music for Stress Relief&#10;&#10;📜 Message from the Creator of Tick Tock Countdown Timer&#10;&#10;I am Tom C. and I specialise in the field of Mental Health for a number of years.  I want to place where people can relax, unwind, study and sleep better. &#10;&#10;My videos are ideal for studying, sleep, relaxation and exercise. My aim is to provide the highest quality relaxing content that doesn’t contain any annoying talking or commentary. Research shows this can be help with mental heath. &#10;&#10;All my timer videos are made in high quality with editing programs such as Premiere Pro 2020, Photoshop and Luma Fusion. Each video takes many hours of editing and mixing to produce the perfect timer video for my viewers. &#10;&#10;Some video and audio files are make in collaboration with other video and audio creators with all the licenses and commercial use rights.&#10;&#10;All videos, audio, effects are mixed and created by myself.&#10;&#10;⏱ Popular Timers &#10;&#10;5 Minute Timer - Calm and Relaxing Music: https://youtu.be/hso3oR8PJss&#10;10 Minute Timer - Relaxing Music: https://youtu;.be/yxu0qHbG_2c&#10;15 Minute Timer - No Music: https://youtu.be/v-vXDXrGSlI&#10;30 Minute Timer - Instrumental Relaxing Music: https://youtu.be/G4X4ZQHsTyE&#10;45 Minute Timer - Ambient Music: https://youtu.be/TKmhQprljAc&#10;1 Hour Timer - Beautiful Ocean Sunset https://youtu.be/TKmhQprljAc&#10;&#10;🎥 Editing&#10;            -  Luma Fusion&#10;            -  Premiere Pro 2020&#10;            - Adobe After Effects&#10;            - Photoshop&#10;&#10;📽Video and filming&#10;            - Sony a6000&#10;            - Fujifilm X-T3&#10;            - GoPro Hero8 &#10;            - Story Blocks&#10;            -  Pexels&#10;            -  Pixabay&#10;            - Adobe Stock&#10;            - Pond 5&#10;&#10;🎶Audio&#10;            - Story Blocks&#10;            - Youtube Audio Library&#10;&#10;🎤Microphone&#10;            - Blue Yeta&#10;            - Audio-Technica BP4025&#10;            - Zoom H2N&#10;&#10;&#10;Hashtags&#10;#Timer #Relaxation #RelaxingMusic&#10;&#10;© Copyright Tick Tock Countdown Timer 2022. All rights reserved. Any reproduction or republication of all or part of this video is prohibited. All of the video material on this channel is copyright protected. If you like my timers, please support me by buying me a coffee with the link below.&#10;&#10;https://www.buymeacoffee.com/ccproductiw" id="215" name="Google Shape;215;p42" title="8 Minute Timer - Relaxing Music for Stress Relief">
            <a:hlinkClick r:id="rId3"/>
          </p:cNvPr>
          <p:cNvPicPr preferRelativeResize="0"/>
          <p:nvPr/>
        </p:nvPicPr>
        <p:blipFill>
          <a:blip r:embed="rId4">
            <a:alphaModFix/>
          </a:blip>
          <a:stretch>
            <a:fillRect/>
          </a:stretch>
        </p:blipFill>
        <p:spPr>
          <a:xfrm>
            <a:off x="159850" y="327215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43500" y="88050"/>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coding!</a:t>
            </a:r>
            <a:endParaRPr/>
          </a:p>
        </p:txBody>
      </p:sp>
      <p:sp>
        <p:nvSpPr>
          <p:cNvPr id="221" name="Google Shape;221;p43"/>
          <p:cNvSpPr txBox="1"/>
          <p:nvPr>
            <p:ph idx="1" type="body"/>
          </p:nvPr>
        </p:nvSpPr>
        <p:spPr>
          <a:xfrm>
            <a:off x="87050" y="701250"/>
            <a:ext cx="8842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Check with your team that you agree on the correct diagram and solution</a:t>
            </a:r>
            <a:endParaRPr sz="2500"/>
          </a:p>
          <a:p>
            <a:pPr indent="0" lvl="0" marL="0" rtl="0" algn="l">
              <a:spcBef>
                <a:spcPts val="1600"/>
              </a:spcBef>
              <a:spcAft>
                <a:spcPts val="0"/>
              </a:spcAft>
              <a:buClr>
                <a:schemeClr val="dk1"/>
              </a:buClr>
              <a:buSzPts val="1100"/>
              <a:buFont typeface="Arial"/>
              <a:buNone/>
            </a:pPr>
            <a:r>
              <a:rPr lang="en" sz="2500"/>
              <a:t>Check your answers on the computer using coding</a:t>
            </a:r>
            <a:endParaRPr sz="2500"/>
          </a:p>
          <a:p>
            <a:pPr indent="0" lvl="0" marL="0" rtl="0" algn="l">
              <a:spcBef>
                <a:spcPts val="1600"/>
              </a:spcBef>
              <a:spcAft>
                <a:spcPts val="0"/>
              </a:spcAft>
              <a:buNone/>
            </a:pPr>
            <a:r>
              <a:rPr lang="en" sz="2500"/>
              <a:t>Create videos to show your answers. </a:t>
            </a:r>
            <a:endParaRPr sz="2500"/>
          </a:p>
          <a:p>
            <a:pPr indent="0" lvl="0" marL="0" rtl="0" algn="l">
              <a:spcBef>
                <a:spcPts val="1600"/>
              </a:spcBef>
              <a:spcAft>
                <a:spcPts val="0"/>
              </a:spcAft>
              <a:buNone/>
            </a:pPr>
            <a:r>
              <a:rPr lang="en" sz="2500"/>
              <a:t>                                         Download them if finished!    </a:t>
            </a:r>
            <a:endParaRPr sz="2500"/>
          </a:p>
          <a:p>
            <a:pPr indent="0" lvl="0" marL="0" rtl="0" algn="l">
              <a:spcBef>
                <a:spcPts val="1600"/>
              </a:spcBef>
              <a:spcAft>
                <a:spcPts val="0"/>
              </a:spcAft>
              <a:buNone/>
            </a:pPr>
            <a:r>
              <a:rPr lang="en" sz="2500"/>
              <a:t>                                         Diversity, Details, Organization</a:t>
            </a:r>
            <a:endParaRPr sz="2500"/>
          </a:p>
          <a:p>
            <a:pPr indent="0" lvl="0" marL="0" rtl="0" algn="l">
              <a:spcBef>
                <a:spcPts val="1600"/>
              </a:spcBef>
              <a:spcAft>
                <a:spcPts val="0"/>
              </a:spcAft>
              <a:buClr>
                <a:schemeClr val="dk1"/>
              </a:buClr>
              <a:buSzPts val="1100"/>
              <a:buFont typeface="Arial"/>
              <a:buNone/>
            </a:pPr>
            <a:r>
              <a:rPr lang="en" sz="2500"/>
              <a:t>                                     </a:t>
            </a:r>
            <a:endParaRPr sz="2500"/>
          </a:p>
          <a:p>
            <a:pPr indent="0" lvl="0" marL="0" rtl="0" algn="l">
              <a:spcBef>
                <a:spcPts val="1600"/>
              </a:spcBef>
              <a:spcAft>
                <a:spcPts val="0"/>
              </a:spcAft>
              <a:buClr>
                <a:schemeClr val="dk1"/>
              </a:buClr>
              <a:buSzPts val="1100"/>
              <a:buFont typeface="Arial"/>
              <a:buNone/>
            </a:pPr>
            <a:r>
              <a:t/>
            </a:r>
            <a:endParaRPr sz="2500"/>
          </a:p>
          <a:p>
            <a:pPr indent="0" lvl="0" marL="0" rtl="0" algn="l">
              <a:spcBef>
                <a:spcPts val="1600"/>
              </a:spcBef>
              <a:spcAft>
                <a:spcPts val="1600"/>
              </a:spcAft>
              <a:buNone/>
            </a:pPr>
            <a:r>
              <a:t/>
            </a:r>
            <a:endParaRPr sz="2500"/>
          </a:p>
        </p:txBody>
      </p:sp>
      <p:sp>
        <p:nvSpPr>
          <p:cNvPr id="222" name="Google Shape;222;p43"/>
          <p:cNvSpPr txBox="1"/>
          <p:nvPr/>
        </p:nvSpPr>
        <p:spPr>
          <a:xfrm>
            <a:off x="3759875" y="4305150"/>
            <a:ext cx="5257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500">
                <a:solidFill>
                  <a:schemeClr val="dk1"/>
                </a:solidFill>
                <a:latin typeface="Old Standard TT"/>
                <a:ea typeface="Old Standard TT"/>
                <a:cs typeface="Old Standard TT"/>
                <a:sym typeface="Old Standard TT"/>
              </a:rPr>
              <a:t>Add pictures or comments to explain</a:t>
            </a:r>
            <a:endParaRPr sz="2500">
              <a:solidFill>
                <a:schemeClr val="dk1"/>
              </a:solidFill>
              <a:latin typeface="Old Standard TT"/>
              <a:ea typeface="Old Standard TT"/>
              <a:cs typeface="Old Standard TT"/>
              <a:sym typeface="Old Standard TT"/>
            </a:endParaRPr>
          </a:p>
        </p:txBody>
      </p:sp>
      <p:pic>
        <p:nvPicPr>
          <p:cNvPr descr="Set a timer for 20 minutes. This 20 minute timer with alarm silently counts down to 00:00 and then alerts you with a gentle alarm sound.&#10;&#10;What Is the 20 Minute Timer?&#10;If you're looking for a timer to help you stay on track with your work, a 20 minute countdown is a great option. You can use it to break up your work time into manageable chunks, and it can also help you avoid getting bogged down with one task for too long.&#10;&#10;How to Set a 20 Minute Timer&#10;There are a few different ways to set a 20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20 Minute Alarm?&#10;This timer is perfect for work or study sessions. It's also great for any activity where you want to be sure to take a break every 20 minutes, such as cooking, laundry, or working out.&#10;&#10;Online Timer - https://timer.onlinealarmkur.com/en/" id="223" name="Google Shape;223;p43" title="20 Minute Timer">
            <a:hlinkClick r:id="rId3"/>
          </p:cNvPr>
          <p:cNvPicPr preferRelativeResize="0"/>
          <p:nvPr/>
        </p:nvPicPr>
        <p:blipFill>
          <a:blip r:embed="rId4">
            <a:alphaModFix/>
          </a:blip>
          <a:stretch>
            <a:fillRect/>
          </a:stretch>
        </p:blipFill>
        <p:spPr>
          <a:xfrm>
            <a:off x="43500" y="34290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Shout outs!</a:t>
            </a:r>
            <a:endParaRPr/>
          </a:p>
        </p:txBody>
      </p:sp>
      <p:sp>
        <p:nvSpPr>
          <p:cNvPr id="229" name="Google Shape;229;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900" y="-12175"/>
            <a:ext cx="9137100" cy="51558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highlight>
                  <a:srgbClr val="00FFFF"/>
                </a:highlight>
              </a:rPr>
              <a:t>Main character</a:t>
            </a:r>
            <a:r>
              <a:rPr lang="en" sz="2700"/>
              <a:t>: “What am I going to do… </a:t>
            </a:r>
            <a:r>
              <a:rPr lang="en" sz="2700"/>
              <a:t>everyone's</a:t>
            </a:r>
            <a:r>
              <a:rPr lang="en" sz="2700"/>
              <a:t> laughing at me…”</a:t>
            </a:r>
            <a:endParaRPr sz="2700"/>
          </a:p>
          <a:p>
            <a:pPr indent="0" lvl="0" marL="0" rtl="0" algn="l">
              <a:spcBef>
                <a:spcPts val="1000"/>
              </a:spcBef>
              <a:spcAft>
                <a:spcPts val="0"/>
              </a:spcAft>
              <a:buNone/>
            </a:pPr>
            <a:r>
              <a:rPr lang="en" sz="2700">
                <a:highlight>
                  <a:srgbClr val="EA9999"/>
                </a:highlight>
              </a:rPr>
              <a:t>Inner critic</a:t>
            </a:r>
            <a:r>
              <a:rPr lang="en" sz="2700"/>
              <a:t>: “Of course they are laughing at you! You tried to give an answer and it was wrong! You are a fool!”</a:t>
            </a:r>
            <a:endParaRPr sz="2700"/>
          </a:p>
          <a:p>
            <a:pPr indent="0" lvl="0" marL="0" rtl="0" algn="l">
              <a:spcBef>
                <a:spcPts val="1000"/>
              </a:spcBef>
              <a:spcAft>
                <a:spcPts val="0"/>
              </a:spcAft>
              <a:buNone/>
            </a:pPr>
            <a:r>
              <a:rPr lang="en" sz="2700">
                <a:highlight>
                  <a:srgbClr val="00FFFF"/>
                </a:highlight>
              </a:rPr>
              <a:t>Main character</a:t>
            </a:r>
            <a:r>
              <a:rPr lang="en" sz="2700"/>
              <a:t>: “Oh gosh, I am never sharing an answer again!”</a:t>
            </a:r>
            <a:endParaRPr sz="2700"/>
          </a:p>
          <a:p>
            <a:pPr indent="0" lvl="0" marL="0" rtl="0" algn="l">
              <a:spcBef>
                <a:spcPts val="1000"/>
              </a:spcBef>
              <a:spcAft>
                <a:spcPts val="0"/>
              </a:spcAft>
              <a:buNone/>
            </a:pPr>
            <a:r>
              <a:rPr lang="en" sz="2700">
                <a:highlight>
                  <a:srgbClr val="00FF00"/>
                </a:highlight>
              </a:rPr>
              <a:t>Inner coach</a:t>
            </a:r>
            <a:r>
              <a:rPr lang="en" sz="2700"/>
              <a:t>: “Wait wait wait! Your ideas are awesome! So you messed up this time, so what! Try again and share your idea about pizza! Everyone will love it!</a:t>
            </a:r>
            <a:endParaRPr sz="2700"/>
          </a:p>
          <a:p>
            <a:pPr indent="0" lvl="0" marL="0" rtl="0" algn="l">
              <a:spcBef>
                <a:spcPts val="1000"/>
              </a:spcBef>
              <a:spcAft>
                <a:spcPts val="1000"/>
              </a:spcAft>
              <a:buNone/>
            </a:pPr>
            <a:r>
              <a:rPr lang="en" sz="2700">
                <a:highlight>
                  <a:srgbClr val="00FFFF"/>
                </a:highlight>
              </a:rPr>
              <a:t>Main character</a:t>
            </a:r>
            <a:r>
              <a:rPr lang="en" sz="2700"/>
              <a:t>: “Oh you are right! Then they will see my true genius! Here I go!”</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a:t>
            </a:r>
            <a:r>
              <a:rPr lang="en"/>
              <a:t>diversely</a:t>
            </a:r>
            <a:r>
              <a:rPr lang="en"/>
              <a:t> add inner thoughts into a play?</a:t>
            </a:r>
            <a:endParaRPr/>
          </a:p>
        </p:txBody>
      </p:sp>
      <p:sp>
        <p:nvSpPr>
          <p:cNvPr id="125" name="Google Shape;125;p28"/>
          <p:cNvSpPr txBox="1"/>
          <p:nvPr>
            <p:ph idx="1" type="body"/>
          </p:nvPr>
        </p:nvSpPr>
        <p:spPr>
          <a:xfrm>
            <a:off x="311700" y="1769900"/>
            <a:ext cx="8520600" cy="31758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Monologue with “self”, “inner coach” and “inner critic”</a:t>
            </a:r>
            <a:r>
              <a:rPr lang="en" sz="2700"/>
              <a:t> </a:t>
            </a:r>
            <a:endParaRPr sz="2700"/>
          </a:p>
          <a:p>
            <a:pPr indent="-400050" lvl="0" marL="457200" rtl="0" algn="l">
              <a:spcBef>
                <a:spcPts val="0"/>
              </a:spcBef>
              <a:spcAft>
                <a:spcPts val="0"/>
              </a:spcAft>
              <a:buSzPts val="2700"/>
              <a:buChar char="-"/>
            </a:pPr>
            <a:r>
              <a:rPr lang="en" sz="2700"/>
              <a:t>Two different scenes (comic)</a:t>
            </a:r>
            <a:endParaRPr sz="2700"/>
          </a:p>
          <a:p>
            <a:pPr indent="-400050" lvl="0" marL="457200" rtl="0" algn="l">
              <a:spcBef>
                <a:spcPts val="0"/>
              </a:spcBef>
              <a:spcAft>
                <a:spcPts val="0"/>
              </a:spcAft>
              <a:buSzPts val="2700"/>
              <a:buChar char="-"/>
            </a:pPr>
            <a:r>
              <a:rPr lang="en" sz="2700"/>
              <a:t>Play “freezes” to hear inner thoughts</a:t>
            </a:r>
            <a:endParaRPr sz="2700"/>
          </a:p>
          <a:p>
            <a:pPr indent="-400050" lvl="0" marL="457200" rtl="0" algn="l">
              <a:spcBef>
                <a:spcPts val="0"/>
              </a:spcBef>
              <a:spcAft>
                <a:spcPts val="0"/>
              </a:spcAft>
              <a:buSzPts val="2700"/>
              <a:buChar char="-"/>
            </a:pPr>
            <a:r>
              <a:rPr lang="en" sz="2700"/>
              <a:t>Main character can say thoughts in different tone</a:t>
            </a:r>
            <a:endParaRPr sz="2700"/>
          </a:p>
          <a:p>
            <a:pPr indent="-400050" lvl="0" marL="457200" rtl="0" algn="l">
              <a:spcBef>
                <a:spcPts val="0"/>
              </a:spcBef>
              <a:spcAft>
                <a:spcPts val="0"/>
              </a:spcAft>
              <a:buSzPts val="2700"/>
              <a:buChar char="-"/>
            </a:pPr>
            <a:r>
              <a:rPr lang="en" sz="2700"/>
              <a:t>Different versions appear on shoulders!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83100" y="-12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Diverse ways to present your scene:	</a:t>
            </a:r>
            <a:endParaRPr/>
          </a:p>
        </p:txBody>
      </p:sp>
      <p:sp>
        <p:nvSpPr>
          <p:cNvPr id="131" name="Google Shape;131;p29"/>
          <p:cNvSpPr txBox="1"/>
          <p:nvPr>
            <p:ph idx="1" type="body"/>
          </p:nvPr>
        </p:nvSpPr>
        <p:spPr>
          <a:xfrm>
            <a:off x="311700" y="7144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Make a book with pictures</a:t>
            </a:r>
            <a:endParaRPr sz="3200"/>
          </a:p>
          <a:p>
            <a:pPr indent="0" lvl="0" marL="0" rtl="0" algn="l">
              <a:spcBef>
                <a:spcPts val="1600"/>
              </a:spcBef>
              <a:spcAft>
                <a:spcPts val="0"/>
              </a:spcAft>
              <a:buNone/>
            </a:pPr>
            <a:r>
              <a:rPr lang="en" sz="3200"/>
              <a:t>Make a puppet show</a:t>
            </a:r>
            <a:endParaRPr sz="3200"/>
          </a:p>
          <a:p>
            <a:pPr indent="0" lvl="0" marL="0" rtl="0" algn="l">
              <a:spcBef>
                <a:spcPts val="1600"/>
              </a:spcBef>
              <a:spcAft>
                <a:spcPts val="0"/>
              </a:spcAft>
              <a:buNone/>
            </a:pPr>
            <a:r>
              <a:rPr lang="en" sz="3200"/>
              <a:t>Make a reader theater </a:t>
            </a:r>
            <a:endParaRPr sz="3200"/>
          </a:p>
          <a:p>
            <a:pPr indent="0" lvl="0" marL="0" rtl="0" algn="l">
              <a:spcBef>
                <a:spcPts val="1600"/>
              </a:spcBef>
              <a:spcAft>
                <a:spcPts val="0"/>
              </a:spcAft>
              <a:buNone/>
            </a:pPr>
            <a:r>
              <a:rPr lang="en" sz="3200"/>
              <a:t>Make a play (memorize)</a:t>
            </a:r>
            <a:endParaRPr sz="3200"/>
          </a:p>
          <a:p>
            <a:pPr indent="0" lvl="0" marL="0" rtl="0" algn="l">
              <a:spcBef>
                <a:spcPts val="1600"/>
              </a:spcBef>
              <a:spcAft>
                <a:spcPts val="0"/>
              </a:spcAft>
              <a:buNone/>
            </a:pPr>
            <a:r>
              <a:rPr lang="en" sz="3200"/>
              <a:t>Improv - make it up as you go! </a:t>
            </a:r>
            <a:endParaRPr sz="3200"/>
          </a:p>
          <a:p>
            <a:pPr indent="0" lvl="0" marL="0" rtl="0" algn="l">
              <a:spcBef>
                <a:spcPts val="1600"/>
              </a:spcBef>
              <a:spcAft>
                <a:spcPts val="0"/>
              </a:spcAft>
              <a:buNone/>
            </a:pPr>
            <a:r>
              <a:t/>
            </a:r>
            <a:endParaRPr sz="3200"/>
          </a:p>
          <a:p>
            <a:pPr indent="0" lvl="0" marL="0" rtl="0" algn="l">
              <a:spcBef>
                <a:spcPts val="1600"/>
              </a:spcBef>
              <a:spcAft>
                <a:spcPts val="1600"/>
              </a:spcAft>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13175" y="105800"/>
            <a:ext cx="5453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u="sng"/>
              <a:t>Pick your inner?</a:t>
            </a:r>
            <a:endParaRPr b="1" sz="2900" u="sng"/>
          </a:p>
          <a:p>
            <a:pPr indent="0" lvl="0" marL="0" rtl="0" algn="l">
              <a:spcBef>
                <a:spcPts val="1000"/>
              </a:spcBef>
              <a:spcAft>
                <a:spcPts val="0"/>
              </a:spcAft>
              <a:buNone/>
            </a:pPr>
            <a:r>
              <a:rPr lang="en" sz="1900"/>
              <a:t>Don’t try so hard, it’s not cool.</a:t>
            </a:r>
            <a:endParaRPr sz="1900"/>
          </a:p>
          <a:p>
            <a:pPr indent="0" lvl="0" marL="0" rtl="0" algn="l">
              <a:spcBef>
                <a:spcPts val="1000"/>
              </a:spcBef>
              <a:spcAft>
                <a:spcPts val="0"/>
              </a:spcAft>
              <a:buNone/>
            </a:pPr>
            <a:r>
              <a:rPr lang="en" sz="1900"/>
              <a:t>You’re not good enough to_________.</a:t>
            </a:r>
            <a:endParaRPr sz="1900"/>
          </a:p>
          <a:p>
            <a:pPr indent="0" lvl="0" marL="0" rtl="0" algn="l">
              <a:spcBef>
                <a:spcPts val="1000"/>
              </a:spcBef>
              <a:spcAft>
                <a:spcPts val="0"/>
              </a:spcAft>
              <a:buNone/>
            </a:pPr>
            <a:r>
              <a:rPr lang="en" sz="1900"/>
              <a:t>You really messed up. You can’t do anything right.</a:t>
            </a:r>
            <a:endParaRPr sz="1900"/>
          </a:p>
          <a:p>
            <a:pPr indent="0" lvl="0" marL="0" rtl="0" algn="l">
              <a:spcBef>
                <a:spcPts val="1000"/>
              </a:spcBef>
              <a:spcAft>
                <a:spcPts val="0"/>
              </a:spcAft>
              <a:buNone/>
            </a:pPr>
            <a:r>
              <a:rPr lang="en" sz="1900"/>
              <a:t>Another mistake. You are really stupid.</a:t>
            </a:r>
            <a:endParaRPr sz="1900"/>
          </a:p>
          <a:p>
            <a:pPr indent="0" lvl="0" marL="0" rtl="0" algn="l">
              <a:spcBef>
                <a:spcPts val="1000"/>
              </a:spcBef>
              <a:spcAft>
                <a:spcPts val="0"/>
              </a:spcAft>
              <a:buNone/>
            </a:pPr>
            <a:r>
              <a:rPr lang="en" sz="1900"/>
              <a:t>Nobody likes you.</a:t>
            </a:r>
            <a:endParaRPr sz="1900"/>
          </a:p>
          <a:p>
            <a:pPr indent="0" lvl="0" marL="0" rtl="0" algn="l">
              <a:spcBef>
                <a:spcPts val="1000"/>
              </a:spcBef>
              <a:spcAft>
                <a:spcPts val="0"/>
              </a:spcAft>
              <a:buClr>
                <a:schemeClr val="dk1"/>
              </a:buClr>
              <a:buSzPts val="1100"/>
              <a:buFont typeface="Arial"/>
              <a:buNone/>
            </a:pPr>
            <a:r>
              <a:rPr lang="en" sz="1900"/>
              <a:t>Don’t wear that or they’ll make fun of you...</a:t>
            </a:r>
            <a:endParaRPr sz="1900"/>
          </a:p>
          <a:p>
            <a:pPr indent="0" lvl="0" marL="0" rtl="0" algn="l">
              <a:spcBef>
                <a:spcPts val="1000"/>
              </a:spcBef>
              <a:spcAft>
                <a:spcPts val="0"/>
              </a:spcAft>
              <a:buNone/>
            </a:pPr>
            <a:r>
              <a:rPr lang="en" sz="1900"/>
              <a:t> People won’t like you if you ________.</a:t>
            </a:r>
            <a:endParaRPr sz="1900"/>
          </a:p>
          <a:p>
            <a:pPr indent="0" lvl="0" marL="0" rtl="0" algn="l">
              <a:spcBef>
                <a:spcPts val="1000"/>
              </a:spcBef>
              <a:spcAft>
                <a:spcPts val="0"/>
              </a:spcAft>
              <a:buNone/>
            </a:pPr>
            <a:r>
              <a:rPr lang="en" sz="1900"/>
              <a:t>You can’t do it, so don’t even bother trying.</a:t>
            </a:r>
            <a:endParaRPr sz="1900"/>
          </a:p>
          <a:p>
            <a:pPr indent="0" lvl="0" marL="0" rtl="0" algn="l">
              <a:spcBef>
                <a:spcPts val="1000"/>
              </a:spcBef>
              <a:spcAft>
                <a:spcPts val="0"/>
              </a:spcAft>
              <a:buNone/>
            </a:pPr>
            <a:r>
              <a:rPr lang="en" sz="1900"/>
              <a:t>You are the worst friend. Why would anyone want to be friends with you?</a:t>
            </a:r>
            <a:endParaRPr sz="1900"/>
          </a:p>
          <a:p>
            <a:pPr indent="0" lvl="0" marL="0" rtl="0" algn="l">
              <a:spcBef>
                <a:spcPts val="1000"/>
              </a:spcBef>
              <a:spcAft>
                <a:spcPts val="0"/>
              </a:spcAft>
              <a:buNone/>
            </a:pPr>
            <a:r>
              <a:t/>
            </a:r>
            <a:endParaRPr sz="1900"/>
          </a:p>
          <a:p>
            <a:pPr indent="0" lvl="0" marL="0" rtl="0" algn="l">
              <a:spcBef>
                <a:spcPts val="1000"/>
              </a:spcBef>
              <a:spcAft>
                <a:spcPts val="0"/>
              </a:spcAft>
              <a:buClr>
                <a:schemeClr val="dk1"/>
              </a:buClr>
              <a:buSzPts val="1100"/>
              <a:buFont typeface="Arial"/>
              <a:buNone/>
            </a:pPr>
            <a:r>
              <a:t/>
            </a:r>
            <a:endParaRPr sz="1900"/>
          </a:p>
          <a:p>
            <a:pPr indent="0" lvl="0" marL="0" rtl="0" algn="l">
              <a:spcBef>
                <a:spcPts val="1000"/>
              </a:spcBef>
              <a:spcAft>
                <a:spcPts val="0"/>
              </a:spcAft>
              <a:buNone/>
            </a:pPr>
            <a:r>
              <a:t/>
            </a:r>
            <a:endParaRPr sz="1900"/>
          </a:p>
          <a:p>
            <a:pPr indent="0" lvl="0" marL="0" rtl="0" algn="l">
              <a:spcBef>
                <a:spcPts val="1000"/>
              </a:spcBef>
              <a:spcAft>
                <a:spcPts val="1000"/>
              </a:spcAft>
              <a:buNone/>
            </a:pPr>
            <a:r>
              <a:t/>
            </a:r>
            <a:endParaRPr sz="1900"/>
          </a:p>
        </p:txBody>
      </p:sp>
      <p:sp>
        <p:nvSpPr>
          <p:cNvPr id="137" name="Google Shape;137;p30"/>
          <p:cNvSpPr txBox="1"/>
          <p:nvPr/>
        </p:nvSpPr>
        <p:spPr>
          <a:xfrm>
            <a:off x="6633800" y="276950"/>
            <a:ext cx="2525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u="sng">
                <a:latin typeface="Old Standard TT"/>
                <a:ea typeface="Old Standard TT"/>
                <a:cs typeface="Old Standard TT"/>
                <a:sym typeface="Old Standard TT"/>
              </a:rPr>
              <a:t>How to present: </a:t>
            </a:r>
            <a:r>
              <a:rPr lang="en" sz="2800">
                <a:latin typeface="Old Standard TT"/>
                <a:ea typeface="Old Standard TT"/>
                <a:cs typeface="Old Standard TT"/>
                <a:sym typeface="Old Standard TT"/>
              </a:rPr>
              <a:t>Puppet? Book? Play?</a:t>
            </a:r>
            <a:endParaRPr sz="2800">
              <a:latin typeface="Old Standard TT"/>
              <a:ea typeface="Old Standard TT"/>
              <a:cs typeface="Old Standard TT"/>
              <a:sym typeface="Old Standard TT"/>
            </a:endParaRPr>
          </a:p>
          <a:p>
            <a:pPr indent="0" lvl="0" marL="0" rtl="0" algn="l">
              <a:spcBef>
                <a:spcPts val="0"/>
              </a:spcBef>
              <a:spcAft>
                <a:spcPts val="0"/>
              </a:spcAft>
              <a:buNone/>
            </a:pPr>
            <a:r>
              <a:t/>
            </a:r>
            <a:endParaRPr sz="2800">
              <a:latin typeface="Old Standard TT"/>
              <a:ea typeface="Old Standard TT"/>
              <a:cs typeface="Old Standard TT"/>
              <a:sym typeface="Old Standard TT"/>
            </a:endParaRPr>
          </a:p>
          <a:p>
            <a:pPr indent="0" lvl="0" marL="0" rtl="0" algn="l">
              <a:spcBef>
                <a:spcPts val="0"/>
              </a:spcBef>
              <a:spcAft>
                <a:spcPts val="0"/>
              </a:spcAft>
              <a:buNone/>
            </a:pPr>
            <a:r>
              <a:t/>
            </a:r>
            <a:endParaRPr b="1" sz="2800" u="sng">
              <a:latin typeface="Old Standard TT"/>
              <a:ea typeface="Old Standard TT"/>
              <a:cs typeface="Old Standard TT"/>
              <a:sym typeface="Old Standard TT"/>
            </a:endParaRPr>
          </a:p>
          <a:p>
            <a:pPr indent="0" lvl="0" marL="0" rtl="0" algn="l">
              <a:spcBef>
                <a:spcPts val="0"/>
              </a:spcBef>
              <a:spcAft>
                <a:spcPts val="0"/>
              </a:spcAft>
              <a:buNone/>
            </a:pPr>
            <a:r>
              <a:rPr lang="en" sz="2800">
                <a:latin typeface="Old Standard TT"/>
                <a:ea typeface="Old Standard TT"/>
                <a:cs typeface="Old Standard TT"/>
                <a:sym typeface="Old Standard TT"/>
              </a:rPr>
              <a:t> </a:t>
            </a:r>
            <a:r>
              <a:rPr b="1" lang="en" sz="2800" u="sng">
                <a:latin typeface="Old Standard TT"/>
                <a:ea typeface="Old Standard TT"/>
                <a:cs typeface="Old Standard TT"/>
                <a:sym typeface="Old Standard TT"/>
              </a:rPr>
              <a:t>How do </a:t>
            </a:r>
            <a:r>
              <a:rPr b="1" lang="en" sz="2800" u="sng">
                <a:latin typeface="Old Standard TT"/>
                <a:ea typeface="Old Standard TT"/>
                <a:cs typeface="Old Standard TT"/>
                <a:sym typeface="Old Standard TT"/>
              </a:rPr>
              <a:t>inner thoughts fit?</a:t>
            </a:r>
            <a:endParaRPr b="1" sz="2800" u="sng">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41" name="Shape 141"/>
        <p:cNvGrpSpPr/>
        <p:nvPr/>
      </p:nvGrpSpPr>
      <p:grpSpPr>
        <a:xfrm>
          <a:off x="0" y="0"/>
          <a:ext cx="0" cy="0"/>
          <a:chOff x="0" y="0"/>
          <a:chExt cx="0" cy="0"/>
        </a:xfrm>
      </p:grpSpPr>
      <p:sp>
        <p:nvSpPr>
          <p:cNvPr id="142" name="Google Shape;142;p31"/>
          <p:cNvSpPr txBox="1"/>
          <p:nvPr>
            <p:ph type="title"/>
          </p:nvPr>
        </p:nvSpPr>
        <p:spPr>
          <a:xfrm>
            <a:off x="1593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Chart - Bobs</a:t>
            </a:r>
            <a:endParaRPr/>
          </a:p>
        </p:txBody>
      </p:sp>
      <p:graphicFrame>
        <p:nvGraphicFramePr>
          <p:cNvPr id="143" name="Google Shape;143;p31"/>
          <p:cNvGraphicFramePr/>
          <p:nvPr/>
        </p:nvGraphicFramePr>
        <p:xfrm>
          <a:off x="228600" y="762000"/>
          <a:ext cx="3000000" cy="3000000"/>
        </p:xfrm>
        <a:graphic>
          <a:graphicData uri="http://schemas.openxmlformats.org/drawingml/2006/table">
            <a:tbl>
              <a:tblPr>
                <a:noFill/>
                <a:tableStyleId>{7F922BBF-0A9C-4331-9068-23EEAE7BE6E4}</a:tableStyleId>
              </a:tblPr>
              <a:tblGrid>
                <a:gridCol w="964225"/>
                <a:gridCol w="964225"/>
                <a:gridCol w="964225"/>
                <a:gridCol w="964225"/>
                <a:gridCol w="964225"/>
                <a:gridCol w="964225"/>
                <a:gridCol w="964225"/>
                <a:gridCol w="964225"/>
              </a:tblGrid>
              <a:tr h="660100">
                <a:tc>
                  <a:txBody>
                    <a:bodyPr/>
                    <a:lstStyle/>
                    <a:p>
                      <a:pPr indent="0" lvl="0" marL="0" rtl="0" algn="ctr">
                        <a:spcBef>
                          <a:spcPts val="0"/>
                        </a:spcBef>
                        <a:spcAft>
                          <a:spcPts val="0"/>
                        </a:spcAft>
                        <a:buNone/>
                      </a:pPr>
                      <a:r>
                        <a:rPr lang="en" sz="1800"/>
                        <a:t>Jayden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David</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Avniel</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Keira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Issac</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Carlos</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Yosiah</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RJ</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Joaquin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Brielle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Serenity</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Aiden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Monique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Sharae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Kevin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47" name="Shape 147"/>
        <p:cNvGrpSpPr/>
        <p:nvPr/>
      </p:nvGrpSpPr>
      <p:grpSpPr>
        <a:xfrm>
          <a:off x="0" y="0"/>
          <a:ext cx="0" cy="0"/>
          <a:chOff x="0" y="0"/>
          <a:chExt cx="0" cy="0"/>
        </a:xfrm>
      </p:grpSpPr>
      <p:sp>
        <p:nvSpPr>
          <p:cNvPr id="148" name="Google Shape;148;p32"/>
          <p:cNvSpPr txBox="1"/>
          <p:nvPr>
            <p:ph type="title"/>
          </p:nvPr>
        </p:nvSpPr>
        <p:spPr>
          <a:xfrm>
            <a:off x="1593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Chart - Depps</a:t>
            </a:r>
            <a:endParaRPr/>
          </a:p>
        </p:txBody>
      </p:sp>
      <p:graphicFrame>
        <p:nvGraphicFramePr>
          <p:cNvPr id="149" name="Google Shape;149;p32"/>
          <p:cNvGraphicFramePr/>
          <p:nvPr/>
        </p:nvGraphicFramePr>
        <p:xfrm>
          <a:off x="304800" y="838200"/>
          <a:ext cx="3000000" cy="3000000"/>
        </p:xfrm>
        <a:graphic>
          <a:graphicData uri="http://schemas.openxmlformats.org/drawingml/2006/table">
            <a:tbl>
              <a:tblPr>
                <a:noFill/>
                <a:tableStyleId>{7F922BBF-0A9C-4331-9068-23EEAE7BE6E4}</a:tableStyleId>
              </a:tblPr>
              <a:tblGrid>
                <a:gridCol w="964225"/>
                <a:gridCol w="964225"/>
                <a:gridCol w="964225"/>
                <a:gridCol w="964225"/>
                <a:gridCol w="964225"/>
                <a:gridCol w="964225"/>
                <a:gridCol w="964225"/>
                <a:gridCol w="964225"/>
              </a:tblGrid>
              <a:tr h="660100">
                <a:tc>
                  <a:txBody>
                    <a:bodyPr/>
                    <a:lstStyle/>
                    <a:p>
                      <a:pPr indent="0" lvl="0" marL="0" rtl="0" algn="ctr">
                        <a:spcBef>
                          <a:spcPts val="0"/>
                        </a:spcBef>
                        <a:spcAft>
                          <a:spcPts val="0"/>
                        </a:spcAft>
                        <a:buNone/>
                      </a:pPr>
                      <a:r>
                        <a:rPr lang="en" sz="1800"/>
                        <a:t>Natalia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Dylan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Andre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Jasiah</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Adan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Endo</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Aubree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Jessica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Rico</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Angel</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Jayleen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Monica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Azaria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Sophia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Esme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Carlos</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goals:</a:t>
            </a:r>
            <a:endParaRPr/>
          </a:p>
        </p:txBody>
      </p:sp>
      <p:sp>
        <p:nvSpPr>
          <p:cNvPr id="155" name="Google Shape;155;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Use your </a:t>
            </a:r>
            <a:r>
              <a:rPr lang="en" sz="2300"/>
              <a:t>knowledge</a:t>
            </a:r>
            <a:r>
              <a:rPr lang="en" sz="2300"/>
              <a:t> of </a:t>
            </a:r>
            <a:r>
              <a:rPr lang="en" sz="2300">
                <a:solidFill>
                  <a:srgbClr val="CC0000"/>
                </a:solidFill>
              </a:rPr>
              <a:t>“comments”</a:t>
            </a:r>
            <a:r>
              <a:rPr lang="en" sz="2300"/>
              <a:t> and fraction visuals to create videos that show solutions to fraction division problems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goals:</a:t>
            </a:r>
            <a:endParaRPr/>
          </a:p>
        </p:txBody>
      </p:sp>
      <p:sp>
        <p:nvSpPr>
          <p:cNvPr id="161" name="Google Shape;161;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This is part of your final art integrated assessment for fraction </a:t>
            </a:r>
            <a:r>
              <a:rPr lang="en" sz="2300"/>
              <a:t>division!</a:t>
            </a:r>
            <a:endParaRPr sz="2300"/>
          </a:p>
          <a:p>
            <a:pPr indent="0" lvl="0" marL="0" rtl="0" algn="l">
              <a:spcBef>
                <a:spcPts val="1600"/>
              </a:spcBef>
              <a:spcAft>
                <a:spcPts val="0"/>
              </a:spcAft>
              <a:buNone/>
            </a:pPr>
            <a:r>
              <a:rPr lang="en" sz="2300"/>
              <a:t>Be diverse and focused!</a:t>
            </a:r>
            <a:endParaRPr sz="2300"/>
          </a:p>
          <a:p>
            <a:pPr indent="0" lvl="0" marL="0" rtl="0" algn="l">
              <a:spcBef>
                <a:spcPts val="1600"/>
              </a:spcBef>
              <a:spcAft>
                <a:spcPts val="1600"/>
              </a:spcAft>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