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9" r:id="rId2"/>
    <p:sldId id="350" r:id="rId3"/>
    <p:sldId id="369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389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eddine Amine" initials="MA" lastIdx="1" clrIdx="0">
    <p:extLst>
      <p:ext uri="{19B8F6BF-5375-455C-9EA6-DF929625EA0E}">
        <p15:presenceInfo xmlns:p15="http://schemas.microsoft.com/office/powerpoint/2012/main" userId="Mohieddine Am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1227" autoAdjust="0"/>
  </p:normalViewPr>
  <p:slideViewPr>
    <p:cSldViewPr snapToGrid="0">
      <p:cViewPr varScale="1">
        <p:scale>
          <a:sx n="70" d="100"/>
          <a:sy n="70" d="100"/>
        </p:scale>
        <p:origin x="93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8D68-E92C-47EE-8DB5-E879DBD5D30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EB7F-94D7-40B9-AB6F-4AAFF2A7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4163-1838-4803-97A3-399A8DD8161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1627-90B4-49CB-863C-C2060DD7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0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38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894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6289"/>
            <a:ext cx="2743200" cy="365125"/>
          </a:xfrm>
          <a:prstGeom prst="rect">
            <a:avLst/>
          </a:prstGeom>
        </p:spPr>
        <p:txBody>
          <a:bodyPr/>
          <a:lstStyle/>
          <a:p>
            <a:fld id="{C46C7455-4BFD-464C-BE44-8CFBC20E610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534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864"/>
            <a:ext cx="10515600" cy="9498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14B-912D-4493-AAAB-42C7754C3D8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7491"/>
            <a:ext cx="2628900" cy="546947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7491"/>
            <a:ext cx="7734300" cy="54694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23C9C-8BF4-4DC0-B783-35CFBFCA45D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810" y="654533"/>
            <a:ext cx="11766847" cy="57606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419"/>
            <a:ext cx="2743200" cy="365125"/>
          </a:xfrm>
          <a:prstGeom prst="rect">
            <a:avLst/>
          </a:prstGeom>
        </p:spPr>
        <p:txBody>
          <a:bodyPr/>
          <a:lstStyle/>
          <a:p>
            <a:fld id="{260F2BD4-A2EC-4F39-A1AB-08BFEF4B30CD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642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D88EFF-17AE-40E7-ADF8-2D96598D69E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445"/>
            <a:ext cx="10515600" cy="10232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B85A64-95FC-44BB-AFE1-48752E5CF16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7492"/>
            <a:ext cx="10515600" cy="9831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27498"/>
            <a:ext cx="2743200" cy="293977"/>
          </a:xfrm>
          <a:prstGeom prst="rect">
            <a:avLst/>
          </a:prstGeom>
        </p:spPr>
        <p:txBody>
          <a:bodyPr/>
          <a:lstStyle/>
          <a:p>
            <a:fld id="{2E96B484-18FD-4664-96B6-DD5E1015ABD2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27498"/>
            <a:ext cx="4114800" cy="2939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80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1F3EC-9179-4C09-82FE-27BB975A7991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EF06D-59B6-499B-8A18-FE651E1E5AA3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676"/>
            <a:ext cx="3932237" cy="147672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AC6E-4668-410A-87E8-2AD191C8193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0794"/>
            <a:ext cx="3932237" cy="13766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2050D-4C9A-46C2-8076-5CB01C1242B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37393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" y="761"/>
            <a:ext cx="1578211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ipf/pygc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ipf/gcn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kipf/relational-gcn;https:/github.com/MichSchli/RelationPrediction" TargetMode="External"/><Relationship Id="rId5" Type="http://schemas.openxmlformats.org/officeDocument/2006/relationships/hyperlink" Target="https://github.com/fmonti/mgcnn" TargetMode="External"/><Relationship Id="rId4" Type="http://schemas.openxmlformats.org/officeDocument/2006/relationships/hyperlink" Target="https://github.com/mdeff/cnn_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440259"/>
            <a:ext cx="10341429" cy="23915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5600" b="1" dirty="0"/>
              <a:t>域适应 </a:t>
            </a:r>
            <a:r>
              <a:rPr lang="en-US" altLang="zh-CN" sz="5600" b="1" dirty="0"/>
              <a:t>domain adaption &amp;</a:t>
            </a:r>
            <a:br>
              <a:rPr lang="en-US" altLang="zh-CN" sz="5600" b="1" dirty="0"/>
            </a:br>
            <a:r>
              <a:rPr lang="zh-CN" altLang="en-US" sz="5600" b="1" dirty="0"/>
              <a:t>图卷积 </a:t>
            </a:r>
            <a:r>
              <a:rPr lang="en-US" altLang="zh-CN" sz="5600" b="1" dirty="0"/>
              <a:t>GCN</a:t>
            </a:r>
            <a:endParaRPr lang="zh-CN" altLang="zh-CN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8456"/>
            <a:ext cx="9144000" cy="1136485"/>
          </a:xfrm>
        </p:spPr>
        <p:txBody>
          <a:bodyPr/>
          <a:lstStyle/>
          <a:p>
            <a:r>
              <a:rPr lang="zh-CN" altLang="en-US" sz="2800" dirty="0"/>
              <a:t>杨光磊</a:t>
            </a:r>
            <a:endParaRPr lang="en-US" altLang="zh-CN" sz="2800" dirty="0"/>
          </a:p>
          <a:p>
            <a:r>
              <a:rPr lang="en-US" altLang="zh-CN" sz="2800" dirty="0"/>
              <a:t>2019.10.19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ACDFE6AE-02B2-438F-B469-E33B3DCC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</p:spPr>
        <p:txBody>
          <a:bodyPr/>
          <a:lstStyle/>
          <a:p>
            <a:r>
              <a:rPr lang="en-US" altLang="zh-CN" dirty="0" err="1"/>
              <a:t>PyGCN</a:t>
            </a:r>
            <a:r>
              <a:rPr lang="en-US" altLang="zh-CN" dirty="0"/>
              <a:t> 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https://github.com/tkipf/pygcn</a:t>
            </a:r>
            <a:endParaRPr lang="en-US" altLang="zh-CN" dirty="0"/>
          </a:p>
          <a:p>
            <a:r>
              <a:rPr lang="zh-CN" altLang="en-US" dirty="0"/>
              <a:t>引用：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@article{kipf2016semi,</a:t>
            </a:r>
          </a:p>
          <a:p>
            <a:pPr marL="0" indent="0">
              <a:buNone/>
            </a:pPr>
            <a:r>
              <a:rPr lang="en-US" altLang="zh-CN" dirty="0"/>
              <a:t>  title={Semi-Supervised Classification with Graph Convolutional Networks},</a:t>
            </a:r>
          </a:p>
          <a:p>
            <a:pPr marL="0" indent="0">
              <a:buNone/>
            </a:pPr>
            <a:r>
              <a:rPr lang="en-US" altLang="zh-CN" dirty="0"/>
              <a:t>  author={</a:t>
            </a:r>
            <a:r>
              <a:rPr lang="en-US" altLang="zh-CN" dirty="0" err="1"/>
              <a:t>Kipf</a:t>
            </a:r>
            <a:r>
              <a:rPr lang="en-US" altLang="zh-CN" dirty="0"/>
              <a:t>, Thomas N and Welling, Max},</a:t>
            </a:r>
          </a:p>
          <a:p>
            <a:pPr marL="0" indent="0">
              <a:buNone/>
            </a:pPr>
            <a:r>
              <a:rPr lang="en-US" altLang="zh-CN" dirty="0"/>
              <a:t>  journal={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arXiv:1609.02907},</a:t>
            </a:r>
          </a:p>
          <a:p>
            <a:pPr marL="0" indent="0">
              <a:buNone/>
            </a:pPr>
            <a:r>
              <a:rPr lang="en-US" altLang="zh-CN" dirty="0"/>
              <a:t>  year={2016}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ACDFE6AE-02B2-438F-B469-E33B3DCC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</p:spPr>
        <p:txBody>
          <a:bodyPr/>
          <a:lstStyle/>
          <a:p>
            <a:r>
              <a:rPr lang="en-US" altLang="zh-CN" dirty="0"/>
              <a:t>Data </a:t>
            </a:r>
            <a:r>
              <a:rPr lang="zh-CN" altLang="en-US" dirty="0"/>
              <a:t>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.content file contains descriptions of the papers in the following format: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paper_id</a:t>
            </a:r>
            <a:r>
              <a:rPr lang="en-US" altLang="zh-CN" dirty="0"/>
              <a:t>&gt; &lt;</a:t>
            </a:r>
            <a:r>
              <a:rPr lang="en-US" altLang="zh-CN" dirty="0" err="1"/>
              <a:t>word_attributes</a:t>
            </a:r>
            <a:r>
              <a:rPr lang="en-US" altLang="zh-CN" dirty="0"/>
              <a:t>&gt;+ &lt;</a:t>
            </a:r>
            <a:r>
              <a:rPr lang="en-US" altLang="zh-CN" dirty="0" err="1"/>
              <a:t>class_label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paper_id</a:t>
            </a:r>
            <a:r>
              <a:rPr lang="en-US" altLang="zh-CN" dirty="0"/>
              <a:t> 1 </a:t>
            </a:r>
            <a:r>
              <a:rPr lang="en-US" altLang="zh-CN" dirty="0" err="1"/>
              <a:t>word_attributes</a:t>
            </a:r>
            <a:r>
              <a:rPr lang="en-US" altLang="zh-CN" dirty="0"/>
              <a:t> 1433 </a:t>
            </a:r>
            <a:r>
              <a:rPr lang="en-US" altLang="zh-CN" dirty="0" err="1"/>
              <a:t>class_label</a:t>
            </a:r>
            <a:r>
              <a:rPr lang="en-US" altLang="zh-CN" dirty="0"/>
              <a:t> 1</a:t>
            </a:r>
          </a:p>
          <a:p>
            <a:pPr marL="0" indent="0">
              <a:buNone/>
            </a:pPr>
            <a:r>
              <a:rPr lang="en-US" altLang="zh-CN" dirty="0"/>
              <a:t>The .cites file contains the citation graph of the corpus. Each line describes a link in the following format: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&lt;ID of cited paper&gt; &lt;ID of citing paper&gt; </a:t>
            </a:r>
          </a:p>
          <a:p>
            <a:pPr marL="0" indent="0">
              <a:buNone/>
            </a:pPr>
            <a:r>
              <a:rPr lang="en-US" altLang="zh-CN" dirty="0"/>
              <a:t>5429 items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93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ACDFE6AE-02B2-438F-B469-E33B3DCC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</p:spPr>
        <p:txBody>
          <a:bodyPr/>
          <a:lstStyle/>
          <a:p>
            <a:r>
              <a:rPr lang="en-US" altLang="zh-CN" dirty="0"/>
              <a:t>Data </a:t>
            </a:r>
            <a:r>
              <a:rPr lang="zh-CN" altLang="en-US" dirty="0"/>
              <a:t>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.content file contains descriptions of the papers in the following format: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paper_id</a:t>
            </a:r>
            <a:r>
              <a:rPr lang="en-US" altLang="zh-CN" dirty="0"/>
              <a:t>&gt; &lt;</a:t>
            </a:r>
            <a:r>
              <a:rPr lang="en-US" altLang="zh-CN" dirty="0" err="1"/>
              <a:t>word_attributes</a:t>
            </a:r>
            <a:r>
              <a:rPr lang="en-US" altLang="zh-CN" dirty="0"/>
              <a:t>&gt;+ &lt;</a:t>
            </a:r>
            <a:r>
              <a:rPr lang="en-US" altLang="zh-CN" dirty="0" err="1"/>
              <a:t>class_label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paper_id</a:t>
            </a:r>
            <a:r>
              <a:rPr lang="en-US" altLang="zh-CN" dirty="0"/>
              <a:t> 1 </a:t>
            </a:r>
            <a:r>
              <a:rPr lang="en-US" altLang="zh-CN" dirty="0" err="1"/>
              <a:t>word_attributes</a:t>
            </a:r>
            <a:r>
              <a:rPr lang="en-US" altLang="zh-CN" dirty="0"/>
              <a:t> 1433 </a:t>
            </a:r>
            <a:r>
              <a:rPr lang="en-US" altLang="zh-CN" dirty="0" err="1"/>
              <a:t>class_label</a:t>
            </a:r>
            <a:r>
              <a:rPr lang="en-US" altLang="zh-CN" dirty="0"/>
              <a:t> 1</a:t>
            </a:r>
          </a:p>
          <a:p>
            <a:pPr marL="0" indent="0">
              <a:buNone/>
            </a:pPr>
            <a:r>
              <a:rPr lang="en-US" altLang="zh-CN" dirty="0"/>
              <a:t>The .cites file contains the citation graph of the corpus. Each line describes a link in the following format: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&lt;ID of cited paper&gt; &lt;ID of citing paper&gt; </a:t>
            </a:r>
          </a:p>
          <a:p>
            <a:pPr marL="0" indent="0">
              <a:buNone/>
            </a:pPr>
            <a:r>
              <a:rPr lang="en-US" altLang="zh-CN" dirty="0"/>
              <a:t>5429 items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03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4555870-EE6A-485E-B4F4-F051B13F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1014" y="3429000"/>
            <a:ext cx="9207064" cy="18288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09ED64-2FC4-4C3A-ADCE-6C2C0E6A4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82" y="2034353"/>
            <a:ext cx="3730436" cy="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73FAA1-7126-45B1-B60E-9875C0C2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42350-F61D-4841-A0AF-1DA61AB3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26" y="1752600"/>
            <a:ext cx="8806599" cy="37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4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8F0D38-2EC8-4A92-9AB4-8E9B7A07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GCN </a:t>
            </a:r>
            <a:r>
              <a:rPr lang="zh-CN" altLang="en-US" dirty="0"/>
              <a:t>基本上是特征提取</a:t>
            </a:r>
            <a:r>
              <a:rPr lang="en-US" altLang="zh-CN" dirty="0"/>
              <a:t>—</a:t>
            </a:r>
            <a:r>
              <a:rPr lang="zh-CN" altLang="en-US" dirty="0"/>
              <a:t>图生产</a:t>
            </a:r>
            <a:r>
              <a:rPr lang="en-US" altLang="zh-CN" dirty="0"/>
              <a:t>—GCN </a:t>
            </a:r>
          </a:p>
          <a:p>
            <a:pPr marL="0" indent="0">
              <a:buNone/>
            </a:pPr>
            <a:r>
              <a:rPr lang="zh-CN" altLang="en-US" sz="4000" b="1" dirty="0"/>
              <a:t>特征提取</a:t>
            </a:r>
            <a:r>
              <a:rPr lang="zh-CN" altLang="en-US" sz="4000" dirty="0"/>
              <a:t>主要是通过 </a:t>
            </a:r>
            <a:r>
              <a:rPr lang="en-US" altLang="zh-CN" sz="4000" dirty="0" err="1"/>
              <a:t>ResNet</a:t>
            </a:r>
            <a:r>
              <a:rPr lang="en-US" altLang="zh-CN" sz="4000" dirty="0"/>
              <a:t> VGG</a:t>
            </a:r>
          </a:p>
          <a:p>
            <a:pPr marL="0" indent="0">
              <a:buNone/>
            </a:pPr>
            <a:r>
              <a:rPr lang="zh-CN" altLang="en-US" sz="4000" b="1" dirty="0"/>
              <a:t>图生成</a:t>
            </a:r>
            <a:r>
              <a:rPr lang="zh-CN" altLang="en-US" sz="4000" dirty="0"/>
              <a:t>的方式关键在于如何定义两者之间的关系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GCN</a:t>
            </a:r>
            <a:r>
              <a:rPr lang="zh-CN" altLang="en-US" sz="4000" dirty="0"/>
              <a:t>网络则是存在是一般的</a:t>
            </a:r>
            <a:r>
              <a:rPr lang="en-US" altLang="zh-CN" sz="4000" dirty="0"/>
              <a:t>GCN</a:t>
            </a:r>
            <a:r>
              <a:rPr lang="zh-CN" altLang="en-US" sz="4000" dirty="0"/>
              <a:t>和</a:t>
            </a:r>
            <a:r>
              <a:rPr lang="en-US" altLang="zh-CN" sz="4000" dirty="0"/>
              <a:t>normalize GCN</a:t>
            </a:r>
            <a:r>
              <a:rPr lang="zh-CN" altLang="en-US" sz="4000" dirty="0"/>
              <a:t>两种区分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72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4.GCN</a:t>
            </a:r>
            <a:r>
              <a:rPr lang="zh-CN" altLang="en-US" dirty="0"/>
              <a:t>在域适应中的实验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18C5F-FA31-4068-9B26-65E523FFE13A}"/>
              </a:ext>
            </a:extLst>
          </p:cNvPr>
          <p:cNvSpPr/>
          <p:nvPr/>
        </p:nvSpPr>
        <p:spPr>
          <a:xfrm>
            <a:off x="2950028" y="2373087"/>
            <a:ext cx="1861457" cy="67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 connection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A11142-CB1C-4E31-B5A6-9829CD387578}"/>
              </a:ext>
            </a:extLst>
          </p:cNvPr>
          <p:cNvSpPr/>
          <p:nvPr/>
        </p:nvSpPr>
        <p:spPr>
          <a:xfrm>
            <a:off x="2950028" y="4550230"/>
            <a:ext cx="1861457" cy="67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Related connection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21964-5B6D-4883-8E4A-D48804ECE3E3}"/>
              </a:ext>
            </a:extLst>
          </p:cNvPr>
          <p:cNvSpPr/>
          <p:nvPr/>
        </p:nvSpPr>
        <p:spPr>
          <a:xfrm>
            <a:off x="5856515" y="1600710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L1+exp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74A1E-804F-45D9-96B5-EA3521672426}"/>
              </a:ext>
            </a:extLst>
          </p:cNvPr>
          <p:cNvSpPr/>
          <p:nvPr/>
        </p:nvSpPr>
        <p:spPr>
          <a:xfrm>
            <a:off x="5856515" y="2045264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L2+exp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A84D52-3A65-4074-91EC-FF2C1E16E97B}"/>
              </a:ext>
            </a:extLst>
          </p:cNvPr>
          <p:cNvSpPr/>
          <p:nvPr/>
        </p:nvSpPr>
        <p:spPr>
          <a:xfrm>
            <a:off x="5856515" y="2489818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L1+exp+normal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38F016-27A8-4ADC-8F13-5D15121B65FF}"/>
              </a:ext>
            </a:extLst>
          </p:cNvPr>
          <p:cNvSpPr/>
          <p:nvPr/>
        </p:nvSpPr>
        <p:spPr>
          <a:xfrm>
            <a:off x="5856515" y="2934372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L2+exp+normal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2E5B28-41FB-4628-8851-79DF07816325}"/>
              </a:ext>
            </a:extLst>
          </p:cNvPr>
          <p:cNvSpPr/>
          <p:nvPr/>
        </p:nvSpPr>
        <p:spPr>
          <a:xfrm>
            <a:off x="5856515" y="3378926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Inner product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837AE7-7124-4B0F-B1FC-C19863B5E775}"/>
              </a:ext>
            </a:extLst>
          </p:cNvPr>
          <p:cNvSpPr/>
          <p:nvPr/>
        </p:nvSpPr>
        <p:spPr>
          <a:xfrm>
            <a:off x="5856514" y="3823479"/>
            <a:ext cx="1861457" cy="36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cosimilarity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8A16BF-F1CB-4066-BDF8-2B7DE624464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811485" y="1785513"/>
            <a:ext cx="1045030" cy="92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E38397-B8B3-4637-BD23-E7EAB8750D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811485" y="2230067"/>
            <a:ext cx="1045030" cy="48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E16311C-F1D1-462B-94B3-C33374AED5F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811485" y="2674621"/>
            <a:ext cx="1045030" cy="3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82A311-33B9-4843-8A03-22A4F239E35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811485" y="2710544"/>
            <a:ext cx="1045030" cy="4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4FFB52-FC92-4B6C-9C16-75FD8B082D6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811485" y="2710544"/>
            <a:ext cx="1045030" cy="85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EBA1CC-53E4-413F-BD4A-D0C8BD1F890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811485" y="2710544"/>
            <a:ext cx="1045029" cy="129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4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4.GCN</a:t>
            </a:r>
            <a:r>
              <a:rPr lang="zh-CN" altLang="en-US" dirty="0"/>
              <a:t>在域适应中的实验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38BAC4-9748-429A-BDDA-EF848CE9D3DB}"/>
              </a:ext>
            </a:extLst>
          </p:cNvPr>
          <p:cNvSpPr txBox="1"/>
          <p:nvPr/>
        </p:nvSpPr>
        <p:spPr>
          <a:xfrm>
            <a:off x="511629" y="1230595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L1+exp</a:t>
            </a:r>
            <a:endParaRPr lang="zh-CN" altLang="en-US" dirty="0"/>
          </a:p>
        </p:txBody>
      </p:sp>
      <p:pic>
        <p:nvPicPr>
          <p:cNvPr id="12290" name="Picture 2" descr="https://lh5.googleusercontent.com/TMBPNyiX0BqamGWY3ya59yKoTcSoY2gRnUNzVXD8CWaxjgvgl5iJr8t3hUEARhOrSPXEqSLBeWurNFvD5-5FWpSSF8Vozn38_7fd55RxQX7uuuo4eWWi8pn0yP99MDslmT3qQ5Ai">
            <a:extLst>
              <a:ext uri="{FF2B5EF4-FFF2-40B4-BE49-F238E27FC236}">
                <a16:creationId xmlns:a16="http://schemas.microsoft.com/office/drawing/2014/main" id="{B9C4BF9D-093A-4524-9503-761CEE06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91" y="1599927"/>
            <a:ext cx="3325443" cy="5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87921-EFA3-4C1C-82BF-7E097A8189B8}"/>
              </a:ext>
            </a:extLst>
          </p:cNvPr>
          <p:cNvSpPr txBox="1"/>
          <p:nvPr/>
        </p:nvSpPr>
        <p:spPr>
          <a:xfrm>
            <a:off x="511629" y="2460171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L2+exp</a:t>
            </a:r>
            <a:endParaRPr lang="zh-CN" altLang="en-US" dirty="0"/>
          </a:p>
        </p:txBody>
      </p:sp>
      <p:pic>
        <p:nvPicPr>
          <p:cNvPr id="12292" name="Picture 4" descr="https://lh3.googleusercontent.com/6MkNlw5m8xx_E30UClQpf_NeBibEzPwCfOBknTKiQhZ3LKndAv-01oCtedL3OmjTKzz9FnlnhP8ozhwztDKn7JUN8Mi51NzL95IxBxes5t6OKvQjVyLzNyn7LgepKzaZ_MNqqdgx">
            <a:extLst>
              <a:ext uri="{FF2B5EF4-FFF2-40B4-BE49-F238E27FC236}">
                <a16:creationId xmlns:a16="http://schemas.microsoft.com/office/drawing/2014/main" id="{A907EF31-88F4-44BB-B337-DAA9B66F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77" y="3410515"/>
            <a:ext cx="3325443" cy="8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6B4A43C-6133-4EA4-8482-A9B65206D2B8}"/>
              </a:ext>
            </a:extLst>
          </p:cNvPr>
          <p:cNvSpPr txBox="1"/>
          <p:nvPr/>
        </p:nvSpPr>
        <p:spPr>
          <a:xfrm>
            <a:off x="511629" y="457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p:pic>
        <p:nvPicPr>
          <p:cNvPr id="12294" name="Picture 6" descr="https://lh5.googleusercontent.com/RykHxWnDX41mR9m7ILZWrEG8VIBV_3O90uIzHGUlNZcj1LFeiKd06JTWL418E_qEe8fGNLG2ewf8qqFCebtjA-iBHEOVceGkuO9BGCCPXtpJllFu4EWv5ADB8LY686y6PliA3uxv">
            <a:extLst>
              <a:ext uri="{FF2B5EF4-FFF2-40B4-BE49-F238E27FC236}">
                <a16:creationId xmlns:a16="http://schemas.microsoft.com/office/drawing/2014/main" id="{6FFDC2B1-3800-4879-8E1D-A2C2448D4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47" y="4777316"/>
            <a:ext cx="3119416" cy="15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2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4.GCN</a:t>
            </a:r>
            <a:r>
              <a:rPr lang="zh-CN" altLang="en-US" dirty="0"/>
              <a:t>在域适应中的实验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C29F99-A22E-4EC5-A5B9-66E513F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230595"/>
            <a:ext cx="6676948" cy="49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Semi-Supervised Classification with Graph Convolutional </a:t>
            </a:r>
            <a:r>
              <a:rPr lang="en-US" altLang="zh-CN" dirty="0" err="1"/>
              <a:t>Networks,ICLR</a:t>
            </a:r>
            <a:r>
              <a:rPr lang="en-US" altLang="zh-CN" dirty="0"/>
              <a:t> 2017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Convolutional Neural Networks on </a:t>
            </a:r>
            <a:r>
              <a:rPr lang="en-US" altLang="zh-CN" dirty="0" err="1"/>
              <a:t>Graphswith</a:t>
            </a:r>
            <a:r>
              <a:rPr lang="en-US" altLang="zh-CN" dirty="0"/>
              <a:t> Fast Localized Spectral Filtering, NIPs2016.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GCAN: Graph Convolutional Adversarial Network for Unsupervised Domain </a:t>
            </a:r>
            <a:r>
              <a:rPr lang="en-US" altLang="zh-CN" dirty="0" err="1"/>
              <a:t>Adaptation,CVPR</a:t>
            </a:r>
            <a:r>
              <a:rPr lang="en-US" altLang="zh-CN" dirty="0"/>
              <a:t> 2019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3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域适应介绍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 DBG</a:t>
            </a:r>
            <a:r>
              <a:rPr lang="zh-CN" altLang="en-US" dirty="0"/>
              <a:t>工作介绍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GCN</a:t>
            </a:r>
            <a:r>
              <a:rPr lang="zh-CN" altLang="en-US" dirty="0"/>
              <a:t>学习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GCN</a:t>
            </a:r>
            <a:r>
              <a:rPr lang="zh-CN" altLang="en-US" dirty="0"/>
              <a:t>在域适应中的应用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262" y="1445227"/>
            <a:ext cx="4347906" cy="6121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60260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2918599"/>
            <a:ext cx="6074664" cy="3425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93"/>
            <a:ext cx="6099048" cy="3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域适应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pic>
        <p:nvPicPr>
          <p:cNvPr id="16" name="内容占位符 3">
            <a:extLst>
              <a:ext uri="{FF2B5EF4-FFF2-40B4-BE49-F238E27FC236}">
                <a16:creationId xmlns:a16="http://schemas.microsoft.com/office/drawing/2014/main" id="{BE508CD0-05DF-42B3-A146-FA346EF4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08" y="1871133"/>
            <a:ext cx="963136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域适应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迁移学习与域适应的关系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BADF983-7025-42DB-9BD4-E50DD221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2" y="1670843"/>
            <a:ext cx="93345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域适应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域适应算法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1263C8B5-A2D3-4CB4-8CBE-77429402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80662"/>
            <a:ext cx="4343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C8DD56E4-A9E7-4F23-8F8E-C3CA15019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3842812"/>
            <a:ext cx="43465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0BE8D33B-6DA1-4327-BAE2-4B922F8B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7" y="5771616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楷体" panose="02010600040101010101" pitchFamily="2" charset="-122"/>
              </a:rPr>
              <a:t>特征匹配</a:t>
            </a:r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5D9DE1ED-B2BD-42C3-A5C7-C745B0B89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973355"/>
            <a:ext cx="4168775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4">
            <a:extLst>
              <a:ext uri="{FF2B5EF4-FFF2-40B4-BE49-F238E27FC236}">
                <a16:creationId xmlns:a16="http://schemas.microsoft.com/office/drawing/2014/main" id="{12D3E53F-E6A5-406B-91C5-776B3302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2" y="5693837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楷体" panose="02010600040101010101" pitchFamily="2" charset="-122"/>
              </a:rPr>
              <a:t>生成对抗网络</a:t>
            </a:r>
          </a:p>
        </p:txBody>
      </p:sp>
    </p:spTree>
    <p:extLst>
      <p:ext uri="{BB962C8B-B14F-4D97-AF65-F5344CB8AC3E}">
        <p14:creationId xmlns:p14="http://schemas.microsoft.com/office/powerpoint/2010/main" val="24927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域适应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域适应典型应用</a:t>
            </a:r>
          </a:p>
        </p:txBody>
      </p:sp>
      <p:pic>
        <p:nvPicPr>
          <p:cNvPr id="13" name="图片 4">
            <a:extLst>
              <a:ext uri="{FF2B5EF4-FFF2-40B4-BE49-F238E27FC236}">
                <a16:creationId xmlns:a16="http://schemas.microsoft.com/office/drawing/2014/main" id="{C0203353-6475-4214-A7AE-B64A9E1AD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08" y="1763712"/>
            <a:ext cx="10603386" cy="395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504590-262F-41FF-8D34-0F2A00120BEB}"/>
              </a:ext>
            </a:extLst>
          </p:cNvPr>
          <p:cNvSpPr txBox="1"/>
          <p:nvPr/>
        </p:nvSpPr>
        <p:spPr>
          <a:xfrm>
            <a:off x="5542002" y="5657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语义分割</a:t>
            </a:r>
          </a:p>
        </p:txBody>
      </p:sp>
    </p:spTree>
    <p:extLst>
      <p:ext uri="{BB962C8B-B14F-4D97-AF65-F5344CB8AC3E}">
        <p14:creationId xmlns:p14="http://schemas.microsoft.com/office/powerpoint/2010/main" val="127866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域适应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域适应典型应用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04590-262F-41FF-8D34-0F2A00120BEB}"/>
              </a:ext>
            </a:extLst>
          </p:cNvPr>
          <p:cNvSpPr txBox="1"/>
          <p:nvPr/>
        </p:nvSpPr>
        <p:spPr>
          <a:xfrm>
            <a:off x="5542002" y="5657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5E543-6459-4B01-862B-1E549211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86" y="1666831"/>
            <a:ext cx="8610962" cy="39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5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2.BDG</a:t>
            </a:r>
            <a:r>
              <a:rPr lang="zh-CN" altLang="en-US" dirty="0"/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9" descr="图片1">
            <a:extLst>
              <a:ext uri="{FF2B5EF4-FFF2-40B4-BE49-F238E27FC236}">
                <a16:creationId xmlns:a16="http://schemas.microsoft.com/office/drawing/2014/main" id="{156C744E-C03A-4349-B91D-72AD38C5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55" y="1230595"/>
            <a:ext cx="8765575" cy="47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3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3.GCN</a:t>
            </a:r>
            <a:r>
              <a:rPr lang="zh-CN" altLang="en-US" dirty="0"/>
              <a:t>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E8849B-FDDB-4CA9-9916-80FFB1DB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5662"/>
              </p:ext>
            </p:extLst>
          </p:nvPr>
        </p:nvGraphicFramePr>
        <p:xfrm>
          <a:off x="2399441" y="1120857"/>
          <a:ext cx="7931102" cy="5072234"/>
        </p:xfrm>
        <a:graphic>
          <a:graphicData uri="http://schemas.openxmlformats.org/drawingml/2006/table">
            <a:tbl>
              <a:tblPr/>
              <a:tblGrid>
                <a:gridCol w="1875160">
                  <a:extLst>
                    <a:ext uri="{9D8B030D-6E8A-4147-A177-3AD203B41FA5}">
                      <a16:colId xmlns:a16="http://schemas.microsoft.com/office/drawing/2014/main" val="3519307337"/>
                    </a:ext>
                  </a:extLst>
                </a:gridCol>
                <a:gridCol w="1026031">
                  <a:extLst>
                    <a:ext uri="{9D8B030D-6E8A-4147-A177-3AD203B41FA5}">
                      <a16:colId xmlns:a16="http://schemas.microsoft.com/office/drawing/2014/main" val="1536128578"/>
                    </a:ext>
                  </a:extLst>
                </a:gridCol>
                <a:gridCol w="1326764">
                  <a:extLst>
                    <a:ext uri="{9D8B030D-6E8A-4147-A177-3AD203B41FA5}">
                      <a16:colId xmlns:a16="http://schemas.microsoft.com/office/drawing/2014/main" val="4082037645"/>
                    </a:ext>
                  </a:extLst>
                </a:gridCol>
                <a:gridCol w="1185243">
                  <a:extLst>
                    <a:ext uri="{9D8B030D-6E8A-4147-A177-3AD203B41FA5}">
                      <a16:colId xmlns:a16="http://schemas.microsoft.com/office/drawing/2014/main" val="2976865915"/>
                    </a:ext>
                  </a:extLst>
                </a:gridCol>
                <a:gridCol w="849129">
                  <a:extLst>
                    <a:ext uri="{9D8B030D-6E8A-4147-A177-3AD203B41FA5}">
                      <a16:colId xmlns:a16="http://schemas.microsoft.com/office/drawing/2014/main" val="4113550733"/>
                    </a:ext>
                  </a:extLst>
                </a:gridCol>
                <a:gridCol w="1668775">
                  <a:extLst>
                    <a:ext uri="{9D8B030D-6E8A-4147-A177-3AD203B41FA5}">
                      <a16:colId xmlns:a16="http://schemas.microsoft.com/office/drawing/2014/main" val="3317259499"/>
                    </a:ext>
                  </a:extLst>
                </a:gridCol>
              </a:tblGrid>
              <a:tr h="235858"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from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work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dataset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method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code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49062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Semi-sup GCN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ICLR 2017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citation network datasets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semi-superviewed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https://github.com/tkipf/gcn.</a:t>
                      </a:r>
                      <a:endParaRPr lang="en-US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66249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VGAE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citation network datasets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unsuperviewed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36707"/>
                  </a:ext>
                </a:extLst>
              </a:tr>
              <a:tr h="4482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CNN_graph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B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NIPS 2016 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MNIST/20NEWS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https://github.com/mdeff/cnn_graph </a:t>
                      </a:r>
                      <a:endParaRPr lang="en-US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729525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Spectral Networks and Deep Locally Connected Networks on Graphs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B0B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MNIST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13769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Deep Convolutional Networks on Graph-Structured Data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F0C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DPP4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89314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GC-MC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Matrix completion 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collaborative filtering benchmark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semi-superviewed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https://github.com/fmonti/mgcnn</a:t>
                      </a:r>
                      <a:endParaRPr lang="en-US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18440"/>
                  </a:ext>
                </a:extLst>
              </a:tr>
              <a:tr h="108529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R-GCN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Link prediction/entity classification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200"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semi-superviewed</a:t>
                      </a: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u="sng" dirty="0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https://github.com/tkipf/relational-gcn;https://github.com/MichSchli/RelationPrediction</a:t>
                      </a:r>
                      <a:endParaRPr lang="en-US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5179" marR="15179" marT="10119" marB="1011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4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18170E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488</Words>
  <Application>Microsoft Office PowerPoint</Application>
  <PresentationFormat>宽屏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华文楷体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域适应 domain adaption &amp; 图卷积 GCN</vt:lpstr>
      <vt:lpstr>内容概要</vt:lpstr>
      <vt:lpstr>1.域适应</vt:lpstr>
      <vt:lpstr>1.域适应</vt:lpstr>
      <vt:lpstr>1.域适应</vt:lpstr>
      <vt:lpstr>1.域适应</vt:lpstr>
      <vt:lpstr>1.域适应</vt:lpstr>
      <vt:lpstr>2.BDG介绍</vt:lpstr>
      <vt:lpstr>3.GCN学习</vt:lpstr>
      <vt:lpstr>3.GCN学习</vt:lpstr>
      <vt:lpstr>3.GCN学习</vt:lpstr>
      <vt:lpstr>3.GCN学习</vt:lpstr>
      <vt:lpstr>3.GCN学习</vt:lpstr>
      <vt:lpstr>3.GCN学习</vt:lpstr>
      <vt:lpstr>3.GCN学习</vt:lpstr>
      <vt:lpstr>4.GCN在域适应中的实验</vt:lpstr>
      <vt:lpstr>4.GCN在域适应中的实验</vt:lpstr>
      <vt:lpstr>4.GCN在域适应中的实验</vt:lpstr>
      <vt:lpstr>参考文献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Mohieddine Amine</dc:creator>
  <cp:lastModifiedBy>杨 光磊</cp:lastModifiedBy>
  <cp:revision>230</cp:revision>
  <dcterms:created xsi:type="dcterms:W3CDTF">2017-07-10T11:57:29Z</dcterms:created>
  <dcterms:modified xsi:type="dcterms:W3CDTF">2019-10-13T08:27:53Z</dcterms:modified>
</cp:coreProperties>
</file>