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50" r:id="rId2"/>
  </p:sldMasterIdLst>
  <p:notesMasterIdLst>
    <p:notesMasterId r:id="rId22"/>
  </p:notesMasterIdLst>
  <p:handoutMasterIdLst>
    <p:handoutMasterId r:id="rId23"/>
  </p:handoutMasterIdLst>
  <p:sldIdLst>
    <p:sldId id="514" r:id="rId3"/>
    <p:sldId id="518" r:id="rId4"/>
    <p:sldId id="648" r:id="rId5"/>
    <p:sldId id="649" r:id="rId6"/>
    <p:sldId id="646" r:id="rId7"/>
    <p:sldId id="515" r:id="rId8"/>
    <p:sldId id="665" r:id="rId9"/>
    <p:sldId id="651" r:id="rId10"/>
    <p:sldId id="647" r:id="rId11"/>
    <p:sldId id="660" r:id="rId12"/>
    <p:sldId id="652" r:id="rId13"/>
    <p:sldId id="654" r:id="rId14"/>
    <p:sldId id="661" r:id="rId15"/>
    <p:sldId id="663" r:id="rId16"/>
    <p:sldId id="666" r:id="rId17"/>
    <p:sldId id="655" r:id="rId18"/>
    <p:sldId id="662" r:id="rId19"/>
    <p:sldId id="664" r:id="rId20"/>
    <p:sldId id="657" r:id="rId21"/>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9B8"/>
    <a:srgbClr val="A3C1CB"/>
    <a:srgbClr val="6384CF"/>
    <a:srgbClr val="C6D9E8"/>
    <a:srgbClr val="96C9D8"/>
    <a:srgbClr val="9933FF"/>
    <a:srgbClr val="00FF00"/>
    <a:srgbClr val="639D9D"/>
    <a:srgbClr val="8EB1C8"/>
    <a:srgbClr val="7F9A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75" autoAdjust="0"/>
    <p:restoredTop sz="67249" autoAdjust="0"/>
  </p:normalViewPr>
  <p:slideViewPr>
    <p:cSldViewPr>
      <p:cViewPr varScale="1">
        <p:scale>
          <a:sx n="62" d="100"/>
          <a:sy n="62" d="100"/>
        </p:scale>
        <p:origin x="1026" y="3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46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4546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charset="-122"/>
              </a:defRPr>
            </a:lvl1pPr>
          </a:lstStyle>
          <a:p>
            <a:pPr>
              <a:defRPr/>
            </a:pPr>
            <a:endParaRPr lang="en-US" altLang="zh-CN"/>
          </a:p>
        </p:txBody>
      </p:sp>
      <p:sp>
        <p:nvSpPr>
          <p:cNvPr id="4546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4546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716C643-07D2-4DFA-A54B-0C38EE753DF2}" type="slidenum">
              <a:rPr lang="en-US" altLang="zh-CN"/>
              <a:pPr>
                <a:defRPr/>
              </a:pPr>
              <a:t>‹#›</a:t>
            </a:fld>
            <a:endParaRPr lang="en-US" altLang="zh-CN"/>
          </a:p>
        </p:txBody>
      </p:sp>
    </p:spTree>
    <p:extLst>
      <p:ext uri="{BB962C8B-B14F-4D97-AF65-F5344CB8AC3E}">
        <p14:creationId xmlns:p14="http://schemas.microsoft.com/office/powerpoint/2010/main" val="5936502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charset="-122"/>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BA81305-DA8F-45B0-A218-DFFE26984A85}" type="slidenum">
              <a:rPr lang="en-US" altLang="zh-CN"/>
              <a:pPr>
                <a:defRPr/>
              </a:pPr>
              <a:t>‹#›</a:t>
            </a:fld>
            <a:endParaRPr lang="en-US" altLang="zh-CN"/>
          </a:p>
        </p:txBody>
      </p:sp>
    </p:spTree>
    <p:extLst>
      <p:ext uri="{BB962C8B-B14F-4D97-AF65-F5344CB8AC3E}">
        <p14:creationId xmlns:p14="http://schemas.microsoft.com/office/powerpoint/2010/main" val="7908432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A81305-DA8F-45B0-A218-DFFE26984A85}" type="slidenum">
              <a:rPr lang="en-US" altLang="zh-CN" smtClean="0"/>
              <a:pPr>
                <a:defRPr/>
              </a:pPr>
              <a:t>1</a:t>
            </a:fld>
            <a:endParaRPr lang="en-US" altLang="zh-CN"/>
          </a:p>
        </p:txBody>
      </p:sp>
    </p:spTree>
    <p:extLst>
      <p:ext uri="{BB962C8B-B14F-4D97-AF65-F5344CB8AC3E}">
        <p14:creationId xmlns:p14="http://schemas.microsoft.com/office/powerpoint/2010/main" val="4271504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10</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zh-CN" altLang="en-US" dirty="0" smtClean="0">
              <a:latin typeface="Arial" pitchFamily="34" charset="0"/>
              <a:ea typeface="宋体" pitchFamily="2" charset="-122"/>
            </a:endParaRPr>
          </a:p>
        </p:txBody>
      </p:sp>
    </p:spTree>
    <p:extLst>
      <p:ext uri="{BB962C8B-B14F-4D97-AF65-F5344CB8AC3E}">
        <p14:creationId xmlns:p14="http://schemas.microsoft.com/office/powerpoint/2010/main" val="3632987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11</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en-US" altLang="zh-CN" baseline="0" dirty="0" smtClean="0">
              <a:latin typeface="Arial" pitchFamily="34" charset="0"/>
              <a:ea typeface="宋体" pitchFamily="2" charset="-122"/>
            </a:endParaRPr>
          </a:p>
        </p:txBody>
      </p:sp>
    </p:spTree>
    <p:extLst>
      <p:ext uri="{BB962C8B-B14F-4D97-AF65-F5344CB8AC3E}">
        <p14:creationId xmlns:p14="http://schemas.microsoft.com/office/powerpoint/2010/main" val="2172400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12</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en-US" altLang="zh-CN" baseline="0" dirty="0" smtClean="0">
              <a:latin typeface="Arial" pitchFamily="34" charset="0"/>
              <a:ea typeface="宋体" pitchFamily="2" charset="-122"/>
            </a:endParaRPr>
          </a:p>
        </p:txBody>
      </p:sp>
    </p:spTree>
    <p:extLst>
      <p:ext uri="{BB962C8B-B14F-4D97-AF65-F5344CB8AC3E}">
        <p14:creationId xmlns:p14="http://schemas.microsoft.com/office/powerpoint/2010/main" val="2099108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13</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en-US" altLang="zh-CN" baseline="0" dirty="0" smtClean="0">
              <a:latin typeface="Arial" pitchFamily="34" charset="0"/>
              <a:ea typeface="宋体" pitchFamily="2" charset="-122"/>
            </a:endParaRPr>
          </a:p>
        </p:txBody>
      </p:sp>
    </p:spTree>
    <p:extLst>
      <p:ext uri="{BB962C8B-B14F-4D97-AF65-F5344CB8AC3E}">
        <p14:creationId xmlns:p14="http://schemas.microsoft.com/office/powerpoint/2010/main" val="2256485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14</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r>
              <a:rPr lang="zh-CN" altLang="en-US" baseline="0" dirty="0" smtClean="0">
                <a:latin typeface="Arial" pitchFamily="34" charset="0"/>
                <a:ea typeface="宋体" pitchFamily="2" charset="-122"/>
              </a:rPr>
              <a:t>该网络架构是一篇基于分类任务的文章上的，也是我们现在文章想法的来源</a:t>
            </a:r>
            <a:endParaRPr lang="en-US" altLang="zh-CN" baseline="0" dirty="0" smtClean="0">
              <a:latin typeface="Arial" pitchFamily="34" charset="0"/>
              <a:ea typeface="宋体" pitchFamily="2" charset="-122"/>
            </a:endParaRPr>
          </a:p>
        </p:txBody>
      </p:sp>
    </p:spTree>
    <p:extLst>
      <p:ext uri="{BB962C8B-B14F-4D97-AF65-F5344CB8AC3E}">
        <p14:creationId xmlns:p14="http://schemas.microsoft.com/office/powerpoint/2010/main" val="2725617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15</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en-US" altLang="zh-CN" baseline="0" dirty="0" smtClean="0">
              <a:latin typeface="Arial" pitchFamily="34" charset="0"/>
              <a:ea typeface="宋体" pitchFamily="2" charset="-122"/>
            </a:endParaRPr>
          </a:p>
        </p:txBody>
      </p:sp>
    </p:spTree>
    <p:extLst>
      <p:ext uri="{BB962C8B-B14F-4D97-AF65-F5344CB8AC3E}">
        <p14:creationId xmlns:p14="http://schemas.microsoft.com/office/powerpoint/2010/main" val="2930855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16</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en-US" altLang="zh-CN" baseline="0" dirty="0" smtClean="0">
              <a:latin typeface="Arial" pitchFamily="34" charset="0"/>
              <a:ea typeface="宋体" pitchFamily="2" charset="-122"/>
            </a:endParaRPr>
          </a:p>
        </p:txBody>
      </p:sp>
    </p:spTree>
    <p:extLst>
      <p:ext uri="{BB962C8B-B14F-4D97-AF65-F5344CB8AC3E}">
        <p14:creationId xmlns:p14="http://schemas.microsoft.com/office/powerpoint/2010/main" val="1543496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17</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en-US" altLang="zh-CN" baseline="0" dirty="0" smtClean="0">
              <a:latin typeface="Arial" pitchFamily="34" charset="0"/>
              <a:ea typeface="宋体" pitchFamily="2" charset="-122"/>
            </a:endParaRPr>
          </a:p>
        </p:txBody>
      </p:sp>
    </p:spTree>
    <p:extLst>
      <p:ext uri="{BB962C8B-B14F-4D97-AF65-F5344CB8AC3E}">
        <p14:creationId xmlns:p14="http://schemas.microsoft.com/office/powerpoint/2010/main" val="507830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18</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en-US" altLang="zh-CN" baseline="0" dirty="0" smtClean="0">
              <a:latin typeface="Arial" pitchFamily="34" charset="0"/>
              <a:ea typeface="宋体" pitchFamily="2" charset="-122"/>
            </a:endParaRPr>
          </a:p>
        </p:txBody>
      </p:sp>
    </p:spTree>
    <p:extLst>
      <p:ext uri="{BB962C8B-B14F-4D97-AF65-F5344CB8AC3E}">
        <p14:creationId xmlns:p14="http://schemas.microsoft.com/office/powerpoint/2010/main" val="1634581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19</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zh-CN" altLang="en-US" dirty="0" smtClean="0">
              <a:latin typeface="Arial" pitchFamily="34" charset="0"/>
              <a:ea typeface="宋体" pitchFamily="2" charset="-122"/>
            </a:endParaRPr>
          </a:p>
        </p:txBody>
      </p:sp>
    </p:spTree>
    <p:extLst>
      <p:ext uri="{BB962C8B-B14F-4D97-AF65-F5344CB8AC3E}">
        <p14:creationId xmlns:p14="http://schemas.microsoft.com/office/powerpoint/2010/main" val="1969715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85222BBA-6FDC-45F7-A723-623187A6F67E}" type="slidenum">
              <a:rPr lang="en-US" altLang="zh-CN" smtClean="0"/>
              <a:pPr/>
              <a:t>2</a:t>
            </a:fld>
            <a:endParaRPr lang="en-US" altLang="zh-CN" smtClean="0"/>
          </a:p>
        </p:txBody>
      </p:sp>
      <p:sp>
        <p:nvSpPr>
          <p:cNvPr id="17411" name="Rectangle 2"/>
          <p:cNvSpPr>
            <a:spLocks noGrp="1" noRot="1" noChangeAspect="1" noChangeArrowheads="1" noTextEdit="1"/>
          </p:cNvSpPr>
          <p:nvPr>
            <p:ph type="sldImg"/>
          </p:nvPr>
        </p:nvSpPr>
        <p:spPr>
          <a:xfrm>
            <a:off x="381000" y="685800"/>
            <a:ext cx="6096000" cy="3429000"/>
          </a:xfrm>
          <a:ln/>
        </p:spPr>
      </p:sp>
      <p:sp>
        <p:nvSpPr>
          <p:cNvPr id="17412" name="Rectangle 3"/>
          <p:cNvSpPr>
            <a:spLocks noGrp="1" noChangeArrowheads="1"/>
          </p:cNvSpPr>
          <p:nvPr>
            <p:ph type="body" idx="1"/>
          </p:nvPr>
        </p:nvSpPr>
        <p:spPr>
          <a:noFill/>
          <a:ln/>
        </p:spPr>
        <p:txBody>
          <a:bodyPr/>
          <a:lstStyle/>
          <a:p>
            <a:pPr eaLnBrk="1" hangingPunct="1"/>
            <a:endParaRPr lang="zh-CN" altLang="en-US" dirty="0" smtClean="0">
              <a:latin typeface="Arial" pitchFamily="34" charset="0"/>
              <a:ea typeface="宋体" pitchFamily="2" charset="-122"/>
            </a:endParaRPr>
          </a:p>
        </p:txBody>
      </p:sp>
    </p:spTree>
    <p:extLst>
      <p:ext uri="{BB962C8B-B14F-4D97-AF65-F5344CB8AC3E}">
        <p14:creationId xmlns:p14="http://schemas.microsoft.com/office/powerpoint/2010/main" val="4050792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3</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zh-CN" altLang="en-US" dirty="0" smtClean="0">
              <a:latin typeface="Arial" pitchFamily="34" charset="0"/>
              <a:ea typeface="宋体" pitchFamily="2" charset="-122"/>
            </a:endParaRPr>
          </a:p>
        </p:txBody>
      </p:sp>
    </p:spTree>
    <p:extLst>
      <p:ext uri="{BB962C8B-B14F-4D97-AF65-F5344CB8AC3E}">
        <p14:creationId xmlns:p14="http://schemas.microsoft.com/office/powerpoint/2010/main" val="2541953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4</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zh-CN" altLang="en-US" dirty="0" smtClean="0">
              <a:latin typeface="Arial" pitchFamily="34" charset="0"/>
              <a:ea typeface="宋体" pitchFamily="2" charset="-122"/>
            </a:endParaRPr>
          </a:p>
        </p:txBody>
      </p:sp>
    </p:spTree>
    <p:extLst>
      <p:ext uri="{BB962C8B-B14F-4D97-AF65-F5344CB8AC3E}">
        <p14:creationId xmlns:p14="http://schemas.microsoft.com/office/powerpoint/2010/main" val="970696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5</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en-US" altLang="zh-CN" baseline="0" dirty="0" smtClean="0">
              <a:latin typeface="Arial" pitchFamily="34" charset="0"/>
              <a:ea typeface="宋体" pitchFamily="2" charset="-122"/>
            </a:endParaRPr>
          </a:p>
        </p:txBody>
      </p:sp>
    </p:spTree>
    <p:extLst>
      <p:ext uri="{BB962C8B-B14F-4D97-AF65-F5344CB8AC3E}">
        <p14:creationId xmlns:p14="http://schemas.microsoft.com/office/powerpoint/2010/main" val="1201057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6</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zh-CN" altLang="en-US" dirty="0" smtClean="0">
              <a:latin typeface="Arial" pitchFamily="34" charset="0"/>
              <a:ea typeface="宋体" pitchFamily="2" charset="-122"/>
            </a:endParaRPr>
          </a:p>
        </p:txBody>
      </p:sp>
    </p:spTree>
    <p:extLst>
      <p:ext uri="{BB962C8B-B14F-4D97-AF65-F5344CB8AC3E}">
        <p14:creationId xmlns:p14="http://schemas.microsoft.com/office/powerpoint/2010/main" val="634972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7</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zh-CN" altLang="en-US" dirty="0" smtClean="0">
              <a:latin typeface="Arial" pitchFamily="34" charset="0"/>
              <a:ea typeface="宋体" pitchFamily="2" charset="-122"/>
            </a:endParaRPr>
          </a:p>
        </p:txBody>
      </p:sp>
    </p:spTree>
    <p:extLst>
      <p:ext uri="{BB962C8B-B14F-4D97-AF65-F5344CB8AC3E}">
        <p14:creationId xmlns:p14="http://schemas.microsoft.com/office/powerpoint/2010/main" val="3852014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8</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en-US" altLang="zh-CN" baseline="0" dirty="0" smtClean="0">
              <a:latin typeface="Arial" pitchFamily="34" charset="0"/>
              <a:ea typeface="宋体" pitchFamily="2" charset="-122"/>
            </a:endParaRPr>
          </a:p>
        </p:txBody>
      </p:sp>
    </p:spTree>
    <p:extLst>
      <p:ext uri="{BB962C8B-B14F-4D97-AF65-F5344CB8AC3E}">
        <p14:creationId xmlns:p14="http://schemas.microsoft.com/office/powerpoint/2010/main" val="1784862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9</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zh-CN" altLang="en-US" dirty="0" smtClean="0">
              <a:latin typeface="Arial" pitchFamily="34" charset="0"/>
              <a:ea typeface="宋体" pitchFamily="2" charset="-122"/>
            </a:endParaRPr>
          </a:p>
        </p:txBody>
      </p:sp>
    </p:spTree>
    <p:extLst>
      <p:ext uri="{BB962C8B-B14F-4D97-AF65-F5344CB8AC3E}">
        <p14:creationId xmlns:p14="http://schemas.microsoft.com/office/powerpoint/2010/main" val="4658174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9"/>
          <p:cNvGrpSpPr>
            <a:grpSpLocks/>
          </p:cNvGrpSpPr>
          <p:nvPr userDrawn="1"/>
        </p:nvGrpSpPr>
        <p:grpSpPr bwMode="auto">
          <a:xfrm>
            <a:off x="-1" y="838200"/>
            <a:ext cx="12192001" cy="646584"/>
            <a:chOff x="0" y="528"/>
            <a:chExt cx="5760" cy="336"/>
          </a:xfrm>
        </p:grpSpPr>
        <p:pic>
          <p:nvPicPr>
            <p:cNvPr id="5" name="Picture 10" descr="menu_bg2009-summer"/>
            <p:cNvPicPr>
              <a:picLocks noChangeAspect="1" noChangeArrowheads="1"/>
            </p:cNvPicPr>
            <p:nvPr/>
          </p:nvPicPr>
          <p:blipFill>
            <a:blip r:embed="rId2"/>
            <a:srcRect/>
            <a:stretch>
              <a:fillRect/>
            </a:stretch>
          </p:blipFill>
          <p:spPr bwMode="auto">
            <a:xfrm>
              <a:off x="4320" y="624"/>
              <a:ext cx="1440" cy="144"/>
            </a:xfrm>
            <a:prstGeom prst="rect">
              <a:avLst/>
            </a:prstGeom>
            <a:noFill/>
            <a:ln w="9525">
              <a:noFill/>
              <a:miter lim="800000"/>
              <a:headEnd/>
              <a:tailEnd/>
            </a:ln>
          </p:spPr>
        </p:pic>
        <p:pic>
          <p:nvPicPr>
            <p:cNvPr id="6" name="Picture 11" descr="2009-summer_06"/>
            <p:cNvPicPr>
              <a:picLocks noChangeAspect="1" noChangeArrowheads="1"/>
            </p:cNvPicPr>
            <p:nvPr/>
          </p:nvPicPr>
          <p:blipFill>
            <a:blip r:embed="rId3"/>
            <a:srcRect/>
            <a:stretch>
              <a:fillRect/>
            </a:stretch>
          </p:blipFill>
          <p:spPr bwMode="auto">
            <a:xfrm>
              <a:off x="4192" y="624"/>
              <a:ext cx="128" cy="144"/>
            </a:xfrm>
            <a:prstGeom prst="rect">
              <a:avLst/>
            </a:prstGeom>
            <a:noFill/>
            <a:ln w="9525">
              <a:noFill/>
              <a:miter lim="800000"/>
              <a:headEnd/>
              <a:tailEnd/>
            </a:ln>
          </p:spPr>
        </p:pic>
        <p:pic>
          <p:nvPicPr>
            <p:cNvPr id="7" name="Picture 12" descr="menu_bg2009-summer"/>
            <p:cNvPicPr>
              <a:picLocks noChangeAspect="1" noChangeArrowheads="1"/>
            </p:cNvPicPr>
            <p:nvPr/>
          </p:nvPicPr>
          <p:blipFill>
            <a:blip r:embed="rId2"/>
            <a:srcRect/>
            <a:stretch>
              <a:fillRect/>
            </a:stretch>
          </p:blipFill>
          <p:spPr bwMode="auto">
            <a:xfrm>
              <a:off x="1296" y="720"/>
              <a:ext cx="3072" cy="48"/>
            </a:xfrm>
            <a:prstGeom prst="rect">
              <a:avLst/>
            </a:prstGeom>
            <a:noFill/>
            <a:ln w="9525">
              <a:noFill/>
              <a:miter lim="800000"/>
              <a:headEnd/>
              <a:tailEnd/>
            </a:ln>
          </p:spPr>
        </p:pic>
        <p:pic>
          <p:nvPicPr>
            <p:cNvPr id="8" name="Picture 13" descr="menu_bg2009-summer"/>
            <p:cNvPicPr>
              <a:picLocks noChangeAspect="1" noChangeArrowheads="1"/>
            </p:cNvPicPr>
            <p:nvPr/>
          </p:nvPicPr>
          <p:blipFill>
            <a:blip r:embed="rId2"/>
            <a:srcRect/>
            <a:stretch>
              <a:fillRect/>
            </a:stretch>
          </p:blipFill>
          <p:spPr bwMode="auto">
            <a:xfrm>
              <a:off x="0" y="720"/>
              <a:ext cx="144" cy="48"/>
            </a:xfrm>
            <a:prstGeom prst="rect">
              <a:avLst/>
            </a:prstGeom>
            <a:noFill/>
            <a:ln w="9525">
              <a:noFill/>
              <a:miter lim="800000"/>
              <a:headEnd/>
              <a:tailEnd/>
            </a:ln>
          </p:spPr>
        </p:pic>
        <p:pic>
          <p:nvPicPr>
            <p:cNvPr id="9" name="Picture 14" descr="2009-summer_03"/>
            <p:cNvPicPr>
              <a:picLocks noChangeAspect="1" noChangeArrowheads="1"/>
            </p:cNvPicPr>
            <p:nvPr userDrawn="1"/>
          </p:nvPicPr>
          <p:blipFill>
            <a:blip r:embed="rId4"/>
            <a:srcRect/>
            <a:stretch>
              <a:fillRect/>
            </a:stretch>
          </p:blipFill>
          <p:spPr bwMode="auto">
            <a:xfrm>
              <a:off x="144" y="528"/>
              <a:ext cx="1104" cy="257"/>
            </a:xfrm>
            <a:prstGeom prst="rect">
              <a:avLst/>
            </a:prstGeom>
            <a:noFill/>
            <a:ln w="9525">
              <a:noFill/>
              <a:miter lim="800000"/>
              <a:headEnd/>
              <a:tailEnd/>
            </a:ln>
          </p:spPr>
        </p:pic>
        <p:pic>
          <p:nvPicPr>
            <p:cNvPr id="10" name="Picture 15" descr="2009-summer_22"/>
            <p:cNvPicPr>
              <a:picLocks noChangeAspect="1" noChangeArrowheads="1"/>
            </p:cNvPicPr>
            <p:nvPr/>
          </p:nvPicPr>
          <p:blipFill>
            <a:blip r:embed="rId5"/>
            <a:srcRect/>
            <a:stretch>
              <a:fillRect/>
            </a:stretch>
          </p:blipFill>
          <p:spPr bwMode="auto">
            <a:xfrm>
              <a:off x="2208" y="807"/>
              <a:ext cx="3552" cy="57"/>
            </a:xfrm>
            <a:prstGeom prst="rect">
              <a:avLst/>
            </a:prstGeom>
            <a:noFill/>
            <a:ln w="9525">
              <a:noFill/>
              <a:miter lim="800000"/>
              <a:headEnd/>
              <a:tailEnd/>
            </a:ln>
          </p:spPr>
        </p:pic>
      </p:grpSp>
      <p:grpSp>
        <p:nvGrpSpPr>
          <p:cNvPr id="11" name="Group 21"/>
          <p:cNvGrpSpPr>
            <a:grpSpLocks/>
          </p:cNvGrpSpPr>
          <p:nvPr userDrawn="1"/>
        </p:nvGrpSpPr>
        <p:grpSpPr bwMode="auto">
          <a:xfrm>
            <a:off x="0" y="5943601"/>
            <a:ext cx="12192000" cy="644525"/>
            <a:chOff x="0" y="3744"/>
            <a:chExt cx="5760" cy="406"/>
          </a:xfrm>
        </p:grpSpPr>
        <p:pic>
          <p:nvPicPr>
            <p:cNvPr id="12" name="Picture 22" descr="2009-summer_27"/>
            <p:cNvPicPr>
              <a:picLocks noChangeAspect="1" noChangeArrowheads="1"/>
            </p:cNvPicPr>
            <p:nvPr userDrawn="1"/>
          </p:nvPicPr>
          <p:blipFill>
            <a:blip r:embed="rId6"/>
            <a:srcRect/>
            <a:stretch>
              <a:fillRect/>
            </a:stretch>
          </p:blipFill>
          <p:spPr bwMode="auto">
            <a:xfrm>
              <a:off x="0" y="3744"/>
              <a:ext cx="3840" cy="406"/>
            </a:xfrm>
            <a:prstGeom prst="rect">
              <a:avLst/>
            </a:prstGeom>
            <a:noFill/>
            <a:ln w="9525">
              <a:noFill/>
              <a:miter lim="800000"/>
              <a:headEnd/>
              <a:tailEnd/>
            </a:ln>
          </p:spPr>
        </p:pic>
        <p:pic>
          <p:nvPicPr>
            <p:cNvPr id="13" name="Picture 23" descr="2009-summer_27"/>
            <p:cNvPicPr>
              <a:picLocks noChangeAspect="1" noChangeArrowheads="1"/>
            </p:cNvPicPr>
            <p:nvPr userDrawn="1"/>
          </p:nvPicPr>
          <p:blipFill>
            <a:blip r:embed="rId6"/>
            <a:srcRect/>
            <a:stretch>
              <a:fillRect/>
            </a:stretch>
          </p:blipFill>
          <p:spPr bwMode="auto">
            <a:xfrm>
              <a:off x="624" y="3744"/>
              <a:ext cx="3840" cy="406"/>
            </a:xfrm>
            <a:prstGeom prst="rect">
              <a:avLst/>
            </a:prstGeom>
            <a:noFill/>
            <a:ln w="9525">
              <a:noFill/>
              <a:miter lim="800000"/>
              <a:headEnd/>
              <a:tailEnd/>
            </a:ln>
          </p:spPr>
        </p:pic>
        <p:pic>
          <p:nvPicPr>
            <p:cNvPr id="14" name="Picture 24" descr="2009-summer_27"/>
            <p:cNvPicPr>
              <a:picLocks noChangeAspect="1" noChangeArrowheads="1"/>
            </p:cNvPicPr>
            <p:nvPr userDrawn="1"/>
          </p:nvPicPr>
          <p:blipFill>
            <a:blip r:embed="rId6"/>
            <a:srcRect/>
            <a:stretch>
              <a:fillRect/>
            </a:stretch>
          </p:blipFill>
          <p:spPr bwMode="auto">
            <a:xfrm>
              <a:off x="1920" y="3744"/>
              <a:ext cx="3840" cy="406"/>
            </a:xfrm>
            <a:prstGeom prst="rect">
              <a:avLst/>
            </a:prstGeom>
            <a:noFill/>
            <a:ln w="9525">
              <a:noFill/>
              <a:miter lim="800000"/>
              <a:headEnd/>
              <a:tailEnd/>
            </a:ln>
          </p:spPr>
        </p:pic>
      </p:grpSp>
      <p:pic>
        <p:nvPicPr>
          <p:cNvPr id="15" name="Picture 25" descr="2009-summer_22"/>
          <p:cNvPicPr>
            <a:picLocks noChangeAspect="1" noChangeArrowheads="1"/>
          </p:cNvPicPr>
          <p:nvPr userDrawn="1"/>
        </p:nvPicPr>
        <p:blipFill>
          <a:blip r:embed="rId5"/>
          <a:srcRect/>
          <a:stretch>
            <a:fillRect/>
          </a:stretch>
        </p:blipFill>
        <p:spPr bwMode="auto">
          <a:xfrm>
            <a:off x="0" y="5791200"/>
            <a:ext cx="7518400" cy="90488"/>
          </a:xfrm>
          <a:prstGeom prst="rect">
            <a:avLst/>
          </a:prstGeom>
          <a:noFill/>
          <a:ln w="9525">
            <a:noFill/>
            <a:miter lim="800000"/>
            <a:headEnd/>
            <a:tailEnd/>
          </a:ln>
        </p:spPr>
      </p:pic>
      <p:sp>
        <p:nvSpPr>
          <p:cNvPr id="481282" name="Rectangle 2"/>
          <p:cNvSpPr>
            <a:spLocks noGrp="1" noChangeArrowheads="1"/>
          </p:cNvSpPr>
          <p:nvPr>
            <p:ph type="ctrTitle"/>
          </p:nvPr>
        </p:nvSpPr>
        <p:spPr>
          <a:xfrm>
            <a:off x="914400" y="2449513"/>
            <a:ext cx="10363200" cy="762000"/>
          </a:xfrm>
        </p:spPr>
        <p:txBody>
          <a:bodyPr/>
          <a:lstStyle>
            <a:lvl1pPr algn="ctr">
              <a:defRPr sz="4400">
                <a:solidFill>
                  <a:srgbClr val="990000"/>
                </a:solidFill>
                <a:effectLst>
                  <a:outerShdw blurRad="38100" dist="38100" dir="2700000" algn="tl">
                    <a:srgbClr val="C0C0C0"/>
                  </a:outerShdw>
                </a:effectLst>
                <a:ea typeface="黑体" pitchFamily="2" charset="-122"/>
              </a:defRPr>
            </a:lvl1pPr>
          </a:lstStyle>
          <a:p>
            <a:r>
              <a:rPr lang="zh-CN" altLang="en-US"/>
              <a:t>单击此处编辑母版标题样式</a:t>
            </a:r>
          </a:p>
        </p:txBody>
      </p:sp>
      <p:sp>
        <p:nvSpPr>
          <p:cNvPr id="481283" name="Rectangle 3"/>
          <p:cNvSpPr>
            <a:spLocks noGrp="1" noChangeArrowheads="1"/>
          </p:cNvSpPr>
          <p:nvPr>
            <p:ph type="subTitle" idx="1"/>
          </p:nvPr>
        </p:nvSpPr>
        <p:spPr>
          <a:xfrm>
            <a:off x="1828800" y="3886200"/>
            <a:ext cx="8534400" cy="579438"/>
          </a:xfrm>
          <a:ln>
            <a:noFill/>
          </a:ln>
        </p:spPr>
        <p:txBody>
          <a:bodyPr/>
          <a:lstStyle>
            <a:lvl1pPr marL="0" indent="0" algn="ctr">
              <a:buFontTx/>
              <a:buNone/>
              <a:defRPr sz="3200">
                <a:solidFill>
                  <a:schemeClr val="accent1"/>
                </a:solidFill>
                <a:ea typeface="黑体" pitchFamily="2" charset="-122"/>
              </a:defRPr>
            </a:lvl1pPr>
          </a:lstStyle>
          <a:p>
            <a:r>
              <a:rPr lang="zh-CN" altLang="en-US"/>
              <a:t>单击此处编辑母版副标题样式</a:t>
            </a:r>
          </a:p>
        </p:txBody>
      </p:sp>
      <p:sp>
        <p:nvSpPr>
          <p:cNvPr id="16" name="Rectangle 4"/>
          <p:cNvSpPr>
            <a:spLocks noGrp="1" noChangeArrowheads="1"/>
          </p:cNvSpPr>
          <p:nvPr>
            <p:ph type="dt" sz="half" idx="10"/>
          </p:nvPr>
        </p:nvSpPr>
        <p:spPr/>
        <p:txBody>
          <a:bodyPr/>
          <a:lstStyle>
            <a:lvl1pPr>
              <a:defRPr/>
            </a:lvl1pPr>
          </a:lstStyle>
          <a:p>
            <a:pPr>
              <a:defRPr/>
            </a:pPr>
            <a:endParaRPr lang="en-US" altLang="zh-CN"/>
          </a:p>
        </p:txBody>
      </p:sp>
      <p:sp>
        <p:nvSpPr>
          <p:cNvPr id="17" name="Rectangle 5"/>
          <p:cNvSpPr>
            <a:spLocks noGrp="1" noChangeArrowheads="1"/>
          </p:cNvSpPr>
          <p:nvPr>
            <p:ph type="ftr" sz="quarter" idx="11"/>
          </p:nvPr>
        </p:nvSpPr>
        <p:spPr/>
        <p:txBody>
          <a:bodyPr/>
          <a:lstStyle>
            <a:lvl1pPr>
              <a:defRPr/>
            </a:lvl1pPr>
          </a:lstStyle>
          <a:p>
            <a:pPr>
              <a:defRPr/>
            </a:pPr>
            <a:endParaRPr lang="en-US" altLang="zh-CN"/>
          </a:p>
        </p:txBody>
      </p:sp>
      <p:sp>
        <p:nvSpPr>
          <p:cNvPr id="18" name="Rectangle 6"/>
          <p:cNvSpPr>
            <a:spLocks noGrp="1" noChangeArrowheads="1"/>
          </p:cNvSpPr>
          <p:nvPr>
            <p:ph type="sldNum" sz="quarter" idx="12"/>
          </p:nvPr>
        </p:nvSpPr>
        <p:spPr>
          <a:xfrm>
            <a:off x="8737600" y="6245225"/>
            <a:ext cx="2844800" cy="476250"/>
          </a:xfrm>
        </p:spPr>
        <p:txBody>
          <a:bodyPr/>
          <a:lstStyle>
            <a:lvl1pPr>
              <a:defRPr/>
            </a:lvl1pPr>
          </a:lstStyle>
          <a:p>
            <a:pPr>
              <a:defRPr/>
            </a:pPr>
            <a:fld id="{70437CB6-291D-4520-BF95-4DBF56E6FD0F}" type="slidenum">
              <a:rPr lang="en-US" altLang="zh-CN"/>
              <a:pPr>
                <a:defRPr/>
              </a:pPr>
              <a:t>‹#›</a:t>
            </a:fld>
            <a:endParaRPr lang="en-US" altLang="zh-CN"/>
          </a:p>
        </p:txBody>
      </p:sp>
    </p:spTree>
  </p:cSld>
  <p:clrMapOvr>
    <a:masterClrMapping/>
  </p:clrMapOvr>
  <p:transition spd="med" advTm="30169">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291447" y="5791200"/>
            <a:ext cx="6290953" cy="33855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038EA5A-D8F3-4799-8F31-EBF74D031329}" type="slidenum">
              <a:rPr lang="en-US" altLang="zh-CN"/>
              <a:pPr>
                <a:defRPr/>
              </a:pPr>
              <a:t>‹#›</a:t>
            </a:fld>
            <a:endParaRPr lang="en-US" altLang="zh-CN"/>
          </a:p>
        </p:txBody>
      </p:sp>
    </p:spTree>
  </p:cSld>
  <p:clrMapOvr>
    <a:masterClrMapping/>
  </p:clrMapOvr>
  <p:transition spd="med" advTm="30169">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104279" y="1050926"/>
            <a:ext cx="492443" cy="51149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099451" y="1050926"/>
            <a:ext cx="1612749" cy="51149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ECB2-481F-4E75-AD37-82355529D8AD}" type="slidenum">
              <a:rPr lang="en-US" altLang="zh-CN"/>
              <a:pPr>
                <a:defRPr/>
              </a:pPr>
              <a:t>‹#›</a:t>
            </a:fld>
            <a:endParaRPr lang="en-US" altLang="zh-CN"/>
          </a:p>
        </p:txBody>
      </p:sp>
    </p:spTree>
  </p:cSld>
  <p:clrMapOvr>
    <a:masterClrMapping/>
  </p:clrMapOvr>
  <p:transition spd="med" advTm="30169">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050926"/>
            <a:ext cx="11480800" cy="3968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5791200"/>
            <a:ext cx="5384800" cy="152041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5791200"/>
            <a:ext cx="5384800" cy="152041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BF06FBF-365D-41C6-A15A-80B940CCDB3C}" type="slidenum">
              <a:rPr lang="en-US" altLang="zh-CN"/>
              <a:pPr>
                <a:defRPr/>
              </a:pPr>
              <a:t>‹#›</a:t>
            </a:fld>
            <a:endParaRPr lang="en-US" altLang="zh-CN"/>
          </a:p>
        </p:txBody>
      </p:sp>
    </p:spTree>
  </p:cSld>
  <p:clrMapOvr>
    <a:masterClrMapping/>
  </p:clrMapOvr>
  <p:transition spd="med" advTm="30169">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050926"/>
            <a:ext cx="11480800" cy="3968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09600" y="5791200"/>
            <a:ext cx="10972800" cy="338554"/>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D6AFA4E-7859-4222-A615-A945A4C78324}" type="slidenum">
              <a:rPr lang="en-US" altLang="zh-CN"/>
              <a:pPr>
                <a:defRPr/>
              </a:pPr>
              <a:t>‹#›</a:t>
            </a:fld>
            <a:endParaRPr lang="en-US" altLang="zh-CN"/>
          </a:p>
        </p:txBody>
      </p:sp>
    </p:spTree>
  </p:cSld>
  <p:clrMapOvr>
    <a:masterClrMapping/>
  </p:clrMapOvr>
  <p:transition spd="med" advTm="30169">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050926"/>
            <a:ext cx="11480800" cy="3968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5791200"/>
            <a:ext cx="5384800" cy="152041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5791201"/>
            <a:ext cx="5384800" cy="152041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6054726"/>
            <a:ext cx="5384800" cy="152041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E0435F52-7005-44CE-A1B9-0153ED4AABBC}" type="slidenum">
              <a:rPr lang="en-US" altLang="zh-CN"/>
              <a:pPr>
                <a:defRPr/>
              </a:pPr>
              <a:t>‹#›</a:t>
            </a:fld>
            <a:endParaRPr lang="en-US" altLang="zh-CN"/>
          </a:p>
        </p:txBody>
      </p:sp>
    </p:spTree>
  </p:cSld>
  <p:clrMapOvr>
    <a:masterClrMapping/>
  </p:clrMapOvr>
  <p:transition spd="med" advTm="30169">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B2A12E3-CCE0-4F79-9E6D-B0B2374843C2}" type="slidenum">
              <a:rPr lang="en-US" altLang="zh-CN"/>
              <a:pPr>
                <a:defRPr/>
              </a:pPr>
              <a:t>‹#›</a:t>
            </a:fld>
            <a:endParaRPr lang="en-US" altLang="zh-CN"/>
          </a:p>
        </p:txBody>
      </p:sp>
    </p:spTree>
  </p:cSld>
  <p:clrMapOvr>
    <a:masterClrMapping/>
  </p:clrMapOvr>
  <p:transition spd="med" advTm="30169">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D73B65F-4163-4832-AA1D-F0FBFF51CA21}" type="slidenum">
              <a:rPr lang="en-US" altLang="zh-CN"/>
              <a:pPr>
                <a:defRPr/>
              </a:pPr>
              <a:t>‹#›</a:t>
            </a:fld>
            <a:endParaRPr lang="en-US" altLang="zh-CN"/>
          </a:p>
        </p:txBody>
      </p:sp>
    </p:spTree>
  </p:cSld>
  <p:clrMapOvr>
    <a:masterClrMapping/>
  </p:clrMapOvr>
  <p:transition spd="med" advTm="30169">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E2B1DF4-E1FC-410A-930A-782ED42EF1E8}" type="slidenum">
              <a:rPr lang="en-US" altLang="zh-CN"/>
              <a:pPr>
                <a:defRPr/>
              </a:pPr>
              <a:t>‹#›</a:t>
            </a:fld>
            <a:endParaRPr lang="en-US" altLang="zh-CN"/>
          </a:p>
        </p:txBody>
      </p:sp>
    </p:spTree>
  </p:cSld>
  <p:clrMapOvr>
    <a:masterClrMapping/>
  </p:clrMapOvr>
  <p:transition spd="med" advTm="30169">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9C278A3-1BBB-42E4-A10E-5928677BBC54}" type="slidenum">
              <a:rPr lang="en-US" altLang="zh-CN"/>
              <a:pPr>
                <a:defRPr/>
              </a:pPr>
              <a:t>‹#›</a:t>
            </a:fld>
            <a:endParaRPr lang="en-US" altLang="zh-CN"/>
          </a:p>
        </p:txBody>
      </p:sp>
    </p:spTree>
  </p:cSld>
  <p:clrMapOvr>
    <a:masterClrMapping/>
  </p:clrMapOvr>
  <p:transition spd="med" advTm="30169">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B1B3DD6-14FD-44B3-A160-9F0EF6BCBE0F}" type="slidenum">
              <a:rPr lang="en-US" altLang="zh-CN"/>
              <a:pPr>
                <a:defRPr/>
              </a:pPr>
              <a:t>‹#›</a:t>
            </a:fld>
            <a:endParaRPr lang="en-US" altLang="zh-CN"/>
          </a:p>
        </p:txBody>
      </p:sp>
    </p:spTree>
  </p:cSld>
  <p:clrMapOvr>
    <a:masterClrMapping/>
  </p:clrMapOvr>
  <p:transition spd="med" advTm="30169">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5791200"/>
            <a:ext cx="10972800" cy="152041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pPr>
              <a:defRPr/>
            </a:pPr>
            <a:fld id="{6C5FF4B1-6C59-4A81-B68C-70B2283FD445}" type="slidenum">
              <a:rPr lang="en-US" altLang="zh-CN"/>
              <a:pPr>
                <a:defRPr/>
              </a:pPr>
              <a:t>‹#›</a:t>
            </a:fld>
            <a:endParaRPr lang="en-US" altLang="zh-CN" dirty="0"/>
          </a:p>
        </p:txBody>
      </p:sp>
    </p:spTree>
  </p:cSld>
  <p:clrMapOvr>
    <a:masterClrMapping/>
  </p:clrMapOvr>
  <p:transition spd="med" advTm="30169">
    <p:wipe dir="d"/>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9A5E066-28D4-493F-B4BC-738403FBC160}" type="slidenum">
              <a:rPr lang="en-US" altLang="zh-CN"/>
              <a:pPr>
                <a:defRPr/>
              </a:pPr>
              <a:t>‹#›</a:t>
            </a:fld>
            <a:endParaRPr lang="en-US" altLang="zh-CN"/>
          </a:p>
        </p:txBody>
      </p:sp>
    </p:spTree>
  </p:cSld>
  <p:clrMapOvr>
    <a:masterClrMapping/>
  </p:clrMapOvr>
  <p:transition spd="med" advTm="30169">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F357749-9940-4E84-A720-E81E18609DBC}" type="slidenum">
              <a:rPr lang="en-US" altLang="zh-CN"/>
              <a:pPr>
                <a:defRPr/>
              </a:pPr>
              <a:t>‹#›</a:t>
            </a:fld>
            <a:endParaRPr lang="en-US" altLang="zh-CN"/>
          </a:p>
        </p:txBody>
      </p:sp>
    </p:spTree>
  </p:cSld>
  <p:clrMapOvr>
    <a:masterClrMapping/>
  </p:clrMapOvr>
  <p:transition spd="med" advTm="30169">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4C2829C-5FDA-421A-BFEE-AF556C733750}" type="slidenum">
              <a:rPr lang="en-US" altLang="zh-CN"/>
              <a:pPr>
                <a:defRPr/>
              </a:pPr>
              <a:t>‹#›</a:t>
            </a:fld>
            <a:endParaRPr lang="en-US" altLang="zh-CN"/>
          </a:p>
        </p:txBody>
      </p:sp>
    </p:spTree>
  </p:cSld>
  <p:clrMapOvr>
    <a:masterClrMapping/>
  </p:clrMapOvr>
  <p:transition spd="med" advTm="30169">
    <p:wipe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591D838-010E-4341-88BF-E82F4D269A67}" type="slidenum">
              <a:rPr lang="en-US" altLang="zh-CN"/>
              <a:pPr>
                <a:defRPr/>
              </a:pPr>
              <a:t>‹#›</a:t>
            </a:fld>
            <a:endParaRPr lang="en-US" altLang="zh-CN"/>
          </a:p>
        </p:txBody>
      </p:sp>
    </p:spTree>
  </p:cSld>
  <p:clrMapOvr>
    <a:masterClrMapping/>
  </p:clrMapOvr>
  <p:transition spd="med" advTm="30169">
    <p:wipe di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258C2B8-B42F-409A-A58C-CED884268CC9}" type="slidenum">
              <a:rPr lang="en-US" altLang="zh-CN"/>
              <a:pPr>
                <a:defRPr/>
              </a:pPr>
              <a:t>‹#›</a:t>
            </a:fld>
            <a:endParaRPr lang="en-US" altLang="zh-CN"/>
          </a:p>
        </p:txBody>
      </p:sp>
    </p:spTree>
  </p:cSld>
  <p:clrMapOvr>
    <a:masterClrMapping/>
  </p:clrMapOvr>
  <p:transition spd="med" advTm="30169">
    <p:wipe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6E19657-4087-428B-90A6-5F4E36741A4C}" type="slidenum">
              <a:rPr lang="en-US" altLang="zh-CN"/>
              <a:pPr>
                <a:defRPr/>
              </a:pPr>
              <a:t>‹#›</a:t>
            </a:fld>
            <a:endParaRPr lang="en-US" altLang="zh-CN"/>
          </a:p>
        </p:txBody>
      </p:sp>
    </p:spTree>
  </p:cSld>
  <p:clrMapOvr>
    <a:masterClrMapping/>
  </p:clrMapOvr>
  <p:transition spd="med" advTm="30169">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70788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4006790"/>
            <a:ext cx="10363200" cy="40011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9A330BC-0D36-4048-A725-E15C857DE00A}" type="slidenum">
              <a:rPr lang="en-US" altLang="zh-CN"/>
              <a:pPr>
                <a:defRPr/>
              </a:pPr>
              <a:t>‹#›</a:t>
            </a:fld>
            <a:endParaRPr lang="en-US" altLang="zh-CN" dirty="0"/>
          </a:p>
        </p:txBody>
      </p:sp>
    </p:spTree>
  </p:cSld>
  <p:clrMapOvr>
    <a:masterClrMapping/>
  </p:clrMapOvr>
  <p:transition spd="med" advTm="30169">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5791200"/>
            <a:ext cx="5384800" cy="20005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5791200"/>
            <a:ext cx="5384800" cy="20005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D956804-8EAD-43EC-AF23-D40097C33AD7}" type="slidenum">
              <a:rPr lang="en-US" altLang="zh-CN"/>
              <a:pPr>
                <a:defRPr/>
              </a:pPr>
              <a:t>‹#›</a:t>
            </a:fld>
            <a:endParaRPr lang="en-US" altLang="zh-CN"/>
          </a:p>
        </p:txBody>
      </p:sp>
    </p:spTree>
  </p:cSld>
  <p:clrMapOvr>
    <a:masterClrMapping/>
  </p:clrMapOvr>
  <p:transition spd="med" advTm="30169">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646083"/>
            <a:ext cx="10972800" cy="40011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713210"/>
            <a:ext cx="5386917" cy="4616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175432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713210"/>
            <a:ext cx="5389033" cy="4616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175432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1A9B3C9-1F8E-4CC5-B99B-D75A0651BBE9}" type="slidenum">
              <a:rPr lang="en-US" altLang="zh-CN"/>
              <a:pPr>
                <a:defRPr/>
              </a:pPr>
              <a:t>‹#›</a:t>
            </a:fld>
            <a:endParaRPr lang="en-US" altLang="zh-CN"/>
          </a:p>
        </p:txBody>
      </p:sp>
    </p:spTree>
  </p:cSld>
  <p:clrMapOvr>
    <a:masterClrMapping/>
  </p:clrMapOvr>
  <p:transition spd="med" advTm="30169">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D569176-0C10-4DC9-90FF-C0B9CD0737B3}" type="slidenum">
              <a:rPr lang="en-US" altLang="zh-CN"/>
              <a:pPr>
                <a:defRPr/>
              </a:pPr>
              <a:t>‹#›</a:t>
            </a:fld>
            <a:endParaRPr lang="en-US" altLang="zh-CN"/>
          </a:p>
        </p:txBody>
      </p:sp>
    </p:spTree>
  </p:cSld>
  <p:clrMapOvr>
    <a:masterClrMapping/>
  </p:clrMapOvr>
  <p:transition spd="med" advTm="30169">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6D4D00C-4BC1-4C15-A79F-1321227CDDEA}" type="slidenum">
              <a:rPr lang="en-US" altLang="zh-CN"/>
              <a:pPr>
                <a:defRPr/>
              </a:pPr>
              <a:t>‹#›</a:t>
            </a:fld>
            <a:endParaRPr lang="en-US" altLang="zh-CN"/>
          </a:p>
        </p:txBody>
      </p:sp>
    </p:spTree>
  </p:cSld>
  <p:clrMapOvr>
    <a:masterClrMapping/>
  </p:clrMapOvr>
  <p:transition spd="med" advTm="30169">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1034990"/>
            <a:ext cx="4011084" cy="40011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22837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30777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0E0782E-4BF1-4F7F-ABAD-B26F2B1848D2}" type="slidenum">
              <a:rPr lang="en-US" altLang="zh-CN"/>
              <a:pPr>
                <a:defRPr/>
              </a:pPr>
              <a:t>‹#›</a:t>
            </a:fld>
            <a:endParaRPr lang="en-US" altLang="zh-CN"/>
          </a:p>
        </p:txBody>
      </p:sp>
    </p:spTree>
  </p:cSld>
  <p:clrMapOvr>
    <a:masterClrMapping/>
  </p:clrMapOvr>
  <p:transition spd="med" advTm="30169">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967228"/>
            <a:ext cx="7315200" cy="40011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584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30777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74DA5FE-14EB-4072-9EE1-C1BB4EE990CC}" type="slidenum">
              <a:rPr lang="en-US" altLang="zh-CN"/>
              <a:pPr>
                <a:defRPr/>
              </a:pPr>
              <a:t>‹#›</a:t>
            </a:fld>
            <a:endParaRPr lang="en-US" altLang="zh-CN"/>
          </a:p>
        </p:txBody>
      </p:sp>
    </p:spTree>
  </p:cSld>
  <p:clrMapOvr>
    <a:masterClrMapping/>
  </p:clrMapOvr>
  <p:transition spd="med" advTm="30169">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050926"/>
            <a:ext cx="11480800" cy="396875"/>
          </a:xfrm>
          <a:prstGeom prst="rect">
            <a:avLst/>
          </a:prstGeom>
          <a:noFill/>
          <a:ln w="31750">
            <a:noFill/>
            <a:miter lim="800000"/>
            <a:headEnd/>
            <a:tailEnd/>
          </a:ln>
        </p:spPr>
        <p:txBody>
          <a:bodyPr vert="horz" wrap="square" lIns="91440" tIns="45720" rIns="91440" bIns="45720" numCol="1" anchor="ctr" anchorCtr="0" compatLnSpc="1">
            <a:prstTxWarp prst="textNoShape">
              <a:avLst/>
            </a:prstTxWarp>
            <a:spAutoFit/>
          </a:bodyPr>
          <a:lstStyle/>
          <a:p>
            <a:pPr lvl="0"/>
            <a:r>
              <a:rPr lang="en-US" altLang="zh-CN" smtClean="0"/>
              <a:t>Title</a:t>
            </a:r>
          </a:p>
        </p:txBody>
      </p:sp>
      <p:sp>
        <p:nvSpPr>
          <p:cNvPr id="1027" name="Rectangle 3"/>
          <p:cNvSpPr>
            <a:spLocks noGrp="1" noChangeArrowheads="1"/>
          </p:cNvSpPr>
          <p:nvPr>
            <p:ph type="body" idx="1"/>
          </p:nvPr>
        </p:nvSpPr>
        <p:spPr bwMode="auto">
          <a:xfrm>
            <a:off x="609600" y="5791200"/>
            <a:ext cx="10972800" cy="338554"/>
          </a:xfrm>
          <a:prstGeom prst="rect">
            <a:avLst/>
          </a:prstGeom>
          <a:noFill/>
          <a:ln w="38100">
            <a:solidFill>
              <a:srgbClr val="339966"/>
            </a:solidFill>
            <a:miter lim="800000"/>
            <a:headEnd/>
            <a:tailEnd/>
          </a:ln>
        </p:spPr>
        <p:txBody>
          <a:bodyPr vert="horz" wrap="square" lIns="91440" tIns="45720" rIns="91440" bIns="45720" numCol="1" anchor="t" anchorCtr="0" compatLnSpc="1">
            <a:prstTxWarp prst="textNoShape">
              <a:avLst/>
            </a:prstTxWarp>
            <a:spAutoFit/>
          </a:bodyPr>
          <a:lstStyle/>
          <a:p>
            <a:pPr lvl="0"/>
            <a:r>
              <a:rPr lang="en-US" altLang="zh-CN" smtClean="0"/>
              <a:t>Text</a:t>
            </a:r>
          </a:p>
        </p:txBody>
      </p:sp>
      <p:sp>
        <p:nvSpPr>
          <p:cNvPr id="9318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9318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93190" name="Rectangle 6"/>
          <p:cNvSpPr>
            <a:spLocks noGrp="1" noChangeArrowheads="1"/>
          </p:cNvSpPr>
          <p:nvPr>
            <p:ph type="sldNum" sz="quarter" idx="4"/>
          </p:nvPr>
        </p:nvSpPr>
        <p:spPr bwMode="auto">
          <a:xfrm>
            <a:off x="9245600" y="6534150"/>
            <a:ext cx="2844800" cy="24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1">
                <a:solidFill>
                  <a:srgbClr val="000066"/>
                </a:solidFill>
              </a:defRPr>
            </a:lvl1pPr>
          </a:lstStyle>
          <a:p>
            <a:pPr>
              <a:defRPr/>
            </a:pPr>
            <a:fld id="{74EF3AD8-35CD-4F1C-B17E-5EDE9C065D2D}" type="slidenum">
              <a:rPr lang="en-US" altLang="zh-CN"/>
              <a:pPr>
                <a:defRPr/>
              </a:pPr>
              <a:t>‹#›</a:t>
            </a:fld>
            <a:endParaRPr lang="en-US" altLang="zh-CN"/>
          </a:p>
        </p:txBody>
      </p:sp>
      <p:pic>
        <p:nvPicPr>
          <p:cNvPr id="1031" name="Picture 16" descr="menu_bg2009-summer"/>
          <p:cNvPicPr>
            <a:picLocks noChangeAspect="1" noChangeArrowheads="1"/>
          </p:cNvPicPr>
          <p:nvPr/>
        </p:nvPicPr>
        <p:blipFill>
          <a:blip r:embed="rId16"/>
          <a:srcRect/>
          <a:stretch>
            <a:fillRect/>
          </a:stretch>
        </p:blipFill>
        <p:spPr bwMode="auto">
          <a:xfrm>
            <a:off x="304800" y="904876"/>
            <a:ext cx="11582400" cy="85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859" r:id="rId1"/>
    <p:sldLayoutId id="2147485835" r:id="rId2"/>
    <p:sldLayoutId id="2147485836" r:id="rId3"/>
    <p:sldLayoutId id="2147485837" r:id="rId4"/>
    <p:sldLayoutId id="2147485838" r:id="rId5"/>
    <p:sldLayoutId id="2147485839" r:id="rId6"/>
    <p:sldLayoutId id="2147485840" r:id="rId7"/>
    <p:sldLayoutId id="2147485841" r:id="rId8"/>
    <p:sldLayoutId id="2147485842" r:id="rId9"/>
    <p:sldLayoutId id="2147485843" r:id="rId10"/>
    <p:sldLayoutId id="2147485844" r:id="rId11"/>
    <p:sldLayoutId id="2147485845" r:id="rId12"/>
    <p:sldLayoutId id="2147485846" r:id="rId13"/>
    <p:sldLayoutId id="2147485847" r:id="rId14"/>
  </p:sldLayoutIdLst>
  <p:transition spd="med" advTm="30169">
    <p:wipe dir="d"/>
  </p:transition>
  <p:hf hdr="0" ftr="0" dt="0"/>
  <p:txStyles>
    <p:titleStyle>
      <a:lvl1pPr algn="l" rtl="0" eaLnBrk="0" fontAlgn="base" hangingPunct="0">
        <a:spcBef>
          <a:spcPct val="0"/>
        </a:spcBef>
        <a:spcAft>
          <a:spcPct val="0"/>
        </a:spcAft>
        <a:defRPr sz="2000" b="1">
          <a:solidFill>
            <a:srgbClr val="000066"/>
          </a:solidFill>
          <a:latin typeface="+mj-lt"/>
          <a:ea typeface="+mj-ea"/>
          <a:cs typeface="+mj-cs"/>
        </a:defRPr>
      </a:lvl1pPr>
      <a:lvl2pPr algn="l" rtl="0" eaLnBrk="0" fontAlgn="base" hangingPunct="0">
        <a:spcBef>
          <a:spcPct val="0"/>
        </a:spcBef>
        <a:spcAft>
          <a:spcPct val="0"/>
        </a:spcAft>
        <a:defRPr sz="2000" b="1">
          <a:solidFill>
            <a:srgbClr val="000066"/>
          </a:solidFill>
          <a:latin typeface="Arial" charset="0"/>
          <a:ea typeface="宋体" charset="-122"/>
        </a:defRPr>
      </a:lvl2pPr>
      <a:lvl3pPr algn="l" rtl="0" eaLnBrk="0" fontAlgn="base" hangingPunct="0">
        <a:spcBef>
          <a:spcPct val="0"/>
        </a:spcBef>
        <a:spcAft>
          <a:spcPct val="0"/>
        </a:spcAft>
        <a:defRPr sz="2000" b="1">
          <a:solidFill>
            <a:srgbClr val="000066"/>
          </a:solidFill>
          <a:latin typeface="Arial" charset="0"/>
          <a:ea typeface="宋体" charset="-122"/>
        </a:defRPr>
      </a:lvl3pPr>
      <a:lvl4pPr algn="l" rtl="0" eaLnBrk="0" fontAlgn="base" hangingPunct="0">
        <a:spcBef>
          <a:spcPct val="0"/>
        </a:spcBef>
        <a:spcAft>
          <a:spcPct val="0"/>
        </a:spcAft>
        <a:defRPr sz="2000" b="1">
          <a:solidFill>
            <a:srgbClr val="000066"/>
          </a:solidFill>
          <a:latin typeface="Arial" charset="0"/>
          <a:ea typeface="宋体" charset="-122"/>
        </a:defRPr>
      </a:lvl4pPr>
      <a:lvl5pPr algn="l" rtl="0" eaLnBrk="0" fontAlgn="base" hangingPunct="0">
        <a:spcBef>
          <a:spcPct val="0"/>
        </a:spcBef>
        <a:spcAft>
          <a:spcPct val="0"/>
        </a:spcAft>
        <a:defRPr sz="2000" b="1">
          <a:solidFill>
            <a:srgbClr val="000066"/>
          </a:solidFill>
          <a:latin typeface="Arial" charset="0"/>
          <a:ea typeface="宋体" charset="-122"/>
        </a:defRPr>
      </a:lvl5pPr>
      <a:lvl6pPr marL="457200" algn="l" rtl="0" fontAlgn="base">
        <a:spcBef>
          <a:spcPct val="0"/>
        </a:spcBef>
        <a:spcAft>
          <a:spcPct val="0"/>
        </a:spcAft>
        <a:defRPr sz="2000" b="1">
          <a:solidFill>
            <a:srgbClr val="000066"/>
          </a:solidFill>
          <a:latin typeface="Arial" charset="0"/>
          <a:ea typeface="宋体" charset="-122"/>
        </a:defRPr>
      </a:lvl6pPr>
      <a:lvl7pPr marL="914400" algn="l" rtl="0" fontAlgn="base">
        <a:spcBef>
          <a:spcPct val="0"/>
        </a:spcBef>
        <a:spcAft>
          <a:spcPct val="0"/>
        </a:spcAft>
        <a:defRPr sz="2000" b="1">
          <a:solidFill>
            <a:srgbClr val="000066"/>
          </a:solidFill>
          <a:latin typeface="Arial" charset="0"/>
          <a:ea typeface="宋体" charset="-122"/>
        </a:defRPr>
      </a:lvl7pPr>
      <a:lvl8pPr marL="1371600" algn="l" rtl="0" fontAlgn="base">
        <a:spcBef>
          <a:spcPct val="0"/>
        </a:spcBef>
        <a:spcAft>
          <a:spcPct val="0"/>
        </a:spcAft>
        <a:defRPr sz="2000" b="1">
          <a:solidFill>
            <a:srgbClr val="000066"/>
          </a:solidFill>
          <a:latin typeface="Arial" charset="0"/>
          <a:ea typeface="宋体" charset="-122"/>
        </a:defRPr>
      </a:lvl8pPr>
      <a:lvl9pPr marL="1828800" algn="l" rtl="0" fontAlgn="base">
        <a:spcBef>
          <a:spcPct val="0"/>
        </a:spcBef>
        <a:spcAft>
          <a:spcPct val="0"/>
        </a:spcAft>
        <a:defRPr sz="2000" b="1">
          <a:solidFill>
            <a:srgbClr val="000066"/>
          </a:solidFill>
          <a:latin typeface="Arial" charset="0"/>
          <a:ea typeface="宋体" charset="-122"/>
        </a:defRPr>
      </a:lvl9pPr>
    </p:titleStyle>
    <p:bodyStyle>
      <a:lvl1pPr marL="342900" indent="-342900" algn="l" rtl="0" eaLnBrk="0" fontAlgn="base" hangingPunct="0">
        <a:spcBef>
          <a:spcPct val="20000"/>
        </a:spcBef>
        <a:spcAft>
          <a:spcPct val="0"/>
        </a:spcAft>
        <a:buChar char="•"/>
        <a:defRPr sz="16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6260"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9626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96262" name="Rectangle 6"/>
          <p:cNvSpPr>
            <a:spLocks noGrp="1" noChangeArrowheads="1"/>
          </p:cNvSpPr>
          <p:nvPr>
            <p:ph type="sldNum" sz="quarter" idx="4"/>
          </p:nvPr>
        </p:nvSpPr>
        <p:spPr bwMode="auto">
          <a:xfrm>
            <a:off x="9245600" y="6553201"/>
            <a:ext cx="28448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1">
                <a:solidFill>
                  <a:srgbClr val="000066"/>
                </a:solidFill>
              </a:defRPr>
            </a:lvl1pPr>
          </a:lstStyle>
          <a:p>
            <a:pPr>
              <a:defRPr/>
            </a:pPr>
            <a:fld id="{24D9520E-668C-4EB1-A9CF-37C59756836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848" r:id="rId1"/>
    <p:sldLayoutId id="2147485849" r:id="rId2"/>
    <p:sldLayoutId id="2147485850" r:id="rId3"/>
    <p:sldLayoutId id="2147485851" r:id="rId4"/>
    <p:sldLayoutId id="2147485852" r:id="rId5"/>
    <p:sldLayoutId id="2147485853" r:id="rId6"/>
    <p:sldLayoutId id="2147485854" r:id="rId7"/>
    <p:sldLayoutId id="2147485855" r:id="rId8"/>
    <p:sldLayoutId id="2147485856" r:id="rId9"/>
    <p:sldLayoutId id="2147485857" r:id="rId10"/>
    <p:sldLayoutId id="2147485858" r:id="rId11"/>
  </p:sldLayoutIdLst>
  <p:transition spd="med" advTm="30169">
    <p:wipe dir="d"/>
  </p:transition>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a:xfrm>
            <a:off x="1487488" y="2708920"/>
            <a:ext cx="9002960" cy="661528"/>
          </a:xfrm>
        </p:spPr>
        <p:txBody>
          <a:bodyPr/>
          <a:lstStyle/>
          <a:p>
            <a:pPr eaLnBrk="1" hangingPunct="1">
              <a:lnSpc>
                <a:spcPct val="130000"/>
              </a:lnSpc>
            </a:pPr>
            <a:r>
              <a:rPr lang="zh-CN" altLang="en-US" sz="3200" dirty="0" smtClean="0">
                <a:effectLst/>
              </a:rPr>
              <a:t>知识蒸馏（</a:t>
            </a:r>
            <a:r>
              <a:rPr lang="en-US" altLang="zh-CN" sz="3200" dirty="0" smtClean="0">
                <a:effectLst/>
              </a:rPr>
              <a:t>knowledge distillation</a:t>
            </a:r>
            <a:r>
              <a:rPr lang="zh-CN" altLang="en-US" sz="3200" dirty="0" smtClean="0">
                <a:effectLst/>
              </a:rPr>
              <a:t>）</a:t>
            </a:r>
            <a:endParaRPr lang="zh-CN" altLang="en-US" sz="3200" dirty="0">
              <a:effectLst/>
            </a:endParaRPr>
          </a:p>
        </p:txBody>
      </p:sp>
    </p:spTree>
  </p:cSld>
  <p:clrMapOvr>
    <a:masterClrMapping/>
  </p:clrMapOvr>
  <p:transition spd="med" advTm="30169">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4</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dirty="0">
                <a:latin typeface="黑体" pitchFamily="2" charset="-122"/>
                <a:ea typeface="黑体" pitchFamily="2" charset="-122"/>
              </a:rPr>
              <a:t>知识蒸馏文章分享</a:t>
            </a: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3</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 name="图片 1"/>
          <p:cNvPicPr>
            <a:picLocks noChangeAspect="1"/>
          </p:cNvPicPr>
          <p:nvPr/>
        </p:nvPicPr>
        <p:blipFill>
          <a:blip r:embed="rId3"/>
          <a:stretch>
            <a:fillRect/>
          </a:stretch>
        </p:blipFill>
        <p:spPr>
          <a:xfrm>
            <a:off x="383189" y="1196752"/>
            <a:ext cx="11254145" cy="3563812"/>
          </a:xfrm>
          <a:prstGeom prst="rect">
            <a:avLst/>
          </a:prstGeom>
        </p:spPr>
      </p:pic>
      <p:sp>
        <p:nvSpPr>
          <p:cNvPr id="3" name="文本框 2"/>
          <p:cNvSpPr txBox="1"/>
          <p:nvPr/>
        </p:nvSpPr>
        <p:spPr>
          <a:xfrm>
            <a:off x="794720" y="5056822"/>
            <a:ext cx="10657184" cy="1477328"/>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每个互相学习的网络都有一个标准的分类</a:t>
            </a:r>
            <a:r>
              <a:rPr lang="en-US" altLang="zh-CN" dirty="0">
                <a:latin typeface="黑体" panose="02010609060101010101" pitchFamily="49" charset="-122"/>
                <a:ea typeface="黑体" panose="02010609060101010101" pitchFamily="49" charset="-122"/>
              </a:rPr>
              <a:t>Loss</a:t>
            </a:r>
            <a:r>
              <a:rPr lang="zh-CN" altLang="en-US" dirty="0">
                <a:latin typeface="黑体" panose="02010609060101010101" pitchFamily="49" charset="-122"/>
                <a:ea typeface="黑体" panose="02010609060101010101" pitchFamily="49" charset="-122"/>
              </a:rPr>
              <a:t>和互学习</a:t>
            </a:r>
            <a:r>
              <a:rPr lang="en-US" altLang="zh-CN" dirty="0" smtClean="0">
                <a:latin typeface="黑体" panose="02010609060101010101" pitchFamily="49" charset="-122"/>
                <a:ea typeface="黑体" panose="02010609060101010101" pitchFamily="49" charset="-122"/>
              </a:rPr>
              <a:t>Loss</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具体</a:t>
            </a:r>
            <a:r>
              <a:rPr lang="zh-CN" altLang="en-US" dirty="0">
                <a:latin typeface="黑体" panose="02010609060101010101" pitchFamily="49" charset="-122"/>
                <a:ea typeface="黑体" panose="02010609060101010101" pitchFamily="49" charset="-122"/>
              </a:rPr>
              <a:t>而言，两个网络的</a:t>
            </a:r>
            <a:r>
              <a:rPr lang="en-US" altLang="zh-CN" dirty="0" err="1">
                <a:latin typeface="黑体" panose="02010609060101010101" pitchFamily="49" charset="-122"/>
                <a:ea typeface="黑体" panose="02010609060101010101" pitchFamily="49" charset="-122"/>
              </a:rPr>
              <a:t>softmax</a:t>
            </a:r>
            <a:r>
              <a:rPr lang="zh-CN" altLang="en-US" dirty="0">
                <a:latin typeface="黑体" panose="02010609060101010101" pitchFamily="49" charset="-122"/>
                <a:ea typeface="黑体" panose="02010609060101010101" pitchFamily="49" charset="-122"/>
              </a:rPr>
              <a:t>输出为</a:t>
            </a:r>
            <a:r>
              <a:rPr lang="en-US" altLang="zh-CN" dirty="0">
                <a:latin typeface="黑体" panose="02010609060101010101" pitchFamily="49" charset="-122"/>
                <a:ea typeface="黑体" panose="02010609060101010101" pitchFamily="49" charset="-122"/>
              </a:rPr>
              <a:t>p1,p2.</a:t>
            </a:r>
            <a:r>
              <a:rPr lang="zh-CN" altLang="en-US" dirty="0">
                <a:latin typeface="黑体" panose="02010609060101010101" pitchFamily="49" charset="-122"/>
                <a:ea typeface="黑体" panose="02010609060101010101" pitchFamily="49" charset="-122"/>
              </a:rPr>
              <a:t>则互学习的意义在于，对于</a:t>
            </a:r>
            <a:r>
              <a:rPr lang="en-US" altLang="zh-CN" dirty="0">
                <a:latin typeface="黑体" panose="02010609060101010101" pitchFamily="49" charset="-122"/>
                <a:ea typeface="黑体" panose="02010609060101010101" pitchFamily="49" charset="-122"/>
              </a:rPr>
              <a:t>Net1</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Net2</a:t>
            </a:r>
            <a:r>
              <a:rPr lang="zh-CN" altLang="en-US" dirty="0">
                <a:latin typeface="黑体" panose="02010609060101010101" pitchFamily="49" charset="-122"/>
                <a:ea typeface="黑体" panose="02010609060101010101" pitchFamily="49" charset="-122"/>
              </a:rPr>
              <a:t>亦然），对了提高其泛化能力，使用</a:t>
            </a:r>
            <a:r>
              <a:rPr lang="en-US" altLang="zh-CN" dirty="0">
                <a:latin typeface="黑体" panose="02010609060101010101" pitchFamily="49" charset="-122"/>
                <a:ea typeface="黑体" panose="02010609060101010101" pitchFamily="49" charset="-122"/>
              </a:rPr>
              <a:t>Net2</a:t>
            </a:r>
            <a:r>
              <a:rPr lang="zh-CN" altLang="en-US" dirty="0">
                <a:latin typeface="黑体" panose="02010609060101010101" pitchFamily="49" charset="-122"/>
                <a:ea typeface="黑体" panose="02010609060101010101" pitchFamily="49" charset="-122"/>
              </a:rPr>
              <a:t>的</a:t>
            </a:r>
            <a:r>
              <a:rPr lang="en-US" altLang="zh-CN" dirty="0">
                <a:latin typeface="黑体" panose="02010609060101010101" pitchFamily="49" charset="-122"/>
                <a:ea typeface="黑体" panose="02010609060101010101" pitchFamily="49" charset="-122"/>
              </a:rPr>
              <a:t>p2</a:t>
            </a:r>
            <a:r>
              <a:rPr lang="zh-CN" altLang="en-US" dirty="0">
                <a:latin typeface="黑体" panose="02010609060101010101" pitchFamily="49" charset="-122"/>
                <a:ea typeface="黑体" panose="02010609060101010101" pitchFamily="49" charset="-122"/>
              </a:rPr>
              <a:t>作为一种后验概率，然后最小化</a:t>
            </a:r>
            <a:r>
              <a:rPr lang="en-US" altLang="zh-CN" dirty="0">
                <a:latin typeface="黑体" panose="02010609060101010101" pitchFamily="49" charset="-122"/>
                <a:ea typeface="黑体" panose="02010609060101010101" pitchFamily="49" charset="-122"/>
              </a:rPr>
              <a:t>p1,p2</a:t>
            </a:r>
            <a:r>
              <a:rPr lang="zh-CN" altLang="en-US" dirty="0" smtClean="0">
                <a:latin typeface="黑体" panose="02010609060101010101" pitchFamily="49" charset="-122"/>
                <a:ea typeface="黑体" panose="02010609060101010101" pitchFamily="49" charset="-122"/>
              </a:rPr>
              <a:t>的互学习</a:t>
            </a:r>
            <a:r>
              <a:rPr lang="en-US" altLang="zh-CN" dirty="0" smtClean="0">
                <a:latin typeface="黑体" panose="02010609060101010101" pitchFamily="49" charset="-122"/>
                <a:ea typeface="黑体" panose="02010609060101010101" pitchFamily="49" charset="-122"/>
              </a:rPr>
              <a:t>loss</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r>
              <a:rPr lang="zh-CN" altLang="en-US" dirty="0" smtClean="0">
                <a:solidFill>
                  <a:srgbClr val="FF0000"/>
                </a:solidFill>
                <a:latin typeface="黑体" panose="02010609060101010101" pitchFamily="49" charset="-122"/>
                <a:ea typeface="黑体" panose="02010609060101010101" pitchFamily="49" charset="-122"/>
              </a:rPr>
              <a:t>文章</a:t>
            </a:r>
            <a:r>
              <a:rPr lang="zh-CN" altLang="en-US" dirty="0">
                <a:solidFill>
                  <a:srgbClr val="FF0000"/>
                </a:solidFill>
                <a:latin typeface="黑体" panose="02010609060101010101" pitchFamily="49" charset="-122"/>
                <a:ea typeface="黑体" panose="02010609060101010101" pitchFamily="49" charset="-122"/>
              </a:rPr>
              <a:t>给出的优化过程是异步的。即先对不同网络进行不同的初始化，然后各网络同时前传得到</a:t>
            </a:r>
            <a:r>
              <a:rPr lang="en-US" altLang="zh-CN" dirty="0" err="1">
                <a:solidFill>
                  <a:srgbClr val="FF0000"/>
                </a:solidFill>
                <a:latin typeface="黑体" panose="02010609060101010101" pitchFamily="49" charset="-122"/>
                <a:ea typeface="黑体" panose="02010609060101010101" pitchFamily="49" charset="-122"/>
              </a:rPr>
              <a:t>softmax</a:t>
            </a:r>
            <a:r>
              <a:rPr lang="zh-CN" altLang="en-US" dirty="0">
                <a:solidFill>
                  <a:srgbClr val="FF0000"/>
                </a:solidFill>
                <a:latin typeface="黑体" panose="02010609060101010101" pitchFamily="49" charset="-122"/>
                <a:ea typeface="黑体" panose="02010609060101010101" pitchFamily="49" charset="-122"/>
              </a:rPr>
              <a:t>概率，继而每个网络在分类</a:t>
            </a:r>
            <a:r>
              <a:rPr lang="en-US" altLang="zh-CN" dirty="0">
                <a:solidFill>
                  <a:srgbClr val="FF0000"/>
                </a:solidFill>
                <a:latin typeface="黑体" panose="02010609060101010101" pitchFamily="49" charset="-122"/>
                <a:ea typeface="黑体" panose="02010609060101010101" pitchFamily="49" charset="-122"/>
              </a:rPr>
              <a:t>+</a:t>
            </a:r>
            <a:r>
              <a:rPr lang="zh-CN" altLang="en-US" dirty="0">
                <a:solidFill>
                  <a:srgbClr val="FF0000"/>
                </a:solidFill>
                <a:latin typeface="黑体" panose="02010609060101010101" pitchFamily="49" charset="-122"/>
                <a:ea typeface="黑体" panose="02010609060101010101" pitchFamily="49" charset="-122"/>
              </a:rPr>
              <a:t>互学习</a:t>
            </a:r>
            <a:r>
              <a:rPr lang="en-US" altLang="zh-CN" dirty="0">
                <a:solidFill>
                  <a:srgbClr val="FF0000"/>
                </a:solidFill>
                <a:latin typeface="黑体" panose="02010609060101010101" pitchFamily="49" charset="-122"/>
                <a:ea typeface="黑体" panose="02010609060101010101" pitchFamily="49" charset="-122"/>
              </a:rPr>
              <a:t>loss</a:t>
            </a:r>
            <a:r>
              <a:rPr lang="zh-CN" altLang="en-US" dirty="0">
                <a:solidFill>
                  <a:srgbClr val="FF0000"/>
                </a:solidFill>
                <a:latin typeface="黑体" panose="02010609060101010101" pitchFamily="49" charset="-122"/>
                <a:ea typeface="黑体" panose="02010609060101010101" pitchFamily="49" charset="-122"/>
              </a:rPr>
              <a:t>作用下逐个</a:t>
            </a:r>
            <a:r>
              <a:rPr lang="zh-CN" altLang="en-US" dirty="0" smtClean="0">
                <a:solidFill>
                  <a:srgbClr val="FF0000"/>
                </a:solidFill>
                <a:latin typeface="黑体" panose="02010609060101010101" pitchFamily="49" charset="-122"/>
                <a:ea typeface="黑体" panose="02010609060101010101" pitchFamily="49" charset="-122"/>
              </a:rPr>
              <a:t>反向传播。</a:t>
            </a:r>
            <a:endParaRPr lang="zh-CN" altLang="en-US"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96980528"/>
      </p:ext>
    </p:extLst>
  </p:cSld>
  <p:clrMapOvr>
    <a:masterClrMapping/>
  </p:clrMapOvr>
  <p:transition spd="med" advTm="30169">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3</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dirty="0">
                <a:latin typeface="黑体" pitchFamily="2" charset="-122"/>
                <a:ea typeface="黑体" pitchFamily="2" charset="-122"/>
              </a:rPr>
              <a:t>知识蒸馏文章分享</a:t>
            </a: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3</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 name="文本框 5"/>
          <p:cNvSpPr txBox="1"/>
          <p:nvPr/>
        </p:nvSpPr>
        <p:spPr>
          <a:xfrm>
            <a:off x="371239" y="1089324"/>
            <a:ext cx="10369152" cy="461665"/>
          </a:xfrm>
          <a:prstGeom prst="rect">
            <a:avLst/>
          </a:prstGeom>
          <a:noFill/>
        </p:spPr>
        <p:txBody>
          <a:bodyPr wrap="square" rtlCol="0">
            <a:spAutoFit/>
          </a:bodyPr>
          <a:lstStyle/>
          <a:p>
            <a:r>
              <a:rPr lang="en-US" altLang="zh-CN" sz="2400" dirty="0">
                <a:latin typeface="黑体" panose="02010609060101010101" pitchFamily="49" charset="-122"/>
                <a:ea typeface="黑体" panose="02010609060101010101" pitchFamily="49" charset="-122"/>
              </a:rPr>
              <a:t>Born-Again Neural </a:t>
            </a:r>
            <a:r>
              <a:rPr lang="en-US" altLang="zh-CN" sz="2400" dirty="0" smtClean="0">
                <a:latin typeface="黑体" panose="02010609060101010101" pitchFamily="49" charset="-122"/>
                <a:ea typeface="黑体" panose="02010609060101010101" pitchFamily="49" charset="-122"/>
              </a:rPr>
              <a:t>Networks</a:t>
            </a:r>
            <a:r>
              <a:rPr lang="zh-CN" altLang="en-US" sz="2200" dirty="0" smtClean="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 ICML 2018</a:t>
            </a:r>
            <a:r>
              <a:rPr lang="zh-CN" altLang="en-US" sz="2200" dirty="0" smtClean="0">
                <a:latin typeface="黑体" panose="02010609060101010101" pitchFamily="49" charset="-122"/>
                <a:ea typeface="黑体" panose="02010609060101010101" pitchFamily="49" charset="-122"/>
              </a:rPr>
              <a:t>）</a:t>
            </a:r>
            <a:endParaRPr lang="zh-CN" altLang="en-US" sz="22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3"/>
          <a:stretch>
            <a:fillRect/>
          </a:stretch>
        </p:blipFill>
        <p:spPr>
          <a:xfrm>
            <a:off x="633136" y="1730595"/>
            <a:ext cx="10801350" cy="3838575"/>
          </a:xfrm>
          <a:prstGeom prst="rect">
            <a:avLst/>
          </a:prstGeom>
        </p:spPr>
      </p:pic>
      <p:sp>
        <p:nvSpPr>
          <p:cNvPr id="13" name="文本框 12"/>
          <p:cNvSpPr txBox="1"/>
          <p:nvPr/>
        </p:nvSpPr>
        <p:spPr>
          <a:xfrm>
            <a:off x="911424" y="5426154"/>
            <a:ext cx="10657184" cy="1107996"/>
          </a:xfrm>
          <a:prstGeom prst="rect">
            <a:avLst/>
          </a:prstGeom>
          <a:noFill/>
        </p:spPr>
        <p:txBody>
          <a:bodyPr wrap="square" rtlCol="0">
            <a:spAutoFit/>
          </a:bodyPr>
          <a:lstStyle/>
          <a:p>
            <a:r>
              <a:rPr lang="zh-CN" altLang="en-US" sz="2200" dirty="0">
                <a:latin typeface="黑体" panose="02010609060101010101" pitchFamily="49" charset="-122"/>
                <a:ea typeface="黑体" panose="02010609060101010101" pitchFamily="49" charset="-122"/>
              </a:rPr>
              <a:t>如上图，直接将</a:t>
            </a:r>
            <a:r>
              <a:rPr lang="en-US" altLang="zh-CN" sz="2200" dirty="0">
                <a:latin typeface="黑体" panose="02010609060101010101" pitchFamily="49" charset="-122"/>
                <a:ea typeface="黑体" panose="02010609060101010101" pitchFamily="49" charset="-122"/>
              </a:rPr>
              <a:t>teacher</a:t>
            </a:r>
            <a:r>
              <a:rPr lang="zh-CN" altLang="en-US" sz="2200" dirty="0">
                <a:latin typeface="黑体" panose="02010609060101010101" pitchFamily="49" charset="-122"/>
                <a:ea typeface="黑体" panose="02010609060101010101" pitchFamily="49" charset="-122"/>
              </a:rPr>
              <a:t>网络的</a:t>
            </a:r>
            <a:r>
              <a:rPr lang="en-US" altLang="zh-CN" sz="2200" dirty="0">
                <a:latin typeface="黑体" panose="02010609060101010101" pitchFamily="49" charset="-122"/>
                <a:ea typeface="黑体" panose="02010609060101010101" pitchFamily="49" charset="-122"/>
              </a:rPr>
              <a:t>prediction</a:t>
            </a:r>
            <a:r>
              <a:rPr lang="zh-CN" altLang="en-US" sz="2200" dirty="0">
                <a:latin typeface="黑体" panose="02010609060101010101" pitchFamily="49" charset="-122"/>
                <a:ea typeface="黑体" panose="02010609060101010101" pitchFamily="49" charset="-122"/>
              </a:rPr>
              <a:t>当作</a:t>
            </a:r>
            <a:r>
              <a:rPr lang="en-US" altLang="zh-CN" sz="2200" dirty="0">
                <a:latin typeface="黑体" panose="02010609060101010101" pitchFamily="49" charset="-122"/>
                <a:ea typeface="黑体" panose="02010609060101010101" pitchFamily="49" charset="-122"/>
              </a:rPr>
              <a:t>student</a:t>
            </a:r>
            <a:r>
              <a:rPr lang="zh-CN" altLang="en-US" sz="2200" dirty="0">
                <a:latin typeface="黑体" panose="02010609060101010101" pitchFamily="49" charset="-122"/>
                <a:ea typeface="黑体" panose="02010609060101010101" pitchFamily="49" charset="-122"/>
              </a:rPr>
              <a:t>网络的</a:t>
            </a:r>
            <a:r>
              <a:rPr lang="en-US" altLang="zh-CN" sz="2200" dirty="0">
                <a:latin typeface="黑体" panose="02010609060101010101" pitchFamily="49" charset="-122"/>
                <a:ea typeface="黑体" panose="02010609060101010101" pitchFamily="49" charset="-122"/>
              </a:rPr>
              <a:t>target</a:t>
            </a:r>
            <a:r>
              <a:rPr lang="zh-CN" altLang="en-US" sz="2200" dirty="0">
                <a:latin typeface="黑体" panose="02010609060101010101" pitchFamily="49" charset="-122"/>
                <a:ea typeface="黑体" panose="02010609060101010101" pitchFamily="49" charset="-122"/>
              </a:rPr>
              <a:t>，得到第一代</a:t>
            </a:r>
            <a:r>
              <a:rPr lang="en-US" altLang="zh-CN" sz="2200" dirty="0">
                <a:latin typeface="黑体" panose="02010609060101010101" pitchFamily="49" charset="-122"/>
                <a:ea typeface="黑体" panose="02010609060101010101" pitchFamily="49" charset="-122"/>
              </a:rPr>
              <a:t>student</a:t>
            </a:r>
            <a:r>
              <a:rPr lang="zh-CN" altLang="en-US" sz="2200" dirty="0">
                <a:latin typeface="黑体" panose="02010609060101010101" pitchFamily="49" charset="-122"/>
                <a:ea typeface="黑体" panose="02010609060101010101" pitchFamily="49" charset="-122"/>
              </a:rPr>
              <a:t>网络的</a:t>
            </a:r>
            <a:r>
              <a:rPr lang="en-US" altLang="zh-CN" sz="2200" dirty="0">
                <a:latin typeface="黑体" panose="02010609060101010101" pitchFamily="49" charset="-122"/>
                <a:ea typeface="黑体" panose="02010609060101010101" pitchFamily="49" charset="-122"/>
              </a:rPr>
              <a:t>prediction</a:t>
            </a:r>
            <a:r>
              <a:rPr lang="zh-CN" altLang="en-US" sz="2200" dirty="0">
                <a:latin typeface="黑体" panose="02010609060101010101" pitchFamily="49" charset="-122"/>
                <a:ea typeface="黑体" panose="02010609060101010101" pitchFamily="49" charset="-122"/>
              </a:rPr>
              <a:t>，然后传递给后一代，历经几代之后，将各代</a:t>
            </a:r>
            <a:r>
              <a:rPr lang="en-US" altLang="zh-CN" sz="2200" dirty="0">
                <a:latin typeface="黑体" panose="02010609060101010101" pitchFamily="49" charset="-122"/>
                <a:ea typeface="黑体" panose="02010609060101010101" pitchFamily="49" charset="-122"/>
              </a:rPr>
              <a:t>student</a:t>
            </a:r>
            <a:r>
              <a:rPr lang="zh-CN" altLang="en-US" sz="2200" dirty="0">
                <a:latin typeface="黑体" panose="02010609060101010101" pitchFamily="49" charset="-122"/>
                <a:ea typeface="黑体" panose="02010609060101010101" pitchFamily="49" charset="-122"/>
              </a:rPr>
              <a:t>网络的</a:t>
            </a:r>
            <a:r>
              <a:rPr lang="en-US" altLang="zh-CN" sz="2200" dirty="0">
                <a:latin typeface="黑体" panose="02010609060101010101" pitchFamily="49" charset="-122"/>
                <a:ea typeface="黑体" panose="02010609060101010101" pitchFamily="49" charset="-122"/>
              </a:rPr>
              <a:t>prediction ensemble.</a:t>
            </a:r>
            <a:r>
              <a:rPr lang="zh-CN" altLang="en-US" sz="2200" dirty="0">
                <a:latin typeface="黑体" panose="02010609060101010101" pitchFamily="49" charset="-122"/>
                <a:ea typeface="黑体" panose="02010609060101010101" pitchFamily="49" charset="-122"/>
              </a:rPr>
              <a:t>形成一个</a:t>
            </a:r>
            <a:r>
              <a:rPr lang="en-US" altLang="zh-CN" sz="2200" dirty="0">
                <a:latin typeface="黑体" panose="02010609060101010101" pitchFamily="49" charset="-122"/>
                <a:ea typeface="黑体" panose="02010609060101010101" pitchFamily="49" charset="-122"/>
              </a:rPr>
              <a:t>sequence of teaching selves</a:t>
            </a:r>
            <a:r>
              <a:rPr lang="zh-CN" altLang="en-US" sz="2200" dirty="0" smtClean="0">
                <a:latin typeface="黑体" panose="02010609060101010101" pitchFamily="49" charset="-122"/>
                <a:ea typeface="黑体" panose="02010609060101010101" pitchFamily="49" charset="-122"/>
              </a:rPr>
              <a:t>。</a:t>
            </a:r>
            <a:endParaRPr lang="zh-CN" altLang="en-US" sz="22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23334753"/>
      </p:ext>
    </p:extLst>
  </p:cSld>
  <p:clrMapOvr>
    <a:masterClrMapping/>
  </p:clrMapOvr>
  <p:transition spd="med" advTm="30169">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3</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dirty="0">
                <a:latin typeface="黑体" pitchFamily="2" charset="-122"/>
                <a:ea typeface="黑体" pitchFamily="2" charset="-122"/>
              </a:rPr>
              <a:t>知识蒸馏文章分享</a:t>
            </a: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3</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 name="文本框 5"/>
          <p:cNvSpPr txBox="1"/>
          <p:nvPr/>
        </p:nvSpPr>
        <p:spPr>
          <a:xfrm>
            <a:off x="905074" y="1125515"/>
            <a:ext cx="10369152" cy="430887"/>
          </a:xfrm>
          <a:prstGeom prst="rect">
            <a:avLst/>
          </a:prstGeom>
          <a:noFill/>
        </p:spPr>
        <p:txBody>
          <a:bodyPr wrap="square" rtlCol="0">
            <a:spAutoFit/>
          </a:bodyPr>
          <a:lstStyle/>
          <a:p>
            <a:r>
              <a:rPr lang="en-US" altLang="zh-CN" sz="2200" dirty="0">
                <a:latin typeface="黑体" panose="02010609060101010101" pitchFamily="49" charset="-122"/>
                <a:ea typeface="黑体" panose="02010609060101010101" pitchFamily="49" charset="-122"/>
              </a:rPr>
              <a:t>FITNETS: HINTS FOR THIN DEEP NETS </a:t>
            </a:r>
            <a:r>
              <a:rPr lang="zh-CN" altLang="en-US" sz="2200" dirty="0" smtClean="0">
                <a:latin typeface="黑体" panose="02010609060101010101" pitchFamily="49" charset="-122"/>
                <a:ea typeface="黑体" panose="02010609060101010101" pitchFamily="49" charset="-122"/>
              </a:rPr>
              <a:t>（</a:t>
            </a:r>
            <a:r>
              <a:rPr lang="en-US" altLang="zh-CN" sz="2200" dirty="0" smtClean="0">
                <a:latin typeface="黑体" panose="02010609060101010101" pitchFamily="49" charset="-122"/>
                <a:ea typeface="黑体" panose="02010609060101010101" pitchFamily="49" charset="-122"/>
              </a:rPr>
              <a:t>ICLR 2015</a:t>
            </a:r>
            <a:r>
              <a:rPr lang="zh-CN" altLang="en-US" sz="2200" dirty="0" smtClean="0">
                <a:latin typeface="黑体" panose="02010609060101010101" pitchFamily="49" charset="-122"/>
                <a:ea typeface="黑体" panose="02010609060101010101" pitchFamily="49" charset="-122"/>
              </a:rPr>
              <a:t>）</a:t>
            </a:r>
            <a:endParaRPr lang="en-US" altLang="zh-CN" sz="2400" b="1" dirty="0"/>
          </a:p>
        </p:txBody>
      </p:sp>
      <p:sp>
        <p:nvSpPr>
          <p:cNvPr id="3" name="文本框 2"/>
          <p:cNvSpPr txBox="1"/>
          <p:nvPr/>
        </p:nvSpPr>
        <p:spPr>
          <a:xfrm>
            <a:off x="833638" y="5013176"/>
            <a:ext cx="10652652" cy="1200329"/>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为了能够诱导训练更深、更纤细的学生网络（</a:t>
            </a:r>
            <a:r>
              <a:rPr lang="en-US" altLang="zh-CN" dirty="0">
                <a:latin typeface="黑体" panose="02010609060101010101" pitchFamily="49" charset="-122"/>
                <a:ea typeface="黑体" panose="02010609060101010101" pitchFamily="49" charset="-122"/>
              </a:rPr>
              <a:t>deeper and thinner </a:t>
            </a:r>
            <a:r>
              <a:rPr lang="en-US" altLang="zh-CN" dirty="0" err="1">
                <a:latin typeface="黑体" panose="02010609060101010101" pitchFamily="49" charset="-122"/>
                <a:ea typeface="黑体" panose="02010609060101010101" pitchFamily="49" charset="-122"/>
              </a:rPr>
              <a:t>FitNet</a:t>
            </a:r>
            <a:r>
              <a:rPr lang="zh-CN" altLang="en-US" dirty="0">
                <a:latin typeface="黑体" panose="02010609060101010101" pitchFamily="49" charset="-122"/>
                <a:ea typeface="黑体" panose="02010609060101010101" pitchFamily="49" charset="-122"/>
              </a:rPr>
              <a:t>），需要考虑教师网络中间层的</a:t>
            </a:r>
            <a:r>
              <a:rPr lang="en-US" altLang="zh-CN" dirty="0">
                <a:latin typeface="黑体" panose="02010609060101010101" pitchFamily="49" charset="-122"/>
                <a:ea typeface="黑体" panose="02010609060101010101" pitchFamily="49" charset="-122"/>
              </a:rPr>
              <a:t>Feature Maps</a:t>
            </a:r>
            <a:r>
              <a:rPr lang="zh-CN" altLang="en-US" dirty="0">
                <a:latin typeface="黑体" panose="02010609060101010101" pitchFamily="49" charset="-122"/>
                <a:ea typeface="黑体" panose="02010609060101010101" pitchFamily="49" charset="-122"/>
              </a:rPr>
              <a:t>（作为</a:t>
            </a:r>
            <a:r>
              <a:rPr lang="en-US" altLang="zh-CN" dirty="0">
                <a:latin typeface="黑体" panose="02010609060101010101" pitchFamily="49" charset="-122"/>
                <a:ea typeface="黑体" panose="02010609060101010101" pitchFamily="49" charset="-122"/>
              </a:rPr>
              <a:t>Hint</a:t>
            </a:r>
            <a:r>
              <a:rPr lang="zh-CN" altLang="en-US" dirty="0">
                <a:latin typeface="黑体" panose="02010609060101010101" pitchFamily="49" charset="-122"/>
                <a:ea typeface="黑体" panose="02010609060101010101" pitchFamily="49" charset="-122"/>
              </a:rPr>
              <a:t>），用来指导学生网络中相应的</a:t>
            </a:r>
            <a:r>
              <a:rPr lang="en-US" altLang="zh-CN" dirty="0">
                <a:latin typeface="黑体" panose="02010609060101010101" pitchFamily="49" charset="-122"/>
                <a:ea typeface="黑体" panose="02010609060101010101" pitchFamily="49" charset="-122"/>
              </a:rPr>
              <a:t>Guided layer</a:t>
            </a:r>
            <a:r>
              <a:rPr lang="zh-CN" altLang="en-US" dirty="0">
                <a:latin typeface="黑体" panose="02010609060101010101" pitchFamily="49" charset="-122"/>
                <a:ea typeface="黑体" panose="02010609060101010101" pitchFamily="49" charset="-122"/>
              </a:rPr>
              <a:t>。此时需要引入</a:t>
            </a:r>
            <a:r>
              <a:rPr lang="en-US" altLang="zh-CN" dirty="0">
                <a:latin typeface="黑体" panose="02010609060101010101" pitchFamily="49" charset="-122"/>
                <a:ea typeface="黑体" panose="02010609060101010101" pitchFamily="49" charset="-122"/>
              </a:rPr>
              <a:t>L2 loss</a:t>
            </a:r>
            <a:r>
              <a:rPr lang="zh-CN" altLang="en-US" dirty="0">
                <a:latin typeface="黑体" panose="02010609060101010101" pitchFamily="49" charset="-122"/>
                <a:ea typeface="黑体" panose="02010609060101010101" pitchFamily="49" charset="-122"/>
              </a:rPr>
              <a:t>指导训练过程，该</a:t>
            </a:r>
            <a:r>
              <a:rPr lang="en-US" altLang="zh-CN" dirty="0">
                <a:latin typeface="黑体" panose="02010609060101010101" pitchFamily="49" charset="-122"/>
                <a:ea typeface="黑体" panose="02010609060101010101" pitchFamily="49" charset="-122"/>
              </a:rPr>
              <a:t>loss</a:t>
            </a:r>
            <a:r>
              <a:rPr lang="zh-CN" altLang="en-US" dirty="0">
                <a:latin typeface="黑体" panose="02010609060101010101" pitchFamily="49" charset="-122"/>
                <a:ea typeface="黑体" panose="02010609060101010101" pitchFamily="49" charset="-122"/>
              </a:rPr>
              <a:t>计算为教师网络</a:t>
            </a:r>
            <a:r>
              <a:rPr lang="en-US" altLang="zh-CN" dirty="0">
                <a:latin typeface="黑体" panose="02010609060101010101" pitchFamily="49" charset="-122"/>
                <a:ea typeface="黑体" panose="02010609060101010101" pitchFamily="49" charset="-122"/>
              </a:rPr>
              <a:t>Hint layer</a:t>
            </a:r>
            <a:r>
              <a:rPr lang="zh-CN" altLang="en-US" dirty="0">
                <a:latin typeface="黑体" panose="02010609060101010101" pitchFamily="49" charset="-122"/>
                <a:ea typeface="黑体" panose="02010609060101010101" pitchFamily="49" charset="-122"/>
              </a:rPr>
              <a:t>与学生网络</a:t>
            </a:r>
            <a:r>
              <a:rPr lang="en-US" altLang="zh-CN" dirty="0">
                <a:latin typeface="黑体" panose="02010609060101010101" pitchFamily="49" charset="-122"/>
                <a:ea typeface="黑体" panose="02010609060101010101" pitchFamily="49" charset="-122"/>
              </a:rPr>
              <a:t>Guided layer</a:t>
            </a:r>
            <a:r>
              <a:rPr lang="zh-CN" altLang="en-US" dirty="0">
                <a:latin typeface="黑体" panose="02010609060101010101" pitchFamily="49" charset="-122"/>
                <a:ea typeface="黑体" panose="02010609060101010101" pitchFamily="49" charset="-122"/>
              </a:rPr>
              <a:t>输出</a:t>
            </a:r>
            <a:r>
              <a:rPr lang="en-US" altLang="zh-CN" dirty="0">
                <a:latin typeface="黑体" panose="02010609060101010101" pitchFamily="49" charset="-122"/>
                <a:ea typeface="黑体" panose="02010609060101010101" pitchFamily="49" charset="-122"/>
              </a:rPr>
              <a:t>Feature Maps</a:t>
            </a:r>
            <a:r>
              <a:rPr lang="zh-CN" altLang="en-US" dirty="0">
                <a:latin typeface="黑体" panose="02010609060101010101" pitchFamily="49" charset="-122"/>
                <a:ea typeface="黑体" panose="02010609060101010101" pitchFamily="49" charset="-122"/>
              </a:rPr>
              <a:t>之间的差别，若二者输出的</a:t>
            </a:r>
            <a:r>
              <a:rPr lang="en-US" altLang="zh-CN" dirty="0">
                <a:latin typeface="黑体" panose="02010609060101010101" pitchFamily="49" charset="-122"/>
                <a:ea typeface="黑体" panose="02010609060101010101" pitchFamily="49" charset="-122"/>
              </a:rPr>
              <a:t>Feature Maps</a:t>
            </a:r>
            <a:r>
              <a:rPr lang="zh-CN" altLang="en-US" dirty="0">
                <a:latin typeface="黑体" panose="02010609060101010101" pitchFamily="49" charset="-122"/>
                <a:ea typeface="黑体" panose="02010609060101010101" pitchFamily="49" charset="-122"/>
              </a:rPr>
              <a:t>形状不一致，</a:t>
            </a:r>
            <a:r>
              <a:rPr lang="en-US" altLang="zh-CN" dirty="0">
                <a:latin typeface="黑体" panose="02010609060101010101" pitchFamily="49" charset="-122"/>
                <a:ea typeface="黑体" panose="02010609060101010101" pitchFamily="49" charset="-122"/>
              </a:rPr>
              <a:t>Guided layer</a:t>
            </a:r>
            <a:r>
              <a:rPr lang="zh-CN" altLang="en-US" dirty="0">
                <a:latin typeface="黑体" panose="02010609060101010101" pitchFamily="49" charset="-122"/>
                <a:ea typeface="黑体" panose="02010609060101010101" pitchFamily="49" charset="-122"/>
              </a:rPr>
              <a:t>需要通过一个额外的回归</a:t>
            </a:r>
            <a:r>
              <a:rPr lang="zh-CN" altLang="en-US" dirty="0" smtClean="0">
                <a:latin typeface="黑体" panose="02010609060101010101" pitchFamily="49" charset="-122"/>
                <a:ea typeface="黑体" panose="02010609060101010101" pitchFamily="49" charset="-122"/>
              </a:rPr>
              <a:t>层。</a:t>
            </a:r>
            <a:endParaRPr lang="en-US" altLang="zh-CN" dirty="0" smtClean="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stretch>
            <a:fillRect/>
          </a:stretch>
        </p:blipFill>
        <p:spPr>
          <a:xfrm>
            <a:off x="1271464" y="1556402"/>
            <a:ext cx="9401842" cy="3451603"/>
          </a:xfrm>
          <a:prstGeom prst="rect">
            <a:avLst/>
          </a:prstGeom>
        </p:spPr>
      </p:pic>
    </p:spTree>
    <p:extLst>
      <p:ext uri="{BB962C8B-B14F-4D97-AF65-F5344CB8AC3E}">
        <p14:creationId xmlns:p14="http://schemas.microsoft.com/office/powerpoint/2010/main" val="3168623841"/>
      </p:ext>
    </p:extLst>
  </p:cSld>
  <p:clrMapOvr>
    <a:masterClrMapping/>
  </p:clrMapOvr>
  <p:transition spd="med" advTm="30169">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3</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dirty="0">
                <a:latin typeface="黑体" pitchFamily="2" charset="-122"/>
                <a:ea typeface="黑体" pitchFamily="2" charset="-122"/>
              </a:rPr>
              <a:t>知识蒸馏文章分享</a:t>
            </a: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3</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 name="文本框 5"/>
          <p:cNvSpPr txBox="1"/>
          <p:nvPr/>
        </p:nvSpPr>
        <p:spPr>
          <a:xfrm>
            <a:off x="905074" y="1125515"/>
            <a:ext cx="10369152" cy="430887"/>
          </a:xfrm>
          <a:prstGeom prst="rect">
            <a:avLst/>
          </a:prstGeom>
          <a:noFill/>
        </p:spPr>
        <p:txBody>
          <a:bodyPr wrap="square" rtlCol="0">
            <a:spAutoFit/>
          </a:bodyPr>
          <a:lstStyle/>
          <a:p>
            <a:r>
              <a:rPr lang="en-US" altLang="zh-CN" sz="2200" dirty="0">
                <a:latin typeface="黑体" panose="02010609060101010101" pitchFamily="49" charset="-122"/>
                <a:ea typeface="黑体" panose="02010609060101010101" pitchFamily="49" charset="-122"/>
              </a:rPr>
              <a:t>FITNETS: HINTS FOR THIN DEEP NETS </a:t>
            </a:r>
            <a:r>
              <a:rPr lang="zh-CN" altLang="en-US" sz="2200" dirty="0" smtClean="0">
                <a:latin typeface="黑体" panose="02010609060101010101" pitchFamily="49" charset="-122"/>
                <a:ea typeface="黑体" panose="02010609060101010101" pitchFamily="49" charset="-122"/>
              </a:rPr>
              <a:t>（</a:t>
            </a:r>
            <a:r>
              <a:rPr lang="en-US" altLang="zh-CN" sz="2200" dirty="0" smtClean="0">
                <a:latin typeface="黑体" panose="02010609060101010101" pitchFamily="49" charset="-122"/>
                <a:ea typeface="黑体" panose="02010609060101010101" pitchFamily="49" charset="-122"/>
              </a:rPr>
              <a:t>ICLR 2015</a:t>
            </a:r>
            <a:r>
              <a:rPr lang="zh-CN" altLang="en-US" sz="2200" dirty="0" smtClean="0">
                <a:latin typeface="黑体" panose="02010609060101010101" pitchFamily="49" charset="-122"/>
                <a:ea typeface="黑体" panose="02010609060101010101" pitchFamily="49" charset="-122"/>
              </a:rPr>
              <a:t>）</a:t>
            </a:r>
            <a:endParaRPr lang="en-US" altLang="zh-CN" sz="2400" b="1" dirty="0"/>
          </a:p>
        </p:txBody>
      </p:sp>
      <p:pic>
        <p:nvPicPr>
          <p:cNvPr id="2" name="图片 1"/>
          <p:cNvPicPr>
            <a:picLocks noChangeAspect="1"/>
          </p:cNvPicPr>
          <p:nvPr/>
        </p:nvPicPr>
        <p:blipFill>
          <a:blip r:embed="rId3"/>
          <a:stretch>
            <a:fillRect/>
          </a:stretch>
        </p:blipFill>
        <p:spPr>
          <a:xfrm>
            <a:off x="1127448" y="1590923"/>
            <a:ext cx="9865096" cy="3623680"/>
          </a:xfrm>
          <a:prstGeom prst="rect">
            <a:avLst/>
          </a:prstGeom>
        </p:spPr>
      </p:pic>
      <p:sp>
        <p:nvSpPr>
          <p:cNvPr id="3" name="文本框 2"/>
          <p:cNvSpPr txBox="1"/>
          <p:nvPr/>
        </p:nvSpPr>
        <p:spPr>
          <a:xfrm>
            <a:off x="214206" y="5180647"/>
            <a:ext cx="11570426" cy="1477328"/>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具体</a:t>
            </a:r>
            <a:r>
              <a:rPr lang="zh-CN" altLang="en-US" dirty="0">
                <a:latin typeface="黑体" panose="02010609060101010101" pitchFamily="49" charset="-122"/>
                <a:ea typeface="黑体" panose="02010609060101010101" pitchFamily="49" charset="-122"/>
              </a:rPr>
              <a:t>训练过程分两个阶段完成</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第一</a:t>
            </a:r>
            <a:r>
              <a:rPr lang="zh-CN" altLang="en-US" dirty="0">
                <a:latin typeface="黑体" panose="02010609060101010101" pitchFamily="49" charset="-122"/>
                <a:ea typeface="黑体" panose="02010609060101010101" pitchFamily="49" charset="-122"/>
              </a:rPr>
              <a:t>个阶段利用</a:t>
            </a:r>
            <a:r>
              <a:rPr lang="en-US" altLang="zh-CN" dirty="0">
                <a:latin typeface="黑体" panose="02010609060101010101" pitchFamily="49" charset="-122"/>
                <a:ea typeface="黑体" panose="02010609060101010101" pitchFamily="49" charset="-122"/>
              </a:rPr>
              <a:t>Hint-based loss</a:t>
            </a:r>
            <a:r>
              <a:rPr lang="zh-CN" altLang="en-US" dirty="0">
                <a:latin typeface="黑体" panose="02010609060101010101" pitchFamily="49" charset="-122"/>
                <a:ea typeface="黑体" panose="02010609060101010101" pitchFamily="49" charset="-122"/>
              </a:rPr>
              <a:t>诱导学生网络达到一个合适的初始化状态（只更新</a:t>
            </a:r>
            <a:r>
              <a:rPr lang="en-US" altLang="zh-CN" dirty="0" err="1">
                <a:latin typeface="黑体" panose="02010609060101010101" pitchFamily="49" charset="-122"/>
                <a:ea typeface="黑体" panose="02010609060101010101" pitchFamily="49" charset="-122"/>
              </a:rPr>
              <a:t>W_Guided</a:t>
            </a:r>
            <a:r>
              <a:rPr lang="zh-CN" altLang="en-US" dirty="0">
                <a:latin typeface="黑体" panose="02010609060101010101" pitchFamily="49" charset="-122"/>
                <a:ea typeface="黑体" panose="02010609060101010101" pitchFamily="49" charset="-122"/>
              </a:rPr>
              <a:t>与</a:t>
            </a:r>
            <a:r>
              <a:rPr lang="en-US" altLang="zh-CN" dirty="0" err="1">
                <a:latin typeface="黑体" panose="02010609060101010101" pitchFamily="49" charset="-122"/>
                <a:ea typeface="黑体" panose="02010609060101010101" pitchFamily="49" charset="-122"/>
              </a:rPr>
              <a:t>W_r</a:t>
            </a:r>
            <a:r>
              <a:rPr lang="zh-CN" altLang="en-US" dirty="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第二</a:t>
            </a:r>
            <a:r>
              <a:rPr lang="zh-CN" altLang="en-US" dirty="0">
                <a:latin typeface="黑体" panose="02010609060101010101" pitchFamily="49" charset="-122"/>
                <a:ea typeface="黑体" panose="02010609060101010101" pitchFamily="49" charset="-122"/>
              </a:rPr>
              <a:t>个阶段利用教师网络的</a:t>
            </a:r>
            <a:r>
              <a:rPr lang="en-US" altLang="zh-CN" dirty="0">
                <a:latin typeface="黑体" panose="02010609060101010101" pitchFamily="49" charset="-122"/>
                <a:ea typeface="黑体" panose="02010609060101010101" pitchFamily="49" charset="-122"/>
              </a:rPr>
              <a:t>soft label</a:t>
            </a:r>
            <a:r>
              <a:rPr lang="zh-CN" altLang="en-US" dirty="0">
                <a:latin typeface="黑体" panose="02010609060101010101" pitchFamily="49" charset="-122"/>
                <a:ea typeface="黑体" panose="02010609060101010101" pitchFamily="49" charset="-122"/>
              </a:rPr>
              <a:t>指导整个学生网络的训练（即知识蒸馏），且</a:t>
            </a:r>
            <a:r>
              <a:rPr lang="en-US" altLang="zh-CN" dirty="0">
                <a:latin typeface="黑体" panose="02010609060101010101" pitchFamily="49" charset="-122"/>
                <a:ea typeface="黑体" panose="02010609060101010101" pitchFamily="49" charset="-122"/>
              </a:rPr>
              <a:t>total loss</a:t>
            </a:r>
            <a:r>
              <a:rPr lang="zh-CN" altLang="en-US" dirty="0">
                <a:latin typeface="黑体" panose="02010609060101010101" pitchFamily="49" charset="-122"/>
                <a:ea typeface="黑体" panose="02010609060101010101" pitchFamily="49" charset="-122"/>
              </a:rPr>
              <a:t>中</a:t>
            </a:r>
            <a:r>
              <a:rPr lang="en-US" altLang="zh-CN" dirty="0">
                <a:latin typeface="黑体" panose="02010609060101010101" pitchFamily="49" charset="-122"/>
                <a:ea typeface="黑体" panose="02010609060101010101" pitchFamily="49" charset="-122"/>
              </a:rPr>
              <a:t>soft target</a:t>
            </a:r>
            <a:r>
              <a:rPr lang="zh-CN" altLang="en-US" dirty="0">
                <a:latin typeface="黑体" panose="02010609060101010101" pitchFamily="49" charset="-122"/>
                <a:ea typeface="黑体" panose="02010609060101010101" pitchFamily="49" charset="-122"/>
              </a:rPr>
              <a:t>相关部分所占比重逐渐降低，从而让学生网络能够全面辨别简单样本与困难样本（教师网络能够有效辨别简单样本，而困难样本则需要借助真实标注，即</a:t>
            </a:r>
            <a:r>
              <a:rPr lang="en-US" altLang="zh-CN" dirty="0">
                <a:latin typeface="黑体" panose="02010609060101010101" pitchFamily="49" charset="-122"/>
                <a:ea typeface="黑体" panose="02010609060101010101" pitchFamily="49" charset="-122"/>
              </a:rPr>
              <a:t>hard target</a:t>
            </a:r>
            <a:r>
              <a:rPr lang="zh-CN" altLang="en-US"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13370203"/>
      </p:ext>
    </p:extLst>
  </p:cSld>
  <p:clrMapOvr>
    <a:masterClrMapping/>
  </p:clrMapOvr>
  <p:transition spd="med" advTm="30169">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3</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dirty="0">
                <a:latin typeface="黑体" pitchFamily="2" charset="-122"/>
                <a:ea typeface="黑体" pitchFamily="2" charset="-122"/>
              </a:rPr>
              <a:t>知识蒸馏文章分享</a:t>
            </a: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a:solidFill>
                  <a:srgbClr val="FF0000"/>
                </a:solidFill>
                <a:latin typeface="Arial Black" pitchFamily="34" charset="0"/>
                <a:ea typeface="汉仪菱心体简"/>
                <a:cs typeface="汉仪菱心体简"/>
                <a:sym typeface="Arial Black" pitchFamily="34" charset="0"/>
              </a:rPr>
              <a:t>3</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 name="图片 2"/>
          <p:cNvPicPr>
            <a:picLocks noChangeAspect="1"/>
          </p:cNvPicPr>
          <p:nvPr/>
        </p:nvPicPr>
        <p:blipFill>
          <a:blip r:embed="rId3"/>
          <a:stretch>
            <a:fillRect/>
          </a:stretch>
        </p:blipFill>
        <p:spPr>
          <a:xfrm>
            <a:off x="629420" y="1518547"/>
            <a:ext cx="10225135" cy="4396605"/>
          </a:xfrm>
          <a:prstGeom prst="rect">
            <a:avLst/>
          </a:prstGeom>
        </p:spPr>
      </p:pic>
      <p:sp>
        <p:nvSpPr>
          <p:cNvPr id="2" name="文本框 1"/>
          <p:cNvSpPr txBox="1"/>
          <p:nvPr/>
        </p:nvSpPr>
        <p:spPr>
          <a:xfrm>
            <a:off x="629420" y="6043680"/>
            <a:ext cx="9073008" cy="369332"/>
          </a:xfrm>
          <a:prstGeom prst="rect">
            <a:avLst/>
          </a:prstGeom>
          <a:noFill/>
        </p:spPr>
        <p:txBody>
          <a:bodyPr wrap="square" rtlCol="0">
            <a:spAutoFit/>
          </a:bodyPr>
          <a:lstStyle/>
          <a:p>
            <a:pPr eaLnBrk="1" hangingPunct="1"/>
            <a:r>
              <a:rPr lang="zh-CN" altLang="en-US" dirty="0">
                <a:latin typeface="黑体" panose="02010609060101010101" pitchFamily="49" charset="-122"/>
                <a:ea typeface="黑体" panose="02010609060101010101" pitchFamily="49" charset="-122"/>
              </a:rPr>
              <a:t>该网络架构是一篇基于分类任务的文章上的，也是我们现在文章想法的</a:t>
            </a:r>
            <a:r>
              <a:rPr lang="zh-CN" altLang="en-US" dirty="0" smtClean="0">
                <a:latin typeface="黑体" panose="02010609060101010101" pitchFamily="49" charset="-122"/>
                <a:ea typeface="黑体" panose="02010609060101010101" pitchFamily="49" charset="-122"/>
              </a:rPr>
              <a:t>来源</a:t>
            </a:r>
            <a:endParaRPr lang="en-US" altLang="zh-CN" dirty="0">
              <a:latin typeface="黑体" panose="02010609060101010101" pitchFamily="49" charset="-122"/>
              <a:ea typeface="黑体" panose="02010609060101010101" pitchFamily="49" charset="-122"/>
            </a:endParaRPr>
          </a:p>
        </p:txBody>
      </p:sp>
      <p:sp>
        <p:nvSpPr>
          <p:cNvPr id="4" name="文本框 3"/>
          <p:cNvSpPr txBox="1"/>
          <p:nvPr/>
        </p:nvSpPr>
        <p:spPr>
          <a:xfrm>
            <a:off x="629420" y="1052736"/>
            <a:ext cx="9643044" cy="430887"/>
          </a:xfrm>
          <a:prstGeom prst="rect">
            <a:avLst/>
          </a:prstGeom>
          <a:noFill/>
        </p:spPr>
        <p:txBody>
          <a:bodyPr wrap="square" rtlCol="0">
            <a:spAutoFit/>
          </a:bodyPr>
          <a:lstStyle/>
          <a:p>
            <a:r>
              <a:rPr lang="en-US" altLang="zh-CN" sz="2200" dirty="0">
                <a:latin typeface="黑体" panose="02010609060101010101" pitchFamily="49" charset="-122"/>
                <a:ea typeface="黑体" panose="02010609060101010101" pitchFamily="49" charset="-122"/>
              </a:rPr>
              <a:t>MEAL: Multi-Model Ensemble via Adversarial </a:t>
            </a:r>
            <a:r>
              <a:rPr lang="en-US" altLang="zh-CN" sz="2200" dirty="0" smtClean="0">
                <a:latin typeface="黑体" panose="02010609060101010101" pitchFamily="49" charset="-122"/>
                <a:ea typeface="黑体" panose="02010609060101010101" pitchFamily="49" charset="-122"/>
              </a:rPr>
              <a:t>Learning</a:t>
            </a:r>
            <a:r>
              <a:rPr lang="zh-CN" altLang="en-US" sz="2200" dirty="0" smtClean="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AAAI 2019 </a:t>
            </a:r>
            <a:r>
              <a:rPr lang="zh-CN" altLang="en-US" sz="2200" dirty="0" smtClean="0">
                <a:latin typeface="黑体" panose="02010609060101010101" pitchFamily="49" charset="-122"/>
                <a:ea typeface="黑体" panose="02010609060101010101" pitchFamily="49" charset="-122"/>
              </a:rPr>
              <a:t>）</a:t>
            </a:r>
            <a:endParaRPr lang="zh-CN" altLang="en-US" sz="2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09621343"/>
      </p:ext>
    </p:extLst>
  </p:cSld>
  <p:clrMapOvr>
    <a:masterClrMapping/>
  </p:clrMapOvr>
  <p:transition spd="med" advTm="30169">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3</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dirty="0">
                <a:latin typeface="黑体" pitchFamily="2" charset="-122"/>
                <a:ea typeface="黑体" pitchFamily="2" charset="-122"/>
              </a:rPr>
              <a:t>知识蒸馏文章分享</a:t>
            </a: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a:solidFill>
                  <a:srgbClr val="FF0000"/>
                </a:solidFill>
                <a:latin typeface="Arial Black" pitchFamily="34" charset="0"/>
                <a:ea typeface="汉仪菱心体简"/>
                <a:cs typeface="汉仪菱心体简"/>
                <a:sym typeface="Arial Black" pitchFamily="34" charset="0"/>
              </a:rPr>
              <a:t>3</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 name="图片 2"/>
          <p:cNvPicPr>
            <a:picLocks noChangeAspect="1"/>
          </p:cNvPicPr>
          <p:nvPr/>
        </p:nvPicPr>
        <p:blipFill>
          <a:blip r:embed="rId3"/>
          <a:stretch>
            <a:fillRect/>
          </a:stretch>
        </p:blipFill>
        <p:spPr>
          <a:xfrm>
            <a:off x="1283520" y="1483623"/>
            <a:ext cx="8418908" cy="3619963"/>
          </a:xfrm>
          <a:prstGeom prst="rect">
            <a:avLst/>
          </a:prstGeom>
        </p:spPr>
      </p:pic>
      <p:sp>
        <p:nvSpPr>
          <p:cNvPr id="2" name="文本框 1"/>
          <p:cNvSpPr txBox="1"/>
          <p:nvPr/>
        </p:nvSpPr>
        <p:spPr>
          <a:xfrm>
            <a:off x="542560" y="5244735"/>
            <a:ext cx="10161952" cy="923330"/>
          </a:xfrm>
          <a:prstGeom prst="rect">
            <a:avLst/>
          </a:prstGeom>
          <a:noFill/>
        </p:spPr>
        <p:txBody>
          <a:bodyPr wrap="square" rtlCol="0">
            <a:spAutoFit/>
          </a:bodyPr>
          <a:lstStyle/>
          <a:p>
            <a:pPr eaLnBrk="1" hangingPunct="1"/>
            <a:r>
              <a:rPr lang="zh-CN" altLang="en-US" dirty="0" smtClean="0">
                <a:latin typeface="黑体" panose="02010609060101010101" pitchFamily="49" charset="-122"/>
                <a:ea typeface="黑体" panose="02010609060101010101" pitchFamily="49" charset="-122"/>
              </a:rPr>
              <a:t>这篇文章将</a:t>
            </a:r>
            <a:r>
              <a:rPr lang="zh-CN" altLang="en-US" dirty="0">
                <a:latin typeface="黑体" panose="02010609060101010101" pitchFamily="49" charset="-122"/>
                <a:ea typeface="黑体" panose="02010609060101010101" pitchFamily="49" charset="-122"/>
              </a:rPr>
              <a:t>相同的图像输入到教师和学生的网络中</a:t>
            </a:r>
            <a:r>
              <a:rPr lang="zh-CN" altLang="en-US" dirty="0" smtClean="0">
                <a:latin typeface="黑体" panose="02010609060101010101" pitchFamily="49" charset="-122"/>
                <a:ea typeface="黑体" panose="02010609060101010101" pitchFamily="49" charset="-122"/>
              </a:rPr>
              <a:t>，生成</a:t>
            </a:r>
            <a:r>
              <a:rPr lang="zh-CN" altLang="en-US" dirty="0">
                <a:latin typeface="黑体" panose="02010609060101010101" pitchFamily="49" charset="-122"/>
                <a:ea typeface="黑体" panose="02010609060101010101" pitchFamily="49" charset="-122"/>
              </a:rPr>
              <a:t>中间和最终的相似损失和鉴别</a:t>
            </a:r>
            <a:r>
              <a:rPr lang="zh-CN" altLang="en-US" dirty="0" smtClean="0">
                <a:latin typeface="黑体" panose="02010609060101010101" pitchFamily="49" charset="-122"/>
                <a:ea typeface="黑体" panose="02010609060101010101" pitchFamily="49" charset="-122"/>
              </a:rPr>
              <a:t>器损失。</a:t>
            </a:r>
            <a:r>
              <a:rPr lang="zh-CN" altLang="en-US" dirty="0">
                <a:latin typeface="黑体" panose="02010609060101010101" pitchFamily="49" charset="-122"/>
                <a:ea typeface="黑体" panose="02010609060101010101" pitchFamily="49" charset="-122"/>
              </a:rPr>
              <a:t>该模型针对多个鉴别器网络进行了反向训练。在训练过程中，该模型采用训练后的教师网络而不是</a:t>
            </a:r>
            <a:r>
              <a:rPr lang="zh-CN" altLang="en-US" dirty="0" smtClean="0">
                <a:latin typeface="黑体" panose="02010609060101010101" pitchFamily="49" charset="-122"/>
                <a:ea typeface="黑体" panose="02010609060101010101" pitchFamily="49" charset="-122"/>
              </a:rPr>
              <a:t>单一的真值</a:t>
            </a:r>
            <a:r>
              <a:rPr lang="zh-CN" altLang="en-US" dirty="0">
                <a:latin typeface="黑体" panose="02010609060101010101" pitchFamily="49" charset="-122"/>
                <a:ea typeface="黑体" panose="02010609060101010101" pitchFamily="49" charset="-122"/>
              </a:rPr>
              <a:t>标签进行监督，教师的参数始终是固定的。</a:t>
            </a:r>
            <a:endParaRPr lang="en-US" altLang="zh-CN" dirty="0">
              <a:latin typeface="黑体" panose="02010609060101010101" pitchFamily="49" charset="-122"/>
              <a:ea typeface="黑体" panose="02010609060101010101" pitchFamily="49" charset="-122"/>
            </a:endParaRPr>
          </a:p>
        </p:txBody>
      </p:sp>
      <p:sp>
        <p:nvSpPr>
          <p:cNvPr id="4" name="文本框 3"/>
          <p:cNvSpPr txBox="1"/>
          <p:nvPr/>
        </p:nvSpPr>
        <p:spPr>
          <a:xfrm>
            <a:off x="629420" y="1052736"/>
            <a:ext cx="9643044" cy="430887"/>
          </a:xfrm>
          <a:prstGeom prst="rect">
            <a:avLst/>
          </a:prstGeom>
          <a:noFill/>
        </p:spPr>
        <p:txBody>
          <a:bodyPr wrap="square" rtlCol="0">
            <a:spAutoFit/>
          </a:bodyPr>
          <a:lstStyle/>
          <a:p>
            <a:r>
              <a:rPr lang="en-US" altLang="zh-CN" sz="2200" dirty="0">
                <a:latin typeface="黑体" panose="02010609060101010101" pitchFamily="49" charset="-122"/>
                <a:ea typeface="黑体" panose="02010609060101010101" pitchFamily="49" charset="-122"/>
              </a:rPr>
              <a:t>MEAL: Multi-Model Ensemble via Adversarial </a:t>
            </a:r>
            <a:r>
              <a:rPr lang="en-US" altLang="zh-CN" sz="2200" dirty="0" smtClean="0">
                <a:latin typeface="黑体" panose="02010609060101010101" pitchFamily="49" charset="-122"/>
                <a:ea typeface="黑体" panose="02010609060101010101" pitchFamily="49" charset="-122"/>
              </a:rPr>
              <a:t>Learning</a:t>
            </a:r>
            <a:r>
              <a:rPr lang="zh-CN" altLang="en-US" sz="2200" dirty="0" smtClean="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AAAI 2019 </a:t>
            </a:r>
            <a:r>
              <a:rPr lang="zh-CN" altLang="en-US" sz="2200" dirty="0" smtClean="0">
                <a:latin typeface="黑体" panose="02010609060101010101" pitchFamily="49" charset="-122"/>
                <a:ea typeface="黑体" panose="02010609060101010101" pitchFamily="49" charset="-122"/>
              </a:rPr>
              <a:t>）</a:t>
            </a:r>
            <a:endParaRPr lang="zh-CN" altLang="en-US" sz="2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01117128"/>
      </p:ext>
    </p:extLst>
  </p:cSld>
  <p:clrMapOvr>
    <a:masterClrMapping/>
  </p:clrMapOvr>
  <p:transition spd="med" advTm="30169">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3</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dirty="0">
                <a:latin typeface="黑体" pitchFamily="2" charset="-122"/>
                <a:ea typeface="黑体" pitchFamily="2" charset="-122"/>
              </a:rPr>
              <a:t>目前</a:t>
            </a:r>
            <a:r>
              <a:rPr lang="zh-CN" altLang="en-US" sz="2000" dirty="0" smtClean="0">
                <a:latin typeface="黑体" pitchFamily="2" charset="-122"/>
                <a:ea typeface="黑体" pitchFamily="2" charset="-122"/>
              </a:rPr>
              <a:t>的工作</a:t>
            </a:r>
            <a:endParaRPr lang="zh-CN" altLang="en-US" sz="2000" dirty="0">
              <a:latin typeface="黑体" pitchFamily="2" charset="-122"/>
              <a:ea typeface="黑体" pitchFamily="2" charset="-122"/>
            </a:endParaRP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4</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 name="文本框 5"/>
          <p:cNvSpPr txBox="1"/>
          <p:nvPr/>
        </p:nvSpPr>
        <p:spPr>
          <a:xfrm>
            <a:off x="599481" y="1484784"/>
            <a:ext cx="10858404" cy="3785652"/>
          </a:xfrm>
          <a:prstGeom prst="rect">
            <a:avLst/>
          </a:prstGeom>
          <a:noFill/>
        </p:spPr>
        <p:txBody>
          <a:bodyPr wrap="square" rtlCol="0">
            <a:spAutoFit/>
          </a:bodyPr>
          <a:lstStyle/>
          <a:p>
            <a:pPr marL="457200" indent="-457200">
              <a:buFont typeface="+mj-lt"/>
              <a:buAutoNum type="arabicPeriod"/>
            </a:pPr>
            <a:r>
              <a:rPr lang="zh-CN" altLang="en-US" sz="2400" dirty="0" smtClean="0">
                <a:latin typeface="黑体" panose="02010609060101010101" pitchFamily="49" charset="-122"/>
                <a:ea typeface="黑体" panose="02010609060101010101" pitchFamily="49" charset="-122"/>
              </a:rPr>
              <a:t>我们</a:t>
            </a:r>
            <a:r>
              <a:rPr lang="zh-CN" altLang="en-US" sz="2400" dirty="0">
                <a:latin typeface="黑体" panose="02010609060101010101" pitchFamily="49" charset="-122"/>
                <a:ea typeface="黑体" panose="02010609060101010101" pitchFamily="49" charset="-122"/>
              </a:rPr>
              <a:t>提出了一种方法，将大型的、复杂的、经过训练</a:t>
            </a:r>
            <a:r>
              <a:rPr lang="zh-CN" altLang="en-US" sz="2400" dirty="0" smtClean="0">
                <a:latin typeface="黑体" panose="02010609060101010101" pitchFamily="49" charset="-122"/>
                <a:ea typeface="黑体" panose="02010609060101010101" pitchFamily="49" charset="-122"/>
              </a:rPr>
              <a:t>的目标检测网络集成到</a:t>
            </a:r>
            <a:r>
              <a:rPr lang="zh-CN" altLang="en-US" sz="2400" dirty="0">
                <a:latin typeface="黑体" panose="02010609060101010101" pitchFamily="49" charset="-122"/>
                <a:ea typeface="黑体" panose="02010609060101010101" pitchFamily="49" charset="-122"/>
              </a:rPr>
              <a:t>一</a:t>
            </a:r>
            <a:r>
              <a:rPr lang="zh-CN" altLang="en-US" sz="2400" dirty="0" smtClean="0">
                <a:latin typeface="黑体" panose="02010609060101010101" pitchFamily="49" charset="-122"/>
                <a:ea typeface="黑体" panose="02010609060101010101" pitchFamily="49" charset="-122"/>
              </a:rPr>
              <a:t>个</a:t>
            </a:r>
            <a:r>
              <a:rPr lang="zh-CN" altLang="en-US" sz="2400" dirty="0">
                <a:latin typeface="黑体" panose="02010609060101010101" pitchFamily="49" charset="-122"/>
                <a:ea typeface="黑体" panose="02010609060101010101" pitchFamily="49" charset="-122"/>
              </a:rPr>
              <a:t>小型</a:t>
            </a:r>
            <a:r>
              <a:rPr lang="zh-CN" altLang="en-US" sz="2400" dirty="0" smtClean="0">
                <a:latin typeface="黑体" panose="02010609060101010101" pitchFamily="49" charset="-122"/>
                <a:ea typeface="黑体" panose="02010609060101010101" pitchFamily="49" charset="-122"/>
              </a:rPr>
              <a:t>的、紧凑的、网络</a:t>
            </a:r>
            <a:r>
              <a:rPr lang="zh-CN" altLang="en-US" sz="2400" dirty="0">
                <a:latin typeface="黑体" panose="02010609060101010101" pitchFamily="49" charset="-122"/>
                <a:ea typeface="黑体" panose="02010609060101010101" pitchFamily="49" charset="-122"/>
              </a:rPr>
              <a:t>中</a:t>
            </a:r>
            <a:r>
              <a:rPr lang="zh-CN" altLang="en-US" sz="2400" dirty="0" smtClean="0">
                <a:latin typeface="黑体" panose="02010609060101010101" pitchFamily="49" charset="-122"/>
                <a:ea typeface="黑体" panose="02010609060101010101" pitchFamily="49" charset="-122"/>
              </a:rPr>
              <a:t>，这个网络占用内存更少，运算效率更高，精度相比于原来的网络更高。</a:t>
            </a:r>
            <a:endParaRPr lang="en-US" altLang="zh-CN" sz="2400" dirty="0" smtClean="0">
              <a:latin typeface="黑体" panose="02010609060101010101" pitchFamily="49" charset="-122"/>
              <a:ea typeface="黑体" panose="02010609060101010101" pitchFamily="49" charset="-122"/>
            </a:endParaRPr>
          </a:p>
          <a:p>
            <a:pPr marL="457200" indent="-457200">
              <a:buFont typeface="+mj-lt"/>
              <a:buAutoNum type="arabicPeriod"/>
            </a:pPr>
            <a:r>
              <a:rPr lang="zh-CN" altLang="en-US" sz="2400" dirty="0" smtClean="0">
                <a:latin typeface="黑体" panose="02010609060101010101" pitchFamily="49" charset="-122"/>
                <a:ea typeface="黑体" panose="02010609060101010101" pitchFamily="49" charset="-122"/>
              </a:rPr>
              <a:t>该方法可以将来自单个或者多个经过</a:t>
            </a:r>
            <a:r>
              <a:rPr lang="zh-CN" altLang="en-US" sz="2400" dirty="0">
                <a:latin typeface="黑体" panose="02010609060101010101" pitchFamily="49" charset="-122"/>
                <a:ea typeface="黑体" panose="02010609060101010101" pitchFamily="49" charset="-122"/>
              </a:rPr>
              <a:t>训练的深度神经网络的</a:t>
            </a:r>
            <a:r>
              <a:rPr lang="zh-CN" altLang="en-US" sz="2400" dirty="0" smtClean="0">
                <a:latin typeface="黑体" panose="02010609060101010101" pitchFamily="49" charset="-122"/>
                <a:ea typeface="黑体" panose="02010609060101010101" pitchFamily="49" charset="-122"/>
              </a:rPr>
              <a:t>知识提取</a:t>
            </a:r>
            <a:r>
              <a:rPr lang="zh-CN" altLang="en-US" sz="2400" dirty="0">
                <a:latin typeface="黑体" panose="02010609060101010101" pitchFamily="49" charset="-122"/>
                <a:ea typeface="黑体" panose="02010609060101010101" pitchFamily="49" charset="-122"/>
              </a:rPr>
              <a:t>并传输到一个单一的网络中</a:t>
            </a:r>
            <a:r>
              <a:rPr lang="zh-CN" altLang="en-US" sz="2400" dirty="0" smtClean="0">
                <a:latin typeface="黑体" panose="02010609060101010101" pitchFamily="49" charset="-122"/>
                <a:ea typeface="黑体" panose="02010609060101010101" pitchFamily="49" charset="-122"/>
              </a:rPr>
              <a:t>。为了</a:t>
            </a:r>
            <a:r>
              <a:rPr lang="zh-CN" altLang="en-US" sz="2400" dirty="0">
                <a:latin typeface="黑体" panose="02010609060101010101" pitchFamily="49" charset="-122"/>
                <a:ea typeface="黑体" panose="02010609060101010101" pitchFamily="49" charset="-122"/>
              </a:rPr>
              <a:t>从不同</a:t>
            </a:r>
            <a:r>
              <a:rPr lang="zh-CN" altLang="en-US" sz="2400" dirty="0" smtClean="0">
                <a:latin typeface="黑体" panose="02010609060101010101" pitchFamily="49" charset="-122"/>
                <a:ea typeface="黑体" panose="02010609060101010101" pitchFamily="49" charset="-122"/>
              </a:rPr>
              <a:t>的</a:t>
            </a:r>
            <a:r>
              <a:rPr lang="en-US" altLang="zh-CN" sz="2400" dirty="0">
                <a:latin typeface="黑体" panose="02010609060101010101" pitchFamily="49" charset="-122"/>
                <a:ea typeface="黑体" panose="02010609060101010101" pitchFamily="49" charset="-122"/>
              </a:rPr>
              <a:t>teacher</a:t>
            </a:r>
            <a:r>
              <a:rPr lang="zh-CN" altLang="en-US" sz="2400" dirty="0" smtClean="0">
                <a:latin typeface="黑体" panose="02010609060101010101" pitchFamily="49" charset="-122"/>
                <a:ea typeface="黑体" panose="02010609060101010101" pitchFamily="49" charset="-122"/>
              </a:rPr>
              <a:t>训练</a:t>
            </a:r>
            <a:r>
              <a:rPr lang="zh-CN" altLang="en-US" sz="2400" dirty="0">
                <a:latin typeface="黑体" panose="02010609060101010101" pitchFamily="49" charset="-122"/>
                <a:ea typeface="黑体" panose="02010609060101010101" pitchFamily="49" charset="-122"/>
              </a:rPr>
              <a:t>模型</a:t>
            </a:r>
            <a:r>
              <a:rPr lang="zh-CN" altLang="en-US" sz="2400" dirty="0" smtClean="0">
                <a:latin typeface="黑体" panose="02010609060101010101" pitchFamily="49" charset="-122"/>
                <a:ea typeface="黑体" panose="02010609060101010101" pitchFamily="49" charset="-122"/>
              </a:rPr>
              <a:t>提取</a:t>
            </a:r>
            <a:r>
              <a:rPr lang="zh-CN" altLang="en-US" sz="2400" dirty="0">
                <a:latin typeface="黑体" panose="02010609060101010101" pitchFamily="49" charset="-122"/>
                <a:ea typeface="黑体" panose="02010609060101010101" pitchFamily="49" charset="-122"/>
              </a:rPr>
              <a:t>不同的</a:t>
            </a:r>
            <a:r>
              <a:rPr lang="zh-CN" altLang="en-US" sz="2400" dirty="0" smtClean="0">
                <a:latin typeface="黑体" panose="02010609060101010101" pitchFamily="49" charset="-122"/>
                <a:ea typeface="黑体" panose="02010609060101010101" pitchFamily="49" charset="-122"/>
              </a:rPr>
              <a:t>知识</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提出使用</a:t>
            </a:r>
            <a:r>
              <a:rPr lang="zh-CN" altLang="en-US" sz="2400" dirty="0">
                <a:latin typeface="黑体" panose="02010609060101010101" pitchFamily="49" charset="-122"/>
                <a:ea typeface="黑体" panose="02010609060101010101" pitchFamily="49" charset="-122"/>
              </a:rPr>
              <a:t>生成</a:t>
            </a:r>
            <a:r>
              <a:rPr lang="zh-CN" altLang="en-US" sz="2400" dirty="0" smtClean="0">
                <a:latin typeface="黑体" panose="02010609060101010101" pitchFamily="49" charset="-122"/>
                <a:ea typeface="黑体" panose="02010609060101010101" pitchFamily="49" charset="-122"/>
              </a:rPr>
              <a:t>对抗网络学习策略：定义</a:t>
            </a:r>
            <a:r>
              <a:rPr lang="zh-CN" altLang="en-US" sz="2400" dirty="0">
                <a:latin typeface="黑体" panose="02010609060101010101" pitchFamily="49" charset="-122"/>
                <a:ea typeface="黑体" panose="02010609060101010101" pitchFamily="49" charset="-122"/>
              </a:rPr>
              <a:t>一</a:t>
            </a:r>
            <a:r>
              <a:rPr lang="zh-CN" altLang="en-US" sz="2400" dirty="0" smtClean="0">
                <a:latin typeface="黑体" panose="02010609060101010101" pitchFamily="49" charset="-122"/>
                <a:ea typeface="黑体" panose="02010609060101010101" pitchFamily="49" charset="-122"/>
              </a:rPr>
              <a:t>个生成器，其输入是</a:t>
            </a:r>
            <a:r>
              <a:rPr lang="en-US" altLang="zh-CN" sz="2400" dirty="0" smtClean="0">
                <a:latin typeface="黑体" panose="02010609060101010101" pitchFamily="49" charset="-122"/>
                <a:ea typeface="黑体" panose="02010609060101010101" pitchFamily="49" charset="-122"/>
              </a:rPr>
              <a:t>teacher</a:t>
            </a:r>
            <a:r>
              <a:rPr lang="zh-CN" altLang="en-US" sz="2400" dirty="0" smtClean="0">
                <a:latin typeface="黑体" panose="02010609060101010101" pitchFamily="49" charset="-122"/>
                <a:ea typeface="黑体" panose="02010609060101010101" pitchFamily="49" charset="-122"/>
              </a:rPr>
              <a:t>和</a:t>
            </a:r>
            <a:r>
              <a:rPr lang="en-US" altLang="zh-CN" sz="2400" dirty="0" smtClean="0">
                <a:latin typeface="黑体" panose="02010609060101010101" pitchFamily="49" charset="-122"/>
                <a:ea typeface="黑体" panose="02010609060101010101" pitchFamily="49" charset="-122"/>
              </a:rPr>
              <a:t>student</a:t>
            </a:r>
            <a:r>
              <a:rPr lang="zh-CN" altLang="en-US" sz="2400" dirty="0" smtClean="0">
                <a:latin typeface="黑体" panose="02010609060101010101" pitchFamily="49" charset="-122"/>
                <a:ea typeface="黑体" panose="02010609060101010101" pitchFamily="49" charset="-122"/>
              </a:rPr>
              <a:t>网络的中间层输出，来指导</a:t>
            </a:r>
            <a:r>
              <a:rPr lang="en-US" altLang="zh-CN" sz="2400" dirty="0" smtClean="0">
                <a:latin typeface="黑体" panose="02010609060101010101" pitchFamily="49" charset="-122"/>
                <a:ea typeface="黑体" panose="02010609060101010101" pitchFamily="49" charset="-122"/>
              </a:rPr>
              <a:t>student</a:t>
            </a:r>
            <a:r>
              <a:rPr lang="zh-CN" altLang="en-US" sz="2400" dirty="0" smtClean="0">
                <a:latin typeface="黑体" panose="02010609060101010101" pitchFamily="49" charset="-122"/>
                <a:ea typeface="黑体" panose="02010609060101010101" pitchFamily="49" charset="-122"/>
              </a:rPr>
              <a:t>网络输出的</a:t>
            </a:r>
            <a:r>
              <a:rPr lang="en-US" altLang="zh-CN" sz="2400" dirty="0" smtClean="0">
                <a:latin typeface="黑体" panose="02010609060101010101" pitchFamily="49" charset="-122"/>
                <a:ea typeface="黑体" panose="02010609060101010101" pitchFamily="49" charset="-122"/>
              </a:rPr>
              <a:t>feature maps</a:t>
            </a:r>
            <a:r>
              <a:rPr lang="zh-CN" altLang="en-US" sz="2400" dirty="0">
                <a:latin typeface="黑体" panose="02010609060101010101" pitchFamily="49" charset="-122"/>
                <a:ea typeface="黑体" panose="02010609060101010101" pitchFamily="49" charset="-122"/>
              </a:rPr>
              <a:t>学习</a:t>
            </a:r>
            <a:r>
              <a:rPr lang="en-US" altLang="zh-CN" sz="2400" dirty="0" smtClean="0">
                <a:latin typeface="黑体" panose="02010609060101010101" pitchFamily="49" charset="-122"/>
                <a:ea typeface="黑体" panose="02010609060101010101" pitchFamily="49" charset="-122"/>
              </a:rPr>
              <a:t>teacher</a:t>
            </a:r>
            <a:r>
              <a:rPr lang="zh-CN" altLang="en-US" sz="2400" dirty="0">
                <a:latin typeface="黑体" panose="02010609060101010101" pitchFamily="49" charset="-122"/>
                <a:ea typeface="黑体" panose="02010609060101010101" pitchFamily="49" charset="-122"/>
              </a:rPr>
              <a:t>网络</a:t>
            </a:r>
            <a:r>
              <a:rPr lang="zh-CN" altLang="en-US" sz="2400" dirty="0" smtClean="0">
                <a:latin typeface="黑体" panose="02010609060101010101" pitchFamily="49" charset="-122"/>
                <a:ea typeface="黑体" panose="02010609060101010101" pitchFamily="49" charset="-122"/>
              </a:rPr>
              <a:t>的</a:t>
            </a:r>
            <a:r>
              <a:rPr lang="zh-CN" altLang="en-US" sz="2400" dirty="0">
                <a:latin typeface="黑体" panose="02010609060101010101" pitchFamily="49" charset="-122"/>
                <a:ea typeface="黑体" panose="02010609060101010101" pitchFamily="49" charset="-122"/>
              </a:rPr>
              <a:t>输出</a:t>
            </a:r>
            <a:r>
              <a:rPr lang="en-US" altLang="zh-CN" sz="2400" dirty="0" smtClean="0">
                <a:latin typeface="黑体" panose="02010609060101010101" pitchFamily="49" charset="-122"/>
                <a:ea typeface="黑体" panose="02010609060101010101" pitchFamily="49" charset="-122"/>
              </a:rPr>
              <a:t>feature maps,</a:t>
            </a:r>
            <a:r>
              <a:rPr lang="zh-CN" altLang="en-US" sz="2400" dirty="0" smtClean="0">
                <a:latin typeface="黑体" panose="02010609060101010101" pitchFamily="49" charset="-122"/>
                <a:ea typeface="黑体" panose="02010609060101010101" pitchFamily="49" charset="-122"/>
              </a:rPr>
              <a:t>同时将两者的</a:t>
            </a:r>
            <a:r>
              <a:rPr lang="en-US" altLang="zh-CN" sz="2400" dirty="0" smtClean="0">
                <a:latin typeface="黑体" panose="02010609060101010101" pitchFamily="49" charset="-122"/>
                <a:ea typeface="黑体" panose="02010609060101010101" pitchFamily="49" charset="-122"/>
              </a:rPr>
              <a:t>feature maps</a:t>
            </a:r>
            <a:r>
              <a:rPr lang="zh-CN" altLang="en-US" sz="2400" dirty="0" smtClean="0">
                <a:latin typeface="黑体" panose="02010609060101010101" pitchFamily="49" charset="-122"/>
                <a:ea typeface="黑体" panose="02010609060101010101" pitchFamily="49" charset="-122"/>
              </a:rPr>
              <a:t>输入鉴别器网络，利用鉴别</a:t>
            </a:r>
            <a:r>
              <a:rPr lang="zh-CN" altLang="en-US" sz="2400" dirty="0">
                <a:latin typeface="黑体" panose="02010609060101010101" pitchFamily="49" charset="-122"/>
                <a:ea typeface="黑体" panose="02010609060101010101" pitchFamily="49" charset="-122"/>
              </a:rPr>
              <a:t>器</a:t>
            </a:r>
            <a:r>
              <a:rPr lang="zh-CN" altLang="en-US" sz="2400" dirty="0" smtClean="0">
                <a:latin typeface="黑体" panose="02010609060101010101" pitchFamily="49" charset="-122"/>
                <a:ea typeface="黑体" panose="02010609060101010101" pitchFamily="49" charset="-122"/>
              </a:rPr>
              <a:t>网络</a:t>
            </a:r>
            <a:r>
              <a:rPr lang="zh-CN" altLang="en-US" sz="2400" dirty="0">
                <a:latin typeface="黑体" panose="02010609060101010101" pitchFamily="49" charset="-122"/>
                <a:ea typeface="黑体" panose="02010609060101010101" pitchFamily="49" charset="-122"/>
              </a:rPr>
              <a:t>区分输入的</a:t>
            </a:r>
            <a:r>
              <a:rPr lang="en-US" altLang="zh-CN" sz="2400" dirty="0">
                <a:latin typeface="黑体" panose="02010609060101010101" pitchFamily="49" charset="-122"/>
                <a:ea typeface="黑体" panose="02010609060101010101" pitchFamily="49" charset="-122"/>
              </a:rPr>
              <a:t>feature maps</a:t>
            </a:r>
            <a:r>
              <a:rPr lang="zh-CN" altLang="en-US" sz="2400" dirty="0">
                <a:latin typeface="黑体" panose="02010609060101010101" pitchFamily="49" charset="-122"/>
                <a:ea typeface="黑体" panose="02010609060101010101" pitchFamily="49" charset="-122"/>
              </a:rPr>
              <a:t>到底是来自</a:t>
            </a:r>
            <a:r>
              <a:rPr lang="en-US" altLang="zh-CN" sz="2400" dirty="0">
                <a:latin typeface="黑体" panose="02010609060101010101" pitchFamily="49" charset="-122"/>
                <a:ea typeface="黑体" panose="02010609060101010101" pitchFamily="49" charset="-122"/>
              </a:rPr>
              <a:t>teacher</a:t>
            </a:r>
            <a:r>
              <a:rPr lang="zh-CN" altLang="en-US" sz="2400" dirty="0">
                <a:latin typeface="黑体" panose="02010609060101010101" pitchFamily="49" charset="-122"/>
                <a:ea typeface="黑体" panose="02010609060101010101" pitchFamily="49" charset="-122"/>
              </a:rPr>
              <a:t>网络还是</a:t>
            </a:r>
            <a:r>
              <a:rPr lang="en-US" altLang="zh-CN" sz="2400" dirty="0">
                <a:latin typeface="黑体" panose="02010609060101010101" pitchFamily="49" charset="-122"/>
                <a:ea typeface="黑体" panose="02010609060101010101" pitchFamily="49" charset="-122"/>
              </a:rPr>
              <a:t>student</a:t>
            </a:r>
            <a:r>
              <a:rPr lang="zh-CN" altLang="en-US" sz="2400" dirty="0" smtClean="0">
                <a:latin typeface="黑体" panose="02010609060101010101" pitchFamily="49" charset="-122"/>
                <a:ea typeface="黑体" panose="02010609060101010101" pitchFamily="49" charset="-122"/>
              </a:rPr>
              <a:t>网络，促使</a:t>
            </a:r>
            <a:r>
              <a:rPr lang="en-US" altLang="zh-CN" sz="2400" dirty="0" smtClean="0">
                <a:latin typeface="黑体" panose="02010609060101010101" pitchFamily="49" charset="-122"/>
                <a:ea typeface="黑体" panose="02010609060101010101" pitchFamily="49" charset="-122"/>
              </a:rPr>
              <a:t>student</a:t>
            </a:r>
            <a:r>
              <a:rPr lang="zh-CN" altLang="en-US" sz="2400" dirty="0" smtClean="0">
                <a:latin typeface="黑体" panose="02010609060101010101" pitchFamily="49" charset="-122"/>
                <a:ea typeface="黑体" panose="02010609060101010101" pitchFamily="49" charset="-122"/>
              </a:rPr>
              <a:t>网络产生更接近</a:t>
            </a:r>
            <a:r>
              <a:rPr lang="en-US" altLang="zh-CN" sz="2400" dirty="0" smtClean="0">
                <a:latin typeface="黑体" panose="02010609060101010101" pitchFamily="49" charset="-122"/>
                <a:ea typeface="黑体" panose="02010609060101010101" pitchFamily="49" charset="-122"/>
              </a:rPr>
              <a:t>teacher</a:t>
            </a:r>
            <a:r>
              <a:rPr lang="zh-CN" altLang="en-US" sz="2400" dirty="0" smtClean="0">
                <a:latin typeface="黑体" panose="02010609060101010101" pitchFamily="49" charset="-122"/>
                <a:ea typeface="黑体" panose="02010609060101010101" pitchFamily="49" charset="-122"/>
              </a:rPr>
              <a:t>网络的</a:t>
            </a:r>
            <a:r>
              <a:rPr lang="en-US" altLang="zh-CN" sz="2400" dirty="0" smtClean="0">
                <a:latin typeface="黑体" panose="02010609060101010101" pitchFamily="49" charset="-122"/>
                <a:ea typeface="黑体" panose="02010609060101010101" pitchFamily="49" charset="-122"/>
              </a:rPr>
              <a:t>feature maps</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70610937"/>
      </p:ext>
    </p:extLst>
  </p:cSld>
  <p:clrMapOvr>
    <a:masterClrMapping/>
  </p:clrMapOvr>
  <p:transition spd="med" advTm="30169">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3</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dirty="0">
                <a:latin typeface="黑体" pitchFamily="2" charset="-122"/>
                <a:ea typeface="黑体" pitchFamily="2" charset="-122"/>
              </a:rPr>
              <a:t>目前的工作</a:t>
            </a: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4</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 name="文本框 5"/>
          <p:cNvSpPr txBox="1"/>
          <p:nvPr/>
        </p:nvSpPr>
        <p:spPr>
          <a:xfrm>
            <a:off x="911424" y="1484784"/>
            <a:ext cx="10369152" cy="2677656"/>
          </a:xfrm>
          <a:prstGeom prst="rect">
            <a:avLst/>
          </a:prstGeom>
          <a:noFill/>
        </p:spPr>
        <p:txBody>
          <a:bodyPr wrap="square" rtlCol="0">
            <a:spAutoFit/>
          </a:bodyPr>
          <a:lstStyle/>
          <a:p>
            <a:r>
              <a:rPr lang="en-US" altLang="zh-CN" sz="2400" dirty="0" smtClean="0">
                <a:latin typeface="黑体" panose="02010609060101010101" pitchFamily="49" charset="-122"/>
                <a:ea typeface="黑体" panose="02010609060101010101" pitchFamily="49" charset="-122"/>
              </a:rPr>
              <a:t>3. </a:t>
            </a:r>
            <a:r>
              <a:rPr lang="zh-CN" altLang="en-US" sz="2400" dirty="0" smtClean="0">
                <a:latin typeface="黑体" panose="02010609060101010101" pitchFamily="49" charset="-122"/>
                <a:ea typeface="黑体" panose="02010609060101010101" pitchFamily="49" charset="-122"/>
              </a:rPr>
              <a:t>特别</a:t>
            </a:r>
            <a:r>
              <a:rPr lang="zh-CN" altLang="en-US" sz="2400" dirty="0">
                <a:latin typeface="黑体" panose="02010609060101010101" pitchFamily="49" charset="-122"/>
                <a:ea typeface="黑体" panose="02010609060101010101" pitchFamily="49" charset="-122"/>
              </a:rPr>
              <a:t>地</a:t>
            </a:r>
            <a:r>
              <a:rPr lang="zh-CN" altLang="en-US" sz="2400" dirty="0" smtClean="0">
                <a:latin typeface="黑体" panose="02010609060101010101" pitchFamily="49" charset="-122"/>
                <a:ea typeface="黑体" panose="02010609060101010101" pitchFamily="49" charset="-122"/>
              </a:rPr>
              <a:t>，我们像之前文章一样，利用训练好的</a:t>
            </a:r>
            <a:r>
              <a:rPr lang="en-US" altLang="zh-CN" sz="2400" dirty="0" smtClean="0">
                <a:latin typeface="黑体" panose="02010609060101010101" pitchFamily="49" charset="-122"/>
                <a:ea typeface="黑体" panose="02010609060101010101" pitchFamily="49" charset="-122"/>
              </a:rPr>
              <a:t>teacher</a:t>
            </a:r>
            <a:r>
              <a:rPr lang="zh-CN" altLang="en-US" sz="2400" dirty="0" smtClean="0">
                <a:latin typeface="黑体" panose="02010609060101010101" pitchFamily="49" charset="-122"/>
                <a:ea typeface="黑体" panose="02010609060101010101" pitchFamily="49" charset="-122"/>
              </a:rPr>
              <a:t>网络计算</a:t>
            </a:r>
            <a:r>
              <a:rPr lang="en-US" altLang="zh-CN" sz="2400" dirty="0" smtClean="0">
                <a:latin typeface="黑体" panose="02010609060101010101" pitchFamily="49" charset="-122"/>
                <a:ea typeface="黑体" panose="02010609060101010101" pitchFamily="49" charset="-122"/>
              </a:rPr>
              <a:t>soft target</a:t>
            </a:r>
            <a:r>
              <a:rPr lang="zh-CN" altLang="en-US" sz="2400" dirty="0" smtClean="0">
                <a:latin typeface="黑体" panose="02010609060101010101" pitchFamily="49" charset="-122"/>
                <a:ea typeface="黑体" panose="02010609060101010101" pitchFamily="49" charset="-122"/>
              </a:rPr>
              <a:t>，然后经过软化来弥补</a:t>
            </a:r>
            <a:r>
              <a:rPr lang="en-US" altLang="zh-CN" sz="2400" dirty="0" smtClean="0">
                <a:latin typeface="黑体" panose="02010609060101010101" pitchFamily="49" charset="-122"/>
                <a:ea typeface="黑体" panose="02010609060101010101" pitchFamily="49" charset="-122"/>
              </a:rPr>
              <a:t>hard target</a:t>
            </a:r>
            <a:r>
              <a:rPr lang="zh-CN" altLang="en-US" sz="2400" dirty="0" smtClean="0">
                <a:latin typeface="黑体" panose="02010609060101010101" pitchFamily="49" charset="-122"/>
                <a:ea typeface="黑体" panose="02010609060101010101" pitchFamily="49" charset="-122"/>
              </a:rPr>
              <a:t>信息量低的问题，但是对于目标检测任务，与</a:t>
            </a:r>
            <a:r>
              <a:rPr lang="zh-CN" altLang="en-US" sz="2400" dirty="0">
                <a:latin typeface="黑体" panose="02010609060101010101" pitchFamily="49" charset="-122"/>
                <a:ea typeface="黑体" panose="02010609060101010101" pitchFamily="49" charset="-122"/>
              </a:rPr>
              <a:t>简单的分类问题不同，检测问题需要处理不同类别之间严重的不平衡，即</a:t>
            </a:r>
            <a:r>
              <a:rPr lang="zh-CN" altLang="en-US" sz="2400" dirty="0" smtClean="0">
                <a:latin typeface="黑体" panose="02010609060101010101" pitchFamily="49" charset="-122"/>
                <a:ea typeface="黑体" panose="02010609060101010101" pitchFamily="49" charset="-122"/>
              </a:rPr>
              <a:t>背景类占</a:t>
            </a:r>
            <a:r>
              <a:rPr lang="zh-CN" altLang="en-US" sz="2400" dirty="0">
                <a:latin typeface="黑体" panose="02010609060101010101" pitchFamily="49" charset="-122"/>
                <a:ea typeface="黑体" panose="02010609060101010101" pitchFamily="49" charset="-122"/>
              </a:rPr>
              <a:t>主导地位</a:t>
            </a:r>
            <a:r>
              <a:rPr lang="zh-CN" altLang="en-US" sz="2400" dirty="0" smtClean="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在图像分类中，唯一可能的错误是“前景”类别之间的错误分类。然而，在目标检测中，无法区分背景和前景可能会导致</a:t>
            </a:r>
            <a:r>
              <a:rPr lang="zh-CN" altLang="en-US" sz="2400" dirty="0" smtClean="0">
                <a:latin typeface="黑体" panose="02010609060101010101" pitchFamily="49" charset="-122"/>
                <a:ea typeface="黑体" panose="02010609060101010101" pitchFamily="49" charset="-122"/>
              </a:rPr>
              <a:t>错误。因此我们应用了</a:t>
            </a:r>
            <a:r>
              <a:rPr lang="zh-CN" altLang="en-US" sz="2400" dirty="0">
                <a:latin typeface="黑体" panose="02010609060101010101" pitchFamily="49" charset="-122"/>
                <a:ea typeface="黑体" panose="02010609060101010101" pitchFamily="49" charset="-122"/>
              </a:rPr>
              <a:t>一种加权交叉熵</a:t>
            </a:r>
            <a:r>
              <a:rPr lang="zh-CN" altLang="en-US" sz="2400" dirty="0" smtClean="0">
                <a:latin typeface="黑体" panose="02010609060101010101" pitchFamily="49" charset="-122"/>
                <a:ea typeface="黑体" panose="02010609060101010101" pitchFamily="49" charset="-122"/>
              </a:rPr>
              <a:t>损失，用于</a:t>
            </a:r>
            <a:r>
              <a:rPr lang="zh-CN" altLang="en-US" sz="2400" dirty="0">
                <a:latin typeface="黑体" panose="02010609060101010101" pitchFamily="49" charset="-122"/>
                <a:ea typeface="黑体" panose="02010609060101010101" pitchFamily="49" charset="-122"/>
              </a:rPr>
              <a:t>解决</a:t>
            </a:r>
            <a:r>
              <a:rPr lang="zh-CN" altLang="en-US" sz="2400" dirty="0" smtClean="0">
                <a:latin typeface="黑体" panose="02010609060101010101" pitchFamily="49" charset="-122"/>
                <a:ea typeface="黑体" panose="02010609060101010101" pitchFamily="49" charset="-122"/>
              </a:rPr>
              <a:t>背景</a:t>
            </a:r>
            <a:r>
              <a:rPr lang="zh-CN" altLang="en-US" sz="2400" dirty="0">
                <a:latin typeface="黑体" panose="02010609060101010101" pitchFamily="49" charset="-122"/>
                <a:ea typeface="黑体" panose="02010609060101010101" pitchFamily="49" charset="-122"/>
              </a:rPr>
              <a:t>类与对象类的误分类影响的</a:t>
            </a:r>
            <a:r>
              <a:rPr lang="zh-CN" altLang="en-US" sz="2400" dirty="0" smtClean="0">
                <a:latin typeface="黑体" panose="02010609060101010101" pitchFamily="49" charset="-122"/>
                <a:ea typeface="黑体" panose="02010609060101010101" pitchFamily="49" charset="-122"/>
              </a:rPr>
              <a:t>不平衡。</a:t>
            </a:r>
            <a:endParaRPr lang="en-US" altLang="zh-CN" sz="2400" dirty="0" smtClean="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stretch>
            <a:fillRect/>
          </a:stretch>
        </p:blipFill>
        <p:spPr>
          <a:xfrm>
            <a:off x="1343471" y="4293096"/>
            <a:ext cx="7528155" cy="593506"/>
          </a:xfrm>
          <a:prstGeom prst="rect">
            <a:avLst/>
          </a:prstGeom>
        </p:spPr>
      </p:pic>
      <p:pic>
        <p:nvPicPr>
          <p:cNvPr id="3" name="图片 2"/>
          <p:cNvPicPr>
            <a:picLocks noChangeAspect="1"/>
          </p:cNvPicPr>
          <p:nvPr/>
        </p:nvPicPr>
        <p:blipFill>
          <a:blip r:embed="rId4"/>
          <a:stretch>
            <a:fillRect/>
          </a:stretch>
        </p:blipFill>
        <p:spPr>
          <a:xfrm>
            <a:off x="1343471" y="5017258"/>
            <a:ext cx="5184577" cy="674416"/>
          </a:xfrm>
          <a:prstGeom prst="rect">
            <a:avLst/>
          </a:prstGeom>
        </p:spPr>
      </p:pic>
      <p:sp>
        <p:nvSpPr>
          <p:cNvPr id="4" name="文本框 3"/>
          <p:cNvSpPr txBox="1"/>
          <p:nvPr/>
        </p:nvSpPr>
        <p:spPr>
          <a:xfrm>
            <a:off x="937400" y="5691674"/>
            <a:ext cx="9217024"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我们使用</a:t>
            </a:r>
            <a:r>
              <a:rPr lang="en-US" altLang="zh-CN" sz="2400" dirty="0">
                <a:latin typeface="黑体" panose="02010609060101010101" pitchFamily="49" charset="-122"/>
                <a:ea typeface="黑体" panose="02010609060101010101" pitchFamily="49" charset="-122"/>
              </a:rPr>
              <a:t>w0 = </a:t>
            </a:r>
            <a:r>
              <a:rPr lang="en-US" altLang="zh-CN" sz="2400" dirty="0" smtClean="0">
                <a:latin typeface="黑体" panose="02010609060101010101" pitchFamily="49" charset="-122"/>
                <a:ea typeface="黑体" panose="02010609060101010101" pitchFamily="49" charset="-122"/>
              </a:rPr>
              <a:t>1</a:t>
            </a:r>
            <a:r>
              <a:rPr lang="en-US" altLang="zh-CN" sz="2400" dirty="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5</a:t>
            </a:r>
            <a:r>
              <a:rPr lang="zh-CN" altLang="en-US" sz="2400" dirty="0">
                <a:latin typeface="黑体" panose="02010609060101010101" pitchFamily="49" charset="-122"/>
                <a:ea typeface="黑体" panose="02010609060101010101" pitchFamily="49" charset="-122"/>
              </a:rPr>
              <a:t>作为背景类，</a:t>
            </a:r>
            <a:r>
              <a:rPr lang="en-US" altLang="zh-CN" sz="2400" dirty="0" err="1">
                <a:latin typeface="黑体" panose="02010609060101010101" pitchFamily="49" charset="-122"/>
                <a:ea typeface="黑体" panose="02010609060101010101" pitchFamily="49" charset="-122"/>
              </a:rPr>
              <a:t>wi</a:t>
            </a:r>
            <a:r>
              <a:rPr lang="en-US" altLang="zh-CN" sz="2400" dirty="0">
                <a:latin typeface="黑体" panose="02010609060101010101" pitchFamily="49" charset="-122"/>
                <a:ea typeface="黑体" panose="02010609060101010101" pitchFamily="49" charset="-122"/>
              </a:rPr>
              <a:t> = 1</a:t>
            </a:r>
            <a:r>
              <a:rPr lang="zh-CN" altLang="en-US" sz="2400" dirty="0">
                <a:latin typeface="黑体" panose="02010609060101010101" pitchFamily="49" charset="-122"/>
                <a:ea typeface="黑体" panose="02010609060101010101" pitchFamily="49" charset="-122"/>
              </a:rPr>
              <a:t>作为其他所有类</a:t>
            </a:r>
          </a:p>
        </p:txBody>
      </p:sp>
    </p:spTree>
    <p:extLst>
      <p:ext uri="{BB962C8B-B14F-4D97-AF65-F5344CB8AC3E}">
        <p14:creationId xmlns:p14="http://schemas.microsoft.com/office/powerpoint/2010/main" val="3355240803"/>
      </p:ext>
    </p:extLst>
  </p:cSld>
  <p:clrMapOvr>
    <a:masterClrMapping/>
  </p:clrMapOvr>
  <p:transition spd="med" advTm="30169">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3</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dirty="0">
                <a:latin typeface="黑体" pitchFamily="2" charset="-122"/>
                <a:ea typeface="黑体" pitchFamily="2" charset="-122"/>
              </a:rPr>
              <a:t>目前的工作</a:t>
            </a: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4</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 name="文本框 5"/>
          <p:cNvSpPr txBox="1"/>
          <p:nvPr/>
        </p:nvSpPr>
        <p:spPr>
          <a:xfrm>
            <a:off x="599481" y="1484784"/>
            <a:ext cx="10858404" cy="1200329"/>
          </a:xfrm>
          <a:prstGeom prst="rect">
            <a:avLst/>
          </a:prstGeom>
          <a:noFill/>
        </p:spPr>
        <p:txBody>
          <a:bodyPr wrap="square" rtlCol="0">
            <a:spAutoFit/>
          </a:bodyPr>
          <a:lstStyle/>
          <a:p>
            <a:r>
              <a:rPr lang="en-US" altLang="zh-CN" sz="2400" dirty="0" smtClean="0">
                <a:latin typeface="黑体" panose="02010609060101010101" pitchFamily="49" charset="-122"/>
                <a:ea typeface="黑体" panose="02010609060101010101" pitchFamily="49" charset="-122"/>
              </a:rPr>
              <a:t>4. </a:t>
            </a:r>
            <a:r>
              <a:rPr lang="zh-CN" altLang="en-US" sz="2400" dirty="0" smtClean="0">
                <a:latin typeface="黑体" panose="02010609060101010101" pitchFamily="49" charset="-122"/>
                <a:ea typeface="黑体" panose="02010609060101010101" pitchFamily="49" charset="-122"/>
              </a:rPr>
              <a:t>我们还提出</a:t>
            </a:r>
            <a:r>
              <a:rPr lang="en-US" altLang="zh-CN" sz="2400" dirty="0" smtClean="0">
                <a:latin typeface="黑体" panose="02010609060101010101" pitchFamily="49" charset="-122"/>
                <a:ea typeface="黑体" panose="02010609060101010101" pitchFamily="49" charset="-122"/>
              </a:rPr>
              <a:t>attention feature maps</a:t>
            </a:r>
            <a:r>
              <a:rPr lang="zh-CN" altLang="en-US" sz="2400" dirty="0" smtClean="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teacher</a:t>
            </a:r>
            <a:r>
              <a:rPr lang="zh-CN" altLang="en-US" sz="2400" dirty="0" smtClean="0">
                <a:latin typeface="黑体" panose="02010609060101010101" pitchFamily="49" charset="-122"/>
                <a:ea typeface="黑体" panose="02010609060101010101" pitchFamily="49" charset="-122"/>
              </a:rPr>
              <a:t>网络</a:t>
            </a:r>
            <a:r>
              <a:rPr lang="zh-CN" altLang="en-US" sz="2400" dirty="0">
                <a:latin typeface="黑体" panose="02010609060101010101" pitchFamily="49" charset="-122"/>
                <a:ea typeface="黑体" panose="02010609060101010101" pitchFamily="49" charset="-122"/>
              </a:rPr>
              <a:t>通过生成的</a:t>
            </a:r>
            <a:r>
              <a:rPr lang="zh-CN" altLang="en-US" sz="2400" dirty="0" smtClean="0">
                <a:latin typeface="黑体" panose="02010609060101010101" pitchFamily="49" charset="-122"/>
                <a:ea typeface="黑体" panose="02010609060101010101" pitchFamily="49" charset="-122"/>
              </a:rPr>
              <a:t>注意力特征图（</a:t>
            </a:r>
            <a:r>
              <a:rPr lang="en-US" altLang="zh-CN" sz="2400" dirty="0" smtClean="0">
                <a:latin typeface="黑体" panose="02010609060101010101" pitchFamily="49" charset="-122"/>
                <a:ea typeface="黑体" panose="02010609060101010101" pitchFamily="49" charset="-122"/>
              </a:rPr>
              <a:t>attention feature maps</a:t>
            </a:r>
            <a:r>
              <a:rPr lang="zh-CN" altLang="en-US" sz="2400" dirty="0" smtClean="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来指导学生网络的注意力图</a:t>
            </a:r>
            <a:r>
              <a:rPr lang="zh-CN" altLang="en-US" sz="2400" dirty="0" smtClean="0">
                <a:latin typeface="黑体" panose="02010609060101010101" pitchFamily="49" charset="-122"/>
                <a:ea typeface="黑体" panose="02010609060101010101" pitchFamily="49" charset="-122"/>
              </a:rPr>
              <a:t>学习</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使得</a:t>
            </a:r>
            <a:r>
              <a:rPr lang="en-US" altLang="zh-CN" sz="2400" dirty="0" smtClean="0">
                <a:latin typeface="黑体" panose="02010609060101010101" pitchFamily="49" charset="-122"/>
                <a:ea typeface="黑体" panose="02010609060101010101" pitchFamily="49" charset="-122"/>
              </a:rPr>
              <a:t>student</a:t>
            </a:r>
            <a:r>
              <a:rPr lang="zh-CN" altLang="en-US" sz="2400" dirty="0" smtClean="0">
                <a:latin typeface="黑体" panose="02010609060101010101" pitchFamily="49" charset="-122"/>
                <a:ea typeface="黑体" panose="02010609060101010101" pitchFamily="49" charset="-122"/>
              </a:rPr>
              <a:t>网络更加关注于图像中真正存在物体的位置。</a:t>
            </a:r>
            <a:endParaRPr lang="en-US" altLang="zh-CN" sz="2400" dirty="0" smtClean="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stretch>
            <a:fillRect/>
          </a:stretch>
        </p:blipFill>
        <p:spPr>
          <a:xfrm>
            <a:off x="599481" y="3207420"/>
            <a:ext cx="10748180" cy="1377815"/>
          </a:xfrm>
          <a:prstGeom prst="rect">
            <a:avLst/>
          </a:prstGeom>
        </p:spPr>
      </p:pic>
      <p:sp>
        <p:nvSpPr>
          <p:cNvPr id="3" name="文本框 2"/>
          <p:cNvSpPr txBox="1"/>
          <p:nvPr/>
        </p:nvSpPr>
        <p:spPr>
          <a:xfrm>
            <a:off x="695400" y="4585235"/>
            <a:ext cx="9438826" cy="461665"/>
          </a:xfrm>
          <a:prstGeom prst="rect">
            <a:avLst/>
          </a:prstGeom>
          <a:noFill/>
        </p:spPr>
        <p:txBody>
          <a:bodyPr wrap="square" rtlCol="0">
            <a:spAutoFit/>
          </a:bodyPr>
          <a:lstStyle/>
          <a:p>
            <a:r>
              <a:rPr lang="en-US" altLang="zh-CN" sz="2400" dirty="0" smtClean="0">
                <a:latin typeface="黑体" panose="02010609060101010101" pitchFamily="49" charset="-122"/>
                <a:ea typeface="黑体" panose="02010609060101010101" pitchFamily="49" charset="-122"/>
              </a:rPr>
              <a:t>5. </a:t>
            </a:r>
            <a:r>
              <a:rPr lang="zh-CN" altLang="en-US" sz="2400" dirty="0" smtClean="0">
                <a:latin typeface="黑体" panose="02010609060101010101" pitchFamily="49" charset="-122"/>
                <a:ea typeface="黑体" panose="02010609060101010101" pitchFamily="49" charset="-122"/>
              </a:rPr>
              <a:t>结果</a:t>
            </a:r>
            <a:endParaRPr lang="zh-CN" altLang="en-US" sz="24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4"/>
          <a:stretch>
            <a:fillRect/>
          </a:stretch>
        </p:blipFill>
        <p:spPr>
          <a:xfrm>
            <a:off x="1199456" y="5338865"/>
            <a:ext cx="5715000" cy="1085850"/>
          </a:xfrm>
          <a:prstGeom prst="rect">
            <a:avLst/>
          </a:prstGeom>
        </p:spPr>
      </p:pic>
      <p:pic>
        <p:nvPicPr>
          <p:cNvPr id="5" name="图片 4"/>
          <p:cNvPicPr>
            <a:picLocks noChangeAspect="1"/>
          </p:cNvPicPr>
          <p:nvPr/>
        </p:nvPicPr>
        <p:blipFill>
          <a:blip r:embed="rId5"/>
          <a:stretch>
            <a:fillRect/>
          </a:stretch>
        </p:blipFill>
        <p:spPr>
          <a:xfrm>
            <a:off x="7134225" y="5381625"/>
            <a:ext cx="5057775" cy="1400175"/>
          </a:xfrm>
          <a:prstGeom prst="rect">
            <a:avLst/>
          </a:prstGeom>
        </p:spPr>
      </p:pic>
      <p:pic>
        <p:nvPicPr>
          <p:cNvPr id="8" name="图片 7"/>
          <p:cNvPicPr>
            <a:picLocks noChangeAspect="1"/>
          </p:cNvPicPr>
          <p:nvPr/>
        </p:nvPicPr>
        <p:blipFill>
          <a:blip r:embed="rId6"/>
          <a:stretch>
            <a:fillRect/>
          </a:stretch>
        </p:blipFill>
        <p:spPr>
          <a:xfrm>
            <a:off x="4056956" y="4559768"/>
            <a:ext cx="5038725" cy="342900"/>
          </a:xfrm>
          <a:prstGeom prst="rect">
            <a:avLst/>
          </a:prstGeom>
        </p:spPr>
      </p:pic>
    </p:spTree>
    <p:extLst>
      <p:ext uri="{BB962C8B-B14F-4D97-AF65-F5344CB8AC3E}">
        <p14:creationId xmlns:p14="http://schemas.microsoft.com/office/powerpoint/2010/main" val="2656754004"/>
      </p:ext>
    </p:extLst>
  </p:cSld>
  <p:clrMapOvr>
    <a:masterClrMapping/>
  </p:clrMapOvr>
  <p:transition spd="med" advTm="30169">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4</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dirty="0" smtClean="0">
                <a:latin typeface="黑体" pitchFamily="2" charset="-122"/>
                <a:ea typeface="黑体" pitchFamily="2" charset="-122"/>
              </a:rPr>
              <a:t>新的想法</a:t>
            </a:r>
            <a:endParaRPr lang="zh-CN" altLang="en-US" sz="2000" dirty="0">
              <a:latin typeface="黑体" pitchFamily="2" charset="-122"/>
              <a:ea typeface="黑体" pitchFamily="2" charset="-122"/>
            </a:endParaRP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5</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 name="文本框 2"/>
          <p:cNvSpPr txBox="1"/>
          <p:nvPr/>
        </p:nvSpPr>
        <p:spPr>
          <a:xfrm>
            <a:off x="695400" y="1700808"/>
            <a:ext cx="10657184" cy="33239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目标检测网络的知识蒸馏，我们的方法：</a:t>
            </a:r>
            <a:r>
              <a:rPr lang="en-US" altLang="zh-CN" sz="2400" dirty="0" smtClean="0">
                <a:latin typeface="黑体" panose="02010609060101010101" pitchFamily="49" charset="-122"/>
                <a:ea typeface="黑体" panose="02010609060101010101" pitchFamily="49" charset="-122"/>
              </a:rPr>
              <a:t>student</a:t>
            </a:r>
            <a:r>
              <a:rPr lang="zh-CN" altLang="en-US" sz="2400" dirty="0" smtClean="0">
                <a:latin typeface="黑体" panose="02010609060101010101" pitchFamily="49" charset="-122"/>
                <a:ea typeface="黑体" panose="02010609060101010101" pitchFamily="49" charset="-122"/>
              </a:rPr>
              <a:t>学习</a:t>
            </a:r>
            <a:r>
              <a:rPr lang="en-US" altLang="zh-CN" sz="2400" dirty="0" smtClean="0">
                <a:latin typeface="黑体" panose="02010609060101010101" pitchFamily="49" charset="-122"/>
                <a:ea typeface="黑体" panose="02010609060101010101" pitchFamily="49" charset="-122"/>
              </a:rPr>
              <a:t>teacher</a:t>
            </a:r>
            <a:r>
              <a:rPr lang="zh-CN" altLang="en-US" sz="2400" dirty="0" smtClean="0">
                <a:latin typeface="黑体" panose="02010609060101010101" pitchFamily="49" charset="-122"/>
                <a:ea typeface="黑体" panose="02010609060101010101" pitchFamily="49" charset="-122"/>
              </a:rPr>
              <a:t>网络的</a:t>
            </a:r>
            <a:r>
              <a:rPr lang="en-US" altLang="zh-CN" sz="2400" dirty="0" smtClean="0">
                <a:latin typeface="黑体" panose="02010609060101010101" pitchFamily="49" charset="-122"/>
                <a:ea typeface="黑体" panose="02010609060101010101" pitchFamily="49" charset="-122"/>
              </a:rPr>
              <a:t>feature map</a:t>
            </a:r>
            <a:r>
              <a:rPr lang="zh-CN" altLang="en-US" sz="2400" dirty="0" smtClean="0">
                <a:latin typeface="黑体" panose="02010609060101010101" pitchFamily="49" charset="-122"/>
                <a:ea typeface="黑体" panose="02010609060101010101" pitchFamily="49" charset="-122"/>
              </a:rPr>
              <a:t>以及</a:t>
            </a:r>
            <a:r>
              <a:rPr lang="en-US" altLang="zh-CN" sz="2400" dirty="0" smtClean="0">
                <a:latin typeface="黑体" panose="02010609060101010101" pitchFamily="49" charset="-122"/>
                <a:ea typeface="黑体" panose="02010609060101010101" pitchFamily="49" charset="-122"/>
              </a:rPr>
              <a:t>teacher</a:t>
            </a:r>
            <a:r>
              <a:rPr lang="zh-CN" altLang="en-US" sz="2400" dirty="0" smtClean="0">
                <a:latin typeface="黑体" panose="02010609060101010101" pitchFamily="49" charset="-122"/>
                <a:ea typeface="黑体" panose="02010609060101010101" pitchFamily="49" charset="-122"/>
              </a:rPr>
              <a:t>网络分类输出经过处理之后的</a:t>
            </a:r>
            <a:r>
              <a:rPr lang="en-US" altLang="zh-CN" sz="2400" dirty="0" smtClean="0">
                <a:latin typeface="黑体" panose="02010609060101010101" pitchFamily="49" charset="-122"/>
                <a:ea typeface="黑体" panose="02010609060101010101" pitchFamily="49" charset="-122"/>
              </a:rPr>
              <a:t>soft target</a:t>
            </a:r>
            <a:r>
              <a:rPr lang="zh-CN" altLang="en-US" sz="2400" dirty="0" smtClean="0">
                <a:latin typeface="黑体" panose="02010609060101010101" pitchFamily="49" charset="-122"/>
                <a:ea typeface="黑体" panose="02010609060101010101" pitchFamily="49" charset="-122"/>
              </a:rPr>
              <a:t>。我们还想探索</a:t>
            </a:r>
            <a:r>
              <a:rPr lang="en-US" altLang="zh-CN" sz="2400" dirty="0" smtClean="0">
                <a:latin typeface="黑体" panose="02010609060101010101" pitchFamily="49" charset="-122"/>
                <a:ea typeface="黑体" panose="02010609060101010101" pitchFamily="49" charset="-122"/>
              </a:rPr>
              <a:t>teacher</a:t>
            </a:r>
            <a:r>
              <a:rPr lang="zh-CN" altLang="en-US" sz="2400" dirty="0" smtClean="0">
                <a:latin typeface="黑体" panose="02010609060101010101" pitchFamily="49" charset="-122"/>
                <a:ea typeface="黑体" panose="02010609060101010101" pitchFamily="49" charset="-122"/>
              </a:rPr>
              <a:t>网络的回归边界框输出对</a:t>
            </a:r>
            <a:r>
              <a:rPr lang="en-US" altLang="zh-CN" sz="2400" dirty="0" smtClean="0">
                <a:latin typeface="黑体" panose="02010609060101010101" pitchFamily="49" charset="-122"/>
                <a:ea typeface="黑体" panose="02010609060101010101" pitchFamily="49" charset="-122"/>
              </a:rPr>
              <a:t>student</a:t>
            </a:r>
            <a:r>
              <a:rPr lang="zh-CN" altLang="en-US" sz="2400" dirty="0" smtClean="0">
                <a:latin typeface="黑体" panose="02010609060101010101" pitchFamily="49" charset="-122"/>
                <a:ea typeface="黑体" panose="02010609060101010101" pitchFamily="49" charset="-122"/>
              </a:rPr>
              <a:t>网络的影响，而且我们知道使用所有</a:t>
            </a:r>
            <a:r>
              <a:rPr lang="en-US" altLang="zh-CN" sz="2400" dirty="0" smtClean="0">
                <a:latin typeface="黑体" panose="02010609060101010101" pitchFamily="49" charset="-122"/>
                <a:ea typeface="黑体" panose="02010609060101010101" pitchFamily="49" charset="-122"/>
              </a:rPr>
              <a:t>teacher</a:t>
            </a:r>
            <a:r>
              <a:rPr lang="zh-CN" altLang="en-US" sz="2400" dirty="0" smtClean="0">
                <a:latin typeface="黑体" panose="02010609060101010101" pitchFamily="49" charset="-122"/>
                <a:ea typeface="黑体" panose="02010609060101010101" pitchFamily="49" charset="-122"/>
              </a:rPr>
              <a:t>网络的回归输出时可能会错误的引导</a:t>
            </a:r>
            <a:r>
              <a:rPr lang="en-US" altLang="zh-CN" sz="2400" dirty="0" smtClean="0">
                <a:latin typeface="黑体" panose="02010609060101010101" pitchFamily="49" charset="-122"/>
                <a:ea typeface="黑体" panose="02010609060101010101" pitchFamily="49" charset="-122"/>
              </a:rPr>
              <a:t>student</a:t>
            </a:r>
            <a:r>
              <a:rPr lang="zh-CN" altLang="en-US" sz="2400" dirty="0" smtClean="0">
                <a:latin typeface="黑体" panose="02010609060101010101" pitchFamily="49" charset="-122"/>
                <a:ea typeface="黑体" panose="02010609060101010101" pitchFamily="49" charset="-122"/>
              </a:rPr>
              <a:t>网络。</a:t>
            </a:r>
            <a:endParaRPr lang="en-US" altLang="zh-CN" sz="2400" dirty="0" smtClean="0">
              <a:latin typeface="黑体" panose="02010609060101010101" pitchFamily="49" charset="-122"/>
              <a:ea typeface="黑体" panose="02010609060101010101" pitchFamily="49" charset="-122"/>
            </a:endParaRPr>
          </a:p>
          <a:p>
            <a:pPr marL="342900" lvl="0" indent="-342900">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是否可以</a:t>
            </a:r>
            <a:r>
              <a:rPr lang="zh-CN" altLang="zh-CN" sz="2400" dirty="0" smtClean="0">
                <a:latin typeface="黑体" panose="02010609060101010101" pitchFamily="49" charset="-122"/>
                <a:ea typeface="黑体" panose="02010609060101010101" pitchFamily="49" charset="-122"/>
              </a:rPr>
              <a:t>将</a:t>
            </a:r>
            <a:r>
              <a:rPr lang="en-US" altLang="zh-CN" sz="2400" dirty="0">
                <a:latin typeface="黑体" panose="02010609060101010101" pitchFamily="49" charset="-122"/>
                <a:ea typeface="黑体" panose="02010609060101010101" pitchFamily="49" charset="-122"/>
              </a:rPr>
              <a:t>mutual </a:t>
            </a:r>
            <a:r>
              <a:rPr lang="zh-CN" altLang="zh-CN" sz="2400" dirty="0">
                <a:latin typeface="黑体" panose="02010609060101010101" pitchFamily="49" charset="-122"/>
                <a:ea typeface="黑体" panose="02010609060101010101" pitchFamily="49" charset="-122"/>
              </a:rPr>
              <a:t>学习和</a:t>
            </a:r>
            <a:r>
              <a:rPr lang="en-US" altLang="zh-CN" sz="2400" dirty="0">
                <a:latin typeface="黑体" panose="02010609060101010101" pitchFamily="49" charset="-122"/>
                <a:ea typeface="黑体" panose="02010609060101010101" pitchFamily="49" charset="-122"/>
              </a:rPr>
              <a:t>teacher</a:t>
            </a:r>
            <a:r>
              <a:rPr lang="zh-CN" altLang="zh-CN" sz="2400" dirty="0">
                <a:latin typeface="黑体" panose="02010609060101010101" pitchFamily="49" charset="-122"/>
                <a:ea typeface="黑体" panose="02010609060101010101" pitchFamily="49" charset="-122"/>
              </a:rPr>
              <a:t>到学生学习结合</a:t>
            </a:r>
            <a:r>
              <a:rPr lang="zh-CN" altLang="zh-CN" sz="2400" dirty="0" smtClean="0">
                <a:latin typeface="黑体" panose="02010609060101010101" pitchFamily="49" charset="-122"/>
                <a:ea typeface="黑体" panose="02010609060101010101" pitchFamily="49" charset="-122"/>
              </a:rPr>
              <a:t>起来</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teacher</a:t>
            </a:r>
            <a:r>
              <a:rPr lang="zh-CN" altLang="en-US" sz="2400" dirty="0" smtClean="0">
                <a:latin typeface="黑体" panose="02010609060101010101" pitchFamily="49" charset="-122"/>
                <a:ea typeface="黑体" panose="02010609060101010101" pitchFamily="49" charset="-122"/>
              </a:rPr>
              <a:t>指导</a:t>
            </a:r>
            <a:r>
              <a:rPr lang="en-US" altLang="zh-CN" sz="2400" dirty="0" smtClean="0">
                <a:latin typeface="黑体" panose="02010609060101010101" pitchFamily="49" charset="-122"/>
                <a:ea typeface="黑体" panose="02010609060101010101" pitchFamily="49" charset="-122"/>
              </a:rPr>
              <a:t>student</a:t>
            </a:r>
            <a:r>
              <a:rPr lang="zh-CN" altLang="en-US" sz="2400" dirty="0" smtClean="0">
                <a:latin typeface="黑体" panose="02010609060101010101" pitchFamily="49" charset="-122"/>
                <a:ea typeface="黑体" panose="02010609060101010101" pitchFamily="49" charset="-122"/>
              </a:rPr>
              <a:t>网络学习</a:t>
            </a:r>
            <a:r>
              <a:rPr lang="zh-CN"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然后</a:t>
            </a:r>
            <a:r>
              <a:rPr lang="en-US" altLang="zh-CN" sz="2400" dirty="0" smtClean="0">
                <a:latin typeface="黑体" panose="02010609060101010101" pitchFamily="49" charset="-122"/>
                <a:ea typeface="黑体" panose="02010609060101010101" pitchFamily="49" charset="-122"/>
              </a:rPr>
              <a:t>student</a:t>
            </a:r>
            <a:r>
              <a:rPr lang="zh-CN" altLang="en-US" sz="2400" dirty="0" smtClean="0">
                <a:latin typeface="黑体" panose="02010609060101010101" pitchFamily="49" charset="-122"/>
                <a:ea typeface="黑体" panose="02010609060101010101" pitchFamily="49" charset="-122"/>
              </a:rPr>
              <a:t>网络</a:t>
            </a:r>
            <a:r>
              <a:rPr lang="zh-CN" altLang="zh-CN" sz="2400" dirty="0" smtClean="0">
                <a:latin typeface="黑体" panose="02010609060101010101" pitchFamily="49" charset="-122"/>
                <a:ea typeface="黑体" panose="02010609060101010101" pitchFamily="49" charset="-122"/>
              </a:rPr>
              <a:t>相互学习</a:t>
            </a:r>
            <a:r>
              <a:rPr lang="zh-CN" altLang="en-US" sz="2400" dirty="0" smtClean="0">
                <a:latin typeface="黑体" panose="02010609060101010101" pitchFamily="49" charset="-122"/>
                <a:ea typeface="黑体" panose="02010609060101010101" pitchFamily="49" charset="-122"/>
              </a:rPr>
              <a:t>。</a:t>
            </a:r>
            <a:endParaRPr lang="zh-CN" altLang="zh-CN" sz="2400" dirty="0">
              <a:latin typeface="黑体" panose="02010609060101010101" pitchFamily="49" charset="-122"/>
              <a:ea typeface="黑体" panose="02010609060101010101" pitchFamily="49" charset="-122"/>
            </a:endParaRPr>
          </a:p>
          <a:p>
            <a:pPr marL="342900" lvl="0" indent="-342900">
              <a:buFont typeface="Wingdings" panose="05000000000000000000" pitchFamily="2" charset="2"/>
              <a:buChar char="Ø"/>
            </a:pPr>
            <a:r>
              <a:rPr lang="zh-CN" altLang="zh-CN" sz="2400" dirty="0">
                <a:latin typeface="黑体" panose="02010609060101010101" pitchFamily="49" charset="-122"/>
                <a:ea typeface="黑体" panose="02010609060101010101" pitchFamily="49" charset="-122"/>
              </a:rPr>
              <a:t>不同深度和宽度的网络在</a:t>
            </a:r>
            <a:r>
              <a:rPr lang="zh-CN" altLang="zh-CN" sz="2400" dirty="0" smtClean="0">
                <a:latin typeface="黑体" panose="02010609060101010101" pitchFamily="49" charset="-122"/>
                <a:ea typeface="黑体" panose="02010609060101010101" pitchFamily="49" charset="-122"/>
              </a:rPr>
              <a:t>做</a:t>
            </a:r>
            <a:r>
              <a:rPr lang="en-US" altLang="zh-CN" sz="2400" dirty="0" smtClean="0">
                <a:latin typeface="黑体" panose="02010609060101010101" pitchFamily="49" charset="-122"/>
                <a:ea typeface="黑体" panose="02010609060101010101" pitchFamily="49" charset="-122"/>
              </a:rPr>
              <a:t>teacher</a:t>
            </a:r>
            <a:r>
              <a:rPr lang="zh-CN" altLang="en-US" sz="2400" dirty="0" smtClean="0">
                <a:latin typeface="黑体" panose="02010609060101010101" pitchFamily="49" charset="-122"/>
                <a:ea typeface="黑体" panose="02010609060101010101" pitchFamily="49" charset="-122"/>
              </a:rPr>
              <a:t>网络</a:t>
            </a:r>
            <a:r>
              <a:rPr lang="zh-CN" altLang="zh-CN" sz="2400" dirty="0" smtClean="0">
                <a:latin typeface="黑体" panose="02010609060101010101" pitchFamily="49" charset="-122"/>
                <a:ea typeface="黑体" panose="02010609060101010101" pitchFamily="49" charset="-122"/>
              </a:rPr>
              <a:t>时对</a:t>
            </a:r>
            <a:r>
              <a:rPr lang="en-US" altLang="zh-CN" sz="2400" dirty="0" smtClean="0">
                <a:latin typeface="黑体" panose="02010609060101010101" pitchFamily="49" charset="-122"/>
                <a:ea typeface="黑体" panose="02010609060101010101" pitchFamily="49" charset="-122"/>
              </a:rPr>
              <a:t>student</a:t>
            </a:r>
            <a:r>
              <a:rPr lang="zh-CN" altLang="zh-CN" sz="2400" dirty="0" smtClean="0">
                <a:latin typeface="黑体" panose="02010609060101010101" pitchFamily="49" charset="-122"/>
                <a:ea typeface="黑体" panose="02010609060101010101" pitchFamily="49" charset="-122"/>
              </a:rPr>
              <a:t>网络的</a:t>
            </a:r>
            <a:r>
              <a:rPr lang="zh-CN" altLang="zh-CN" sz="2400" dirty="0">
                <a:latin typeface="黑体" panose="02010609060101010101" pitchFamily="49" charset="-122"/>
                <a:ea typeface="黑体" panose="02010609060101010101" pitchFamily="49" charset="-122"/>
              </a:rPr>
              <a:t>影响</a:t>
            </a:r>
            <a:r>
              <a:rPr lang="zh-CN" altLang="zh-CN" sz="2400" dirty="0" smtClean="0">
                <a:latin typeface="黑体" panose="02010609060101010101" pitchFamily="49" charset="-122"/>
                <a:ea typeface="黑体" panose="02010609060101010101" pitchFamily="49" charset="-122"/>
              </a:rPr>
              <a:t>，可能两种</a:t>
            </a:r>
            <a:r>
              <a:rPr lang="en-US" altLang="zh-CN" sz="2400" dirty="0" smtClean="0">
                <a:latin typeface="黑体" panose="02010609060101010101" pitchFamily="49" charset="-122"/>
                <a:ea typeface="黑体" panose="02010609060101010101" pitchFamily="49" charset="-122"/>
              </a:rPr>
              <a:t>teacher</a:t>
            </a:r>
            <a:r>
              <a:rPr lang="zh-CN" altLang="zh-CN" sz="2400" dirty="0" smtClean="0">
                <a:latin typeface="黑体" panose="02010609060101010101" pitchFamily="49" charset="-122"/>
                <a:ea typeface="黑体" panose="02010609060101010101" pitchFamily="49" charset="-122"/>
              </a:rPr>
              <a:t>网络</a:t>
            </a:r>
            <a:r>
              <a:rPr lang="zh-CN" altLang="zh-CN" sz="2400" dirty="0">
                <a:latin typeface="黑体" panose="02010609060101010101" pitchFamily="49" charset="-122"/>
                <a:ea typeface="黑体" panose="02010609060101010101" pitchFamily="49" charset="-122"/>
              </a:rPr>
              <a:t>的侧重点</a:t>
            </a:r>
            <a:r>
              <a:rPr lang="zh-CN" altLang="zh-CN" sz="2400" dirty="0" smtClean="0">
                <a:latin typeface="黑体" panose="02010609060101010101" pitchFamily="49" charset="-122"/>
                <a:ea typeface="黑体" panose="02010609060101010101" pitchFamily="49" charset="-122"/>
              </a:rPr>
              <a:t>不同</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student</a:t>
            </a:r>
            <a:r>
              <a:rPr lang="zh-CN" altLang="en-US" sz="2400" dirty="0" smtClean="0">
                <a:latin typeface="黑体" panose="02010609060101010101" pitchFamily="49" charset="-122"/>
                <a:ea typeface="黑体" panose="02010609060101010101" pitchFamily="49" charset="-122"/>
              </a:rPr>
              <a:t>网络能从中学到不同的知识</a:t>
            </a:r>
            <a:r>
              <a:rPr lang="zh-CN" altLang="zh-CN" sz="2400" dirty="0" smtClean="0">
                <a:latin typeface="黑体" panose="02010609060101010101" pitchFamily="49" charset="-122"/>
                <a:ea typeface="黑体" panose="02010609060101010101" pitchFamily="49" charset="-122"/>
              </a:rPr>
              <a:t>。</a:t>
            </a:r>
            <a:endParaRPr lang="zh-CN" altLang="zh-CN" sz="2400" dirty="0">
              <a:latin typeface="黑体" panose="02010609060101010101" pitchFamily="49" charset="-122"/>
              <a:ea typeface="黑体" panose="02010609060101010101" pitchFamily="49" charset="-122"/>
            </a:endParaRPr>
          </a:p>
          <a:p>
            <a:endParaRPr lang="zh-CN" altLang="en-US" dirty="0">
              <a:solidFill>
                <a:srgbClr val="FF0000"/>
              </a:solidFill>
            </a:endParaRPr>
          </a:p>
        </p:txBody>
      </p:sp>
    </p:spTree>
    <p:extLst>
      <p:ext uri="{BB962C8B-B14F-4D97-AF65-F5344CB8AC3E}">
        <p14:creationId xmlns:p14="http://schemas.microsoft.com/office/powerpoint/2010/main" val="3027665542"/>
      </p:ext>
    </p:extLst>
  </p:cSld>
  <p:clrMapOvr>
    <a:masterClrMapping/>
  </p:clrMapOvr>
  <p:transition spd="med" advTm="30169">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27"/>
          <p:cNvSpPr txBox="1">
            <a:spLocks noChangeArrowheads="1"/>
          </p:cNvSpPr>
          <p:nvPr/>
        </p:nvSpPr>
        <p:spPr bwMode="auto">
          <a:xfrm>
            <a:off x="1343472" y="312342"/>
            <a:ext cx="4318000" cy="523220"/>
          </a:xfrm>
          <a:prstGeom prst="rect">
            <a:avLst/>
          </a:prstGeom>
          <a:noFill/>
          <a:ln w="9525">
            <a:noFill/>
            <a:miter lim="800000"/>
            <a:headEnd/>
            <a:tailEnd/>
          </a:ln>
        </p:spPr>
        <p:txBody>
          <a:bodyPr>
            <a:spAutoFit/>
          </a:bodyPr>
          <a:lstStyle/>
          <a:p>
            <a:pPr eaLnBrk="1" hangingPunct="1">
              <a:spcBef>
                <a:spcPct val="50000"/>
              </a:spcBef>
              <a:spcAft>
                <a:spcPts val="500"/>
              </a:spcAft>
            </a:pPr>
            <a:r>
              <a:rPr lang="zh-CN" altLang="en-US" sz="2800" dirty="0">
                <a:ea typeface="黑体" pitchFamily="2" charset="-122"/>
              </a:rPr>
              <a:t>目录</a:t>
            </a:r>
            <a:endParaRPr lang="en-US" altLang="zh-CN" sz="2800" dirty="0">
              <a:ea typeface="黑体" pitchFamily="2" charset="-122"/>
            </a:endParaRPr>
          </a:p>
        </p:txBody>
      </p:sp>
      <p:sp>
        <p:nvSpPr>
          <p:cNvPr id="5156" name="TextBox 24"/>
          <p:cNvSpPr>
            <a:spLocks noChangeArrowheads="1"/>
          </p:cNvSpPr>
          <p:nvPr/>
        </p:nvSpPr>
        <p:spPr bwMode="auto">
          <a:xfrm>
            <a:off x="1735027" y="1839583"/>
            <a:ext cx="4035425" cy="400110"/>
          </a:xfrm>
          <a:prstGeom prst="rect">
            <a:avLst/>
          </a:prstGeom>
          <a:noFill/>
          <a:ln w="9525">
            <a:noFill/>
            <a:miter lim="800000"/>
            <a:headEnd/>
            <a:tailEnd/>
          </a:ln>
        </p:spPr>
        <p:txBody>
          <a:bodyPr wrap="square">
            <a:spAutoFit/>
          </a:bodyPr>
          <a:lstStyle/>
          <a:p>
            <a:r>
              <a:rPr lang="zh-CN" altLang="en-US" sz="2000" dirty="0">
                <a:latin typeface="黑体" pitchFamily="2" charset="-122"/>
                <a:ea typeface="黑体" pitchFamily="2" charset="-122"/>
              </a:rPr>
              <a:t>背景及研究的目的和意义</a:t>
            </a:r>
          </a:p>
        </p:txBody>
      </p:sp>
      <p:grpSp>
        <p:nvGrpSpPr>
          <p:cNvPr id="3" name="组合 2"/>
          <p:cNvGrpSpPr/>
          <p:nvPr/>
        </p:nvGrpSpPr>
        <p:grpSpPr>
          <a:xfrm>
            <a:off x="1047919" y="1733862"/>
            <a:ext cx="577710" cy="646331"/>
            <a:chOff x="339865" y="1451192"/>
            <a:chExt cx="577710" cy="646331"/>
          </a:xfrm>
        </p:grpSpPr>
        <p:sp>
          <p:nvSpPr>
            <p:cNvPr id="21" name="直接连接符 20"/>
            <p:cNvSpPr>
              <a:spLocks noChangeShapeType="1"/>
            </p:cNvSpPr>
            <p:nvPr/>
          </p:nvSpPr>
          <p:spPr bwMode="auto">
            <a:xfrm>
              <a:off x="917575" y="1484784"/>
              <a:ext cx="0" cy="472239"/>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sz="3600"/>
            </a:p>
          </p:txBody>
        </p:sp>
        <p:sp>
          <p:nvSpPr>
            <p:cNvPr id="5158" name="TextBox 50"/>
            <p:cNvSpPr>
              <a:spLocks noChangeArrowheads="1"/>
            </p:cNvSpPr>
            <p:nvPr/>
          </p:nvSpPr>
          <p:spPr bwMode="auto">
            <a:xfrm>
              <a:off x="339865" y="1451192"/>
              <a:ext cx="468313" cy="646331"/>
            </a:xfrm>
            <a:prstGeom prst="rect">
              <a:avLst/>
            </a:prstGeom>
            <a:noFill/>
            <a:ln w="9525">
              <a:noFill/>
              <a:miter lim="800000"/>
              <a:headEnd/>
              <a:tailEnd/>
            </a:ln>
          </p:spPr>
          <p:txBody>
            <a:bodyPr>
              <a:spAutoFit/>
            </a:bodyPr>
            <a:lstStyle/>
            <a:p>
              <a:pPr eaLnBrk="1" hangingPunct="1"/>
              <a:r>
                <a:rPr lang="en-US" altLang="zh-CN" sz="3600" dirty="0">
                  <a:solidFill>
                    <a:srgbClr val="FF0000"/>
                  </a:solidFill>
                  <a:latin typeface="Arial Black" pitchFamily="34" charset="0"/>
                  <a:ea typeface="汉仪菱心体简"/>
                  <a:cs typeface="汉仪菱心体简"/>
                  <a:sym typeface="Arial Black" pitchFamily="34" charset="0"/>
                </a:rPr>
                <a:t>1</a:t>
              </a:r>
              <a:endParaRPr lang="zh-CN" altLang="en-US" sz="3600" dirty="0">
                <a:solidFill>
                  <a:srgbClr val="FF0000"/>
                </a:solidFill>
                <a:latin typeface="Arial Black" pitchFamily="34" charset="0"/>
                <a:ea typeface="汉仪菱心体简"/>
                <a:cs typeface="汉仪菱心体简"/>
                <a:sym typeface="Arial Black" pitchFamily="34" charset="0"/>
              </a:endParaRPr>
            </a:p>
          </p:txBody>
        </p:sp>
      </p:grpSp>
      <p:sp>
        <p:nvSpPr>
          <p:cNvPr id="5127" name="TextBox 24"/>
          <p:cNvSpPr>
            <a:spLocks noChangeArrowheads="1"/>
          </p:cNvSpPr>
          <p:nvPr/>
        </p:nvSpPr>
        <p:spPr bwMode="auto">
          <a:xfrm>
            <a:off x="1737036" y="2886649"/>
            <a:ext cx="4724400" cy="400110"/>
          </a:xfrm>
          <a:prstGeom prst="rect">
            <a:avLst/>
          </a:prstGeom>
          <a:noFill/>
          <a:ln w="9525">
            <a:noFill/>
            <a:miter lim="800000"/>
            <a:headEnd/>
            <a:tailEnd/>
          </a:ln>
        </p:spPr>
        <p:txBody>
          <a:bodyPr wrap="square">
            <a:spAutoFit/>
          </a:bodyPr>
          <a:lstStyle/>
          <a:p>
            <a:r>
              <a:rPr lang="zh-CN" altLang="en-US" sz="2000" dirty="0">
                <a:latin typeface="黑体" pitchFamily="2" charset="-122"/>
                <a:ea typeface="黑体" pitchFamily="2" charset="-122"/>
              </a:rPr>
              <a:t>知识</a:t>
            </a:r>
            <a:r>
              <a:rPr lang="zh-CN" altLang="en-US" sz="2000" dirty="0" smtClean="0">
                <a:latin typeface="黑体" pitchFamily="2" charset="-122"/>
                <a:ea typeface="黑体" pitchFamily="2" charset="-122"/>
              </a:rPr>
              <a:t>蒸馏文章分享</a:t>
            </a:r>
            <a:endParaRPr lang="zh-CN" altLang="en-US" sz="2000" dirty="0">
              <a:latin typeface="黑体" pitchFamily="2" charset="-122"/>
              <a:ea typeface="黑体" pitchFamily="2" charset="-122"/>
            </a:endParaRPr>
          </a:p>
        </p:txBody>
      </p:sp>
      <p:sp>
        <p:nvSpPr>
          <p:cNvPr id="5128" name="TextBox 24"/>
          <p:cNvSpPr>
            <a:spLocks noChangeArrowheads="1"/>
          </p:cNvSpPr>
          <p:nvPr/>
        </p:nvSpPr>
        <p:spPr bwMode="auto">
          <a:xfrm>
            <a:off x="1737036" y="4005064"/>
            <a:ext cx="7848872" cy="400110"/>
          </a:xfrm>
          <a:prstGeom prst="rect">
            <a:avLst/>
          </a:prstGeom>
          <a:noFill/>
          <a:ln w="9525">
            <a:noFill/>
            <a:miter lim="800000"/>
            <a:headEnd/>
            <a:tailEnd/>
          </a:ln>
        </p:spPr>
        <p:txBody>
          <a:bodyPr wrap="square">
            <a:spAutoFit/>
          </a:bodyPr>
          <a:lstStyle/>
          <a:p>
            <a:pPr eaLnBrk="1" hangingPunct="1">
              <a:spcBef>
                <a:spcPct val="50000"/>
              </a:spcBef>
              <a:spcAft>
                <a:spcPts val="500"/>
              </a:spcAft>
            </a:pPr>
            <a:r>
              <a:rPr lang="zh-CN" altLang="en-US" sz="2000" dirty="0" smtClean="0">
                <a:latin typeface="黑体" pitchFamily="2" charset="-122"/>
                <a:ea typeface="黑体" pitchFamily="2" charset="-122"/>
              </a:rPr>
              <a:t>新的想法</a:t>
            </a:r>
            <a:endParaRPr lang="en-US" altLang="zh-CN" sz="2000" dirty="0">
              <a:latin typeface="黑体" pitchFamily="2" charset="-122"/>
              <a:ea typeface="黑体" pitchFamily="2" charset="-122"/>
            </a:endParaRPr>
          </a:p>
        </p:txBody>
      </p:sp>
      <p:sp>
        <p:nvSpPr>
          <p:cNvPr id="42" name="TextBox 24"/>
          <p:cNvSpPr>
            <a:spLocks noChangeArrowheads="1"/>
          </p:cNvSpPr>
          <p:nvPr/>
        </p:nvSpPr>
        <p:spPr bwMode="auto">
          <a:xfrm>
            <a:off x="1715457" y="3432383"/>
            <a:ext cx="5943600" cy="430887"/>
          </a:xfrm>
          <a:prstGeom prst="rect">
            <a:avLst/>
          </a:prstGeom>
          <a:noFill/>
          <a:ln w="9525">
            <a:noFill/>
            <a:miter lim="800000"/>
            <a:headEnd/>
            <a:tailEnd/>
          </a:ln>
        </p:spPr>
        <p:txBody>
          <a:bodyPr>
            <a:spAutoFit/>
          </a:bodyPr>
          <a:lstStyle/>
          <a:p>
            <a:pPr marL="609600" indent="-609600" eaLnBrk="1" hangingPunct="1">
              <a:lnSpc>
                <a:spcPct val="110000"/>
              </a:lnSpc>
              <a:spcBef>
                <a:spcPct val="20000"/>
              </a:spcBef>
              <a:spcAft>
                <a:spcPct val="20000"/>
              </a:spcAft>
            </a:pPr>
            <a:r>
              <a:rPr lang="zh-CN" altLang="en-US" sz="2000" dirty="0" smtClean="0">
                <a:latin typeface="黑体" pitchFamily="2" charset="-122"/>
                <a:ea typeface="黑体" pitchFamily="2" charset="-122"/>
              </a:rPr>
              <a:t>目前的工作</a:t>
            </a:r>
            <a:endParaRPr lang="en-US" altLang="zh-CN" sz="2000" dirty="0">
              <a:latin typeface="黑体" pitchFamily="2" charset="-122"/>
              <a:ea typeface="黑体" pitchFamily="2" charset="-122"/>
            </a:endParaRPr>
          </a:p>
        </p:txBody>
      </p:sp>
      <p:grpSp>
        <p:nvGrpSpPr>
          <p:cNvPr id="56" name="组合 55"/>
          <p:cNvGrpSpPr/>
          <p:nvPr/>
        </p:nvGrpSpPr>
        <p:grpSpPr>
          <a:xfrm>
            <a:off x="1088964" y="2780928"/>
            <a:ext cx="577710" cy="646331"/>
            <a:chOff x="339865" y="1451192"/>
            <a:chExt cx="577710" cy="646331"/>
          </a:xfrm>
        </p:grpSpPr>
        <p:sp>
          <p:nvSpPr>
            <p:cNvPr id="57" name="直接连接符 56"/>
            <p:cNvSpPr>
              <a:spLocks noChangeShapeType="1"/>
            </p:cNvSpPr>
            <p:nvPr/>
          </p:nvSpPr>
          <p:spPr bwMode="auto">
            <a:xfrm>
              <a:off x="917575" y="1484784"/>
              <a:ext cx="0" cy="472239"/>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sz="3600"/>
            </a:p>
          </p:txBody>
        </p:sp>
        <p:sp>
          <p:nvSpPr>
            <p:cNvPr id="58" name="TextBox 50"/>
            <p:cNvSpPr>
              <a:spLocks noChangeArrowheads="1"/>
            </p:cNvSpPr>
            <p:nvPr/>
          </p:nvSpPr>
          <p:spPr bwMode="auto">
            <a:xfrm>
              <a:off x="339865" y="1451192"/>
              <a:ext cx="468313" cy="646331"/>
            </a:xfrm>
            <a:prstGeom prst="rect">
              <a:avLst/>
            </a:prstGeom>
            <a:noFill/>
            <a:ln w="9525">
              <a:noFill/>
              <a:miter lim="800000"/>
              <a:headEnd/>
              <a:tailEnd/>
            </a:ln>
          </p:spPr>
          <p:txBody>
            <a:bodyPr>
              <a:spAutoFit/>
            </a:bodyPr>
            <a:lstStyle/>
            <a:p>
              <a:pPr eaLnBrk="1" hangingPunct="1"/>
              <a:r>
                <a:rPr lang="en-US" altLang="zh-CN" sz="3600" dirty="0" smtClean="0">
                  <a:solidFill>
                    <a:srgbClr val="FF0000"/>
                  </a:solidFill>
                  <a:latin typeface="Arial Black" pitchFamily="34" charset="0"/>
                  <a:ea typeface="汉仪菱心体简"/>
                  <a:cs typeface="汉仪菱心体简"/>
                  <a:sym typeface="Arial Black" pitchFamily="34" charset="0"/>
                </a:rPr>
                <a:t>3</a:t>
              </a:r>
              <a:endParaRPr lang="zh-CN" altLang="en-US" sz="3600" dirty="0">
                <a:solidFill>
                  <a:srgbClr val="FF0000"/>
                </a:solidFill>
                <a:latin typeface="Arial Black" pitchFamily="34" charset="0"/>
                <a:ea typeface="汉仪菱心体简"/>
                <a:cs typeface="汉仪菱心体简"/>
                <a:sym typeface="Arial Black" pitchFamily="34" charset="0"/>
              </a:endParaRPr>
            </a:p>
          </p:txBody>
        </p:sp>
      </p:grpSp>
      <p:grpSp>
        <p:nvGrpSpPr>
          <p:cNvPr id="59" name="组合 58"/>
          <p:cNvGrpSpPr/>
          <p:nvPr/>
        </p:nvGrpSpPr>
        <p:grpSpPr>
          <a:xfrm>
            <a:off x="1111924" y="3933056"/>
            <a:ext cx="554750" cy="646331"/>
            <a:chOff x="339865" y="1451192"/>
            <a:chExt cx="577710" cy="646331"/>
          </a:xfrm>
        </p:grpSpPr>
        <p:sp>
          <p:nvSpPr>
            <p:cNvPr id="60" name="直接连接符 59"/>
            <p:cNvSpPr>
              <a:spLocks noChangeShapeType="1"/>
            </p:cNvSpPr>
            <p:nvPr/>
          </p:nvSpPr>
          <p:spPr bwMode="auto">
            <a:xfrm>
              <a:off x="917575" y="1484784"/>
              <a:ext cx="0" cy="472239"/>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sz="3600"/>
            </a:p>
          </p:txBody>
        </p:sp>
        <p:sp>
          <p:nvSpPr>
            <p:cNvPr id="61" name="TextBox 50"/>
            <p:cNvSpPr>
              <a:spLocks noChangeArrowheads="1"/>
            </p:cNvSpPr>
            <p:nvPr/>
          </p:nvSpPr>
          <p:spPr bwMode="auto">
            <a:xfrm>
              <a:off x="339865" y="1451192"/>
              <a:ext cx="468313" cy="646331"/>
            </a:xfrm>
            <a:prstGeom prst="rect">
              <a:avLst/>
            </a:prstGeom>
            <a:noFill/>
            <a:ln w="9525">
              <a:noFill/>
              <a:miter lim="800000"/>
              <a:headEnd/>
              <a:tailEnd/>
            </a:ln>
          </p:spPr>
          <p:txBody>
            <a:bodyPr>
              <a:spAutoFit/>
            </a:bodyPr>
            <a:lstStyle/>
            <a:p>
              <a:pPr eaLnBrk="1" hangingPunct="1"/>
              <a:r>
                <a:rPr lang="en-US" altLang="zh-CN" sz="3600" dirty="0" smtClean="0">
                  <a:solidFill>
                    <a:srgbClr val="FF0000"/>
                  </a:solidFill>
                  <a:latin typeface="Arial Black" pitchFamily="34" charset="0"/>
                  <a:ea typeface="汉仪菱心体简"/>
                  <a:cs typeface="汉仪菱心体简"/>
                  <a:sym typeface="Arial Black" pitchFamily="34" charset="0"/>
                </a:rPr>
                <a:t>5</a:t>
              </a:r>
              <a:endParaRPr lang="zh-CN" altLang="en-US" sz="3600" dirty="0">
                <a:solidFill>
                  <a:srgbClr val="FF0000"/>
                </a:solidFill>
                <a:latin typeface="Arial Black" pitchFamily="34" charset="0"/>
                <a:ea typeface="汉仪菱心体简"/>
                <a:cs typeface="汉仪菱心体简"/>
                <a:sym typeface="Arial Black" pitchFamily="34" charset="0"/>
              </a:endParaRPr>
            </a:p>
          </p:txBody>
        </p:sp>
      </p:grpSp>
      <p:grpSp>
        <p:nvGrpSpPr>
          <p:cNvPr id="65" name="组合 64"/>
          <p:cNvGrpSpPr/>
          <p:nvPr/>
        </p:nvGrpSpPr>
        <p:grpSpPr>
          <a:xfrm>
            <a:off x="1111924" y="3356992"/>
            <a:ext cx="554750" cy="646331"/>
            <a:chOff x="339865" y="1451192"/>
            <a:chExt cx="577710" cy="646331"/>
          </a:xfrm>
        </p:grpSpPr>
        <p:sp>
          <p:nvSpPr>
            <p:cNvPr id="66" name="直接连接符 65"/>
            <p:cNvSpPr>
              <a:spLocks noChangeShapeType="1"/>
            </p:cNvSpPr>
            <p:nvPr/>
          </p:nvSpPr>
          <p:spPr bwMode="auto">
            <a:xfrm>
              <a:off x="917575" y="1484784"/>
              <a:ext cx="0" cy="472239"/>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sz="3600"/>
            </a:p>
          </p:txBody>
        </p:sp>
        <p:sp>
          <p:nvSpPr>
            <p:cNvPr id="67" name="TextBox 50"/>
            <p:cNvSpPr>
              <a:spLocks noChangeArrowheads="1"/>
            </p:cNvSpPr>
            <p:nvPr/>
          </p:nvSpPr>
          <p:spPr bwMode="auto">
            <a:xfrm>
              <a:off x="339865" y="1451192"/>
              <a:ext cx="468313" cy="646331"/>
            </a:xfrm>
            <a:prstGeom prst="rect">
              <a:avLst/>
            </a:prstGeom>
            <a:noFill/>
            <a:ln w="9525">
              <a:noFill/>
              <a:miter lim="800000"/>
              <a:headEnd/>
              <a:tailEnd/>
            </a:ln>
          </p:spPr>
          <p:txBody>
            <a:bodyPr>
              <a:spAutoFit/>
            </a:bodyPr>
            <a:lstStyle/>
            <a:p>
              <a:pPr eaLnBrk="1" hangingPunct="1"/>
              <a:r>
                <a:rPr lang="en-US" altLang="zh-CN" sz="3600" dirty="0" smtClean="0">
                  <a:solidFill>
                    <a:srgbClr val="FF0000"/>
                  </a:solidFill>
                  <a:latin typeface="Arial Black" pitchFamily="34" charset="0"/>
                  <a:ea typeface="汉仪菱心体简"/>
                  <a:cs typeface="汉仪菱心体简"/>
                  <a:sym typeface="Arial Black" pitchFamily="34" charset="0"/>
                </a:rPr>
                <a:t>4</a:t>
              </a:r>
              <a:endParaRPr lang="zh-CN" altLang="en-US" sz="3600" dirty="0">
                <a:solidFill>
                  <a:srgbClr val="FF0000"/>
                </a:solidFill>
                <a:latin typeface="Arial Black" pitchFamily="34" charset="0"/>
                <a:ea typeface="汉仪菱心体简"/>
                <a:cs typeface="汉仪菱心体简"/>
                <a:sym typeface="Arial Black" pitchFamily="34" charset="0"/>
              </a:endParaRPr>
            </a:p>
          </p:txBody>
        </p:sp>
      </p:grpSp>
      <p:sp>
        <p:nvSpPr>
          <p:cNvPr id="4" name="灯片编号占位符 3"/>
          <p:cNvSpPr>
            <a:spLocks noGrp="1"/>
          </p:cNvSpPr>
          <p:nvPr>
            <p:ph type="sldNum" sz="quarter" idx="12"/>
          </p:nvPr>
        </p:nvSpPr>
        <p:spPr/>
        <p:txBody>
          <a:bodyPr/>
          <a:lstStyle/>
          <a:p>
            <a:pPr>
              <a:defRPr/>
            </a:pPr>
            <a:fld id="{6C5FF4B1-6C59-4A81-B68C-70B2283FD445}" type="slidenum">
              <a:rPr lang="en-US" altLang="zh-CN" smtClean="0"/>
              <a:pPr>
                <a:defRPr/>
              </a:pPr>
              <a:t>2</a:t>
            </a:fld>
            <a:endParaRPr lang="en-US" altLang="zh-CN"/>
          </a:p>
        </p:txBody>
      </p:sp>
      <p:grpSp>
        <p:nvGrpSpPr>
          <p:cNvPr id="20" name="组合 19"/>
          <p:cNvGrpSpPr/>
          <p:nvPr/>
        </p:nvGrpSpPr>
        <p:grpSpPr>
          <a:xfrm>
            <a:off x="1070682" y="2182912"/>
            <a:ext cx="577711" cy="646331"/>
            <a:chOff x="339864" y="1364378"/>
            <a:chExt cx="577711" cy="646331"/>
          </a:xfrm>
        </p:grpSpPr>
        <p:sp>
          <p:nvSpPr>
            <p:cNvPr id="22" name="直接连接符 21"/>
            <p:cNvSpPr>
              <a:spLocks noChangeShapeType="1"/>
            </p:cNvSpPr>
            <p:nvPr/>
          </p:nvSpPr>
          <p:spPr bwMode="auto">
            <a:xfrm>
              <a:off x="917575" y="1484784"/>
              <a:ext cx="0" cy="472239"/>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sz="3600"/>
            </a:p>
          </p:txBody>
        </p:sp>
        <p:sp>
          <p:nvSpPr>
            <p:cNvPr id="23" name="TextBox 50"/>
            <p:cNvSpPr>
              <a:spLocks noChangeArrowheads="1"/>
            </p:cNvSpPr>
            <p:nvPr/>
          </p:nvSpPr>
          <p:spPr bwMode="auto">
            <a:xfrm>
              <a:off x="339864" y="1364378"/>
              <a:ext cx="468313" cy="646331"/>
            </a:xfrm>
            <a:prstGeom prst="rect">
              <a:avLst/>
            </a:prstGeom>
            <a:noFill/>
            <a:ln w="9525">
              <a:noFill/>
              <a:miter lim="800000"/>
              <a:headEnd/>
              <a:tailEnd/>
            </a:ln>
          </p:spPr>
          <p:txBody>
            <a:bodyPr>
              <a:spAutoFit/>
            </a:bodyPr>
            <a:lstStyle/>
            <a:p>
              <a:pPr eaLnBrk="1" hangingPunct="1"/>
              <a:r>
                <a:rPr lang="en-US" altLang="zh-CN" sz="3600" dirty="0" smtClean="0">
                  <a:solidFill>
                    <a:srgbClr val="FF0000"/>
                  </a:solidFill>
                  <a:latin typeface="Arial Black" pitchFamily="34" charset="0"/>
                  <a:ea typeface="汉仪菱心体简"/>
                  <a:cs typeface="汉仪菱心体简"/>
                  <a:sym typeface="Arial Black" pitchFamily="34" charset="0"/>
                </a:rPr>
                <a:t>2</a:t>
              </a:r>
              <a:endParaRPr lang="zh-CN" altLang="en-US" sz="3600" dirty="0">
                <a:solidFill>
                  <a:srgbClr val="FF0000"/>
                </a:solidFill>
                <a:latin typeface="Arial Black" pitchFamily="34" charset="0"/>
                <a:ea typeface="汉仪菱心体简"/>
                <a:cs typeface="汉仪菱心体简"/>
                <a:sym typeface="Arial Black" pitchFamily="34" charset="0"/>
              </a:endParaRPr>
            </a:p>
          </p:txBody>
        </p:sp>
      </p:grpSp>
      <p:sp>
        <p:nvSpPr>
          <p:cNvPr id="24" name="TextBox 24"/>
          <p:cNvSpPr>
            <a:spLocks noChangeArrowheads="1"/>
          </p:cNvSpPr>
          <p:nvPr/>
        </p:nvSpPr>
        <p:spPr bwMode="auto">
          <a:xfrm>
            <a:off x="1781474" y="2303318"/>
            <a:ext cx="4035425" cy="400110"/>
          </a:xfrm>
          <a:prstGeom prst="rect">
            <a:avLst/>
          </a:prstGeom>
          <a:noFill/>
          <a:ln w="9525">
            <a:noFill/>
            <a:miter lim="800000"/>
            <a:headEnd/>
            <a:tailEnd/>
          </a:ln>
        </p:spPr>
        <p:txBody>
          <a:bodyPr wrap="square">
            <a:spAutoFit/>
          </a:bodyPr>
          <a:lstStyle/>
          <a:p>
            <a:r>
              <a:rPr lang="zh-CN" altLang="en-US" sz="2000" dirty="0" smtClean="0">
                <a:latin typeface="黑体" pitchFamily="2" charset="-122"/>
                <a:ea typeface="黑体" pitchFamily="2" charset="-122"/>
              </a:rPr>
              <a:t>知识蒸馏的定义</a:t>
            </a:r>
            <a:endParaRPr lang="zh-CN" altLang="en-US" sz="2000" dirty="0">
              <a:latin typeface="黑体" pitchFamily="2" charset="-122"/>
              <a:ea typeface="黑体" pitchFamily="2" charset="-122"/>
            </a:endParaRPr>
          </a:p>
        </p:txBody>
      </p:sp>
    </p:spTree>
  </p:cSld>
  <p:clrMapOvr>
    <a:masterClrMapping/>
  </p:clrMapOvr>
  <p:transition spd="med" advTm="30169">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4</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dirty="0" smtClean="0">
                <a:latin typeface="黑体" pitchFamily="2" charset="-122"/>
                <a:ea typeface="黑体" pitchFamily="2" charset="-122"/>
              </a:rPr>
              <a:t>背景</a:t>
            </a:r>
            <a:r>
              <a:rPr lang="zh-CN" altLang="en-US" sz="2000" dirty="0">
                <a:latin typeface="黑体" pitchFamily="2" charset="-122"/>
                <a:ea typeface="黑体" pitchFamily="2" charset="-122"/>
              </a:rPr>
              <a:t>及研究的目的和意义</a:t>
            </a: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a:solidFill>
                  <a:srgbClr val="FF0000"/>
                </a:solidFill>
                <a:latin typeface="Arial Black" pitchFamily="34" charset="0"/>
                <a:ea typeface="汉仪菱心体简"/>
                <a:cs typeface="汉仪菱心体简"/>
                <a:sym typeface="Arial Black" pitchFamily="34" charset="0"/>
              </a:rPr>
              <a:t>1</a:t>
            </a:r>
            <a:endParaRPr lang="zh-CN" altLang="en-US" sz="350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4" name="矩形 23"/>
          <p:cNvSpPr/>
          <p:nvPr/>
        </p:nvSpPr>
        <p:spPr>
          <a:xfrm>
            <a:off x="912560" y="1196752"/>
            <a:ext cx="10512032" cy="3447098"/>
          </a:xfrm>
          <a:prstGeom prst="rect">
            <a:avLst/>
          </a:prstGeom>
        </p:spPr>
        <p:txBody>
          <a:bodyPr wrap="square">
            <a:spAutoFit/>
          </a:bodyPr>
          <a:lstStyle/>
          <a:p>
            <a:r>
              <a:rPr lang="zh-CN" altLang="en-US" sz="2800" dirty="0">
                <a:latin typeface="黑体" panose="02010609060101010101" pitchFamily="49" charset="-122"/>
                <a:ea typeface="黑体" panose="02010609060101010101" pitchFamily="49" charset="-122"/>
              </a:rPr>
              <a:t>近些年来，随着目标检测算法的发展，研究者们发现利用更深更大的卷积神经网络作为骨架，对目标检测算法的精度提升越大。并且随着目标检测算法的检测精度提升，使视觉检测算法逐渐从非关键性领域，走向关键性领域（比如无人驾驶和医疗等领域）。但是为了保证检测精度，不得不使用更大的卷积神经网络作为骨架，造成检测速度下降，计算设备成本</a:t>
            </a:r>
            <a:r>
              <a:rPr lang="zh-CN" altLang="en-US" sz="2800" dirty="0" smtClean="0">
                <a:latin typeface="黑体" panose="02010609060101010101" pitchFamily="49" charset="-122"/>
                <a:ea typeface="黑体" panose="02010609060101010101" pitchFamily="49" charset="-122"/>
              </a:rPr>
              <a:t>增加。这是算法在实际应用的一个很大的阻碍。</a:t>
            </a:r>
            <a:endParaRPr lang="en-US" altLang="zh-CN" sz="2800" dirty="0" smtClean="0">
              <a:latin typeface="黑体" panose="02010609060101010101" pitchFamily="49" charset="-122"/>
              <a:ea typeface="黑体" panose="02010609060101010101" pitchFamily="49" charset="-122"/>
            </a:endParaRPr>
          </a:p>
          <a:p>
            <a:endParaRPr lang="en-US" altLang="zh-CN" sz="22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55893307"/>
      </p:ext>
    </p:extLst>
  </p:cSld>
  <p:clrMapOvr>
    <a:masterClrMapping/>
  </p:clrMapOvr>
  <p:transition spd="med" advTm="30169">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4</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dirty="0" smtClean="0">
                <a:latin typeface="黑体" pitchFamily="2" charset="-122"/>
                <a:ea typeface="黑体" pitchFamily="2" charset="-122"/>
              </a:rPr>
              <a:t>背景</a:t>
            </a:r>
            <a:r>
              <a:rPr lang="zh-CN" altLang="en-US" sz="2000" dirty="0">
                <a:latin typeface="黑体" pitchFamily="2" charset="-122"/>
                <a:ea typeface="黑体" pitchFamily="2" charset="-122"/>
              </a:rPr>
              <a:t>及研究的目的和意义</a:t>
            </a: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a:solidFill>
                  <a:srgbClr val="FF0000"/>
                </a:solidFill>
                <a:latin typeface="Arial Black" pitchFamily="34" charset="0"/>
                <a:ea typeface="汉仪菱心体简"/>
                <a:cs typeface="汉仪菱心体简"/>
                <a:sym typeface="Arial Black" pitchFamily="34" charset="0"/>
              </a:rPr>
              <a:t>1</a:t>
            </a:r>
            <a:endParaRPr lang="zh-CN" altLang="en-US" sz="350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4" name="矩形 23"/>
          <p:cNvSpPr/>
          <p:nvPr/>
        </p:nvSpPr>
        <p:spPr>
          <a:xfrm>
            <a:off x="912560" y="1196752"/>
            <a:ext cx="9791952" cy="2677656"/>
          </a:xfrm>
          <a:prstGeom prst="rect">
            <a:avLst/>
          </a:prstGeom>
        </p:spPr>
        <p:txBody>
          <a:bodyPr wrap="square">
            <a:spAutoFit/>
          </a:bodyPr>
          <a:lstStyle/>
          <a:p>
            <a:r>
              <a:rPr lang="zh-CN" altLang="en-US" sz="2800" dirty="0">
                <a:latin typeface="黑体" panose="02010609060101010101" pitchFamily="49" charset="-122"/>
                <a:ea typeface="黑体" panose="02010609060101010101" pitchFamily="49" charset="-122"/>
              </a:rPr>
              <a:t>另一方面，有关于知识蒸馏的工作</a:t>
            </a:r>
            <a:r>
              <a:rPr lang="zh-CN" altLang="en-US" sz="2800" dirty="0" smtClean="0">
                <a:latin typeface="黑体" panose="02010609060101010101" pitchFamily="49" charset="-122"/>
                <a:ea typeface="黑体" panose="02010609060101010101" pitchFamily="49" charset="-122"/>
              </a:rPr>
              <a:t>表明，</a:t>
            </a:r>
            <a:r>
              <a:rPr lang="zh-CN" altLang="en-US" sz="2800" dirty="0">
                <a:latin typeface="黑体" panose="02010609060101010101" pitchFamily="49" charset="-122"/>
                <a:ea typeface="黑体" panose="02010609060101010101" pitchFamily="49" charset="-122"/>
              </a:rPr>
              <a:t>使用一个更深更大的模型，并且在充分训练完毕后作为</a:t>
            </a:r>
            <a:r>
              <a:rPr lang="en-US" altLang="zh-CN" sz="2800" dirty="0">
                <a:latin typeface="黑体" panose="02010609060101010101" pitchFamily="49" charset="-122"/>
                <a:ea typeface="黑体" panose="02010609060101010101" pitchFamily="49" charset="-122"/>
              </a:rPr>
              <a:t>teacher net</a:t>
            </a:r>
            <a:r>
              <a:rPr lang="zh-CN" altLang="en-US" sz="2800" dirty="0">
                <a:latin typeface="黑体" panose="02010609060101010101" pitchFamily="49" charset="-122"/>
                <a:ea typeface="黑体" panose="02010609060101010101" pitchFamily="49" charset="-122"/>
              </a:rPr>
              <a:t>，然后再选取一个比较浅的模型作为</a:t>
            </a:r>
            <a:r>
              <a:rPr lang="en-US" altLang="zh-CN" sz="2800" dirty="0">
                <a:latin typeface="黑体" panose="02010609060101010101" pitchFamily="49" charset="-122"/>
                <a:ea typeface="黑体" panose="02010609060101010101" pitchFamily="49" charset="-122"/>
              </a:rPr>
              <a:t>student net</a:t>
            </a:r>
            <a:r>
              <a:rPr lang="zh-CN" altLang="en-US" sz="2800" dirty="0">
                <a:latin typeface="黑体" panose="02010609060101010101" pitchFamily="49" charset="-122"/>
                <a:ea typeface="黑体" panose="02010609060101010101" pitchFamily="49" charset="-122"/>
              </a:rPr>
              <a:t>，最后使用</a:t>
            </a:r>
            <a:r>
              <a:rPr lang="en-US" altLang="zh-CN" sz="2800" dirty="0">
                <a:latin typeface="黑体" panose="02010609060101010101" pitchFamily="49" charset="-122"/>
                <a:ea typeface="黑体" panose="02010609060101010101" pitchFamily="49" charset="-122"/>
              </a:rPr>
              <a:t>teacher net</a:t>
            </a:r>
            <a:r>
              <a:rPr lang="zh-CN" altLang="en-US" sz="2800" dirty="0">
                <a:latin typeface="黑体" panose="02010609060101010101" pitchFamily="49" charset="-122"/>
                <a:ea typeface="黑体" panose="02010609060101010101" pitchFamily="49" charset="-122"/>
              </a:rPr>
              <a:t>输出的结果或者中间结果作为</a:t>
            </a:r>
            <a:r>
              <a:rPr lang="en-US" altLang="zh-CN" sz="2800" dirty="0">
                <a:latin typeface="黑体" panose="02010609060101010101" pitchFamily="49" charset="-122"/>
                <a:ea typeface="黑体" panose="02010609060101010101" pitchFamily="49" charset="-122"/>
              </a:rPr>
              <a:t>soft label</a:t>
            </a:r>
            <a:r>
              <a:rPr lang="zh-CN" altLang="en-US" sz="2800" dirty="0">
                <a:latin typeface="黑体" panose="02010609060101010101" pitchFamily="49" charset="-122"/>
                <a:ea typeface="黑体" panose="02010609060101010101" pitchFamily="49" charset="-122"/>
              </a:rPr>
              <a:t>结合真实样本的</a:t>
            </a:r>
            <a:r>
              <a:rPr lang="en-US" altLang="zh-CN" sz="2800" dirty="0">
                <a:latin typeface="黑体" panose="02010609060101010101" pitchFamily="49" charset="-122"/>
                <a:ea typeface="黑体" panose="02010609060101010101" pitchFamily="49" charset="-122"/>
              </a:rPr>
              <a:t>true label</a:t>
            </a:r>
            <a:r>
              <a:rPr lang="zh-CN" altLang="en-US" sz="2800" dirty="0">
                <a:latin typeface="黑体" panose="02010609060101010101" pitchFamily="49" charset="-122"/>
                <a:ea typeface="黑体" panose="02010609060101010101" pitchFamily="49" charset="-122"/>
              </a:rPr>
              <a:t>同时训练</a:t>
            </a:r>
            <a:r>
              <a:rPr lang="en-US" altLang="zh-CN" sz="2800" dirty="0">
                <a:latin typeface="黑体" panose="02010609060101010101" pitchFamily="49" charset="-122"/>
                <a:ea typeface="黑体" panose="02010609060101010101" pitchFamily="49" charset="-122"/>
              </a:rPr>
              <a:t>student net</a:t>
            </a:r>
            <a:r>
              <a:rPr lang="zh-CN" altLang="en-US" sz="2800" dirty="0">
                <a:latin typeface="黑体" panose="02010609060101010101" pitchFamily="49" charset="-122"/>
                <a:ea typeface="黑体" panose="02010609060101010101" pitchFamily="49" charset="-122"/>
              </a:rPr>
              <a:t>，可以极大的提升</a:t>
            </a:r>
            <a:r>
              <a:rPr lang="en-US" altLang="zh-CN" sz="2800" dirty="0">
                <a:latin typeface="黑体" panose="02010609060101010101" pitchFamily="49" charset="-122"/>
                <a:ea typeface="黑体" panose="02010609060101010101" pitchFamily="49" charset="-122"/>
              </a:rPr>
              <a:t>student net</a:t>
            </a:r>
            <a:r>
              <a:rPr lang="zh-CN" altLang="en-US" sz="2800" dirty="0">
                <a:latin typeface="黑体" panose="02010609060101010101" pitchFamily="49" charset="-122"/>
                <a:ea typeface="黑体" panose="02010609060101010101" pitchFamily="49" charset="-122"/>
              </a:rPr>
              <a:t>在特定任务上的表现。</a:t>
            </a:r>
            <a:endParaRPr lang="en-US" altLang="zh-CN" sz="28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32249982"/>
      </p:ext>
    </p:extLst>
  </p:cSld>
  <p:clrMapOvr>
    <a:masterClrMapping/>
  </p:clrMapOvr>
  <p:transition spd="med" advTm="30169">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3</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dirty="0" smtClean="0">
                <a:latin typeface="黑体" pitchFamily="2" charset="-122"/>
                <a:ea typeface="黑体" pitchFamily="2" charset="-122"/>
              </a:rPr>
              <a:t>知识蒸馏的定义</a:t>
            </a:r>
            <a:endParaRPr lang="zh-CN" altLang="en-US" sz="2000" dirty="0">
              <a:latin typeface="黑体" pitchFamily="2" charset="-122"/>
              <a:ea typeface="黑体" pitchFamily="2" charset="-122"/>
            </a:endParaRP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2</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 name="文本框 5"/>
          <p:cNvSpPr txBox="1"/>
          <p:nvPr/>
        </p:nvSpPr>
        <p:spPr>
          <a:xfrm>
            <a:off x="911424" y="1484784"/>
            <a:ext cx="10369152" cy="433965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rPr>
              <a:t>知识蒸馏（</a:t>
            </a:r>
            <a:r>
              <a:rPr lang="en-US" altLang="zh-CN" sz="2800" dirty="0">
                <a:latin typeface="黑体" panose="02010609060101010101" pitchFamily="49" charset="-122"/>
                <a:ea typeface="黑体" panose="02010609060101010101" pitchFamily="49" charset="-122"/>
              </a:rPr>
              <a:t>KD</a:t>
            </a:r>
            <a:r>
              <a:rPr lang="zh-CN" altLang="en-US" sz="2800" dirty="0">
                <a:latin typeface="黑体" panose="02010609060101010101" pitchFamily="49" charset="-122"/>
                <a:ea typeface="黑体" panose="02010609060101010101" pitchFamily="49" charset="-122"/>
              </a:rPr>
              <a:t>）：将复杂模型（</a:t>
            </a:r>
            <a:r>
              <a:rPr lang="en-US" altLang="zh-CN" sz="2800" dirty="0">
                <a:latin typeface="黑体" panose="02010609060101010101" pitchFamily="49" charset="-122"/>
                <a:ea typeface="黑体" panose="02010609060101010101" pitchFamily="49" charset="-122"/>
              </a:rPr>
              <a:t>teacher</a:t>
            </a:r>
            <a:r>
              <a:rPr lang="zh-CN" altLang="en-US" sz="2800" dirty="0">
                <a:latin typeface="黑体" panose="02010609060101010101" pitchFamily="49" charset="-122"/>
                <a:ea typeface="黑体" panose="02010609060101010101" pitchFamily="49" charset="-122"/>
              </a:rPr>
              <a:t>）中的</a:t>
            </a:r>
            <a:r>
              <a:rPr lang="en-US" altLang="zh-CN" sz="2800" dirty="0">
                <a:latin typeface="黑体" panose="02010609060101010101" pitchFamily="49" charset="-122"/>
                <a:ea typeface="黑体" panose="02010609060101010101" pitchFamily="49" charset="-122"/>
              </a:rPr>
              <a:t>dark knowledge</a:t>
            </a:r>
            <a:r>
              <a:rPr lang="zh-CN" altLang="en-US" sz="2800" dirty="0">
                <a:latin typeface="黑体" panose="02010609060101010101" pitchFamily="49" charset="-122"/>
                <a:ea typeface="黑体" panose="02010609060101010101" pitchFamily="49" charset="-122"/>
              </a:rPr>
              <a:t>迁移到简单模型（</a:t>
            </a:r>
            <a:r>
              <a:rPr lang="en-US" altLang="zh-CN" sz="2800" dirty="0">
                <a:latin typeface="黑体" panose="02010609060101010101" pitchFamily="49" charset="-122"/>
                <a:ea typeface="黑体" panose="02010609060101010101" pitchFamily="49" charset="-122"/>
              </a:rPr>
              <a:t>student</a:t>
            </a:r>
            <a:r>
              <a:rPr lang="zh-CN" altLang="en-US" sz="2800" dirty="0">
                <a:latin typeface="黑体" panose="02010609060101010101" pitchFamily="49" charset="-122"/>
                <a:ea typeface="黑体" panose="02010609060101010101" pitchFamily="49" charset="-122"/>
              </a:rPr>
              <a:t>）中去。</a:t>
            </a:r>
            <a:endParaRPr lang="en-US" altLang="zh-CN" sz="2800" dirty="0">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Ø"/>
            </a:pPr>
            <a:endParaRPr lang="en-US" altLang="zh-CN" sz="2800" dirty="0" smtClean="0">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rPr>
              <a:t>近些年来出现了许多知识蒸馏的方法，而不同的方法对于网络中需要</a:t>
            </a:r>
            <a:r>
              <a:rPr lang="en-US" altLang="zh-CN" sz="2800" dirty="0">
                <a:latin typeface="黑体" panose="02010609060101010101" pitchFamily="49" charset="-122"/>
                <a:ea typeface="黑体" panose="02010609060101010101" pitchFamily="49" charset="-122"/>
              </a:rPr>
              <a:t>transfer</a:t>
            </a:r>
            <a:r>
              <a:rPr lang="zh-CN" altLang="en-US" sz="2800" dirty="0">
                <a:latin typeface="黑体" panose="02010609060101010101" pitchFamily="49" charset="-122"/>
                <a:ea typeface="黑体" panose="02010609060101010101" pitchFamily="49" charset="-122"/>
              </a:rPr>
              <a:t>的</a:t>
            </a:r>
            <a:r>
              <a:rPr lang="en-US" altLang="zh-CN" sz="2800" dirty="0">
                <a:latin typeface="黑体" panose="02010609060101010101" pitchFamily="49" charset="-122"/>
                <a:ea typeface="黑体" panose="02010609060101010101" pitchFamily="49" charset="-122"/>
              </a:rPr>
              <a:t>dark knowledge</a:t>
            </a:r>
            <a:r>
              <a:rPr lang="zh-CN" altLang="en-US" sz="2800" dirty="0">
                <a:latin typeface="黑体" panose="02010609060101010101" pitchFamily="49" charset="-122"/>
                <a:ea typeface="黑体" panose="02010609060101010101" pitchFamily="49" charset="-122"/>
              </a:rPr>
              <a:t>的定义也各不相同</a:t>
            </a:r>
            <a:r>
              <a:rPr lang="zh-CN" altLang="en-US" sz="2800" dirty="0" smtClean="0">
                <a:latin typeface="黑体" panose="02010609060101010101" pitchFamily="49" charset="-122"/>
                <a:ea typeface="黑体" panose="02010609060101010101" pitchFamily="49" charset="-122"/>
              </a:rPr>
              <a:t>。</a:t>
            </a:r>
            <a:endParaRPr lang="en-US" altLang="zh-CN" sz="2800" dirty="0" smtClean="0">
              <a:latin typeface="黑体" panose="02010609060101010101" pitchFamily="49" charset="-122"/>
              <a:ea typeface="黑体" panose="02010609060101010101" pitchFamily="49" charset="-122"/>
            </a:endParaRPr>
          </a:p>
          <a:p>
            <a:endParaRPr lang="en-US" altLang="zh-CN" sz="2800" dirty="0" smtClean="0">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rPr>
              <a:t>一般来说，</a:t>
            </a:r>
            <a:r>
              <a:rPr lang="en-US" altLang="zh-CN" sz="2800" dirty="0">
                <a:latin typeface="黑体" panose="02010609060101010101" pitchFamily="49" charset="-122"/>
                <a:ea typeface="黑体" panose="02010609060101010101" pitchFamily="49" charset="-122"/>
              </a:rPr>
              <a:t>teacher</a:t>
            </a:r>
            <a:r>
              <a:rPr lang="zh-CN" altLang="en-US" sz="2800" dirty="0">
                <a:latin typeface="黑体" panose="02010609060101010101" pitchFamily="49" charset="-122"/>
                <a:ea typeface="黑体" panose="02010609060101010101" pitchFamily="49" charset="-122"/>
              </a:rPr>
              <a:t>具有强大的能力和表现，而</a:t>
            </a:r>
            <a:r>
              <a:rPr lang="en-US" altLang="zh-CN" sz="2800" dirty="0">
                <a:latin typeface="黑体" panose="02010609060101010101" pitchFamily="49" charset="-122"/>
                <a:ea typeface="黑体" panose="02010609060101010101" pitchFamily="49" charset="-122"/>
              </a:rPr>
              <a:t>student</a:t>
            </a:r>
            <a:r>
              <a:rPr lang="zh-CN" altLang="en-US" sz="2800" dirty="0">
                <a:latin typeface="黑体" panose="02010609060101010101" pitchFamily="49" charset="-122"/>
                <a:ea typeface="黑体" panose="02010609060101010101" pitchFamily="49" charset="-122"/>
              </a:rPr>
              <a:t>则更为紧凑。通过知识蒸馏，希望</a:t>
            </a:r>
            <a:r>
              <a:rPr lang="en-US" altLang="zh-CN" sz="2800" dirty="0">
                <a:latin typeface="黑体" panose="02010609060101010101" pitchFamily="49" charset="-122"/>
                <a:ea typeface="黑体" panose="02010609060101010101" pitchFamily="49" charset="-122"/>
              </a:rPr>
              <a:t>student</a:t>
            </a:r>
            <a:r>
              <a:rPr lang="zh-CN" altLang="en-US" sz="2800" dirty="0">
                <a:latin typeface="黑体" panose="02010609060101010101" pitchFamily="49" charset="-122"/>
                <a:ea typeface="黑体" panose="02010609060101010101" pitchFamily="49" charset="-122"/>
              </a:rPr>
              <a:t>能在精度上尽可能接近亦或是超过</a:t>
            </a:r>
            <a:r>
              <a:rPr lang="en-US" altLang="zh-CN" sz="2800" dirty="0">
                <a:latin typeface="黑体" panose="02010609060101010101" pitchFamily="49" charset="-122"/>
                <a:ea typeface="黑体" panose="02010609060101010101" pitchFamily="49" charset="-122"/>
              </a:rPr>
              <a:t>teacher</a:t>
            </a:r>
            <a:r>
              <a:rPr lang="zh-CN" altLang="en-US" sz="2800" dirty="0">
                <a:latin typeface="黑体" panose="02010609060101010101" pitchFamily="49" charset="-122"/>
                <a:ea typeface="黑体" panose="02010609060101010101" pitchFamily="49" charset="-122"/>
              </a:rPr>
              <a:t>，从而用更少的复杂度来获得类似的预测效果。</a:t>
            </a:r>
            <a:endParaRPr lang="en-US" altLang="zh-CN" sz="28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36536410"/>
      </p:ext>
    </p:extLst>
  </p:cSld>
  <p:clrMapOvr>
    <a:masterClrMapping/>
  </p:clrMapOvr>
  <p:transition spd="med" advTm="30169">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4</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dirty="0" smtClean="0">
                <a:latin typeface="黑体" pitchFamily="2" charset="-122"/>
                <a:ea typeface="黑体" pitchFamily="2" charset="-122"/>
              </a:rPr>
              <a:t>知识蒸馏文章分享</a:t>
            </a:r>
            <a:endParaRPr lang="zh-CN" altLang="en-US" sz="2000" dirty="0">
              <a:latin typeface="黑体" pitchFamily="2" charset="-122"/>
              <a:ea typeface="黑体" pitchFamily="2" charset="-122"/>
            </a:endParaRP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3</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4" name="矩形 23"/>
          <p:cNvSpPr/>
          <p:nvPr/>
        </p:nvSpPr>
        <p:spPr>
          <a:xfrm>
            <a:off x="644332" y="1249893"/>
            <a:ext cx="10852267" cy="1446550"/>
          </a:xfrm>
          <a:prstGeom prst="rect">
            <a:avLst/>
          </a:prstGeom>
        </p:spPr>
        <p:txBody>
          <a:bodyPr wrap="square">
            <a:spAutoFit/>
          </a:bodyPr>
          <a:lstStyle/>
          <a:p>
            <a:r>
              <a:rPr lang="en-US" altLang="zh-CN" sz="2200" b="1" dirty="0">
                <a:latin typeface="黑体" panose="02010609060101010101" pitchFamily="49" charset="-122"/>
                <a:ea typeface="黑体" panose="02010609060101010101" pitchFamily="49" charset="-122"/>
              </a:rPr>
              <a:t> </a:t>
            </a:r>
            <a:r>
              <a:rPr lang="en-US" altLang="zh-CN" sz="2200" dirty="0">
                <a:latin typeface="黑体" panose="02010609060101010101" pitchFamily="49" charset="-122"/>
                <a:ea typeface="黑体" panose="02010609060101010101" pitchFamily="49" charset="-122"/>
              </a:rPr>
              <a:t>Distilling the Knowledge in a Neural </a:t>
            </a:r>
            <a:r>
              <a:rPr lang="en-US" altLang="zh-CN" sz="2200" dirty="0" smtClean="0">
                <a:latin typeface="黑体" panose="02010609060101010101" pitchFamily="49" charset="-122"/>
                <a:ea typeface="黑体" panose="02010609060101010101" pitchFamily="49" charset="-122"/>
              </a:rPr>
              <a:t>Network</a:t>
            </a:r>
            <a:r>
              <a:rPr lang="zh-CN" altLang="en-US" sz="2200" dirty="0" smtClean="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 NIPS2015 </a:t>
            </a:r>
            <a:r>
              <a:rPr lang="zh-CN" altLang="en-US" sz="2200" dirty="0" smtClean="0">
                <a:latin typeface="黑体" panose="02010609060101010101" pitchFamily="49" charset="-122"/>
                <a:ea typeface="黑体" panose="02010609060101010101" pitchFamily="49" charset="-122"/>
              </a:rPr>
              <a:t>）</a:t>
            </a:r>
            <a:endParaRPr lang="en-US" altLang="zh-CN" sz="2200" dirty="0">
              <a:latin typeface="黑体" panose="02010609060101010101" pitchFamily="49" charset="-122"/>
              <a:ea typeface="黑体" panose="02010609060101010101" pitchFamily="49" charset="-122"/>
            </a:endParaRPr>
          </a:p>
          <a:p>
            <a:endParaRPr lang="en-US" altLang="zh-CN" sz="2200" dirty="0" smtClean="0">
              <a:latin typeface="黑体" panose="02010609060101010101" pitchFamily="49" charset="-122"/>
              <a:ea typeface="黑体" panose="02010609060101010101" pitchFamily="49" charset="-122"/>
            </a:endParaRPr>
          </a:p>
          <a:p>
            <a:r>
              <a:rPr lang="en-US" altLang="zh-CN" sz="2200" dirty="0" smtClean="0">
                <a:latin typeface="黑体" panose="02010609060101010101" pitchFamily="49" charset="-122"/>
                <a:ea typeface="黑体" panose="02010609060101010101" pitchFamily="49" charset="-122"/>
              </a:rPr>
              <a:t>Hinton</a:t>
            </a:r>
            <a:r>
              <a:rPr lang="zh-CN" altLang="en-US" sz="2200" dirty="0" smtClean="0">
                <a:latin typeface="黑体" panose="02010609060101010101" pitchFamily="49" charset="-122"/>
                <a:ea typeface="黑体" panose="02010609060101010101" pitchFamily="49" charset="-122"/>
              </a:rPr>
              <a:t>首次</a:t>
            </a:r>
            <a:r>
              <a:rPr lang="zh-CN" altLang="en-US" sz="2200" dirty="0">
                <a:latin typeface="黑体" panose="02010609060101010101" pitchFamily="49" charset="-122"/>
                <a:ea typeface="黑体" panose="02010609060101010101" pitchFamily="49" charset="-122"/>
              </a:rPr>
              <a:t>提出了知识蒸馏的概念，通过引入</a:t>
            </a:r>
            <a:r>
              <a:rPr lang="en-US" altLang="zh-CN" sz="2200" dirty="0">
                <a:latin typeface="黑体" panose="02010609060101010101" pitchFamily="49" charset="-122"/>
                <a:ea typeface="黑体" panose="02010609060101010101" pitchFamily="49" charset="-122"/>
              </a:rPr>
              <a:t>teacher</a:t>
            </a:r>
            <a:r>
              <a:rPr lang="zh-CN" altLang="en-US" sz="2200" dirty="0">
                <a:latin typeface="黑体" panose="02010609060101010101" pitchFamily="49" charset="-122"/>
                <a:ea typeface="黑体" panose="02010609060101010101" pitchFamily="49" charset="-122"/>
              </a:rPr>
              <a:t>的软目标（</a:t>
            </a:r>
            <a:r>
              <a:rPr lang="en-US" altLang="zh-CN" sz="2200" dirty="0">
                <a:latin typeface="黑体" panose="02010609060101010101" pitchFamily="49" charset="-122"/>
                <a:ea typeface="黑体" panose="02010609060101010101" pitchFamily="49" charset="-122"/>
              </a:rPr>
              <a:t>soft targets</a:t>
            </a:r>
            <a:r>
              <a:rPr lang="zh-CN" altLang="en-US" sz="2200" dirty="0">
                <a:latin typeface="黑体" panose="02010609060101010101" pitchFamily="49" charset="-122"/>
                <a:ea typeface="黑体" panose="02010609060101010101" pitchFamily="49" charset="-122"/>
              </a:rPr>
              <a:t>）以诱导学生网络的训练</a:t>
            </a:r>
            <a:r>
              <a:rPr lang="zh-CN" altLang="en-US" sz="2200" dirty="0" smtClean="0">
                <a:latin typeface="黑体" panose="02010609060101010101" pitchFamily="49" charset="-122"/>
                <a:ea typeface="黑体" panose="02010609060101010101" pitchFamily="49" charset="-122"/>
              </a:rPr>
              <a:t>。</a:t>
            </a:r>
            <a:endParaRPr lang="en-US" altLang="zh-CN" sz="2200" dirty="0">
              <a:latin typeface="黑体" panose="02010609060101010101" pitchFamily="49" charset="-122"/>
              <a:ea typeface="黑体" panose="02010609060101010101" pitchFamily="49" charset="-122"/>
            </a:endParaRPr>
          </a:p>
        </p:txBody>
      </p:sp>
      <p:sp>
        <p:nvSpPr>
          <p:cNvPr id="37" name="矩形 36"/>
          <p:cNvSpPr/>
          <p:nvPr/>
        </p:nvSpPr>
        <p:spPr>
          <a:xfrm>
            <a:off x="624032" y="2663691"/>
            <a:ext cx="10892866" cy="1446550"/>
          </a:xfrm>
          <a:prstGeom prst="rect">
            <a:avLst/>
          </a:prstGeom>
        </p:spPr>
        <p:txBody>
          <a:bodyPr wrap="square">
            <a:spAutoFit/>
          </a:bodyPr>
          <a:lstStyle/>
          <a:p>
            <a:r>
              <a:rPr lang="en-US" altLang="zh-CN" sz="2200" dirty="0" smtClean="0">
                <a:latin typeface="黑体" panose="02010609060101010101" pitchFamily="49" charset="-122"/>
                <a:ea typeface="黑体" panose="02010609060101010101" pitchFamily="49" charset="-122"/>
              </a:rPr>
              <a:t>Idea</a:t>
            </a:r>
            <a:r>
              <a:rPr lang="zh-CN" altLang="en-US" sz="2200" dirty="0" smtClean="0">
                <a:latin typeface="黑体" panose="02010609060101010101" pitchFamily="49" charset="-122"/>
                <a:ea typeface="黑体" panose="02010609060101010101" pitchFamily="49" charset="-122"/>
              </a:rPr>
              <a:t>主要就是</a:t>
            </a:r>
            <a:r>
              <a:rPr lang="zh-CN" altLang="en-US" sz="2200" dirty="0">
                <a:latin typeface="黑体" panose="02010609060101010101" pitchFamily="49" charset="-122"/>
                <a:ea typeface="黑体" panose="02010609060101010101" pitchFamily="49" charset="-122"/>
              </a:rPr>
              <a:t>提出用</a:t>
            </a:r>
            <a:r>
              <a:rPr lang="en-US" altLang="zh-CN" sz="2200" dirty="0">
                <a:latin typeface="黑体" panose="02010609060101010101" pitchFamily="49" charset="-122"/>
                <a:ea typeface="黑体" panose="02010609060101010101" pitchFamily="49" charset="-122"/>
              </a:rPr>
              <a:t>soft target</a:t>
            </a:r>
            <a:r>
              <a:rPr lang="zh-CN" altLang="en-US" sz="2200" dirty="0">
                <a:latin typeface="黑体" panose="02010609060101010101" pitchFamily="49" charset="-122"/>
                <a:ea typeface="黑体" panose="02010609060101010101" pitchFamily="49" charset="-122"/>
              </a:rPr>
              <a:t>来辅助</a:t>
            </a:r>
            <a:r>
              <a:rPr lang="en-US" altLang="zh-CN" sz="2200" dirty="0">
                <a:latin typeface="黑体" panose="02010609060101010101" pitchFamily="49" charset="-122"/>
                <a:ea typeface="黑体" panose="02010609060101010101" pitchFamily="49" charset="-122"/>
              </a:rPr>
              <a:t>hard target</a:t>
            </a:r>
            <a:r>
              <a:rPr lang="zh-CN" altLang="en-US" sz="2200" dirty="0">
                <a:latin typeface="黑体" panose="02010609060101010101" pitchFamily="49" charset="-122"/>
                <a:ea typeface="黑体" panose="02010609060101010101" pitchFamily="49" charset="-122"/>
              </a:rPr>
              <a:t>一起训练，而</a:t>
            </a:r>
            <a:r>
              <a:rPr lang="en-US" altLang="zh-CN" sz="2200" dirty="0">
                <a:latin typeface="黑体" panose="02010609060101010101" pitchFamily="49" charset="-122"/>
                <a:ea typeface="黑体" panose="02010609060101010101" pitchFamily="49" charset="-122"/>
              </a:rPr>
              <a:t>soft target</a:t>
            </a:r>
            <a:r>
              <a:rPr lang="zh-CN" altLang="en-US" sz="2200" dirty="0">
                <a:latin typeface="黑体" panose="02010609060101010101" pitchFamily="49" charset="-122"/>
                <a:ea typeface="黑体" panose="02010609060101010101" pitchFamily="49" charset="-122"/>
              </a:rPr>
              <a:t>来自于大模型的预测输出</a:t>
            </a:r>
            <a:r>
              <a:rPr lang="zh-CN" altLang="en-US" sz="2200" dirty="0" smtClean="0">
                <a:latin typeface="黑体" panose="02010609060101010101" pitchFamily="49" charset="-122"/>
                <a:ea typeface="黑体" panose="02010609060101010101" pitchFamily="49" charset="-122"/>
              </a:rPr>
              <a:t>。</a:t>
            </a:r>
            <a:r>
              <a:rPr lang="en-US" altLang="zh-CN" sz="2200" dirty="0" smtClean="0">
                <a:latin typeface="黑体" panose="02010609060101010101" pitchFamily="49" charset="-122"/>
                <a:ea typeface="黑体" panose="02010609060101010101" pitchFamily="49" charset="-122"/>
              </a:rPr>
              <a:t>hard </a:t>
            </a:r>
            <a:r>
              <a:rPr lang="en-US" altLang="zh-CN" sz="2200" dirty="0">
                <a:latin typeface="黑体" panose="02010609060101010101" pitchFamily="49" charset="-122"/>
                <a:ea typeface="黑体" panose="02010609060101010101" pitchFamily="49" charset="-122"/>
              </a:rPr>
              <a:t>target </a:t>
            </a:r>
            <a:r>
              <a:rPr lang="zh-CN" altLang="en-US" sz="2200" dirty="0">
                <a:latin typeface="黑体" panose="02010609060101010101" pitchFamily="49" charset="-122"/>
                <a:ea typeface="黑体" panose="02010609060101010101" pitchFamily="49" charset="-122"/>
              </a:rPr>
              <a:t>包含的信息量（信息熵）很低，</a:t>
            </a:r>
            <a:r>
              <a:rPr lang="en-US" altLang="zh-CN" sz="2200" dirty="0">
                <a:latin typeface="黑体" panose="02010609060101010101" pitchFamily="49" charset="-122"/>
                <a:ea typeface="黑体" panose="02010609060101010101" pitchFamily="49" charset="-122"/>
              </a:rPr>
              <a:t>soft target</a:t>
            </a:r>
            <a:r>
              <a:rPr lang="zh-CN" altLang="en-US" sz="2200" dirty="0">
                <a:latin typeface="黑体" panose="02010609060101010101" pitchFamily="49" charset="-122"/>
                <a:ea typeface="黑体" panose="02010609060101010101" pitchFamily="49" charset="-122"/>
              </a:rPr>
              <a:t>包含的信息量大，拥有不同类之间关系的</a:t>
            </a:r>
            <a:r>
              <a:rPr lang="zh-CN" altLang="en-US" sz="2200" dirty="0" smtClean="0">
                <a:latin typeface="黑体" panose="02010609060101010101" pitchFamily="49" charset="-122"/>
                <a:ea typeface="黑体" panose="02010609060101010101" pitchFamily="49" charset="-122"/>
              </a:rPr>
              <a:t>信息。</a:t>
            </a:r>
            <a:endParaRPr lang="en-US" altLang="zh-CN" sz="2200" dirty="0" smtClean="0">
              <a:latin typeface="黑体" panose="02010609060101010101" pitchFamily="49" charset="-122"/>
              <a:ea typeface="黑体" panose="02010609060101010101" pitchFamily="49" charset="-122"/>
            </a:endParaRPr>
          </a:p>
          <a:p>
            <a:endParaRPr lang="en-US" altLang="zh-CN" sz="2200" dirty="0" smtClean="0">
              <a:latin typeface="黑体" panose="02010609060101010101" pitchFamily="49" charset="-122"/>
              <a:ea typeface="黑体" panose="02010609060101010101" pitchFamily="49" charset="-122"/>
            </a:endParaRPr>
          </a:p>
        </p:txBody>
      </p:sp>
      <p:sp>
        <p:nvSpPr>
          <p:cNvPr id="10" name="文本框 9"/>
          <p:cNvSpPr txBox="1"/>
          <p:nvPr/>
        </p:nvSpPr>
        <p:spPr>
          <a:xfrm>
            <a:off x="776930" y="5069813"/>
            <a:ext cx="10518946" cy="430887"/>
          </a:xfrm>
          <a:prstGeom prst="rect">
            <a:avLst/>
          </a:prstGeom>
          <a:noFill/>
        </p:spPr>
        <p:txBody>
          <a:bodyPr wrap="square" rtlCol="0">
            <a:spAutoFit/>
          </a:bodyPr>
          <a:lstStyle/>
          <a:p>
            <a:r>
              <a:rPr lang="en-US" altLang="zh-CN" sz="2200" dirty="0">
                <a:latin typeface="黑体" panose="02010609060101010101" pitchFamily="49" charset="-122"/>
                <a:ea typeface="黑体" panose="02010609060101010101" pitchFamily="49" charset="-122"/>
              </a:rPr>
              <a:t>Loss</a:t>
            </a:r>
            <a:r>
              <a:rPr lang="zh-CN" altLang="en-US" sz="2200" dirty="0" smtClean="0">
                <a:latin typeface="黑体" panose="02010609060101010101" pitchFamily="49" charset="-122"/>
                <a:ea typeface="黑体" panose="02010609060101010101" pitchFamily="49" charset="-122"/>
              </a:rPr>
              <a:t>是</a:t>
            </a:r>
            <a:r>
              <a:rPr lang="en-US" altLang="zh-CN" sz="2200" dirty="0" err="1" smtClean="0">
                <a:latin typeface="黑体" panose="02010609060101010101" pitchFamily="49" charset="-122"/>
                <a:ea typeface="黑体" panose="02010609060101010101" pitchFamily="49" charset="-122"/>
              </a:rPr>
              <a:t>hard_loss</a:t>
            </a:r>
            <a:r>
              <a:rPr lang="zh-CN" altLang="en-US" sz="2200" dirty="0" smtClean="0">
                <a:latin typeface="黑体" panose="02010609060101010101" pitchFamily="49" charset="-122"/>
                <a:ea typeface="黑体" panose="02010609060101010101" pitchFamily="49" charset="-122"/>
              </a:rPr>
              <a:t>和</a:t>
            </a:r>
            <a:r>
              <a:rPr lang="en-US" altLang="zh-CN" sz="2200" dirty="0" err="1" smtClean="0">
                <a:latin typeface="黑体" panose="02010609060101010101" pitchFamily="49" charset="-122"/>
                <a:ea typeface="黑体" panose="02010609060101010101" pitchFamily="49" charset="-122"/>
              </a:rPr>
              <a:t>soft_loss</a:t>
            </a:r>
            <a:r>
              <a:rPr lang="zh-CN" altLang="en-US" sz="2200" dirty="0" smtClean="0">
                <a:latin typeface="黑体" panose="02010609060101010101" pitchFamily="49" charset="-122"/>
                <a:ea typeface="黑体" panose="02010609060101010101" pitchFamily="49" charset="-122"/>
              </a:rPr>
              <a:t>结合，并且</a:t>
            </a:r>
            <a:r>
              <a:rPr lang="zh-CN" altLang="en-US" sz="2200" dirty="0">
                <a:latin typeface="黑体" panose="02010609060101010101" pitchFamily="49" charset="-122"/>
                <a:ea typeface="黑体" panose="02010609060101010101" pitchFamily="49" charset="-122"/>
              </a:rPr>
              <a:t>第一个目标函数的权重要大一些。</a:t>
            </a:r>
          </a:p>
        </p:txBody>
      </p:sp>
      <p:pic>
        <p:nvPicPr>
          <p:cNvPr id="2" name="图片 1"/>
          <p:cNvPicPr>
            <a:picLocks noChangeAspect="1"/>
          </p:cNvPicPr>
          <p:nvPr/>
        </p:nvPicPr>
        <p:blipFill>
          <a:blip r:embed="rId3"/>
          <a:stretch>
            <a:fillRect/>
          </a:stretch>
        </p:blipFill>
        <p:spPr>
          <a:xfrm>
            <a:off x="1695599" y="4086902"/>
            <a:ext cx="6242845" cy="768163"/>
          </a:xfrm>
          <a:prstGeom prst="rect">
            <a:avLst/>
          </a:prstGeom>
        </p:spPr>
      </p:pic>
    </p:spTree>
  </p:cSld>
  <p:clrMapOvr>
    <a:masterClrMapping/>
  </p:clrMapOvr>
  <p:transition spd="med" advTm="30169">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4</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dirty="0" smtClean="0">
                <a:latin typeface="黑体" pitchFamily="2" charset="-122"/>
                <a:ea typeface="黑体" pitchFamily="2" charset="-122"/>
              </a:rPr>
              <a:t>知识蒸馏文章分享</a:t>
            </a:r>
            <a:endParaRPr lang="zh-CN" altLang="en-US" sz="2000" dirty="0">
              <a:latin typeface="黑体" pitchFamily="2" charset="-122"/>
              <a:ea typeface="黑体" pitchFamily="2" charset="-122"/>
            </a:endParaRP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3</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7" name="矩形 36"/>
          <p:cNvSpPr/>
          <p:nvPr/>
        </p:nvSpPr>
        <p:spPr>
          <a:xfrm>
            <a:off x="762559" y="1345086"/>
            <a:ext cx="10892866" cy="2123658"/>
          </a:xfrm>
          <a:prstGeom prst="rect">
            <a:avLst/>
          </a:prstGeom>
        </p:spPr>
        <p:txBody>
          <a:bodyPr wrap="square">
            <a:spAutoFit/>
          </a:bodyPr>
          <a:lstStyle/>
          <a:p>
            <a:r>
              <a:rPr lang="zh-CN" altLang="en-US" sz="2200" dirty="0" smtClean="0">
                <a:latin typeface="黑体" panose="02010609060101010101" pitchFamily="49" charset="-122"/>
                <a:ea typeface="黑体" panose="02010609060101010101" pitchFamily="49" charset="-122"/>
              </a:rPr>
              <a:t>比如同</a:t>
            </a:r>
            <a:r>
              <a:rPr lang="zh-CN" altLang="en-US" sz="2200" dirty="0">
                <a:latin typeface="黑体" panose="02010609060101010101" pitchFamily="49" charset="-122"/>
                <a:ea typeface="黑体" panose="02010609060101010101" pitchFamily="49" charset="-122"/>
              </a:rPr>
              <a:t>时分类驴和马的时候，尽管某张图片是马，但是</a:t>
            </a:r>
            <a:r>
              <a:rPr lang="en-US" altLang="zh-CN" sz="2200" dirty="0">
                <a:latin typeface="黑体" panose="02010609060101010101" pitchFamily="49" charset="-122"/>
                <a:ea typeface="黑体" panose="02010609060101010101" pitchFamily="49" charset="-122"/>
              </a:rPr>
              <a:t>soft target</a:t>
            </a:r>
            <a:r>
              <a:rPr lang="zh-CN" altLang="en-US" sz="2200" dirty="0">
                <a:latin typeface="黑体" panose="02010609060101010101" pitchFamily="49" charset="-122"/>
                <a:ea typeface="黑体" panose="02010609060101010101" pitchFamily="49" charset="-122"/>
              </a:rPr>
              <a:t>就不会像</a:t>
            </a:r>
            <a:r>
              <a:rPr lang="en-US" altLang="zh-CN" sz="2200" dirty="0">
                <a:latin typeface="黑体" panose="02010609060101010101" pitchFamily="49" charset="-122"/>
                <a:ea typeface="黑体" panose="02010609060101010101" pitchFamily="49" charset="-122"/>
              </a:rPr>
              <a:t>hard target </a:t>
            </a:r>
            <a:r>
              <a:rPr lang="zh-CN" altLang="en-US" sz="2200" dirty="0">
                <a:latin typeface="黑体" panose="02010609060101010101" pitchFamily="49" charset="-122"/>
                <a:ea typeface="黑体" panose="02010609060101010101" pitchFamily="49" charset="-122"/>
              </a:rPr>
              <a:t>那样只有马的</a:t>
            </a:r>
            <a:r>
              <a:rPr lang="en-US" altLang="zh-CN" sz="2200" dirty="0">
                <a:latin typeface="黑体" panose="02010609060101010101" pitchFamily="49" charset="-122"/>
                <a:ea typeface="黑体" panose="02010609060101010101" pitchFamily="49" charset="-122"/>
              </a:rPr>
              <a:t>index</a:t>
            </a:r>
            <a:r>
              <a:rPr lang="zh-CN" altLang="en-US" sz="2200" dirty="0">
                <a:latin typeface="黑体" panose="02010609060101010101" pitchFamily="49" charset="-122"/>
                <a:ea typeface="黑体" panose="02010609060101010101" pitchFamily="49" charset="-122"/>
              </a:rPr>
              <a:t>处的值为</a:t>
            </a:r>
            <a:r>
              <a:rPr lang="en-US" altLang="zh-CN" sz="2200" dirty="0">
                <a:latin typeface="黑体" panose="02010609060101010101" pitchFamily="49" charset="-122"/>
                <a:ea typeface="黑体" panose="02010609060101010101" pitchFamily="49" charset="-122"/>
              </a:rPr>
              <a:t>1</a:t>
            </a:r>
            <a:r>
              <a:rPr lang="zh-CN" altLang="en-US" sz="2200" dirty="0">
                <a:latin typeface="黑体" panose="02010609060101010101" pitchFamily="49" charset="-122"/>
                <a:ea typeface="黑体" panose="02010609060101010101" pitchFamily="49" charset="-122"/>
              </a:rPr>
              <a:t>，其余为</a:t>
            </a:r>
            <a:r>
              <a:rPr lang="en-US" altLang="zh-CN" sz="2200" dirty="0">
                <a:latin typeface="黑体" panose="02010609060101010101" pitchFamily="49" charset="-122"/>
                <a:ea typeface="黑体" panose="02010609060101010101" pitchFamily="49" charset="-122"/>
              </a:rPr>
              <a:t>0</a:t>
            </a:r>
            <a:r>
              <a:rPr lang="zh-CN" altLang="en-US" sz="2200" dirty="0">
                <a:latin typeface="黑体" panose="02010609060101010101" pitchFamily="49" charset="-122"/>
                <a:ea typeface="黑体" panose="02010609060101010101" pitchFamily="49" charset="-122"/>
              </a:rPr>
              <a:t>，而是在驴的部分也会有</a:t>
            </a:r>
            <a:r>
              <a:rPr lang="zh-CN" altLang="en-US" sz="2200" dirty="0" smtClean="0">
                <a:latin typeface="黑体" panose="02010609060101010101" pitchFamily="49" charset="-122"/>
                <a:ea typeface="黑体" panose="02010609060101010101" pitchFamily="49" charset="-122"/>
              </a:rPr>
              <a:t>概率这样</a:t>
            </a:r>
            <a:r>
              <a:rPr lang="zh-CN" altLang="en-US" sz="2200" dirty="0">
                <a:latin typeface="黑体" panose="02010609060101010101" pitchFamily="49" charset="-122"/>
                <a:ea typeface="黑体" panose="02010609060101010101" pitchFamily="49" charset="-122"/>
              </a:rPr>
              <a:t>的好处</a:t>
            </a:r>
            <a:r>
              <a:rPr lang="zh-CN" altLang="en-US" sz="2200" dirty="0" smtClean="0">
                <a:latin typeface="黑体" panose="02010609060101010101" pitchFamily="49" charset="-122"/>
                <a:ea typeface="黑体" panose="02010609060101010101" pitchFamily="49" charset="-122"/>
              </a:rPr>
              <a:t>是，</a:t>
            </a:r>
            <a:r>
              <a:rPr lang="en-US" altLang="zh-CN" sz="2200" dirty="0" smtClean="0">
                <a:latin typeface="黑体" panose="02010609060101010101" pitchFamily="49" charset="-122"/>
                <a:ea typeface="黑体" panose="02010609060101010101" pitchFamily="49" charset="-122"/>
              </a:rPr>
              <a:t>soft</a:t>
            </a:r>
            <a:r>
              <a:rPr lang="zh-CN" altLang="en-US" sz="2200" dirty="0">
                <a:latin typeface="黑体" panose="02010609060101010101" pitchFamily="49" charset="-122"/>
                <a:ea typeface="黑体" panose="02010609060101010101" pitchFamily="49" charset="-122"/>
              </a:rPr>
              <a:t>信息存在于概率中，以及</a:t>
            </a:r>
            <a:r>
              <a:rPr lang="en-US" altLang="zh-CN" sz="2200" dirty="0">
                <a:latin typeface="黑体" panose="02010609060101010101" pitchFamily="49" charset="-122"/>
                <a:ea typeface="黑体" panose="02010609060101010101" pitchFamily="49" charset="-122"/>
              </a:rPr>
              <a:t>label</a:t>
            </a:r>
            <a:r>
              <a:rPr lang="zh-CN" altLang="en-US" sz="2200" dirty="0">
                <a:latin typeface="黑体" panose="02010609060101010101" pitchFamily="49" charset="-122"/>
                <a:ea typeface="黑体" panose="02010609060101010101" pitchFamily="49" charset="-122"/>
              </a:rPr>
              <a:t>之间的高低相似性都存在于</a:t>
            </a:r>
            <a:r>
              <a:rPr lang="en-US" altLang="zh-CN" sz="2200" dirty="0">
                <a:latin typeface="黑体" panose="02010609060101010101" pitchFamily="49" charset="-122"/>
                <a:ea typeface="黑体" panose="02010609060101010101" pitchFamily="49" charset="-122"/>
              </a:rPr>
              <a:t>soft target</a:t>
            </a:r>
            <a:r>
              <a:rPr lang="zh-CN" altLang="en-US" sz="2200" dirty="0" smtClean="0">
                <a:latin typeface="黑体" panose="02010609060101010101" pitchFamily="49" charset="-122"/>
                <a:ea typeface="黑体" panose="02010609060101010101" pitchFamily="49" charset="-122"/>
              </a:rPr>
              <a:t>中。</a:t>
            </a:r>
            <a:endParaRPr lang="en-US" altLang="zh-CN" sz="2200" dirty="0">
              <a:latin typeface="黑体" panose="02010609060101010101" pitchFamily="49" charset="-122"/>
              <a:ea typeface="黑体" panose="02010609060101010101" pitchFamily="49" charset="-122"/>
            </a:endParaRPr>
          </a:p>
          <a:p>
            <a:endParaRPr lang="en-US" altLang="zh-CN" sz="2200" dirty="0" smtClean="0">
              <a:latin typeface="黑体" panose="02010609060101010101" pitchFamily="49" charset="-122"/>
              <a:ea typeface="黑体" panose="02010609060101010101" pitchFamily="49" charset="-122"/>
            </a:endParaRPr>
          </a:p>
          <a:p>
            <a:r>
              <a:rPr lang="zh-CN" altLang="en-US" sz="2200" dirty="0" smtClean="0">
                <a:latin typeface="黑体" panose="02010609060101010101" pitchFamily="49" charset="-122"/>
                <a:ea typeface="黑体" panose="02010609060101010101" pitchFamily="49" charset="-122"/>
              </a:rPr>
              <a:t>但是</a:t>
            </a:r>
            <a:r>
              <a:rPr lang="zh-CN" altLang="en-US" sz="2200" dirty="0">
                <a:latin typeface="黑体" panose="02010609060101010101" pitchFamily="49" charset="-122"/>
                <a:ea typeface="黑体" panose="02010609060101010101" pitchFamily="49" charset="-122"/>
              </a:rPr>
              <a:t>如果</a:t>
            </a:r>
            <a:r>
              <a:rPr lang="en-US" altLang="zh-CN" sz="2200" dirty="0">
                <a:latin typeface="黑体" panose="02010609060101010101" pitchFamily="49" charset="-122"/>
                <a:ea typeface="黑体" panose="02010609060101010101" pitchFamily="49" charset="-122"/>
              </a:rPr>
              <a:t>soft </a:t>
            </a:r>
            <a:r>
              <a:rPr lang="en-US" altLang="zh-CN" sz="2200" dirty="0" err="1">
                <a:latin typeface="黑体" panose="02010609060101010101" pitchFamily="49" charset="-122"/>
                <a:ea typeface="黑体" panose="02010609060101010101" pitchFamily="49" charset="-122"/>
              </a:rPr>
              <a:t>targe</a:t>
            </a:r>
            <a:r>
              <a:rPr lang="zh-CN" altLang="en-US" sz="2200" dirty="0">
                <a:latin typeface="黑体" panose="02010609060101010101" pitchFamily="49" charset="-122"/>
                <a:ea typeface="黑体" panose="02010609060101010101" pitchFamily="49" charset="-122"/>
              </a:rPr>
              <a:t>是像这样的信息</a:t>
            </a:r>
            <a:r>
              <a:rPr lang="en-US" altLang="zh-CN" sz="2200" dirty="0">
                <a:latin typeface="黑体" panose="02010609060101010101" pitchFamily="49" charset="-122"/>
                <a:ea typeface="黑体" panose="02010609060101010101" pitchFamily="49" charset="-122"/>
              </a:rPr>
              <a:t>[0.98 0.01 0.01]</a:t>
            </a:r>
            <a:r>
              <a:rPr lang="zh-CN" altLang="en-US" sz="2200" dirty="0">
                <a:latin typeface="黑体" panose="02010609060101010101" pitchFamily="49" charset="-122"/>
                <a:ea typeface="黑体" panose="02010609060101010101" pitchFamily="49" charset="-122"/>
              </a:rPr>
              <a:t>，就意义不大了，所以需要在</a:t>
            </a:r>
            <a:r>
              <a:rPr lang="en-US" altLang="zh-CN" sz="2200" dirty="0" err="1">
                <a:latin typeface="黑体" panose="02010609060101010101" pitchFamily="49" charset="-122"/>
                <a:ea typeface="黑体" panose="02010609060101010101" pitchFamily="49" charset="-122"/>
              </a:rPr>
              <a:t>softmax</a:t>
            </a:r>
            <a:r>
              <a:rPr lang="zh-CN" altLang="en-US" sz="2200" dirty="0">
                <a:latin typeface="黑体" panose="02010609060101010101" pitchFamily="49" charset="-122"/>
                <a:ea typeface="黑体" panose="02010609060101010101" pitchFamily="49" charset="-122"/>
              </a:rPr>
              <a:t>中增加温度参数</a:t>
            </a:r>
            <a:r>
              <a:rPr lang="en-US" altLang="zh-CN" sz="2200" dirty="0" smtClean="0">
                <a:latin typeface="黑体" panose="02010609060101010101" pitchFamily="49" charset="-122"/>
                <a:ea typeface="黑体" panose="02010609060101010101" pitchFamily="49" charset="-122"/>
              </a:rPr>
              <a:t>T</a:t>
            </a:r>
            <a:endParaRPr lang="zh-CN" altLang="en-US" sz="2200"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stretch>
            <a:fillRect/>
          </a:stretch>
        </p:blipFill>
        <p:spPr>
          <a:xfrm>
            <a:off x="895594" y="3315027"/>
            <a:ext cx="4109060" cy="1219306"/>
          </a:xfrm>
          <a:prstGeom prst="rect">
            <a:avLst/>
          </a:prstGeom>
        </p:spPr>
      </p:pic>
      <p:pic>
        <p:nvPicPr>
          <p:cNvPr id="3" name="图片 2"/>
          <p:cNvPicPr>
            <a:picLocks noChangeAspect="1"/>
          </p:cNvPicPr>
          <p:nvPr/>
        </p:nvPicPr>
        <p:blipFill>
          <a:blip r:embed="rId4"/>
          <a:stretch>
            <a:fillRect/>
          </a:stretch>
        </p:blipFill>
        <p:spPr>
          <a:xfrm>
            <a:off x="911424" y="5157192"/>
            <a:ext cx="9534970" cy="725487"/>
          </a:xfrm>
          <a:prstGeom prst="rect">
            <a:avLst/>
          </a:prstGeom>
        </p:spPr>
      </p:pic>
    </p:spTree>
    <p:extLst>
      <p:ext uri="{BB962C8B-B14F-4D97-AF65-F5344CB8AC3E}">
        <p14:creationId xmlns:p14="http://schemas.microsoft.com/office/powerpoint/2010/main" val="3288230115"/>
      </p:ext>
    </p:extLst>
  </p:cSld>
  <p:clrMapOvr>
    <a:masterClrMapping/>
  </p:clrMapOvr>
  <p:transition spd="med" advTm="30169">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3</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dirty="0">
                <a:latin typeface="黑体" pitchFamily="2" charset="-122"/>
                <a:ea typeface="黑体" pitchFamily="2" charset="-122"/>
              </a:rPr>
              <a:t>知识蒸馏文章分享</a:t>
            </a: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3</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 name="文本框 5"/>
          <p:cNvSpPr txBox="1"/>
          <p:nvPr/>
        </p:nvSpPr>
        <p:spPr>
          <a:xfrm>
            <a:off x="365325" y="5088901"/>
            <a:ext cx="10369152" cy="1754326"/>
          </a:xfrm>
          <a:prstGeom prst="rect">
            <a:avLst/>
          </a:prstGeom>
          <a:noFill/>
        </p:spPr>
        <p:txBody>
          <a:bodyPr wrap="square" rtlCol="0">
            <a:spAutoFit/>
          </a:bodyPr>
          <a:lstStyle/>
          <a:p>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、训练大模型：先用</a:t>
            </a:r>
            <a:r>
              <a:rPr lang="en-US" altLang="zh-CN" dirty="0">
                <a:latin typeface="黑体" panose="02010609060101010101" pitchFamily="49" charset="-122"/>
                <a:ea typeface="黑体" panose="02010609060101010101" pitchFamily="49" charset="-122"/>
              </a:rPr>
              <a:t>hard target</a:t>
            </a:r>
            <a:r>
              <a:rPr lang="zh-CN" altLang="en-US" dirty="0">
                <a:latin typeface="黑体" panose="02010609060101010101" pitchFamily="49" charset="-122"/>
                <a:ea typeface="黑体" panose="02010609060101010101" pitchFamily="49" charset="-122"/>
              </a:rPr>
              <a:t>，也就是正常的</a:t>
            </a:r>
            <a:r>
              <a:rPr lang="en-US" altLang="zh-CN" dirty="0">
                <a:latin typeface="黑体" panose="02010609060101010101" pitchFamily="49" charset="-122"/>
                <a:ea typeface="黑体" panose="02010609060101010101" pitchFamily="49" charset="-122"/>
              </a:rPr>
              <a:t>label</a:t>
            </a:r>
            <a:r>
              <a:rPr lang="zh-CN" altLang="en-US" dirty="0">
                <a:latin typeface="黑体" panose="02010609060101010101" pitchFamily="49" charset="-122"/>
                <a:ea typeface="黑体" panose="02010609060101010101" pitchFamily="49" charset="-122"/>
              </a:rPr>
              <a:t>训练大模型</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、计算</a:t>
            </a:r>
            <a:r>
              <a:rPr lang="en-US" altLang="zh-CN" dirty="0">
                <a:latin typeface="黑体" panose="02010609060101010101" pitchFamily="49" charset="-122"/>
                <a:ea typeface="黑体" panose="02010609060101010101" pitchFamily="49" charset="-122"/>
              </a:rPr>
              <a:t>soft target</a:t>
            </a:r>
            <a:r>
              <a:rPr lang="zh-CN" altLang="en-US" dirty="0">
                <a:latin typeface="黑体" panose="02010609060101010101" pitchFamily="49" charset="-122"/>
                <a:ea typeface="黑体" panose="02010609060101010101" pitchFamily="49" charset="-122"/>
              </a:rPr>
              <a:t>：利用训练好的大模型来计算</a:t>
            </a:r>
            <a:r>
              <a:rPr lang="en-US" altLang="zh-CN" dirty="0">
                <a:latin typeface="黑体" panose="02010609060101010101" pitchFamily="49" charset="-122"/>
                <a:ea typeface="黑体" panose="02010609060101010101" pitchFamily="49" charset="-122"/>
              </a:rPr>
              <a:t>soft target</a:t>
            </a:r>
            <a:r>
              <a:rPr lang="zh-CN" altLang="en-US" dirty="0">
                <a:latin typeface="黑体" panose="02010609060101010101" pitchFamily="49" charset="-122"/>
                <a:ea typeface="黑体" panose="02010609060101010101" pitchFamily="49" charset="-122"/>
              </a:rPr>
              <a:t>。也就是大</a:t>
            </a:r>
            <a:r>
              <a:rPr lang="zh-CN" altLang="en-US" dirty="0" smtClean="0">
                <a:latin typeface="黑体" panose="02010609060101010101" pitchFamily="49" charset="-122"/>
                <a:ea typeface="黑体" panose="02010609060101010101" pitchFamily="49" charset="-122"/>
              </a:rPr>
              <a:t>模型软化后再</a:t>
            </a:r>
            <a:r>
              <a:rPr lang="zh-CN" altLang="en-US" dirty="0">
                <a:latin typeface="黑体" panose="02010609060101010101" pitchFamily="49" charset="-122"/>
                <a:ea typeface="黑体" panose="02010609060101010101" pitchFamily="49" charset="-122"/>
              </a:rPr>
              <a:t>经过</a:t>
            </a:r>
            <a:r>
              <a:rPr lang="en-US" altLang="zh-CN" dirty="0" err="1">
                <a:latin typeface="黑体" panose="02010609060101010101" pitchFamily="49" charset="-122"/>
                <a:ea typeface="黑体" panose="02010609060101010101" pitchFamily="49" charset="-122"/>
              </a:rPr>
              <a:t>softmax</a:t>
            </a:r>
            <a:r>
              <a:rPr lang="zh-CN" altLang="en-US" dirty="0">
                <a:latin typeface="黑体" panose="02010609060101010101" pitchFamily="49" charset="-122"/>
                <a:ea typeface="黑体" panose="02010609060101010101" pitchFamily="49" charset="-122"/>
              </a:rPr>
              <a:t>的</a:t>
            </a:r>
            <a:r>
              <a:rPr lang="en-US" altLang="zh-CN" dirty="0">
                <a:latin typeface="黑体" panose="02010609060101010101" pitchFamily="49" charset="-122"/>
                <a:ea typeface="黑体" panose="02010609060101010101" pitchFamily="49" charset="-122"/>
              </a:rPr>
              <a:t>output</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、训练小模型，在小模型的基础上再加一个额外的</a:t>
            </a:r>
            <a:r>
              <a:rPr lang="en-US" altLang="zh-CN" dirty="0">
                <a:latin typeface="黑体" panose="02010609060101010101" pitchFamily="49" charset="-122"/>
                <a:ea typeface="黑体" panose="02010609060101010101" pitchFamily="49" charset="-122"/>
              </a:rPr>
              <a:t>soft target</a:t>
            </a:r>
            <a:r>
              <a:rPr lang="zh-CN" altLang="en-US" dirty="0">
                <a:latin typeface="黑体" panose="02010609060101010101" pitchFamily="49" charset="-122"/>
                <a:ea typeface="黑体" panose="02010609060101010101" pitchFamily="49" charset="-122"/>
              </a:rPr>
              <a:t>的</a:t>
            </a:r>
            <a:r>
              <a:rPr lang="en-US" altLang="zh-CN" dirty="0">
                <a:latin typeface="黑体" panose="02010609060101010101" pitchFamily="49" charset="-122"/>
                <a:ea typeface="黑体" panose="02010609060101010101" pitchFamily="49" charset="-122"/>
              </a:rPr>
              <a:t>loss function</a:t>
            </a:r>
            <a:r>
              <a:rPr lang="zh-CN" altLang="en-US" dirty="0">
                <a:latin typeface="黑体" panose="02010609060101010101" pitchFamily="49" charset="-122"/>
                <a:ea typeface="黑体" panose="02010609060101010101" pitchFamily="49" charset="-122"/>
              </a:rPr>
              <a:t>，通过</a:t>
            </a:r>
            <a:r>
              <a:rPr lang="en-US" altLang="zh-CN" dirty="0">
                <a:latin typeface="黑体" panose="02010609060101010101" pitchFamily="49" charset="-122"/>
                <a:ea typeface="黑体" panose="02010609060101010101" pitchFamily="49" charset="-122"/>
              </a:rPr>
              <a:t>lambda</a:t>
            </a:r>
            <a:r>
              <a:rPr lang="zh-CN" altLang="en-US" dirty="0">
                <a:latin typeface="黑体" panose="02010609060101010101" pitchFamily="49" charset="-122"/>
                <a:ea typeface="黑体" panose="02010609060101010101" pitchFamily="49" charset="-122"/>
              </a:rPr>
              <a:t>来调节两个</a:t>
            </a:r>
            <a:r>
              <a:rPr lang="en-US" altLang="zh-CN" dirty="0">
                <a:latin typeface="黑体" panose="02010609060101010101" pitchFamily="49" charset="-122"/>
                <a:ea typeface="黑体" panose="02010609060101010101" pitchFamily="49" charset="-122"/>
              </a:rPr>
              <a:t>loss functions</a:t>
            </a:r>
            <a:r>
              <a:rPr lang="zh-CN" altLang="en-US" dirty="0">
                <a:latin typeface="黑体" panose="02010609060101010101" pitchFamily="49" charset="-122"/>
                <a:ea typeface="黑体" panose="02010609060101010101" pitchFamily="49" charset="-122"/>
              </a:rPr>
              <a:t>的比重</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、预测时，将训练好的小模型按常规方式（右图）使用</a:t>
            </a:r>
            <a:r>
              <a:rPr lang="zh-CN" altLang="en-US"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stretch>
            <a:fillRect/>
          </a:stretch>
        </p:blipFill>
        <p:spPr>
          <a:xfrm>
            <a:off x="1965687" y="980620"/>
            <a:ext cx="8729534" cy="4132693"/>
          </a:xfrm>
          <a:prstGeom prst="rect">
            <a:avLst/>
          </a:prstGeom>
        </p:spPr>
      </p:pic>
    </p:spTree>
    <p:extLst>
      <p:ext uri="{BB962C8B-B14F-4D97-AF65-F5344CB8AC3E}">
        <p14:creationId xmlns:p14="http://schemas.microsoft.com/office/powerpoint/2010/main" val="1298295824"/>
      </p:ext>
    </p:extLst>
  </p:cSld>
  <p:clrMapOvr>
    <a:masterClrMapping/>
  </p:clrMapOvr>
  <p:transition spd="med" advTm="30169">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4</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dirty="0">
                <a:latin typeface="黑体" pitchFamily="2" charset="-122"/>
                <a:ea typeface="黑体" pitchFamily="2" charset="-122"/>
              </a:rPr>
              <a:t>知识蒸馏文章分享</a:t>
            </a: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3</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7" name="矩形 36"/>
          <p:cNvSpPr/>
          <p:nvPr/>
        </p:nvSpPr>
        <p:spPr>
          <a:xfrm>
            <a:off x="800182" y="5431514"/>
            <a:ext cx="10515925" cy="923330"/>
          </a:xfrm>
          <a:prstGeom prst="rect">
            <a:avLst/>
          </a:prstGeom>
        </p:spPr>
        <p:txBody>
          <a:bodyPr wrap="square">
            <a:spAutoFit/>
          </a:bodyPr>
          <a:lstStyle/>
          <a:p>
            <a:r>
              <a:rPr lang="en-US" altLang="zh-CN" dirty="0">
                <a:latin typeface="黑体" panose="02010609060101010101" pitchFamily="49" charset="-122"/>
                <a:ea typeface="黑体" panose="02010609060101010101" pitchFamily="49" charset="-122"/>
              </a:rPr>
              <a:t>Deep Mutual Learning(DML)</a:t>
            </a:r>
            <a:r>
              <a:rPr lang="zh-CN" altLang="en-US" dirty="0">
                <a:latin typeface="黑体" panose="02010609060101010101" pitchFamily="49" charset="-122"/>
                <a:ea typeface="黑体" panose="02010609060101010101" pitchFamily="49" charset="-122"/>
              </a:rPr>
              <a:t>与用于模型压缩的一般知识蒸馏不同的地方在于知识蒸馏是将预训练好的、不进行反向传播的“静态”</a:t>
            </a:r>
            <a:r>
              <a:rPr lang="en-US" altLang="zh-CN" dirty="0">
                <a:latin typeface="黑体" panose="02010609060101010101" pitchFamily="49" charset="-122"/>
                <a:ea typeface="黑体" panose="02010609060101010101" pitchFamily="49" charset="-122"/>
              </a:rPr>
              <a:t>teacher</a:t>
            </a:r>
            <a:r>
              <a:rPr lang="zh-CN" altLang="en-US" dirty="0">
                <a:latin typeface="黑体" panose="02010609060101010101" pitchFamily="49" charset="-122"/>
                <a:ea typeface="黑体" panose="02010609060101010101" pitchFamily="49" charset="-122"/>
              </a:rPr>
              <a:t>网络的知识单项传递给需要反向传播</a:t>
            </a:r>
            <a:r>
              <a:rPr lang="zh-CN" altLang="en-US" dirty="0" smtClean="0">
                <a:latin typeface="黑体" panose="02010609060101010101" pitchFamily="49" charset="-122"/>
                <a:ea typeface="黑体" panose="02010609060101010101" pitchFamily="49" charset="-122"/>
              </a:rPr>
              <a:t>的</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动态</a:t>
            </a:r>
            <a:r>
              <a:rPr lang="en-US" altLang="zh-CN" dirty="0" smtClean="0">
                <a:latin typeface="黑体" panose="02010609060101010101" pitchFamily="49" charset="-122"/>
                <a:ea typeface="黑体" panose="02010609060101010101" pitchFamily="49" charset="-122"/>
              </a:rPr>
              <a:t>”student</a:t>
            </a:r>
            <a:r>
              <a:rPr lang="zh-CN" altLang="en-US" dirty="0">
                <a:latin typeface="黑体" panose="02010609060101010101" pitchFamily="49" charset="-122"/>
                <a:ea typeface="黑体" panose="02010609060101010101" pitchFamily="49" charset="-122"/>
              </a:rPr>
              <a:t>网络。</a:t>
            </a:r>
            <a:r>
              <a:rPr lang="en-US" altLang="zh-CN" dirty="0">
                <a:latin typeface="黑体" panose="02010609060101010101" pitchFamily="49" charset="-122"/>
                <a:ea typeface="黑体" panose="02010609060101010101" pitchFamily="49" charset="-122"/>
              </a:rPr>
              <a:t>DML</a:t>
            </a:r>
            <a:r>
              <a:rPr lang="zh-CN" altLang="en-US" dirty="0">
                <a:latin typeface="黑体" panose="02010609060101010101" pitchFamily="49" charset="-122"/>
                <a:ea typeface="黑体" panose="02010609060101010101" pitchFamily="49" charset="-122"/>
              </a:rPr>
              <a:t>是在训练过程中，一众需要反向传播的待训</a:t>
            </a:r>
            <a:r>
              <a:rPr lang="en-US" altLang="zh-CN" dirty="0">
                <a:latin typeface="黑体" panose="02010609060101010101" pitchFamily="49" charset="-122"/>
                <a:ea typeface="黑体" panose="02010609060101010101" pitchFamily="49" charset="-122"/>
              </a:rPr>
              <a:t>student</a:t>
            </a:r>
            <a:r>
              <a:rPr lang="zh-CN" altLang="en-US" dirty="0">
                <a:latin typeface="黑体" panose="02010609060101010101" pitchFamily="49" charset="-122"/>
                <a:ea typeface="黑体" panose="02010609060101010101" pitchFamily="49" charset="-122"/>
              </a:rPr>
              <a:t>网络协同学习，互相传递</a:t>
            </a:r>
            <a:r>
              <a:rPr lang="zh-CN" altLang="en-US" dirty="0" smtClean="0">
                <a:latin typeface="黑体" panose="02010609060101010101" pitchFamily="49" charset="-122"/>
                <a:ea typeface="黑体" panose="02010609060101010101" pitchFamily="49" charset="-122"/>
              </a:rPr>
              <a:t>知识。</a:t>
            </a:r>
            <a:endParaRPr lang="zh-CN" altLang="en-US" dirty="0">
              <a:latin typeface="黑体" panose="02010609060101010101" pitchFamily="49" charset="-122"/>
              <a:ea typeface="黑体" panose="02010609060101010101" pitchFamily="49" charset="-122"/>
            </a:endParaRPr>
          </a:p>
        </p:txBody>
      </p:sp>
      <p:sp>
        <p:nvSpPr>
          <p:cNvPr id="4" name="文本框 3"/>
          <p:cNvSpPr txBox="1"/>
          <p:nvPr/>
        </p:nvSpPr>
        <p:spPr>
          <a:xfrm>
            <a:off x="1199456" y="1517763"/>
            <a:ext cx="10302922" cy="430887"/>
          </a:xfrm>
          <a:prstGeom prst="rect">
            <a:avLst/>
          </a:prstGeom>
          <a:noFill/>
        </p:spPr>
        <p:txBody>
          <a:bodyPr wrap="square" rtlCol="0">
            <a:spAutoFit/>
          </a:bodyPr>
          <a:lstStyle/>
          <a:p>
            <a:r>
              <a:rPr lang="en-US" altLang="zh-CN" sz="2200" dirty="0">
                <a:latin typeface="黑体" panose="02010609060101010101" pitchFamily="49" charset="-122"/>
                <a:ea typeface="黑体" panose="02010609060101010101" pitchFamily="49" charset="-122"/>
              </a:rPr>
              <a:t>Deep Mutual </a:t>
            </a:r>
            <a:r>
              <a:rPr lang="en-US" altLang="zh-CN" sz="2200" dirty="0" smtClean="0">
                <a:latin typeface="黑体" panose="02010609060101010101" pitchFamily="49" charset="-122"/>
                <a:ea typeface="黑体" panose="02010609060101010101" pitchFamily="49" charset="-122"/>
              </a:rPr>
              <a:t>Learning</a:t>
            </a:r>
            <a:r>
              <a:rPr lang="zh-CN" altLang="en-US" sz="2200" dirty="0" smtClean="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CVPR2017</a:t>
            </a:r>
            <a:r>
              <a:rPr lang="zh-CN" altLang="en-US" sz="2200" dirty="0" smtClean="0">
                <a:latin typeface="黑体" panose="02010609060101010101" pitchFamily="49" charset="-122"/>
                <a:ea typeface="黑体" panose="02010609060101010101" pitchFamily="49" charset="-122"/>
              </a:rPr>
              <a:t>）</a:t>
            </a:r>
            <a:endParaRPr lang="zh-CN" altLang="en-US" sz="2200"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stretch>
            <a:fillRect/>
          </a:stretch>
        </p:blipFill>
        <p:spPr>
          <a:xfrm>
            <a:off x="263352" y="1921970"/>
            <a:ext cx="10668984" cy="3381016"/>
          </a:xfrm>
          <a:prstGeom prst="rect">
            <a:avLst/>
          </a:prstGeom>
        </p:spPr>
      </p:pic>
    </p:spTree>
    <p:extLst>
      <p:ext uri="{BB962C8B-B14F-4D97-AF65-F5344CB8AC3E}">
        <p14:creationId xmlns:p14="http://schemas.microsoft.com/office/powerpoint/2010/main" val="2220898644"/>
      </p:ext>
    </p:extLst>
  </p:cSld>
  <p:clrMapOvr>
    <a:masterClrMapping/>
  </p:clrMapOvr>
  <p:transition spd="med" advTm="30169">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34868</TotalTime>
  <Words>1784</Words>
  <Application>Microsoft Office PowerPoint</Application>
  <PresentationFormat>宽屏</PresentationFormat>
  <Paragraphs>129</Paragraphs>
  <Slides>19</Slides>
  <Notes>19</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19</vt:i4>
      </vt:variant>
    </vt:vector>
  </HeadingPairs>
  <TitlesOfParts>
    <vt:vector size="27" baseType="lpstr">
      <vt:lpstr>汉仪菱心体简</vt:lpstr>
      <vt:lpstr>黑体</vt:lpstr>
      <vt:lpstr>宋体</vt:lpstr>
      <vt:lpstr>Arial</vt:lpstr>
      <vt:lpstr>Arial Black</vt:lpstr>
      <vt:lpstr>Wingdings</vt:lpstr>
      <vt:lpstr>自定义设计方案</vt:lpstr>
      <vt:lpstr>1_自定义设计方案</vt:lpstr>
      <vt:lpstr>知识蒸馏（knowledge distillation）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LiuJian</dc:creator>
  <cp:lastModifiedBy>dongna-pc</cp:lastModifiedBy>
  <cp:revision>2801</cp:revision>
  <cp:lastPrinted>1601-01-01T00:00:00Z</cp:lastPrinted>
  <dcterms:created xsi:type="dcterms:W3CDTF">1601-01-01T00:00:00Z</dcterms:created>
  <dcterms:modified xsi:type="dcterms:W3CDTF">2019-10-27T05:35:48Z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