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49" r:id="rId2"/>
    <p:sldId id="350" r:id="rId3"/>
    <p:sldId id="398" r:id="rId4"/>
    <p:sldId id="369" r:id="rId5"/>
    <p:sldId id="399" r:id="rId6"/>
    <p:sldId id="402" r:id="rId7"/>
    <p:sldId id="400" r:id="rId8"/>
    <p:sldId id="401" r:id="rId9"/>
    <p:sldId id="403" r:id="rId10"/>
    <p:sldId id="375" r:id="rId11"/>
    <p:sldId id="410" r:id="rId12"/>
    <p:sldId id="413" r:id="rId13"/>
    <p:sldId id="404" r:id="rId14"/>
    <p:sldId id="376" r:id="rId15"/>
    <p:sldId id="405" r:id="rId16"/>
    <p:sldId id="406" r:id="rId17"/>
    <p:sldId id="407" r:id="rId18"/>
    <p:sldId id="408" r:id="rId19"/>
    <p:sldId id="377" r:id="rId20"/>
    <p:sldId id="409" r:id="rId21"/>
    <p:sldId id="414" r:id="rId22"/>
    <p:sldId id="411" r:id="rId23"/>
    <p:sldId id="412" r:id="rId24"/>
    <p:sldId id="34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ieddine Amine" initials="MA" lastIdx="1" clrIdx="0">
    <p:extLst>
      <p:ext uri="{19B8F6BF-5375-455C-9EA6-DF929625EA0E}">
        <p15:presenceInfo xmlns:p15="http://schemas.microsoft.com/office/powerpoint/2012/main" userId="Mohieddine Ami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36" autoAdjust="0"/>
    <p:restoredTop sz="80420" autoAdjust="0"/>
  </p:normalViewPr>
  <p:slideViewPr>
    <p:cSldViewPr snapToGrid="0">
      <p:cViewPr varScale="1">
        <p:scale>
          <a:sx n="88" d="100"/>
          <a:sy n="88" d="100"/>
        </p:scale>
        <p:origin x="10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400" b="1" dirty="0">
                <a:solidFill>
                  <a:schemeClr val="tx1"/>
                </a:solidFill>
              </a:rPr>
              <a:t>训练集</a:t>
            </a:r>
            <a:r>
              <a:rPr lang="en-US" altLang="zh-CN" sz="2400" b="1" dirty="0">
                <a:solidFill>
                  <a:schemeClr val="tx1"/>
                </a:solidFill>
              </a:rPr>
              <a:t>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训练集A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训练集</c:v>
                </c:pt>
                <c:pt idx="1">
                  <c:v>测试集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0.7</c:v>
                </c:pt>
                <c:pt idx="1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5A-414D-8AD1-758BC6E2CD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400" b="1" dirty="0">
                <a:solidFill>
                  <a:schemeClr val="tx1"/>
                </a:solidFill>
              </a:rPr>
              <a:t>训练集</a:t>
            </a:r>
            <a:r>
              <a:rPr lang="en-US" altLang="zh-CN" b="1" dirty="0">
                <a:solidFill>
                  <a:schemeClr val="tx1"/>
                </a:solidFill>
              </a:rPr>
              <a:t>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训练集A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训练集</c:v>
                </c:pt>
                <c:pt idx="1">
                  <c:v>测试集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0.7</c:v>
                </c:pt>
                <c:pt idx="1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5A-414D-8AD1-758BC6E2CD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数据集B</c:v>
                </c:pt>
              </c:strCache>
            </c:strRef>
          </c:tx>
          <c:spPr>
            <a:solidFill>
              <a:srgbClr val="0070C0"/>
            </a:solidFill>
          </c:spPr>
          <c:dPt>
            <c:idx val="0"/>
            <c:bubble3D val="0"/>
            <c:spPr>
              <a:solidFill>
                <a:srgbClr val="0070C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rgbClr val="00B05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F8D4-4A9F-8B8D-245AB3A4A4C6}"/>
              </c:ext>
            </c:extLst>
          </c:dPt>
          <c:cat>
            <c:strRef>
              <c:f>Sheet1!$A$2:$A$3</c:f>
              <c:strCache>
                <c:ptCount val="2"/>
                <c:pt idx="0">
                  <c:v>训练集</c:v>
                </c:pt>
                <c:pt idx="1">
                  <c:v>测试集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0.6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D4-4A9F-8B8D-245AB3A4A4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训练集A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训练集</c:v>
                </c:pt>
                <c:pt idx="1">
                  <c:v>测试集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0.7</c:v>
                </c:pt>
                <c:pt idx="1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5A-414D-8AD1-758BC6E2CD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数据集B</c:v>
                </c:pt>
              </c:strCache>
            </c:strRef>
          </c:tx>
          <c:spPr>
            <a:solidFill>
              <a:srgbClr val="0070C0"/>
            </a:solidFill>
          </c:spPr>
          <c:dPt>
            <c:idx val="0"/>
            <c:bubble3D val="0"/>
            <c:spPr>
              <a:solidFill>
                <a:srgbClr val="0070C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rgbClr val="00B05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F8D4-4A9F-8B8D-245AB3A4A4C6}"/>
              </c:ext>
            </c:extLst>
          </c:dPt>
          <c:cat>
            <c:strRef>
              <c:f>Sheet1!$A$2:$A$3</c:f>
              <c:strCache>
                <c:ptCount val="2"/>
                <c:pt idx="0">
                  <c:v>训练集</c:v>
                </c:pt>
                <c:pt idx="1">
                  <c:v>测试集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0.6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D4-4A9F-8B8D-245AB3A4A4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训练集A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训练集</c:v>
                </c:pt>
                <c:pt idx="1">
                  <c:v>测试集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0.7</c:v>
                </c:pt>
                <c:pt idx="1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5A-414D-8AD1-758BC6E2CD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数据集B</c:v>
                </c:pt>
              </c:strCache>
            </c:strRef>
          </c:tx>
          <c:spPr>
            <a:solidFill>
              <a:srgbClr val="0070C0"/>
            </a:solidFill>
          </c:spPr>
          <c:dPt>
            <c:idx val="0"/>
            <c:bubble3D val="0"/>
            <c:spPr>
              <a:solidFill>
                <a:srgbClr val="0070C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rgbClr val="00B05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F8D4-4A9F-8B8D-245AB3A4A4C6}"/>
              </c:ext>
            </c:extLst>
          </c:dPt>
          <c:cat>
            <c:strRef>
              <c:f>Sheet1!$A$2:$A$3</c:f>
              <c:strCache>
                <c:ptCount val="2"/>
                <c:pt idx="0">
                  <c:v>训练集</c:v>
                </c:pt>
                <c:pt idx="1">
                  <c:v>测试集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0.6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D4-4A9F-8B8D-245AB3A4A4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28D68-E92C-47EE-8DB5-E879DBD5D304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5EB7F-94D7-40B9-AB6F-4AAFF2A75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14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94163-1838-4803-97A3-399A8DD8161F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31627-90B4-49CB-863C-C2060DD7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3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36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35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75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最大均值差异（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Maximum mean discrepancy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44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视觉特性上，风格转换，</a:t>
            </a:r>
            <a:r>
              <a:rPr lang="en-US" altLang="zh-CN" dirty="0" smtClean="0"/>
              <a:t>GAN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38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50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40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54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888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65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所有的找到的相关文章</a:t>
            </a:r>
            <a:endParaRPr lang="en-US" altLang="zh-CN" dirty="0" smtClean="0"/>
          </a:p>
          <a:p>
            <a:r>
              <a:rPr lang="en-US" altLang="zh-CN" dirty="0" smtClean="0"/>
              <a:t>18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ETH</a:t>
            </a:r>
            <a:r>
              <a:rPr lang="zh-CN" altLang="en-US" dirty="0" smtClean="0"/>
              <a:t>苏黎世联邦理工提出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871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836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839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327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53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58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07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数据集之间，存在场景饿变化，物体形状、大小尺度等等的变化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0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数据集之间，存在场景的变化，风格，物体形状、大小尺度等等的变化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52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数据集之间，存在场景的变化，风格，物体形状、大小尺度等等的变化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0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数据集之间，存在场景饿变化，物体形状、大小尺度等等的变化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31627-90B4-49CB-863C-C2060DD70E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6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55385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8946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06289"/>
            <a:ext cx="2743200" cy="365125"/>
          </a:xfrm>
          <a:prstGeom prst="rect">
            <a:avLst/>
          </a:prstGeom>
        </p:spPr>
        <p:txBody>
          <a:bodyPr/>
          <a:lstStyle/>
          <a:p>
            <a:fld id="{C46C7455-4BFD-464C-BE44-8CFBC20E6102}" type="datetime1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534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52805" y="641534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AA0854A0-C36B-4A3F-9558-7A05D4F751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71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0864"/>
            <a:ext cx="10515600" cy="94982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37D14B-912D-4493-AAAB-42C7754C3D84}" type="datetime1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52805" y="641534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AA0854A0-C36B-4A3F-9558-7A05D4F751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61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07491"/>
            <a:ext cx="2628900" cy="546947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07491"/>
            <a:ext cx="7734300" cy="546947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C23C9C-8BF4-4DC0-B783-35CFBFCA45D8}" type="datetime1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52805" y="641534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AA0854A0-C36B-4A3F-9558-7A05D4F751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39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810" y="654533"/>
            <a:ext cx="11766847" cy="576062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zh-CN" altLang="en-US" dirty="0" smtClean="0"/>
              <a:t>标题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812" y="1329276"/>
            <a:ext cx="11775392" cy="4823696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6419"/>
            <a:ext cx="2743200" cy="365125"/>
          </a:xfrm>
          <a:prstGeom prst="rect">
            <a:avLst/>
          </a:prstGeom>
        </p:spPr>
        <p:txBody>
          <a:bodyPr/>
          <a:lstStyle/>
          <a:p>
            <a:fld id="{260F2BD4-A2EC-4F39-A1AB-08BFEF4B30CD}" type="datetime1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642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52805" y="641534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AA0854A0-C36B-4A3F-9558-7A05D4F751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5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D88EFF-17AE-40E7-ADF8-2D96598D69E9}" type="datetime1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52805" y="641534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AA0854A0-C36B-4A3F-9558-7A05D4F751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90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67445"/>
            <a:ext cx="10515600" cy="102324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B85A64-95FC-44BB-AFE1-48752E5CF161}" type="datetime1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52805" y="641534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AA0854A0-C36B-4A3F-9558-7A05D4F751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75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07492"/>
            <a:ext cx="10515600" cy="98319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427498"/>
            <a:ext cx="2743200" cy="293977"/>
          </a:xfrm>
          <a:prstGeom prst="rect">
            <a:avLst/>
          </a:prstGeom>
        </p:spPr>
        <p:txBody>
          <a:bodyPr/>
          <a:lstStyle/>
          <a:p>
            <a:fld id="{2E96B484-18FD-4664-96B6-DD5E1015ABD2}" type="datetime1">
              <a:rPr lang="en-US" smtClean="0"/>
              <a:t>11/29/2019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427498"/>
            <a:ext cx="4114800" cy="2939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52805" y="641534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AA0854A0-C36B-4A3F-9558-7A05D4F751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44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8801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61F3EC-9179-4C09-82FE-27BB975A7991}" type="datetime1">
              <a:rPr lang="en-US" smtClean="0"/>
              <a:t>11/29/2019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52805" y="641534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AA0854A0-C36B-4A3F-9558-7A05D4F751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8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6EF06D-59B6-499B-8A18-FE651E1E5AA3}" type="datetime1">
              <a:rPr lang="en-US" smtClean="0"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52805" y="641534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AA0854A0-C36B-4A3F-9558-7A05D4F751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2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80676"/>
            <a:ext cx="3932237" cy="147672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AC6E-4668-410A-87E8-2AD191C81931}" type="datetime1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52805" y="641534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AA0854A0-C36B-4A3F-9558-7A05D4F751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30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80794"/>
            <a:ext cx="3932237" cy="137660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2050D-4C9A-46C2-8076-5CB01C1242B4}" type="datetime1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52805" y="641534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AA0854A0-C36B-4A3F-9558-7A05D4F751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80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5206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337393"/>
            <a:ext cx="12192000" cy="5206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72"/>
            <a:ext cx="1403254" cy="4930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984" y="-2381"/>
            <a:ext cx="1578211" cy="52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0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399" y="1440259"/>
            <a:ext cx="10341429" cy="2391513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5600" b="1" dirty="0" smtClean="0"/>
              <a:t>基于域适应的物体检测</a:t>
            </a:r>
            <a:r>
              <a:rPr lang="en-US" altLang="zh-CN" sz="5600" b="1" dirty="0" smtClean="0"/>
              <a:t/>
            </a:r>
            <a:br>
              <a:rPr lang="en-US" altLang="zh-CN" sz="5600" b="1" dirty="0" smtClean="0"/>
            </a:br>
            <a:r>
              <a:rPr lang="en-US" altLang="zh-CN" sz="5600" b="1" dirty="0" smtClean="0"/>
              <a:t>Domain Adaptive Object Detection </a:t>
            </a:r>
            <a:endParaRPr lang="zh-CN" altLang="zh-CN" sz="5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28456"/>
            <a:ext cx="9144000" cy="1136485"/>
          </a:xfrm>
        </p:spPr>
        <p:txBody>
          <a:bodyPr/>
          <a:lstStyle/>
          <a:p>
            <a:r>
              <a:rPr lang="zh-CN" altLang="en-US" sz="2800" dirty="0"/>
              <a:t>张永</a:t>
            </a:r>
            <a:r>
              <a:rPr lang="zh-CN" altLang="en-US" sz="2800" dirty="0" smtClean="0"/>
              <a:t>强</a:t>
            </a:r>
            <a:endParaRPr lang="en-US" altLang="zh-CN" sz="2800" dirty="0" smtClean="0"/>
          </a:p>
          <a:p>
            <a:r>
              <a:rPr lang="en-US" altLang="zh-CN" sz="2800" dirty="0" smtClean="0"/>
              <a:t>2019.11.30</a:t>
            </a:r>
            <a:endParaRPr lang="en-US" altLang="zh-CN" sz="2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52168" y="6415344"/>
            <a:ext cx="2743200" cy="365125"/>
          </a:xfrm>
        </p:spPr>
        <p:txBody>
          <a:bodyPr/>
          <a:lstStyle/>
          <a:p>
            <a:fld id="{AA0854A0-C36B-4A3F-9558-7A05D4F7511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9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域适应物体检测方法总结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54A0-C36B-4A3F-9558-7A05D4F7511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US" altLang="zh-CN" dirty="0" smtClean="0"/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 smtClean="0"/>
              <a:t>特征级别的域适应方法 （</a:t>
            </a:r>
            <a:r>
              <a:rPr lang="en-US" altLang="zh-CN" dirty="0" smtClean="0"/>
              <a:t>feature-level adaption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514350" indent="-514350">
              <a:buAutoNum type="arabicPeriod"/>
            </a:pPr>
            <a:endParaRPr lang="en-US" altLang="zh-CN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dirty="0"/>
              <a:t>像素级别的域适应 </a:t>
            </a:r>
            <a:r>
              <a:rPr lang="zh-CN" altLang="en-US" dirty="0" smtClean="0"/>
              <a:t>方法（</a:t>
            </a:r>
            <a:r>
              <a:rPr lang="en-US" altLang="zh-CN" dirty="0"/>
              <a:t>pixel-level adaption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970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域适应物体检测方法总结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54A0-C36B-4A3F-9558-7A05D4F7511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源域与目标域的数据形式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324908"/>
              </p:ext>
            </p:extLst>
          </p:nvPr>
        </p:nvGraphicFramePr>
        <p:xfrm>
          <a:off x="1574800" y="2973007"/>
          <a:ext cx="8668656" cy="1827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9552">
                  <a:extLst>
                    <a:ext uri="{9D8B030D-6E8A-4147-A177-3AD203B41FA5}">
                      <a16:colId xmlns:a16="http://schemas.microsoft.com/office/drawing/2014/main" val="3034476925"/>
                    </a:ext>
                  </a:extLst>
                </a:gridCol>
                <a:gridCol w="2889552">
                  <a:extLst>
                    <a:ext uri="{9D8B030D-6E8A-4147-A177-3AD203B41FA5}">
                      <a16:colId xmlns:a16="http://schemas.microsoft.com/office/drawing/2014/main" val="1651390575"/>
                    </a:ext>
                  </a:extLst>
                </a:gridCol>
                <a:gridCol w="2889552">
                  <a:extLst>
                    <a:ext uri="{9D8B030D-6E8A-4147-A177-3AD203B41FA5}">
                      <a16:colId xmlns:a16="http://schemas.microsoft.com/office/drawing/2014/main" val="586956316"/>
                    </a:ext>
                  </a:extLst>
                </a:gridCol>
              </a:tblGrid>
              <a:tr h="609197">
                <a:tc>
                  <a:txBody>
                    <a:bodyPr/>
                    <a:lstStyle/>
                    <a:p>
                      <a:pPr algn="ctr"/>
                      <a:endParaRPr lang="zh-CN" altLang="en-US" sz="2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b="1" dirty="0" smtClean="0"/>
                        <a:t>类别标签</a:t>
                      </a:r>
                      <a:endParaRPr lang="zh-CN" altLang="en-US" sz="2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b="1" dirty="0" smtClean="0"/>
                        <a:t>位置标签</a:t>
                      </a:r>
                      <a:endParaRPr lang="zh-CN" altLang="en-US" sz="2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609566"/>
                  </a:ext>
                </a:extLst>
              </a:tr>
              <a:tr h="6091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b="1" dirty="0" smtClean="0"/>
                        <a:t>源域</a:t>
                      </a:r>
                      <a:endParaRPr lang="zh-CN" altLang="en-US" sz="2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b="1" dirty="0" smtClean="0"/>
                        <a:t>是</a:t>
                      </a:r>
                      <a:endParaRPr lang="zh-CN" altLang="en-US" sz="2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b="1" dirty="0" smtClean="0"/>
                        <a:t>是</a:t>
                      </a:r>
                      <a:endParaRPr lang="zh-CN" altLang="en-US" sz="2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253337"/>
                  </a:ext>
                </a:extLst>
              </a:tr>
              <a:tr h="6091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b="1" dirty="0" smtClean="0"/>
                        <a:t>目标域</a:t>
                      </a:r>
                      <a:endParaRPr lang="zh-CN" altLang="en-US" sz="2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b="1" dirty="0" smtClean="0"/>
                        <a:t>否</a:t>
                      </a:r>
                      <a:endParaRPr lang="zh-CN" altLang="en-US" sz="2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b="1" dirty="0" smtClean="0"/>
                        <a:t>否</a:t>
                      </a:r>
                      <a:endParaRPr lang="zh-CN" altLang="en-US" sz="2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62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287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域适应物体检测方法总结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54A0-C36B-4A3F-9558-7A05D4F7511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 smtClean="0"/>
              <a:t>特征级别的域适应 （</a:t>
            </a:r>
            <a:r>
              <a:rPr lang="en-US" altLang="zh-CN" dirty="0" smtClean="0"/>
              <a:t>feature-level adaption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219" y="2155370"/>
            <a:ext cx="6577052" cy="361405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557657" y="3559628"/>
            <a:ext cx="2723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拉近特征间差异的方法：</a:t>
            </a:r>
            <a:endParaRPr lang="en-US" altLang="zh-CN" b="1" dirty="0" smtClean="0"/>
          </a:p>
          <a:p>
            <a:r>
              <a:rPr lang="en-US" altLang="zh-CN" b="1" dirty="0" smtClean="0"/>
              <a:t>MMD</a:t>
            </a:r>
          </a:p>
          <a:p>
            <a:r>
              <a:rPr lang="en-US" altLang="zh-CN" b="1" dirty="0" smtClean="0"/>
              <a:t>GAN</a:t>
            </a:r>
          </a:p>
          <a:p>
            <a:r>
              <a:rPr lang="zh-CN" altLang="en-US" b="1" dirty="0"/>
              <a:t>等等</a:t>
            </a:r>
          </a:p>
        </p:txBody>
      </p:sp>
    </p:spTree>
    <p:extLst>
      <p:ext uri="{BB962C8B-B14F-4D97-AF65-F5344CB8AC3E}">
        <p14:creationId xmlns:p14="http://schemas.microsoft.com/office/powerpoint/2010/main" val="1916682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域适应物体检测方法总结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54A0-C36B-4A3F-9558-7A05D4F7511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 startAt="2"/>
            </a:pPr>
            <a:r>
              <a:rPr lang="zh-CN" altLang="en-US" dirty="0" smtClean="0"/>
              <a:t>像素级别的域适应 （</a:t>
            </a:r>
            <a:r>
              <a:rPr lang="en-US" altLang="zh-CN" dirty="0"/>
              <a:t>pixel</a:t>
            </a:r>
            <a:r>
              <a:rPr lang="en-US" altLang="zh-CN" dirty="0" smtClean="0"/>
              <a:t>-level adaption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383" y="2045153"/>
            <a:ext cx="7271358" cy="390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3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域适应物体检测实例一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54A0-C36B-4A3F-9558-7A05D4F7511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40" y="1489302"/>
            <a:ext cx="11563350" cy="416242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0628" y="6415093"/>
            <a:ext cx="102652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2018_CVPR Domain Adaptive Faster R-CNN for Object Detection in the Wild</a:t>
            </a:r>
          </a:p>
        </p:txBody>
      </p:sp>
    </p:spTree>
    <p:extLst>
      <p:ext uri="{BB962C8B-B14F-4D97-AF65-F5344CB8AC3E}">
        <p14:creationId xmlns:p14="http://schemas.microsoft.com/office/powerpoint/2010/main" val="2590592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域适应物体检测实例一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54A0-C36B-4A3F-9558-7A05D4F7511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30628" y="6415093"/>
            <a:ext cx="102652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2018_CVPR Domain Adaptive Faster R-CNN for Object Detection in the Wild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90750"/>
            <a:ext cx="120396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9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域适应物体检测实例二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54A0-C36B-4A3F-9558-7A05D4F7511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30628" y="6415093"/>
            <a:ext cx="102652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 startAt="2"/>
            </a:pPr>
            <a:r>
              <a:rPr lang="en-US" altLang="zh-CN" dirty="0" smtClean="0">
                <a:solidFill>
                  <a:schemeClr val="bg1"/>
                </a:solidFill>
              </a:rPr>
              <a:t>2018_CVPR </a:t>
            </a:r>
            <a:r>
              <a:rPr lang="en-US" altLang="zh-CN" dirty="0">
                <a:solidFill>
                  <a:schemeClr val="bg1"/>
                </a:solidFill>
              </a:rPr>
              <a:t>Cross-Domain Weakly-Supervised Object Detection through Progressive Domain </a:t>
            </a:r>
            <a:r>
              <a:rPr lang="en-US" altLang="zh-CN" dirty="0" smtClean="0">
                <a:solidFill>
                  <a:schemeClr val="bg1"/>
                </a:solidFill>
              </a:rPr>
              <a:t>Adaption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900" y="1978479"/>
            <a:ext cx="7404327" cy="35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37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域适应物体检测实例二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54A0-C36B-4A3F-9558-7A05D4F7511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30628" y="6415093"/>
            <a:ext cx="102652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 startAt="2"/>
            </a:pPr>
            <a:r>
              <a:rPr lang="en-US" altLang="zh-CN" dirty="0" smtClean="0">
                <a:solidFill>
                  <a:schemeClr val="bg1"/>
                </a:solidFill>
              </a:rPr>
              <a:t>2018_CVPR </a:t>
            </a:r>
            <a:r>
              <a:rPr lang="en-US" altLang="zh-CN" dirty="0">
                <a:solidFill>
                  <a:schemeClr val="bg1"/>
                </a:solidFill>
              </a:rPr>
              <a:t>Cross-Domain Weakly-Supervised Object Detection through Progressive Domain </a:t>
            </a:r>
            <a:r>
              <a:rPr lang="en-US" altLang="zh-CN" dirty="0" smtClean="0">
                <a:solidFill>
                  <a:schemeClr val="bg1"/>
                </a:solidFill>
              </a:rPr>
              <a:t>Adaption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208" y="1492024"/>
            <a:ext cx="961072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43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域适应物体检测实例二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54A0-C36B-4A3F-9558-7A05D4F7511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30628" y="6415093"/>
            <a:ext cx="102652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 startAt="2"/>
            </a:pPr>
            <a:r>
              <a:rPr lang="en-US" altLang="zh-CN" dirty="0" smtClean="0">
                <a:solidFill>
                  <a:schemeClr val="bg1"/>
                </a:solidFill>
              </a:rPr>
              <a:t>2018_CVPR </a:t>
            </a:r>
            <a:r>
              <a:rPr lang="en-US" altLang="zh-CN" dirty="0">
                <a:solidFill>
                  <a:schemeClr val="bg1"/>
                </a:solidFill>
              </a:rPr>
              <a:t>Cross-Domain Weakly-Supervised Object Detection through Progressive Domain </a:t>
            </a:r>
            <a:r>
              <a:rPr lang="en-US" altLang="zh-CN" dirty="0" smtClean="0">
                <a:solidFill>
                  <a:schemeClr val="bg1"/>
                </a:solidFill>
              </a:rPr>
              <a:t>Adaption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25" y="1905680"/>
            <a:ext cx="9667875" cy="4048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40" y="1993447"/>
            <a:ext cx="2303689" cy="155108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57" y="3556478"/>
            <a:ext cx="2307771" cy="1435302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 flipH="1">
            <a:off x="2525486" y="1534886"/>
            <a:ext cx="21771" cy="37555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55171" y="5050972"/>
            <a:ext cx="121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Pascal VOC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6529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域</a:t>
            </a:r>
            <a:r>
              <a:rPr lang="zh-CN" altLang="en-US" dirty="0" smtClean="0"/>
              <a:t>适应物体检测展望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54A0-C36B-4A3F-9558-7A05D4F7511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源域与目标域之间的对应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目前，一对一关系（一个源域，对应一个目标域）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146" y="2591479"/>
            <a:ext cx="8942882" cy="269897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189515" y="531222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源域（晴朗）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402286" y="531222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目标域（雾天）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857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812" y="1253074"/>
            <a:ext cx="11775392" cy="482369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zh-CN" sz="300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 smtClean="0"/>
              <a:t>2018_CVPR </a:t>
            </a:r>
            <a:r>
              <a:rPr lang="en-US" altLang="zh-CN" dirty="0"/>
              <a:t>Domain Adaptive Faster R-CNN for Object Detection in the </a:t>
            </a:r>
            <a:r>
              <a:rPr lang="en-US" altLang="zh-CN" dirty="0" smtClean="0"/>
              <a:t>Wild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/>
              <a:t>2018_CVPR </a:t>
            </a:r>
            <a:r>
              <a:rPr lang="en-US" altLang="zh-CN" dirty="0"/>
              <a:t>Cross-Domain Weakly-Supervised Object Detection through Progressive Domain </a:t>
            </a:r>
            <a:r>
              <a:rPr lang="en-US" altLang="zh-CN" dirty="0"/>
              <a:t>Adaption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 smtClean="0"/>
              <a:t>2019_CVPR </a:t>
            </a:r>
            <a:r>
              <a:rPr lang="en-US" altLang="zh-CN" dirty="0"/>
              <a:t>Automatic adaptation of object detectors to new domains using </a:t>
            </a:r>
            <a:r>
              <a:rPr lang="en-US" altLang="zh-CN" dirty="0"/>
              <a:t>self-training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 smtClean="0"/>
              <a:t>2019_CVPR </a:t>
            </a:r>
            <a:r>
              <a:rPr lang="en-US" altLang="zh-CN" dirty="0"/>
              <a:t>Strong-Weak Distribution Alignment for Adaptive Object </a:t>
            </a:r>
            <a:r>
              <a:rPr lang="en-US" altLang="zh-CN" dirty="0"/>
              <a:t>Detection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 smtClean="0"/>
              <a:t>2019_CVPR </a:t>
            </a:r>
            <a:r>
              <a:rPr lang="en-US" altLang="zh-CN" dirty="0"/>
              <a:t>Few-shot Adaptive Faster </a:t>
            </a:r>
            <a:r>
              <a:rPr lang="en-US" altLang="zh-CN" dirty="0"/>
              <a:t>R-CNN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 smtClean="0"/>
              <a:t>2019_CVPR </a:t>
            </a:r>
            <a:r>
              <a:rPr lang="en-US" altLang="zh-CN" dirty="0"/>
              <a:t>Adapting Object Detectors via Selective Cross-Domain </a:t>
            </a:r>
            <a:r>
              <a:rPr lang="en-US" altLang="zh-CN" dirty="0"/>
              <a:t>Alignment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 smtClean="0"/>
              <a:t>2019_CVPR </a:t>
            </a:r>
            <a:r>
              <a:rPr lang="en-US" altLang="zh-CN" dirty="0"/>
              <a:t>Towards Universal Object Detection by Domain </a:t>
            </a:r>
            <a:r>
              <a:rPr lang="en-US" altLang="zh-CN" dirty="0"/>
              <a:t>Attention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 smtClean="0"/>
              <a:t>2019_CVPR </a:t>
            </a:r>
            <a:r>
              <a:rPr lang="en-US" altLang="zh-CN" dirty="0"/>
              <a:t>Diversify and Match</a:t>
            </a:r>
            <a:r>
              <a:rPr lang="zh-CN" altLang="en-US" dirty="0"/>
              <a:t>：</a:t>
            </a:r>
            <a:r>
              <a:rPr lang="en-US" altLang="zh-CN" dirty="0"/>
              <a:t>A Domain Adaptive Representation Learning Paradigm for Object </a:t>
            </a:r>
            <a:r>
              <a:rPr lang="en-US" altLang="zh-CN" dirty="0"/>
              <a:t>Detection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 smtClean="0"/>
              <a:t>2009_ICCV </a:t>
            </a:r>
            <a:r>
              <a:rPr lang="en-US" altLang="zh-CN" dirty="0"/>
              <a:t>A Robust Learning Approach to Domain Adaptive Object Detection</a:t>
            </a: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52168" y="6415344"/>
            <a:ext cx="2743200" cy="365125"/>
          </a:xfrm>
        </p:spPr>
        <p:txBody>
          <a:bodyPr/>
          <a:lstStyle/>
          <a:p>
            <a:fld id="{AA0854A0-C36B-4A3F-9558-7A05D4F7511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0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域</a:t>
            </a:r>
            <a:r>
              <a:rPr lang="zh-CN" altLang="en-US" dirty="0" smtClean="0"/>
              <a:t>适应物体检测展望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54A0-C36B-4A3F-9558-7A05D4F7511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源域与目标域之间的对应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实际，一对多关系（一个源域，对应多个目标域）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575" y="2358797"/>
            <a:ext cx="7875234" cy="381340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36172" y="328748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源域（晴朗）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29344" y="4811486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目标域（雾天</a:t>
            </a:r>
            <a:endParaRPr lang="en-US" altLang="zh-CN" dirty="0" smtClean="0"/>
          </a:p>
          <a:p>
            <a:r>
              <a:rPr lang="zh-CN" altLang="en-US" dirty="0" smtClean="0"/>
              <a:t>、雨天、</a:t>
            </a:r>
            <a:endParaRPr lang="en-US" altLang="zh-CN" dirty="0" smtClean="0"/>
          </a:p>
          <a:p>
            <a:r>
              <a:rPr lang="zh-CN" altLang="en-US" dirty="0" smtClean="0"/>
              <a:t>场景不同等等）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6568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域</a:t>
            </a:r>
            <a:r>
              <a:rPr lang="zh-CN" altLang="en-US" dirty="0" smtClean="0"/>
              <a:t>适应物体检测展望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54A0-C36B-4A3F-9558-7A05D4F7511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2.   </a:t>
            </a:r>
            <a:r>
              <a:rPr lang="zh-CN" altLang="en-US" dirty="0" smtClean="0"/>
              <a:t>源域与目标域的数据形式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目前，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324908"/>
              </p:ext>
            </p:extLst>
          </p:nvPr>
        </p:nvGraphicFramePr>
        <p:xfrm>
          <a:off x="1574800" y="2973007"/>
          <a:ext cx="8668656" cy="1827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9552">
                  <a:extLst>
                    <a:ext uri="{9D8B030D-6E8A-4147-A177-3AD203B41FA5}">
                      <a16:colId xmlns:a16="http://schemas.microsoft.com/office/drawing/2014/main" val="3034476925"/>
                    </a:ext>
                  </a:extLst>
                </a:gridCol>
                <a:gridCol w="2889552">
                  <a:extLst>
                    <a:ext uri="{9D8B030D-6E8A-4147-A177-3AD203B41FA5}">
                      <a16:colId xmlns:a16="http://schemas.microsoft.com/office/drawing/2014/main" val="1651390575"/>
                    </a:ext>
                  </a:extLst>
                </a:gridCol>
                <a:gridCol w="2889552">
                  <a:extLst>
                    <a:ext uri="{9D8B030D-6E8A-4147-A177-3AD203B41FA5}">
                      <a16:colId xmlns:a16="http://schemas.microsoft.com/office/drawing/2014/main" val="586956316"/>
                    </a:ext>
                  </a:extLst>
                </a:gridCol>
              </a:tblGrid>
              <a:tr h="609197">
                <a:tc>
                  <a:txBody>
                    <a:bodyPr/>
                    <a:lstStyle/>
                    <a:p>
                      <a:pPr algn="ctr"/>
                      <a:endParaRPr lang="zh-CN" altLang="en-US" sz="2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b="1" dirty="0" smtClean="0"/>
                        <a:t>类别标签</a:t>
                      </a:r>
                      <a:endParaRPr lang="zh-CN" altLang="en-US" sz="2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b="1" dirty="0" smtClean="0"/>
                        <a:t>位置标签</a:t>
                      </a:r>
                      <a:endParaRPr lang="zh-CN" altLang="en-US" sz="2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609566"/>
                  </a:ext>
                </a:extLst>
              </a:tr>
              <a:tr h="6091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b="1" dirty="0" smtClean="0"/>
                        <a:t>源域</a:t>
                      </a:r>
                      <a:endParaRPr lang="zh-CN" altLang="en-US" sz="2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b="1" dirty="0" smtClean="0"/>
                        <a:t>是</a:t>
                      </a:r>
                      <a:endParaRPr lang="zh-CN" altLang="en-US" sz="2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b="1" dirty="0" smtClean="0"/>
                        <a:t>是</a:t>
                      </a:r>
                      <a:endParaRPr lang="zh-CN" altLang="en-US" sz="2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253337"/>
                  </a:ext>
                </a:extLst>
              </a:tr>
              <a:tr h="6091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b="1" dirty="0" smtClean="0"/>
                        <a:t>目标域</a:t>
                      </a:r>
                      <a:endParaRPr lang="zh-CN" altLang="en-US" sz="2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b="1" dirty="0" smtClean="0"/>
                        <a:t>否</a:t>
                      </a:r>
                      <a:endParaRPr lang="zh-CN" altLang="en-US" sz="2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b="1" dirty="0" smtClean="0"/>
                        <a:t>否</a:t>
                      </a:r>
                      <a:endParaRPr lang="zh-CN" altLang="en-US" sz="2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62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564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域</a:t>
            </a:r>
            <a:r>
              <a:rPr lang="zh-CN" altLang="en-US" dirty="0" smtClean="0"/>
              <a:t>适应物体检测展望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54A0-C36B-4A3F-9558-7A05D4F7511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 smtClean="0"/>
              <a:t>源域与目标域的数据形式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028" y="1877522"/>
            <a:ext cx="9039905" cy="4381084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1118734" y="5606144"/>
            <a:ext cx="9614579" cy="68579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451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域</a:t>
            </a:r>
            <a:r>
              <a:rPr lang="zh-CN" altLang="en-US" dirty="0" smtClean="0"/>
              <a:t>适应物体检测展望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54A0-C36B-4A3F-9558-7A05D4F7511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2.   </a:t>
            </a:r>
            <a:r>
              <a:rPr lang="zh-CN" altLang="en-US" dirty="0" smtClean="0"/>
              <a:t>源域与目标域的数据形式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在目标域中加入适当简单的标签，将其变为如下问题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 smtClean="0"/>
              <a:t>weakly, </a:t>
            </a:r>
            <a:r>
              <a:rPr lang="zh-CN" altLang="en-US" dirty="0" smtClean="0"/>
              <a:t>弱监督</a:t>
            </a:r>
            <a:endParaRPr lang="en-US" altLang="zh-CN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 dirty="0" smtClean="0"/>
              <a:t>Few-shot, </a:t>
            </a:r>
            <a:r>
              <a:rPr lang="zh-CN" altLang="en-US" dirty="0" smtClean="0"/>
              <a:t>少次监督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 smtClean="0"/>
              <a:t>One-shot, </a:t>
            </a:r>
            <a:r>
              <a:rPr lang="zh-CN" altLang="en-US" dirty="0" smtClean="0"/>
              <a:t>一次监督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en-US" altLang="zh-CN" dirty="0" smtClean="0"/>
              <a:t>Zero-shot, </a:t>
            </a:r>
            <a:r>
              <a:rPr lang="zh-CN" altLang="en-US" dirty="0" smtClean="0"/>
              <a:t>零次监督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60773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262" y="1445227"/>
            <a:ext cx="4347906" cy="612174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460260" y="6415344"/>
            <a:ext cx="2743200" cy="365125"/>
          </a:xfrm>
        </p:spPr>
        <p:txBody>
          <a:bodyPr/>
          <a:lstStyle/>
          <a:p>
            <a:fld id="{AA0854A0-C36B-4A3F-9558-7A05D4F75119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336" y="2918599"/>
            <a:ext cx="6074664" cy="34259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1093"/>
            <a:ext cx="6099048" cy="34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1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内容概要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zh-CN" sz="300" dirty="0" smtClean="0"/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dirty="0" smtClean="0"/>
              <a:t> </a:t>
            </a:r>
            <a:r>
              <a:rPr lang="zh-CN" altLang="en-US" dirty="0"/>
              <a:t>概念</a:t>
            </a:r>
            <a:endParaRPr lang="en-US" altLang="zh-CN" dirty="0" smtClean="0"/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dirty="0" smtClean="0"/>
              <a:t> </a:t>
            </a:r>
            <a:r>
              <a:rPr lang="zh-CN" altLang="en-US" dirty="0"/>
              <a:t>总结</a:t>
            </a:r>
            <a:endParaRPr lang="en-US" altLang="zh-CN" dirty="0" smtClean="0"/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实例</a:t>
            </a:r>
            <a:endParaRPr lang="en-US" altLang="zh-CN" dirty="0" smtClean="0"/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/>
              <a:t>展望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52168" y="6415344"/>
            <a:ext cx="2743200" cy="365125"/>
          </a:xfrm>
        </p:spPr>
        <p:txBody>
          <a:bodyPr/>
          <a:lstStyle/>
          <a:p>
            <a:fld id="{AA0854A0-C36B-4A3F-9558-7A05D4F7511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3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基于域适应物体检测的概念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54A0-C36B-4A3F-9558-7A05D4F7511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3961086378"/>
              </p:ext>
            </p:extLst>
          </p:nvPr>
        </p:nvGraphicFramePr>
        <p:xfrm>
          <a:off x="312057" y="1840896"/>
          <a:ext cx="6012543" cy="3765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49008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基于域适应物体检测的概念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54A0-C36B-4A3F-9558-7A05D4F75119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2792932219"/>
              </p:ext>
            </p:extLst>
          </p:nvPr>
        </p:nvGraphicFramePr>
        <p:xfrm>
          <a:off x="312057" y="1840896"/>
          <a:ext cx="6012543" cy="3765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377258334"/>
              </p:ext>
            </p:extLst>
          </p:nvPr>
        </p:nvGraphicFramePr>
        <p:xfrm>
          <a:off x="6542314" y="1915886"/>
          <a:ext cx="4637315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右箭头 7"/>
          <p:cNvSpPr/>
          <p:nvPr/>
        </p:nvSpPr>
        <p:spPr>
          <a:xfrm>
            <a:off x="4855029" y="3505200"/>
            <a:ext cx="1752600" cy="51162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âé®å·âçå¾çæç´¢ç»æ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807" y="2492828"/>
            <a:ext cx="1148250" cy="112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18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基于域适应物体检测的概念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54A0-C36B-4A3F-9558-7A05D4F75119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368803629"/>
              </p:ext>
            </p:extLst>
          </p:nvPr>
        </p:nvGraphicFramePr>
        <p:xfrm>
          <a:off x="312057" y="1840896"/>
          <a:ext cx="6012543" cy="3765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432567564"/>
              </p:ext>
            </p:extLst>
          </p:nvPr>
        </p:nvGraphicFramePr>
        <p:xfrm>
          <a:off x="6542314" y="1915886"/>
          <a:ext cx="4637315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右箭头 7"/>
          <p:cNvSpPr/>
          <p:nvPr/>
        </p:nvSpPr>
        <p:spPr>
          <a:xfrm>
            <a:off x="4855029" y="3505200"/>
            <a:ext cx="1752600" cy="51162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5578" y="2688771"/>
            <a:ext cx="912603" cy="84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58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基于域适应物体检测的概念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54A0-C36B-4A3F-9558-7A05D4F7511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900" y="1730828"/>
            <a:ext cx="6627786" cy="423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32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基于域适应物体检测的概念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54A0-C36B-4A3F-9558-7A05D4F7511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729" y="1785257"/>
            <a:ext cx="7045099" cy="425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07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基于域适应物体检测的概念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54A0-C36B-4A3F-9558-7A05D4F75119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4095312861"/>
              </p:ext>
            </p:extLst>
          </p:nvPr>
        </p:nvGraphicFramePr>
        <p:xfrm>
          <a:off x="312057" y="1840896"/>
          <a:ext cx="6012543" cy="3765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3270879011"/>
              </p:ext>
            </p:extLst>
          </p:nvPr>
        </p:nvGraphicFramePr>
        <p:xfrm>
          <a:off x="6542314" y="1915886"/>
          <a:ext cx="4637315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右箭头 7"/>
          <p:cNvSpPr/>
          <p:nvPr/>
        </p:nvSpPr>
        <p:spPr>
          <a:xfrm>
            <a:off x="4855029" y="3505200"/>
            <a:ext cx="1752600" cy="51162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4771" y="2401388"/>
            <a:ext cx="1214437" cy="112422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876800" y="4071256"/>
            <a:ext cx="1491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域适应方法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35625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7">
      <a:dk1>
        <a:srgbClr val="18170E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8850</TotalTime>
  <Words>670</Words>
  <Application>Microsoft Office PowerPoint</Application>
  <PresentationFormat>宽屏</PresentationFormat>
  <Paragraphs>159</Paragraphs>
  <Slides>24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宋体</vt:lpstr>
      <vt:lpstr>Arial</vt:lpstr>
      <vt:lpstr>Calibri</vt:lpstr>
      <vt:lpstr>Calibri Light</vt:lpstr>
      <vt:lpstr>Times New Roman</vt:lpstr>
      <vt:lpstr>Wingdings</vt:lpstr>
      <vt:lpstr>Office Theme</vt:lpstr>
      <vt:lpstr>基于域适应的物体检测 Domain Adaptive Object Detection </vt:lpstr>
      <vt:lpstr>参考文献</vt:lpstr>
      <vt:lpstr>内容概要</vt:lpstr>
      <vt:lpstr>基于域适应物体检测的概念</vt:lpstr>
      <vt:lpstr>基于域适应物体检测的概念</vt:lpstr>
      <vt:lpstr>基于域适应物体检测的概念</vt:lpstr>
      <vt:lpstr>基于域适应物体检测的概念</vt:lpstr>
      <vt:lpstr>基于域适应物体检测的概念</vt:lpstr>
      <vt:lpstr>基于域适应物体检测的概念</vt:lpstr>
      <vt:lpstr>域适应物体检测方法总结</vt:lpstr>
      <vt:lpstr>域适应物体检测方法总结</vt:lpstr>
      <vt:lpstr>域适应物体检测方法总结</vt:lpstr>
      <vt:lpstr>域适应物体检测方法总结</vt:lpstr>
      <vt:lpstr>域适应物体检测实例一</vt:lpstr>
      <vt:lpstr>域适应物体检测实例一</vt:lpstr>
      <vt:lpstr>域适应物体检测实例二</vt:lpstr>
      <vt:lpstr>域适应物体检测实例二</vt:lpstr>
      <vt:lpstr>域适应物体检测实例二</vt:lpstr>
      <vt:lpstr>域适应物体检测展望</vt:lpstr>
      <vt:lpstr>域适应物体检测展望</vt:lpstr>
      <vt:lpstr>域适应物体检测展望</vt:lpstr>
      <vt:lpstr>域适应物体检测展望</vt:lpstr>
      <vt:lpstr>域适应物体检测展望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Mohieddine Amine</dc:creator>
  <cp:lastModifiedBy>Windows 用户</cp:lastModifiedBy>
  <cp:revision>242</cp:revision>
  <dcterms:created xsi:type="dcterms:W3CDTF">2017-07-10T11:57:29Z</dcterms:created>
  <dcterms:modified xsi:type="dcterms:W3CDTF">2019-11-30T03:23:03Z</dcterms:modified>
</cp:coreProperties>
</file>