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514" r:id="rId3"/>
    <p:sldId id="518" r:id="rId4"/>
    <p:sldId id="648" r:id="rId5"/>
    <p:sldId id="674" r:id="rId6"/>
    <p:sldId id="649" r:id="rId7"/>
    <p:sldId id="675" r:id="rId8"/>
    <p:sldId id="646" r:id="rId9"/>
    <p:sldId id="515" r:id="rId10"/>
    <p:sldId id="668" r:id="rId11"/>
    <p:sldId id="676" r:id="rId12"/>
    <p:sldId id="671" r:id="rId13"/>
    <p:sldId id="677" r:id="rId14"/>
    <p:sldId id="678" r:id="rId15"/>
    <p:sldId id="667" r:id="rId16"/>
    <p:sldId id="670" r:id="rId17"/>
    <p:sldId id="672" r:id="rId18"/>
    <p:sldId id="679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B8"/>
    <a:srgbClr val="A3C1CB"/>
    <a:srgbClr val="6384CF"/>
    <a:srgbClr val="C6D9E8"/>
    <a:srgbClr val="96C9D8"/>
    <a:srgbClr val="9933FF"/>
    <a:srgbClr val="00FF00"/>
    <a:srgbClr val="639D9D"/>
    <a:srgbClr val="8EB1C8"/>
    <a:srgbClr val="7F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5813" autoAdjust="0"/>
  </p:normalViewPr>
  <p:slideViewPr>
    <p:cSldViewPr>
      <p:cViewPr varScale="1">
        <p:scale>
          <a:sx n="100" d="100"/>
          <a:sy n="100" d="100"/>
        </p:scale>
        <p:origin x="7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16C643-07D2-4DFA-A54B-0C38EE753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650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A81305-DA8F-45B0-A218-DFFE26984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843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81305-DA8F-45B0-A218-DFFE26984A8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0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86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5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9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95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16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03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81305-DA8F-45B0-A218-DFFE26984A8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5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22BBA-6FDC-45F7-A723-623187A6F67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79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95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aseline="0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09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69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2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z="1200" baseline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05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6EB87-D358-4C45-9F63-36758054BED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-1" y="838200"/>
            <a:ext cx="12192001" cy="646584"/>
            <a:chOff x="0" y="528"/>
            <a:chExt cx="5760" cy="336"/>
          </a:xfrm>
        </p:grpSpPr>
        <p:pic>
          <p:nvPicPr>
            <p:cNvPr id="5" name="Picture 10" descr="menu_bg2009-summ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624"/>
              <a:ext cx="144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2009-summer_0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2" y="624"/>
              <a:ext cx="12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menu_bg2009-summ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720"/>
              <a:ext cx="3072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" descr="menu_bg2009-summ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720"/>
              <a:ext cx="144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 descr="2009-summer_0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" y="528"/>
              <a:ext cx="110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2009-summer_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08" y="807"/>
              <a:ext cx="355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21"/>
          <p:cNvGrpSpPr>
            <a:grpSpLocks/>
          </p:cNvGrpSpPr>
          <p:nvPr userDrawn="1"/>
        </p:nvGrpSpPr>
        <p:grpSpPr bwMode="auto">
          <a:xfrm>
            <a:off x="0" y="5943601"/>
            <a:ext cx="12192000" cy="644525"/>
            <a:chOff x="0" y="3744"/>
            <a:chExt cx="5760" cy="406"/>
          </a:xfrm>
        </p:grpSpPr>
        <p:pic>
          <p:nvPicPr>
            <p:cNvPr id="12" name="Picture 22" descr="2009-summer_27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3744"/>
              <a:ext cx="384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3" descr="2009-summer_27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4" y="3744"/>
              <a:ext cx="384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4" descr="2009-summer_27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20" y="3744"/>
              <a:ext cx="384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25" descr="2009-summer_2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5791200"/>
            <a:ext cx="75184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449513"/>
            <a:ext cx="10363200" cy="762000"/>
          </a:xfrm>
        </p:spPr>
        <p:txBody>
          <a:bodyPr/>
          <a:lstStyle>
            <a:lvl1pPr algn="ctr">
              <a:defRPr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579438"/>
          </a:xfrm>
          <a:ln>
            <a:noFill/>
          </a:ln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accent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37CB6-291D-4520-BF95-4DBF56E6F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447" y="5791200"/>
            <a:ext cx="6290953" cy="3385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EA5A-D8F3-4799-8F31-EBF74D031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04279" y="1050926"/>
            <a:ext cx="492443" cy="5114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99451" y="1050926"/>
            <a:ext cx="1612749" cy="5114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ECB2-481F-4E75-AD37-82355529D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050926"/>
            <a:ext cx="11480800" cy="396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5791200"/>
            <a:ext cx="5384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5791200"/>
            <a:ext cx="5384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06FBF-365D-41C6-A15A-80B940CCD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050926"/>
            <a:ext cx="11480800" cy="396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5791200"/>
            <a:ext cx="10972800" cy="338554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FA4E-7859-4222-A615-A945A4C78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050926"/>
            <a:ext cx="11480800" cy="396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5791200"/>
            <a:ext cx="5384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5791201"/>
            <a:ext cx="5384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6054726"/>
            <a:ext cx="5384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5F52-7005-44CE-A1B9-0153ED4AA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A12E3-CCE0-4F79-9E6D-B0B237484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3B65F-4163-4832-AA1D-F0FBFF51C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1DF4-E1FC-410A-930A-782ED42EF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278A3-1BBB-42E4-A10E-5928677BB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3DD6-14FD-44B3-A160-9F0EF6BCB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791200"/>
            <a:ext cx="10972800" cy="1520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F4B1-6C59-4A81-B68C-70B2283FD4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5E066-28D4-493F-B4BC-738403FBC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57749-9940-4E84-A720-E81E18609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829C-5FDA-421A-BFEE-AF556C733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1D838-010E-4341-88BF-E82F4D269A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8C2B8-B42F-409A-A58C-CED884268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19657-4087-428B-90A6-5F4E36741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330BC-0D36-4048-A725-E15C857DE00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5791200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5791200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56804-8EAD-43EC-AF23-D40097C33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6083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B3C9-1F8E-4CC5-B99B-D75A0651B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9176-0C10-4DC9-90FF-C0B9CD073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D00C-4BC1-4C15-A79F-1321227CD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0782E-4BF1-4F7F-ABAD-B26F2B184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A5FE-14EB-4072-9EE1-C1BB4EE99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Tm="30169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50926"/>
            <a:ext cx="114808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5791200"/>
            <a:ext cx="10972800" cy="338554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Text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534150"/>
            <a:ext cx="284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74EF3AD8-35CD-4F1C-B17E-5EDE9C065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16" descr="menu_bg2009-summ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904876"/>
            <a:ext cx="115824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59" r:id="rId1"/>
    <p:sldLayoutId id="2147485835" r:id="rId2"/>
    <p:sldLayoutId id="2147485836" r:id="rId3"/>
    <p:sldLayoutId id="2147485837" r:id="rId4"/>
    <p:sldLayoutId id="2147485838" r:id="rId5"/>
    <p:sldLayoutId id="2147485839" r:id="rId6"/>
    <p:sldLayoutId id="2147485840" r:id="rId7"/>
    <p:sldLayoutId id="2147485841" r:id="rId8"/>
    <p:sldLayoutId id="2147485842" r:id="rId9"/>
    <p:sldLayoutId id="2147485843" r:id="rId10"/>
    <p:sldLayoutId id="2147485844" r:id="rId11"/>
    <p:sldLayoutId id="2147485845" r:id="rId12"/>
    <p:sldLayoutId id="2147485846" r:id="rId13"/>
    <p:sldLayoutId id="2147485847" r:id="rId14"/>
  </p:sldLayoutIdLst>
  <p:transition spd="med" advTm="30169">
    <p:wipe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553201"/>
            <a:ext cx="2844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4D9520E-668C-4EB1-A9CF-37C597568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8" r:id="rId1"/>
    <p:sldLayoutId id="2147485849" r:id="rId2"/>
    <p:sldLayoutId id="2147485850" r:id="rId3"/>
    <p:sldLayoutId id="2147485851" r:id="rId4"/>
    <p:sldLayoutId id="2147485852" r:id="rId5"/>
    <p:sldLayoutId id="2147485853" r:id="rId6"/>
    <p:sldLayoutId id="2147485854" r:id="rId7"/>
    <p:sldLayoutId id="2147485855" r:id="rId8"/>
    <p:sldLayoutId id="2147485856" r:id="rId9"/>
    <p:sldLayoutId id="2147485857" r:id="rId10"/>
    <p:sldLayoutId id="2147485858" r:id="rId11"/>
  </p:sldLayoutIdLst>
  <p:transition spd="med" advTm="30169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7488" y="2522797"/>
            <a:ext cx="9002960" cy="130381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弱监督物体检测</a:t>
            </a:r>
            <a:r>
              <a:rPr lang="en-US" altLang="zh-CN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Weakly Supervised Object Detection</a:t>
            </a:r>
            <a:r>
              <a:rPr lang="zh-CN" alt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24989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Deep Features for Discriminative Localization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89" y="1889846"/>
            <a:ext cx="10488488" cy="21976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9376" y="4725144"/>
            <a:ext cx="11506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、为了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提高空间分辨率，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去掉最后的几层卷积层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，替换成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3*3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的卷积核形成的卷积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卷积层替代全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、接一个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GAP(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全局平均池化层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、接一个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28422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24989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Deep Features for Discriminative Localization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65" y="2138376"/>
            <a:ext cx="5620999" cy="19386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4375" y="4509120"/>
            <a:ext cx="8617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GAP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（全局平均池化）与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GMP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（全局最大池化）：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GMP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倾向于鉴定某种物体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最有标志性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的区域，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GAP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倾向于鉴定出某种物体所处的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整个区域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69226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052736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Deep Features for Discriminative Localization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9505056" cy="37444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325" y="5335250"/>
            <a:ext cx="114193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CAM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是一个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加权线性和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。通常来说，最后一层卷积层的大小是不会等于输入大小的，所以我们需要把这个类激活映射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上采样到原图大小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，再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叠加在原图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上，就可以观察到网络得到这个输出是关注图片的哪个区域了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基于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分类问题的一种可视化技术，用于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回归</a:t>
            </a:r>
            <a:r>
              <a:rPr lang="zh-CN" altLang="en-US" sz="2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可能没有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这么好的效果。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2467425104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19791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Grad-CAM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Visual Explanations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from Deep Networks via Gradient-based Localization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193172"/>
            <a:ext cx="7827863" cy="38281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06010" y="2420888"/>
            <a:ext cx="3295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CAM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的解释效果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已经达到了很好的效果，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它的一个很大的弊端，就是要求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修改原模型的结构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，导致需要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重新训练该模型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，这大大限制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了使用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场景。如果模型已经上线了，或着训练的成本非常高，我们几乎是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不可能为此重新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训练的。</a:t>
            </a:r>
          </a:p>
        </p:txBody>
      </p:sp>
    </p:spTree>
    <p:extLst>
      <p:ext uri="{BB962C8B-B14F-4D97-AF65-F5344CB8AC3E}">
        <p14:creationId xmlns:p14="http://schemas.microsoft.com/office/powerpoint/2010/main" val="1633204782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MELM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24989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Min-Entropy Latent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 for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Weakly Supervised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Detection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513"/>
            <a:ext cx="12192000" cy="43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6926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MELM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534" y="1099647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MELM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Min-Entropy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Model for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Weakly Supervised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Detection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8" y="1682293"/>
            <a:ext cx="10992544" cy="31129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336" y="5111315"/>
            <a:ext cx="12072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Clique 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Partition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：从每一张图片的中选择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得分最高的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proposals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组成一个小的集合，从而建立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一个个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clique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clique discovery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：全局最小熵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localization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：局部最小熵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13878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基于域适应的弱监督学习的物体检测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332" y="124989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Cross-Domain Weakly-Supervised Object Detection through Progressive Domain Adaptation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772816"/>
            <a:ext cx="7560840" cy="3827188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6168008" y="5525324"/>
            <a:ext cx="288032" cy="56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42669" y="6114539"/>
            <a:ext cx="504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CycleGAN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（扩充数据集）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352" y="2348880"/>
            <a:ext cx="50469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域适应：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数据分布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</a:p>
          <a:p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真实图片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卡通图片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学习任务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物体检测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81532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7488" y="2840383"/>
            <a:ext cx="9002960" cy="66864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6094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7"/>
          <p:cNvSpPr txBox="1">
            <a:spLocks noChangeArrowheads="1"/>
          </p:cNvSpPr>
          <p:nvPr/>
        </p:nvSpPr>
        <p:spPr bwMode="auto">
          <a:xfrm>
            <a:off x="1343472" y="312342"/>
            <a:ext cx="431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ts val="500"/>
              </a:spcAft>
            </a:pPr>
            <a:r>
              <a:rPr lang="zh-CN" altLang="en-US" sz="2800" dirty="0">
                <a:ea typeface="黑体" pitchFamily="2" charset="-122"/>
              </a:rPr>
              <a:t>目录</a:t>
            </a:r>
            <a:endParaRPr lang="en-US" altLang="zh-CN" sz="2800" dirty="0">
              <a:ea typeface="黑体" pitchFamily="2" charset="-122"/>
            </a:endParaRPr>
          </a:p>
        </p:txBody>
      </p:sp>
      <p:sp>
        <p:nvSpPr>
          <p:cNvPr id="5156" name="TextBox 24"/>
          <p:cNvSpPr>
            <a:spLocks noChangeArrowheads="1"/>
          </p:cNvSpPr>
          <p:nvPr/>
        </p:nvSpPr>
        <p:spPr bwMode="auto">
          <a:xfrm>
            <a:off x="1735027" y="2094561"/>
            <a:ext cx="4035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弱监督物体检测介绍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919" y="1988840"/>
            <a:ext cx="577710" cy="646331"/>
            <a:chOff x="339865" y="1451192"/>
            <a:chExt cx="577710" cy="646331"/>
          </a:xfrm>
        </p:grpSpPr>
        <p:sp>
          <p:nvSpPr>
            <p:cNvPr id="21" name="直接连接符 20"/>
            <p:cNvSpPr>
              <a:spLocks noChangeShapeType="1"/>
            </p:cNvSpPr>
            <p:nvPr/>
          </p:nvSpPr>
          <p:spPr bwMode="auto">
            <a:xfrm>
              <a:off x="917575" y="1484784"/>
              <a:ext cx="0" cy="472239"/>
            </a:xfrm>
            <a:prstGeom prst="lin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3600"/>
            </a:p>
          </p:txBody>
        </p:sp>
        <p:sp>
          <p:nvSpPr>
            <p:cNvPr id="5158" name="TextBox 50"/>
            <p:cNvSpPr>
              <a:spLocks noChangeArrowheads="1"/>
            </p:cNvSpPr>
            <p:nvPr/>
          </p:nvSpPr>
          <p:spPr bwMode="auto">
            <a:xfrm>
              <a:off x="339865" y="1451192"/>
              <a:ext cx="4683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600" dirty="0">
                  <a:solidFill>
                    <a:srgbClr val="FF0000"/>
                  </a:solidFill>
                  <a:latin typeface="Arial Black" pitchFamily="34" charset="0"/>
                  <a:ea typeface="汉仪菱心体简"/>
                  <a:cs typeface="汉仪菱心体简"/>
                  <a:sym typeface="Arial Black" pitchFamily="34" charset="0"/>
                </a:rPr>
                <a:t>1</a:t>
              </a:r>
              <a:endParaRPr lang="zh-CN" altLang="en-US" sz="3600" dirty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endParaRPr>
            </a:p>
          </p:txBody>
        </p:sp>
      </p:grpSp>
      <p:sp>
        <p:nvSpPr>
          <p:cNvPr id="5127" name="TextBox 24"/>
          <p:cNvSpPr>
            <a:spLocks noChangeArrowheads="1"/>
          </p:cNvSpPr>
          <p:nvPr/>
        </p:nvSpPr>
        <p:spPr bwMode="auto">
          <a:xfrm>
            <a:off x="1737036" y="4038777"/>
            <a:ext cx="472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文章分享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88964" y="3933056"/>
            <a:ext cx="542540" cy="646331"/>
            <a:chOff x="339865" y="1451192"/>
            <a:chExt cx="542540" cy="646331"/>
          </a:xfrm>
        </p:grpSpPr>
        <p:sp>
          <p:nvSpPr>
            <p:cNvPr id="57" name="直接连接符 56"/>
            <p:cNvSpPr>
              <a:spLocks noChangeShapeType="1"/>
            </p:cNvSpPr>
            <p:nvPr/>
          </p:nvSpPr>
          <p:spPr bwMode="auto">
            <a:xfrm>
              <a:off x="882405" y="1555017"/>
              <a:ext cx="0" cy="472239"/>
            </a:xfrm>
            <a:prstGeom prst="lin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3600"/>
            </a:p>
          </p:txBody>
        </p:sp>
        <p:sp>
          <p:nvSpPr>
            <p:cNvPr id="58" name="TextBox 50"/>
            <p:cNvSpPr>
              <a:spLocks noChangeArrowheads="1"/>
            </p:cNvSpPr>
            <p:nvPr/>
          </p:nvSpPr>
          <p:spPr bwMode="auto">
            <a:xfrm>
              <a:off x="339865" y="1451192"/>
              <a:ext cx="4683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600" dirty="0" smtClean="0">
                  <a:solidFill>
                    <a:srgbClr val="FF0000"/>
                  </a:solidFill>
                  <a:latin typeface="Arial Black" pitchFamily="34" charset="0"/>
                  <a:ea typeface="汉仪菱心体简"/>
                  <a:cs typeface="汉仪菱心体简"/>
                  <a:sym typeface="Arial Black" pitchFamily="34" charset="0"/>
                </a:rPr>
                <a:t>3</a:t>
              </a:r>
              <a:endParaRPr lang="zh-CN" altLang="en-US" sz="3600" dirty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70682" y="2926685"/>
            <a:ext cx="560822" cy="646331"/>
            <a:chOff x="339864" y="1364378"/>
            <a:chExt cx="560822" cy="646331"/>
          </a:xfrm>
        </p:grpSpPr>
        <p:sp>
          <p:nvSpPr>
            <p:cNvPr id="22" name="直接连接符 21"/>
            <p:cNvSpPr>
              <a:spLocks noChangeShapeType="1"/>
            </p:cNvSpPr>
            <p:nvPr/>
          </p:nvSpPr>
          <p:spPr bwMode="auto">
            <a:xfrm>
              <a:off x="900686" y="1484784"/>
              <a:ext cx="0" cy="472239"/>
            </a:xfrm>
            <a:prstGeom prst="lin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3600"/>
            </a:p>
          </p:txBody>
        </p:sp>
        <p:sp>
          <p:nvSpPr>
            <p:cNvPr id="23" name="TextBox 50"/>
            <p:cNvSpPr>
              <a:spLocks noChangeArrowheads="1"/>
            </p:cNvSpPr>
            <p:nvPr/>
          </p:nvSpPr>
          <p:spPr bwMode="auto">
            <a:xfrm>
              <a:off x="339864" y="1364378"/>
              <a:ext cx="4683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600" dirty="0" smtClean="0">
                  <a:solidFill>
                    <a:srgbClr val="FF0000"/>
                  </a:solidFill>
                  <a:latin typeface="Arial Black" pitchFamily="34" charset="0"/>
                  <a:ea typeface="汉仪菱心体简"/>
                  <a:cs typeface="汉仪菱心体简"/>
                  <a:sym typeface="Arial Black" pitchFamily="34" charset="0"/>
                </a:rPr>
                <a:t>2</a:t>
              </a:r>
              <a:endParaRPr lang="zh-CN" altLang="en-US" sz="3600" dirty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endParaRPr>
            </a:p>
          </p:txBody>
        </p:sp>
      </p:grpSp>
      <p:sp>
        <p:nvSpPr>
          <p:cNvPr id="24" name="TextBox 24"/>
          <p:cNvSpPr>
            <a:spLocks noChangeArrowheads="1"/>
          </p:cNvSpPr>
          <p:nvPr/>
        </p:nvSpPr>
        <p:spPr bwMode="auto">
          <a:xfrm>
            <a:off x="1781474" y="3047091"/>
            <a:ext cx="4035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问题的解决思路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什么是弱监督物体检测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1</a:t>
            </a:r>
            <a:endParaRPr lang="zh-CN" altLang="en-US" sz="350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9376" y="1129387"/>
            <a:ext cx="112332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弱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监督学习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(weak supervised learning, WSL)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利用带有不完全标注的训练数据来学习识别模型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的方法。弱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监督物体检测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(WSOD)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图像级的标注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来指示图像中是否存在一类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对象以及对象的位置来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学习检测器。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463" y="2636912"/>
            <a:ext cx="53530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有：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image-level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annotations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object-level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annotations</a:t>
            </a: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61" y="3573016"/>
            <a:ext cx="8267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93307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弱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监督物体检测问题的处理思路</a:t>
            </a:r>
          </a:p>
          <a:p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432" y="1772816"/>
            <a:ext cx="10860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多示例学习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隐变量学习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激活图：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可视化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如域适应、伪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GT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存在的问题：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模型容易陷入局部最优解，一般无法找到全局最优解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模型只关注到物体最具有代表性的那个部分。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1714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弱监督物体检测问题的处理思路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2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03058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两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个概念：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bag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）和示例（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instance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。包是由多个示例组成的（在图像分类中，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一张图像就是一个包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图片分割出来的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patches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就是示例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）。在多示例学习中，包带有类别标签而示例不带有类别标签，最终目的是对新的包或新的示例给出类别预测。包的类别和示例的类别是遵循一定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约束规则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的：如果一个包里面至少有一个示例是“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+”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，则该包就为正样本；如果一个包里面所有的示例都是“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-”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，则该包才为负样本。            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示例学习的优化方式一般为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迭代优化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alternative optimization)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。假设已经知道了所有样本的标记，通过某种监督学习的方法得到一个分类模型，之后再通过这个模型对每个训练样本进行预测更新它们的标记，循环往复。所以整个优化过程分为两部分：监督学习，标记更新。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3552" y="6301919"/>
            <a:ext cx="380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标记更新、迭代优化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249982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弱监督物体检测问题的处理思路</a:t>
            </a:r>
            <a:endParaRPr lang="zh-CN" altLang="en-US" sz="20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2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9336" y="1196752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隐变量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variable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---EM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隐变量是模型中不可观测的随机变量，在弱监督物体检测中，隐变量为图像中的物体位置（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ground-truth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EM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算法是常用的估计参数隐变量的方法，直译为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期望最大化算法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，通常求解模型参数需要求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参数的极大似然估计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，当模型中存在隐变量时，无法直接求解，需要通过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对隐变量计算期望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，来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最大化已观测数据的对数“边际似然”。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7488" y="5013176"/>
            <a:ext cx="5333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计算期望、求最大化期望似然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320531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文章分享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1424" y="1484784"/>
            <a:ext cx="103691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WSDDN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：并行网络，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end-to-end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可视化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Grad-CAM</a:t>
            </a: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MELE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proposals-&gt;cliques-&gt;instances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基于域适应的弱监督物体检测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：生成模型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检测模型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775520" y="2852936"/>
            <a:ext cx="20885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36410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WSDDN</a:t>
            </a:r>
            <a:endParaRPr lang="zh-CN" altLang="en-US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332" y="1249893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WSDDN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Weakly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Supervised Deep Detection 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31" y="2065187"/>
            <a:ext cx="7152845" cy="3778227"/>
          </a:xfrm>
          <a:prstGeom prst="rect">
            <a:avLst/>
          </a:prstGeom>
        </p:spPr>
      </p:pic>
    </p:spTree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7"/>
          <p:cNvSpPr txBox="1">
            <a:spLocks noChangeArrowheads="1"/>
          </p:cNvSpPr>
          <p:nvPr/>
        </p:nvSpPr>
        <p:spPr bwMode="auto">
          <a:xfrm>
            <a:off x="911424" y="360512"/>
            <a:ext cx="425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WSDDN</a:t>
            </a:r>
            <a:endParaRPr lang="zh-CN" altLang="en-US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05074" y="317650"/>
            <a:ext cx="1588" cy="5127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bevel/>
            <a:headEnd/>
            <a:tailEnd/>
          </a:ln>
          <a:ex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50" name="TextBox 50"/>
          <p:cNvSpPr>
            <a:spLocks noChangeArrowheads="1"/>
          </p:cNvSpPr>
          <p:nvPr/>
        </p:nvSpPr>
        <p:spPr bwMode="auto">
          <a:xfrm>
            <a:off x="365325" y="258912"/>
            <a:ext cx="4683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500" dirty="0" smtClean="0">
                <a:solidFill>
                  <a:srgbClr val="FF0000"/>
                </a:solidFill>
                <a:latin typeface="Arial Black" pitchFamily="34" charset="0"/>
                <a:ea typeface="汉仪菱心体简"/>
                <a:cs typeface="汉仪菱心体简"/>
                <a:sym typeface="Arial Black" pitchFamily="34" charset="0"/>
              </a:rPr>
              <a:t>3</a:t>
            </a:r>
            <a:endParaRPr lang="zh-CN" altLang="en-US" sz="3500" dirty="0">
              <a:solidFill>
                <a:srgbClr val="FF0000"/>
              </a:solidFill>
              <a:latin typeface="Arial Black" pitchFamily="34" charset="0"/>
              <a:ea typeface="汉仪菱心体简"/>
              <a:cs typeface="汉仪菱心体简"/>
              <a:sym typeface="Arial Black" pitchFamily="34" charset="0"/>
            </a:endParaRPr>
          </a:p>
        </p:txBody>
      </p:sp>
      <p:sp>
        <p:nvSpPr>
          <p:cNvPr id="6152" name="AutoShape 8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4" name="AutoShape 10" descr="http://img5.imgtn.bdimg.com/it/u=2389761677,3603769486&amp;fm=1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332" y="1124744"/>
            <a:ext cx="10852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WSDDN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Weakly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Supervised Deep Detection 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5" y="1647667"/>
            <a:ext cx="10087624" cy="158417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879" y="3384813"/>
            <a:ext cx="8858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分类数据流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层的输出通过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分类器，计算出这一区域类别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2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检测数据流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层的输出通过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分类器，与上面不同的是归一化的时候不是用类别归一化，而是用所有区域的分数进行归一化，通过区域之间的对比找到包含该类别信息最多的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：某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属于某类别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的得分，为后两部分的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全图的类别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得分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：为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所有区域属于该类别的得分之和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292" y="3231843"/>
            <a:ext cx="3015468" cy="7853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12" y="4199782"/>
            <a:ext cx="2710828" cy="9762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15210"/>
          <a:stretch/>
        </p:blipFill>
        <p:spPr>
          <a:xfrm>
            <a:off x="7899970" y="5426357"/>
            <a:ext cx="2876550" cy="306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276" y="5944539"/>
            <a:ext cx="4896396" cy="7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08075"/>
      </p:ext>
    </p:extLst>
  </p:cSld>
  <p:clrMapOvr>
    <a:masterClrMapping/>
  </p:clrMapOvr>
  <p:transition spd="med" advTm="30169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36168</TotalTime>
  <Words>1024</Words>
  <Application>Microsoft Office PowerPoint</Application>
  <PresentationFormat>宽屏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汉仪菱心体简</vt:lpstr>
      <vt:lpstr>黑体</vt:lpstr>
      <vt:lpstr>宋体</vt:lpstr>
      <vt:lpstr>Arial</vt:lpstr>
      <vt:lpstr>Arial Black</vt:lpstr>
      <vt:lpstr>Times New Roman</vt:lpstr>
      <vt:lpstr>Wingdings</vt:lpstr>
      <vt:lpstr>自定义设计方案</vt:lpstr>
      <vt:lpstr>1_自定义设计方案</vt:lpstr>
      <vt:lpstr>弱监督物体检测 （Weakly Supervised Object Detection）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LiuJian</dc:creator>
  <cp:lastModifiedBy>朱月熠</cp:lastModifiedBy>
  <cp:revision>2878</cp:revision>
  <cp:lastPrinted>1601-01-01T00:00:00Z</cp:lastPrinted>
  <dcterms:created xsi:type="dcterms:W3CDTF">1601-01-01T00:00:00Z</dcterms:created>
  <dcterms:modified xsi:type="dcterms:W3CDTF">2019-11-02T07:37:41Z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