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9" r:id="rId2"/>
    <p:sldId id="350" r:id="rId3"/>
    <p:sldId id="369" r:id="rId4"/>
    <p:sldId id="370" r:id="rId5"/>
    <p:sldId id="371" r:id="rId6"/>
    <p:sldId id="381" r:id="rId7"/>
    <p:sldId id="373" r:id="rId8"/>
    <p:sldId id="374" r:id="rId9"/>
    <p:sldId id="375" r:id="rId10"/>
    <p:sldId id="376" r:id="rId11"/>
    <p:sldId id="377" r:id="rId12"/>
    <p:sldId id="383" r:id="rId13"/>
    <p:sldId id="378" r:id="rId14"/>
    <p:sldId id="379" r:id="rId15"/>
    <p:sldId id="380" r:id="rId16"/>
    <p:sldId id="382" r:id="rId17"/>
    <p:sldId id="386" r:id="rId18"/>
    <p:sldId id="388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89" r:id="rId28"/>
    <p:sldId id="387" r:id="rId29"/>
    <p:sldId id="3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eddine Amine" initials="MA" lastIdx="1" clrIdx="0">
    <p:extLst>
      <p:ext uri="{19B8F6BF-5375-455C-9EA6-DF929625EA0E}">
        <p15:presenceInfo xmlns:p15="http://schemas.microsoft.com/office/powerpoint/2012/main" userId="Mohieddine Am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6" autoAdjust="0"/>
    <p:restoredTop sz="80420" autoAdjust="0"/>
  </p:normalViewPr>
  <p:slideViewPr>
    <p:cSldViewPr snapToGrid="0">
      <p:cViewPr varScale="1">
        <p:scale>
          <a:sx n="88" d="100"/>
          <a:sy n="88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28D68-E92C-47EE-8DB5-E879DBD5D30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5EB7F-94D7-40B9-AB6F-4AAFF2A7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4163-1838-4803-97A3-399A8DD8161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31627-90B4-49CB-863C-C2060DD7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0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2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对于只想应用</a:t>
            </a:r>
            <a:r>
              <a:rPr lang="en-US" altLang="zh-CN" dirty="0" smtClean="0"/>
              <a:t>GCN</a:t>
            </a:r>
            <a:r>
              <a:rPr lang="zh-CN" altLang="en-US" dirty="0" smtClean="0"/>
              <a:t>来解决实际问题的人来说，你只用知道：哦，这个</a:t>
            </a:r>
            <a:r>
              <a:rPr lang="en-US" altLang="zh-CN" dirty="0" smtClean="0"/>
              <a:t>GCN</a:t>
            </a:r>
            <a:r>
              <a:rPr lang="zh-CN" altLang="en-US" dirty="0" smtClean="0"/>
              <a:t>设计了一个牛逼的公式，用这个公式就可以很好地提取图的特征。这就够了，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输入一个图，通过若干层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的特征从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，但是，无论中间有多少层，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之间的连接关系，即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，都是共享的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就可以训练一个</a:t>
            </a:r>
            <a:r>
              <a:rPr lang="en-US" altLang="zh-CN" b="0" i="0" dirty="0" smtClean="0">
                <a:solidFill>
                  <a:srgbClr val="1A1A1A"/>
                </a:solidFill>
                <a:effectLst/>
                <a:latin typeface="-apple-system"/>
              </a:rPr>
              <a:t>node classification</a:t>
            </a:r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的模型了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就可以训练一个</a:t>
            </a:r>
            <a:r>
              <a:rPr lang="en-US" altLang="zh-CN" b="0" i="0" dirty="0" smtClean="0">
                <a:solidFill>
                  <a:srgbClr val="1A1A1A"/>
                </a:solidFill>
                <a:effectLst/>
                <a:latin typeface="-apple-system"/>
              </a:rPr>
              <a:t>node classification</a:t>
            </a:r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的模型了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4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人类如何识别一个动作，比如打开一本书。</a:t>
            </a:r>
            <a:endParaRPr lang="en-US" altLang="zh-CN" dirty="0" smtClean="0"/>
          </a:p>
          <a:p>
            <a:r>
              <a:rPr lang="en-US" altLang="zh-CN" dirty="0" smtClean="0"/>
              <a:t>How do humans recognize the action in the video corresponds to opening a book"? We argue that</a:t>
            </a:r>
          </a:p>
          <a:p>
            <a:r>
              <a:rPr lang="en-US" altLang="zh-CN" dirty="0" smtClean="0"/>
              <a:t>there are two key ingredients to solving this problem: </a:t>
            </a:r>
            <a:r>
              <a:rPr lang="en-US" altLang="zh-CN" b="1" dirty="0" smtClean="0"/>
              <a:t>First</a:t>
            </a:r>
            <a:r>
              <a:rPr lang="en-US" altLang="zh-CN" dirty="0" smtClean="0"/>
              <a:t>, the shape of the book</a:t>
            </a:r>
          </a:p>
          <a:p>
            <a:r>
              <a:rPr lang="en-US" altLang="zh-CN" dirty="0" smtClean="0"/>
              <a:t>and how it changes over time (i.e., the object state changes from closed to open)</a:t>
            </a:r>
          </a:p>
          <a:p>
            <a:r>
              <a:rPr lang="en-US" altLang="zh-CN" dirty="0" smtClean="0"/>
              <a:t>is a crucial cue. Exploiting this cue requires temporally linking book regions</a:t>
            </a:r>
          </a:p>
          <a:p>
            <a:r>
              <a:rPr lang="en-US" altLang="zh-CN" dirty="0" smtClean="0"/>
              <a:t>across time and modeling actions as transformations. But just modeling temporal</a:t>
            </a:r>
          </a:p>
          <a:p>
            <a:r>
              <a:rPr lang="en-US" altLang="zh-CN" dirty="0" smtClean="0"/>
              <a:t>dynamics of objects is not sufficient. </a:t>
            </a:r>
            <a:r>
              <a:rPr lang="en-US" altLang="zh-CN" b="1" dirty="0" smtClean="0"/>
              <a:t>The state of objects change after interaction</a:t>
            </a:r>
          </a:p>
          <a:p>
            <a:r>
              <a:rPr lang="en-US" altLang="zh-CN" b="1" dirty="0" smtClean="0"/>
              <a:t>with human or other objects</a:t>
            </a:r>
            <a:r>
              <a:rPr lang="en-US" altLang="zh-CN" dirty="0" smtClean="0"/>
              <a:t>. Thus we also need to model </a:t>
            </a:r>
            <a:r>
              <a:rPr lang="en-US" altLang="zh-CN" b="1" dirty="0" smtClean="0"/>
              <a:t>human-object and</a:t>
            </a:r>
          </a:p>
          <a:p>
            <a:r>
              <a:rPr lang="en-US" altLang="zh-CN" b="1" dirty="0" smtClean="0"/>
              <a:t>object-object interactions</a:t>
            </a:r>
            <a:r>
              <a:rPr lang="en-US" altLang="zh-CN" dirty="0" smtClean="0"/>
              <a:t> as well for action recognition.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However, all these frameworks focus on the features extracted from the whole scenes and fail to capture long range temporal dependencies (transformations) or region-based relationships.</a:t>
            </a:r>
          </a:p>
          <a:p>
            <a:r>
              <a:rPr lang="en-US" altLang="zh-CN" dirty="0" smtClean="0"/>
              <a:t>In fact, most of the actions are classified based on the background information</a:t>
            </a:r>
          </a:p>
          <a:p>
            <a:r>
              <a:rPr lang="en-US" altLang="zh-CN" dirty="0" smtClean="0"/>
              <a:t>instead of capturing the key objects (e.g., the book in \opening a book") as</a:t>
            </a:r>
          </a:p>
          <a:p>
            <a:r>
              <a:rPr lang="en-US" altLang="zh-CN" dirty="0" smtClean="0"/>
              <a:t>observed in [11].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我们认为有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个重要的线索：对时序上形状的变化进行建模，以及对人与物体之间的关系进行建模。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本文提出将视频表示成时空域的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，用于捕获上述信息。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是指视频的不同帧所检测到的物体</a:t>
            </a:r>
            <a:r>
              <a:rPr lang="en-US" altLang="zh-CN" dirty="0" smtClean="0"/>
              <a:t>proposals</a:t>
            </a:r>
            <a:r>
              <a:rPr lang="zh-CN" altLang="en-US" dirty="0" smtClean="0"/>
              <a:t>，这些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以两种关系进行连接</a:t>
            </a:r>
            <a:r>
              <a:rPr lang="en-US" altLang="zh-CN" dirty="0" smtClean="0"/>
              <a:t>(</a:t>
            </a:r>
            <a:r>
              <a:rPr lang="zh-CN" altLang="en-US" dirty="0" smtClean="0"/>
              <a:t>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）是否具有一定的相似性（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）在时间和空间位置上是否相关。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Specifically,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Similarity Relations: regions which have similar appearance</a:t>
            </a:r>
          </a:p>
          <a:p>
            <a:r>
              <a:rPr lang="en-US" altLang="zh-CN" dirty="0" smtClean="0"/>
              <a:t>or semantically related are connected together. With similarity relations, we can</a:t>
            </a:r>
          </a:p>
          <a:p>
            <a:r>
              <a:rPr lang="en-US" altLang="zh-CN" dirty="0" smtClean="0"/>
              <a:t>model how the states of the same object change and the long range dependencies</a:t>
            </a:r>
          </a:p>
          <a:p>
            <a:r>
              <a:rPr lang="en-US" altLang="zh-CN" dirty="0" smtClean="0"/>
              <a:t>between any two objects in any frames. (ii) Spatial-Temporal Relations:</a:t>
            </a:r>
          </a:p>
          <a:p>
            <a:r>
              <a:rPr lang="en-US" altLang="zh-CN" dirty="0" smtClean="0"/>
              <a:t>objects which overlap in space and close in time are connected together via these</a:t>
            </a:r>
          </a:p>
          <a:p>
            <a:r>
              <a:rPr lang="en-US" altLang="zh-CN" dirty="0" smtClean="0"/>
              <a:t>edges. With spatial-temporal relations, we can capture the interactions between</a:t>
            </a:r>
          </a:p>
          <a:p>
            <a:r>
              <a:rPr lang="en-US" altLang="zh-CN" dirty="0" smtClean="0"/>
              <a:t>nearby objects as well as the temporal ordering of object state changes.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7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所示，我们的模型输入为视频序列，将其通过</a:t>
            </a:r>
            <a:r>
              <a:rPr lang="en-US" altLang="zh-CN" dirty="0" smtClean="0"/>
              <a:t>3D CNN</a:t>
            </a:r>
            <a:r>
              <a:rPr lang="zh-CN" altLang="en-US" dirty="0" smtClean="0"/>
              <a:t>得到一个 </a:t>
            </a:r>
            <a:r>
              <a:rPr lang="en-US" altLang="zh-CN" dirty="0" err="1" smtClean="0"/>
              <a:t>T×H×W×d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大小的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。除了提取视频的特征外，我们通过</a:t>
            </a:r>
            <a:r>
              <a:rPr lang="en-US" altLang="zh-CN" dirty="0" smtClean="0"/>
              <a:t>RPN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T</a:t>
            </a:r>
            <a:r>
              <a:rPr lang="zh-CN" altLang="en-US" dirty="0" smtClean="0"/>
              <a:t>帧的每一帧上物体的</a:t>
            </a:r>
            <a:r>
              <a:rPr lang="en-US" altLang="zh-CN" dirty="0" err="1" smtClean="0"/>
              <a:t>bbox</a:t>
            </a:r>
            <a:r>
              <a:rPr lang="zh-CN" altLang="en-US" dirty="0" smtClean="0"/>
              <a:t>，然后通过</a:t>
            </a:r>
            <a:r>
              <a:rPr lang="en-US" altLang="zh-CN" dirty="0" err="1" smtClean="0"/>
              <a:t>ROIAlign</a:t>
            </a:r>
            <a:r>
              <a:rPr lang="zh-CN" altLang="en-US" dirty="0" smtClean="0"/>
              <a:t>得到每个物体 </a:t>
            </a:r>
            <a:r>
              <a:rPr lang="en-US" altLang="zh-CN" dirty="0" smtClean="0"/>
              <a:t>7×7×d </a:t>
            </a:r>
            <a:r>
              <a:rPr lang="zh-CN" altLang="en-US" dirty="0" smtClean="0"/>
              <a:t>大小的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再</a:t>
            </a:r>
            <a:r>
              <a:rPr lang="en-US" altLang="zh-CN" dirty="0" err="1" smtClean="0"/>
              <a:t>maxpool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维的</a:t>
            </a:r>
            <a:r>
              <a:rPr lang="en-US" altLang="zh-CN" dirty="0" smtClean="0"/>
              <a:t>feature vector</a:t>
            </a:r>
            <a:r>
              <a:rPr lang="zh-CN" altLang="en-US" dirty="0" smtClean="0"/>
              <a:t>，作为每个物体的特征。这样假设有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bbox</a:t>
            </a:r>
            <a:r>
              <a:rPr lang="zh-CN" altLang="en-US" dirty="0" smtClean="0"/>
              <a:t>，我们最后就有 </a:t>
            </a:r>
            <a:r>
              <a:rPr lang="en-US" altLang="zh-CN" dirty="0" err="1" smtClean="0"/>
              <a:t>N×d</a:t>
            </a:r>
            <a:r>
              <a:rPr lang="en-US" altLang="zh-CN" dirty="0" smtClean="0"/>
              <a:t> </a:t>
            </a:r>
            <a:r>
              <a:rPr lang="zh-CN" altLang="en-US" dirty="0" smtClean="0"/>
              <a:t>维的物体特征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然后我们构建一个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，包含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，对应上述的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个物体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。在这个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上共有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similarity relation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spatial-temporal relation</a:t>
            </a:r>
            <a:r>
              <a:rPr lang="zh-CN" altLang="en-US" dirty="0" smtClean="0"/>
              <a:t>，简单起见我们将整个图分成两个子图，子图包含相同的节点但不同的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。我们使用</a:t>
            </a:r>
            <a:r>
              <a:rPr lang="en-US" altLang="zh-CN" dirty="0" smtClean="0"/>
              <a:t>GCN</a:t>
            </a:r>
            <a:r>
              <a:rPr lang="zh-CN" altLang="en-US" dirty="0" smtClean="0"/>
              <a:t>来对图的特征进行训练，</a:t>
            </a:r>
            <a:r>
              <a:rPr lang="en-US" altLang="zh-CN" dirty="0" smtClean="0"/>
              <a:t>GCN</a:t>
            </a:r>
            <a:r>
              <a:rPr lang="zh-CN" altLang="en-US" dirty="0" smtClean="0"/>
              <a:t>的输出维度也是</a:t>
            </a:r>
            <a:r>
              <a:rPr lang="en-US" altLang="zh-CN" dirty="0" smtClean="0"/>
              <a:t>N*d</a:t>
            </a:r>
            <a:r>
              <a:rPr lang="zh-CN" altLang="en-US" dirty="0" smtClean="0"/>
              <a:t>，和输入维度保持一致。然后通过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 pooling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维的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，同时除了</a:t>
            </a:r>
            <a:r>
              <a:rPr lang="en-US" altLang="zh-CN" dirty="0" smtClean="0"/>
              <a:t>GCN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，我们将视频的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（ </a:t>
            </a:r>
            <a:r>
              <a:rPr lang="en-US" altLang="zh-CN" dirty="0" err="1" smtClean="0"/>
              <a:t>T×H×W×d</a:t>
            </a:r>
            <a:r>
              <a:rPr lang="en-US" altLang="zh-CN" dirty="0" smtClean="0"/>
              <a:t> </a:t>
            </a:r>
            <a:r>
              <a:rPr lang="zh-CN" altLang="en-US" dirty="0" smtClean="0"/>
              <a:t>维）也做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 pooling</a:t>
            </a:r>
            <a:r>
              <a:rPr lang="zh-CN" altLang="en-US" dirty="0" smtClean="0"/>
              <a:t>得到同样</a:t>
            </a:r>
            <a:r>
              <a:rPr lang="en-US" altLang="zh-CN" dirty="0" smtClean="0"/>
              <a:t>d</a:t>
            </a:r>
            <a:r>
              <a:rPr lang="zh-CN" altLang="en-US" dirty="0" smtClean="0"/>
              <a:t>维的特征，两个特征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送入到最后的</a:t>
            </a:r>
            <a:r>
              <a:rPr lang="en-US" altLang="zh-CN" dirty="0" smtClean="0"/>
              <a:t>fc</a:t>
            </a:r>
            <a:r>
              <a:rPr lang="zh-CN" altLang="en-US" dirty="0" smtClean="0"/>
              <a:t>进行视频分类。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9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6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ϕ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ϕ </a:t>
            </a:r>
            <a:r>
              <a:rPr lang="zh-CN" altLang="en-US" dirty="0" smtClean="0"/>
              <a:t>表示对原始特征的两种不同的变换，我们有</a:t>
            </a:r>
            <a:r>
              <a:rPr lang="en-US" altLang="zh-CN" dirty="0" smtClean="0"/>
              <a:t>ϕ(x)=</a:t>
            </a:r>
            <a:r>
              <a:rPr lang="en-US" altLang="zh-CN" dirty="0" err="1" smtClean="0"/>
              <a:t>wx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xϕ</a:t>
            </a:r>
            <a:r>
              <a:rPr lang="en-US" altLang="zh-CN" dirty="0" smtClean="0"/>
              <a:t>(x)=w ′ x </a:t>
            </a:r>
            <a:r>
              <a:rPr lang="zh-CN" altLang="en-US" dirty="0" smtClean="0"/>
              <a:t>都是 </a:t>
            </a:r>
            <a:r>
              <a:rPr lang="en-US" altLang="zh-CN" dirty="0" err="1" smtClean="0"/>
              <a:t>d×d</a:t>
            </a:r>
            <a:r>
              <a:rPr lang="en-US" altLang="zh-CN" dirty="0" smtClean="0"/>
              <a:t> </a:t>
            </a:r>
            <a:r>
              <a:rPr lang="zh-CN" altLang="en-US" dirty="0" smtClean="0"/>
              <a:t>维的权重，能够通过反向传播进行学习。不仅可以学习同一个物体在不同帧所处不同状态之间的关系，也可以学习不同物体之间的关联性。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训练图卷及神经网络，不再细说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5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7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为作用在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离散卷积本质就是一种加权求和。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中的卷积本质上就是利用一个共享参数的过滤器（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通过计算中心像素点以及相邻像素点的加权和来构成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实现空间特征的提取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，当然加权系数就是卷积核的权重系数。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那么卷积核的系数如何确定的呢？是随机化初值，然后根据误差函数通过反向传播梯度下降进行迭代优化。这是一个关键点，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卷积核的参数通过优化求出才能实现特征提取的作用，直观的如右图所示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的理论很大一部分工作就是为了引入可以优化的卷积参数。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里的大法宝，效果为什么好呢？原因在上面已经分析过了，可以很有效地提取空间特征。但是有一点需要注意：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处理的图像或者视频数据中像素点（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）是排列成成很整齐的矩阵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所示，也就是很多论文中所提到的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Structure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里的大法宝，效果为什么好呢？原因在上面已经分析过了，可以很有效地提取空间特征。但是有一点需要注意：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处理的图像或者视频数据中像素点（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）是排列成成很整齐的矩阵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所示，也就是很多论文中所提到的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Structure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但是现实生活中，其实有很多很多不规则的数据结构，典型的就是图结构，或称拓扑结构，如社交网络、化学分子结构、知识图谱等等；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图的结构一般来说是十分不规则的，可以认为是</a:t>
            </a:r>
            <a:r>
              <a:rPr lang="zh-CN" altLang="en-US" b="1" dirty="0" smtClean="0"/>
              <a:t>无限维</a:t>
            </a:r>
            <a:r>
              <a:rPr lang="zh-CN" altLang="en-US" dirty="0" smtClean="0"/>
              <a:t>的一种数据，每一个节点的周围结构可能都是独一无二的，这种结构的数据，就让传统的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瞬间失效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但是现实生活中，其实有很多很多不规则的数据结构，典型的就是图结构，或称拓扑结构，如社交网络、化学分子结构、知识图谱等等；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图的结构一般来说是十分不规则的，可以认为是</a:t>
            </a:r>
            <a:r>
              <a:rPr lang="zh-CN" altLang="en-US" b="1" dirty="0" smtClean="0"/>
              <a:t>无限维</a:t>
            </a:r>
            <a:r>
              <a:rPr lang="zh-CN" altLang="en-US" dirty="0" smtClean="0"/>
              <a:t>的一种数据，每一个节点的周围结构可能都是独一无二的，这种结构的数据，就让传统的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瞬间失效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38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894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6289"/>
            <a:ext cx="2743200" cy="365125"/>
          </a:xfrm>
          <a:prstGeom prst="rect">
            <a:avLst/>
          </a:prstGeom>
        </p:spPr>
        <p:txBody>
          <a:bodyPr/>
          <a:lstStyle/>
          <a:p>
            <a:fld id="{C46C7455-4BFD-464C-BE44-8CFBC20E610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534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864"/>
            <a:ext cx="10515600" cy="94982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14B-912D-4493-AAAB-42C7754C3D84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7491"/>
            <a:ext cx="2628900" cy="546947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7491"/>
            <a:ext cx="7734300" cy="54694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23C9C-8BF4-4DC0-B783-35CFBFCA45D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810" y="654533"/>
            <a:ext cx="11766847" cy="57606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12" y="1329276"/>
            <a:ext cx="11775392" cy="482369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6419"/>
            <a:ext cx="2743200" cy="365125"/>
          </a:xfrm>
          <a:prstGeom prst="rect">
            <a:avLst/>
          </a:prstGeom>
        </p:spPr>
        <p:txBody>
          <a:bodyPr/>
          <a:lstStyle/>
          <a:p>
            <a:fld id="{260F2BD4-A2EC-4F39-A1AB-08BFEF4B30CD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642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D88EFF-17AE-40E7-ADF8-2D96598D69E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445"/>
            <a:ext cx="10515600" cy="10232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B85A64-95FC-44BB-AFE1-48752E5CF16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7492"/>
            <a:ext cx="10515600" cy="98319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27498"/>
            <a:ext cx="2743200" cy="293977"/>
          </a:xfrm>
          <a:prstGeom prst="rect">
            <a:avLst/>
          </a:prstGeom>
        </p:spPr>
        <p:txBody>
          <a:bodyPr/>
          <a:lstStyle/>
          <a:p>
            <a:fld id="{2E96B484-18FD-4664-96B6-DD5E1015ABD2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27498"/>
            <a:ext cx="4114800" cy="2939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80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1F3EC-9179-4C09-82FE-27BB975A7991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EF06D-59B6-499B-8A18-FE651E1E5AA3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0676"/>
            <a:ext cx="3932237" cy="147672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AC6E-4668-410A-87E8-2AD191C8193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0794"/>
            <a:ext cx="3932237" cy="13766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2050D-4C9A-46C2-8076-5CB01C1242B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20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37393"/>
            <a:ext cx="12192000" cy="520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2"/>
            <a:ext cx="1403254" cy="493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84" y="-2381"/>
            <a:ext cx="1578211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440259"/>
            <a:ext cx="10341429" cy="23915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5600" b="1" dirty="0"/>
              <a:t>图卷积</a:t>
            </a:r>
            <a:r>
              <a:rPr lang="zh-CN" altLang="en-US" sz="5600" b="1" dirty="0" smtClean="0"/>
              <a:t>网络</a:t>
            </a:r>
            <a:r>
              <a:rPr lang="en-US" altLang="zh-CN" sz="5600" b="1" dirty="0" smtClean="0"/>
              <a:t/>
            </a:r>
            <a:br>
              <a:rPr lang="en-US" altLang="zh-CN" sz="5600" b="1" dirty="0" smtClean="0"/>
            </a:br>
            <a:r>
              <a:rPr lang="en-US" altLang="zh-CN" sz="5600" b="1" dirty="0" smtClean="0"/>
              <a:t>Graph </a:t>
            </a:r>
            <a:r>
              <a:rPr lang="en-US" altLang="zh-CN" sz="5600" b="1" dirty="0"/>
              <a:t>Convolutional networks, </a:t>
            </a:r>
            <a:r>
              <a:rPr lang="en-US" altLang="zh-CN" sz="5600" b="1" dirty="0" smtClean="0"/>
              <a:t>GCN</a:t>
            </a:r>
            <a:endParaRPr lang="zh-CN" altLang="zh-CN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8456"/>
            <a:ext cx="9144000" cy="1136485"/>
          </a:xfrm>
        </p:spPr>
        <p:txBody>
          <a:bodyPr/>
          <a:lstStyle/>
          <a:p>
            <a:r>
              <a:rPr lang="zh-CN" altLang="en-US" sz="2800" dirty="0"/>
              <a:t>张永</a:t>
            </a:r>
            <a:r>
              <a:rPr lang="zh-CN" altLang="en-US" sz="2800" dirty="0" smtClean="0"/>
              <a:t>强</a:t>
            </a:r>
            <a:endParaRPr lang="en-US" altLang="zh-CN" sz="2800" dirty="0" smtClean="0"/>
          </a:p>
          <a:p>
            <a:r>
              <a:rPr lang="en-US" altLang="zh-CN" sz="2800" dirty="0" smtClean="0"/>
              <a:t>2019.10.13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168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GCN </a:t>
            </a:r>
            <a:r>
              <a:rPr lang="zh-CN" altLang="en-US" dirty="0" smtClean="0"/>
              <a:t>的本质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GCN</a:t>
            </a:r>
            <a:r>
              <a:rPr lang="zh-CN" altLang="en-US" sz="2400" dirty="0"/>
              <a:t>，图卷积神经网络，实际上跟</a:t>
            </a:r>
            <a:r>
              <a:rPr lang="en-US" altLang="zh-CN" sz="2400" dirty="0"/>
              <a:t>CNN</a:t>
            </a:r>
            <a:r>
              <a:rPr lang="zh-CN" altLang="en-US" sz="2400" dirty="0"/>
              <a:t>的作用一样，就是一个特征提取器，只不过它的对象是图数据。</a:t>
            </a:r>
            <a:r>
              <a:rPr lang="en-US" altLang="zh-CN" sz="2400" dirty="0"/>
              <a:t>GCN</a:t>
            </a:r>
            <a:r>
              <a:rPr lang="zh-CN" altLang="en-US" sz="2400" dirty="0"/>
              <a:t>精妙地设计了一种从图数据中提取特征的方法，从而让我们可以使用这些特征去对图数据进行</a:t>
            </a:r>
            <a:r>
              <a:rPr lang="zh-CN" altLang="en-US" sz="2400" b="1" dirty="0"/>
              <a:t>节点分类（</a:t>
            </a:r>
            <a:r>
              <a:rPr lang="en-US" altLang="zh-CN" sz="2400" b="1" dirty="0"/>
              <a:t>node classification</a:t>
            </a:r>
            <a:r>
              <a:rPr lang="zh-CN" altLang="en-US" sz="2400" b="1" dirty="0"/>
              <a:t>）、图分类（</a:t>
            </a:r>
            <a:r>
              <a:rPr lang="en-US" altLang="zh-CN" sz="2400" b="1" dirty="0"/>
              <a:t>graph classification</a:t>
            </a:r>
            <a:r>
              <a:rPr lang="zh-CN" altLang="en-US" sz="2400" b="1" dirty="0"/>
              <a:t>）、边预测（</a:t>
            </a:r>
            <a:r>
              <a:rPr lang="en-US" altLang="zh-CN" sz="2400" b="1" dirty="0"/>
              <a:t>link prediction</a:t>
            </a:r>
            <a:r>
              <a:rPr lang="zh-CN" altLang="en-US" sz="2400" b="1" dirty="0"/>
              <a:t>）</a:t>
            </a:r>
            <a:r>
              <a:rPr lang="zh-CN" altLang="en-US" sz="2400" dirty="0"/>
              <a:t>，还可以顺便得到</a:t>
            </a:r>
            <a:r>
              <a:rPr lang="zh-CN" altLang="en-US" sz="2400" b="1" dirty="0"/>
              <a:t>图的嵌入表示（</a:t>
            </a:r>
            <a:r>
              <a:rPr lang="en-US" altLang="zh-CN" sz="2400" b="1" dirty="0"/>
              <a:t>graph embedding</a:t>
            </a:r>
            <a:r>
              <a:rPr lang="zh-CN" altLang="en-US" sz="2400" b="1" dirty="0"/>
              <a:t>）</a:t>
            </a:r>
            <a:r>
              <a:rPr lang="zh-CN" altLang="en-US" sz="2400" dirty="0"/>
              <a:t>，可见用途</a:t>
            </a:r>
            <a:r>
              <a:rPr lang="zh-CN" altLang="en-US" sz="2400" dirty="0" smtClean="0"/>
              <a:t>广泛，</a:t>
            </a:r>
            <a:r>
              <a:rPr lang="en-US" altLang="zh-CN" sz="2400" dirty="0" smtClean="0"/>
              <a:t>GCN</a:t>
            </a:r>
            <a:r>
              <a:rPr lang="zh-CN" altLang="en-US" sz="2400" dirty="0" smtClean="0"/>
              <a:t>在各个</a:t>
            </a:r>
            <a:r>
              <a:rPr lang="zh-CN" altLang="en-US" sz="2400" dirty="0"/>
              <a:t>领域</a:t>
            </a:r>
            <a:r>
              <a:rPr lang="zh-CN" altLang="en-US" sz="2400" dirty="0" smtClean="0"/>
              <a:t>中都在发光</a:t>
            </a:r>
            <a:r>
              <a:rPr lang="zh-CN" altLang="en-US" sz="2400" dirty="0"/>
              <a:t>发热。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59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GCN</a:t>
            </a:r>
            <a:r>
              <a:rPr lang="zh-CN" altLang="en-US" dirty="0" smtClean="0"/>
              <a:t>的数学抽象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GCN </a:t>
            </a:r>
            <a:r>
              <a:rPr lang="zh-CN" altLang="en-US" dirty="0" smtClean="0"/>
              <a:t>的相关数学知识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拉普拉斯矩阵</a:t>
            </a:r>
          </a:p>
          <a:p>
            <a:pPr marL="0" indent="0">
              <a:buNone/>
            </a:pPr>
            <a:r>
              <a:rPr lang="zh-CN" altLang="en-US" b="1" dirty="0"/>
              <a:t>特征分解（谱分解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傅里叶变换及反变换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傅里叶卷积及反卷积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傅里叶变换的基</a:t>
            </a:r>
          </a:p>
          <a:p>
            <a:pPr marL="0" indent="0">
              <a:buNone/>
            </a:pPr>
            <a:r>
              <a:rPr lang="zh-CN" altLang="en-US" b="1" dirty="0" smtClean="0"/>
              <a:t>等等</a:t>
            </a:r>
            <a:endParaRPr lang="zh-CN" altLang="en-US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5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GCN</a:t>
            </a:r>
            <a:r>
              <a:rPr lang="zh-CN" altLang="en-US" dirty="0" smtClean="0"/>
              <a:t>的数学抽象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GCN </a:t>
            </a:r>
            <a:r>
              <a:rPr lang="zh-CN" altLang="en-US" dirty="0" smtClean="0"/>
              <a:t>的相关数学知识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拉普拉斯矩阵</a:t>
            </a:r>
          </a:p>
          <a:p>
            <a:pPr marL="0" indent="0">
              <a:buNone/>
            </a:pPr>
            <a:r>
              <a:rPr lang="zh-CN" altLang="en-US" b="1" dirty="0"/>
              <a:t>特征分解（谱分解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傅里叶变换及反变换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傅里叶卷积及反变换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傅里叶变换的基</a:t>
            </a:r>
          </a:p>
          <a:p>
            <a:pPr marL="0" indent="0">
              <a:buNone/>
            </a:pPr>
            <a:r>
              <a:rPr lang="zh-CN" altLang="en-US" b="1" dirty="0" smtClean="0"/>
              <a:t>等等</a:t>
            </a:r>
            <a:endParaRPr lang="zh-CN" altLang="en-US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90183"/>
            <a:ext cx="4576763" cy="52024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182" y="664028"/>
            <a:ext cx="4011818" cy="56670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562" y="554743"/>
            <a:ext cx="4921438" cy="57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中的</a:t>
            </a:r>
            <a:r>
              <a:rPr lang="en-US" altLang="zh-CN" dirty="0"/>
              <a:t>GCN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假设有</a:t>
            </a:r>
            <a:r>
              <a:rPr lang="zh-CN" altLang="en-US" sz="2400" dirty="0"/>
              <a:t>一批图数据，其中有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个节点</a:t>
            </a:r>
            <a:r>
              <a:rPr lang="zh-CN" altLang="en-US" sz="2400" dirty="0"/>
              <a:t>（</a:t>
            </a:r>
            <a:r>
              <a:rPr lang="en-US" altLang="zh-CN" sz="2400" dirty="0"/>
              <a:t>node</a:t>
            </a:r>
            <a:r>
              <a:rPr lang="zh-CN" altLang="en-US" sz="2400" dirty="0"/>
              <a:t>），每个节点都有自己的特征</a:t>
            </a:r>
            <a:r>
              <a:rPr lang="zh-CN" altLang="en-US" sz="2400" dirty="0" smtClean="0"/>
              <a:t>，我们设</a:t>
            </a:r>
            <a:r>
              <a:rPr lang="zh-CN" altLang="en-US" sz="2400" dirty="0"/>
              <a:t>这些节点的特征组成一个</a:t>
            </a:r>
            <a:r>
              <a:rPr lang="en-US" altLang="zh-CN" sz="2400" b="1" dirty="0"/>
              <a:t>N×D</a:t>
            </a:r>
            <a:r>
              <a:rPr lang="zh-CN" altLang="en-US" sz="2400" b="1" dirty="0"/>
              <a:t>维的矩阵</a:t>
            </a:r>
            <a:r>
              <a:rPr lang="en-US" altLang="zh-CN" sz="2400" b="1" dirty="0"/>
              <a:t>X</a:t>
            </a:r>
            <a:r>
              <a:rPr lang="zh-CN" altLang="en-US" sz="2400" dirty="0"/>
              <a:t>，然后各个节点之间的关系也会形成一个</a:t>
            </a:r>
            <a:r>
              <a:rPr lang="en-US" altLang="zh-CN" sz="2400" b="1" dirty="0"/>
              <a:t>N×N</a:t>
            </a:r>
            <a:r>
              <a:rPr lang="zh-CN" altLang="en-US" sz="2400" b="1" dirty="0"/>
              <a:t>维的矩阵</a:t>
            </a:r>
            <a:r>
              <a:rPr lang="en-US" altLang="zh-CN" sz="2400" b="1" dirty="0"/>
              <a:t>A</a:t>
            </a:r>
            <a:r>
              <a:rPr lang="zh-CN" altLang="en-US" sz="2400" dirty="0"/>
              <a:t>，也称为邻接矩阵（</a:t>
            </a:r>
            <a:r>
              <a:rPr lang="en-US" altLang="zh-CN" sz="2400" dirty="0"/>
              <a:t>adjacency matrix</a:t>
            </a:r>
            <a:r>
              <a:rPr lang="zh-CN" altLang="en-US" sz="2400" dirty="0"/>
              <a:t>）。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便是我们模型的输入。</a:t>
            </a:r>
            <a:r>
              <a:rPr lang="en-US" altLang="zh-CN" sz="2400" dirty="0"/>
              <a:t>GCN</a:t>
            </a:r>
            <a:r>
              <a:rPr lang="zh-CN" altLang="en-US" sz="2400" dirty="0"/>
              <a:t>也是一个神经网络层，它的层与层之间的传播方式是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其中，                ，    是单位矩阵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是     的</a:t>
            </a:r>
            <a:r>
              <a:rPr lang="zh-CN" altLang="en-US" sz="2400" dirty="0"/>
              <a:t>度矩阵（</a:t>
            </a:r>
            <a:r>
              <a:rPr lang="en-US" altLang="zh-CN" sz="2400" dirty="0"/>
              <a:t>degree matrix</a:t>
            </a:r>
            <a:r>
              <a:rPr lang="zh-CN" altLang="en-US" sz="2400" dirty="0"/>
              <a:t>），公式</a:t>
            </a:r>
            <a:r>
              <a:rPr lang="zh-CN" altLang="en-US" sz="2400" dirty="0" smtClean="0"/>
              <a:t>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     H</a:t>
            </a:r>
            <a:r>
              <a:rPr lang="zh-CN" altLang="en-US" sz="2400" dirty="0"/>
              <a:t>是每一层的特征，对于输入层的话，</a:t>
            </a:r>
            <a:r>
              <a:rPr lang="en-US" altLang="zh-CN" sz="2400" dirty="0"/>
              <a:t>H</a:t>
            </a:r>
            <a:r>
              <a:rPr lang="zh-CN" altLang="en-US" sz="2400" dirty="0"/>
              <a:t>就是</a:t>
            </a:r>
            <a:r>
              <a:rPr lang="en-US" altLang="zh-CN" sz="2400" dirty="0"/>
              <a:t>X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σ</a:t>
            </a:r>
            <a:r>
              <a:rPr lang="zh-CN" altLang="en-US" sz="2400" dirty="0"/>
              <a:t>是非线性激活函数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3010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61" y="3251426"/>
            <a:ext cx="68580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7650" y="4117377"/>
                <a:ext cx="1206356" cy="452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li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50" y="4117377"/>
                <a:ext cx="1206356" cy="452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98451" y="4202277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51" y="4202277"/>
                <a:ext cx="333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36644" y="4564620"/>
                <a:ext cx="404598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li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44" y="4564620"/>
                <a:ext cx="404598" cy="450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55702" y="4607234"/>
                <a:ext cx="385682" cy="452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li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02" y="4607234"/>
                <a:ext cx="385682" cy="4520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77413" y="4473481"/>
                <a:ext cx="155048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  <m:li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limUpp>
                            <m:limUp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413" y="4473481"/>
                <a:ext cx="1550489" cy="763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44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中的</a:t>
            </a:r>
            <a:r>
              <a:rPr lang="en-US" altLang="zh-CN" dirty="0"/>
              <a:t>GCN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8130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46" y="1850572"/>
            <a:ext cx="9217386" cy="341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0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中的</a:t>
            </a:r>
            <a:r>
              <a:rPr lang="en-US" altLang="zh-CN" dirty="0"/>
              <a:t>GCN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假设</a:t>
            </a:r>
            <a:r>
              <a:rPr lang="zh-CN" altLang="en-US" sz="2400" dirty="0"/>
              <a:t>我们构造一个两层的</a:t>
            </a:r>
            <a:r>
              <a:rPr lang="en-US" altLang="zh-CN" sz="2400" dirty="0"/>
              <a:t>GCN</a:t>
            </a:r>
            <a:r>
              <a:rPr lang="zh-CN" altLang="en-US" sz="2400" dirty="0"/>
              <a:t>，激活函数分别采用</a:t>
            </a:r>
            <a:r>
              <a:rPr lang="en-US" altLang="zh-CN" sz="2400" dirty="0" err="1"/>
              <a:t>ReLU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，则整体的正向传播的公式为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最后</a:t>
            </a:r>
            <a:r>
              <a:rPr lang="zh-CN" altLang="en-US" sz="2400" dirty="0"/>
              <a:t>，我们针对所有带标签的节点计算</a:t>
            </a:r>
            <a:r>
              <a:rPr lang="en-US" altLang="zh-CN" sz="2400" dirty="0"/>
              <a:t>cross entropy</a:t>
            </a:r>
            <a:r>
              <a:rPr lang="zh-CN" altLang="en-US" sz="2400" dirty="0" smtClean="0"/>
              <a:t>损失函数：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9154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90" y="2775858"/>
            <a:ext cx="9134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32" y="4686299"/>
            <a:ext cx="6858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3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中的</a:t>
            </a:r>
            <a:r>
              <a:rPr lang="en-US" altLang="zh-CN" dirty="0"/>
              <a:t>GCN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02" name="Picture 2" descr="GCNçæ¦å¿µä¸åºç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88" y="1547813"/>
            <a:ext cx="8434739" cy="43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1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文本分类</a:t>
            </a:r>
          </a:p>
          <a:p>
            <a:r>
              <a:rPr lang="zh-CN" altLang="en-US" sz="2400" dirty="0"/>
              <a:t>角色标注</a:t>
            </a:r>
          </a:p>
          <a:p>
            <a:r>
              <a:rPr lang="zh-CN" altLang="en-US" sz="2400" dirty="0"/>
              <a:t>翻译</a:t>
            </a:r>
          </a:p>
          <a:p>
            <a:r>
              <a:rPr lang="zh-CN" altLang="en-US" sz="2400" dirty="0"/>
              <a:t>关系抽取</a:t>
            </a:r>
          </a:p>
          <a:p>
            <a:r>
              <a:rPr lang="zh-CN" altLang="en-US" sz="2400" dirty="0"/>
              <a:t>事件抽取</a:t>
            </a:r>
          </a:p>
          <a:p>
            <a:r>
              <a:rPr lang="zh-CN" altLang="en-US" sz="2400" dirty="0"/>
              <a:t>知识</a:t>
            </a:r>
            <a:r>
              <a:rPr lang="zh-CN" altLang="en-US" sz="2400" dirty="0" smtClean="0"/>
              <a:t>图谱</a:t>
            </a:r>
            <a:endParaRPr lang="en-US" altLang="zh-CN" sz="2400" dirty="0" smtClean="0"/>
          </a:p>
          <a:p>
            <a:r>
              <a:rPr lang="zh-CN" altLang="en-US" sz="2400" dirty="0"/>
              <a:t>商业推荐系统</a:t>
            </a:r>
            <a:endParaRPr lang="en-US" altLang="zh-CN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/>
              <a:t>GCN</a:t>
            </a:r>
            <a:r>
              <a:rPr lang="zh-CN" altLang="en-US" sz="2400" dirty="0"/>
              <a:t>的应用的三个层次，</a:t>
            </a:r>
            <a:r>
              <a:rPr lang="zh-CN" altLang="en-US" sz="2400" b="1" dirty="0"/>
              <a:t>节点层次、边层次、图</a:t>
            </a:r>
            <a:r>
              <a:rPr lang="zh-CN" altLang="en-US" sz="2400" b="1" dirty="0" smtClean="0"/>
              <a:t>层次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边层次的处理一般会转化为节点层次的处理：将原有的边转为新的节点，然后在新节点与原来的两端节点间各建立一条新边，重而构成新的图。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5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3250" name="Picture 2" descr="https://img-blog.csdnimg.cn/20181226195833190.png?x-oss-process=image/watermark,type_ZmFuZ3poZW5naGVpdGk,shadow_10,text_aHR0cHM6Ly9ibG9nLmNzZG4ubmV0L2VsYWluZV9iYW8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04" y="1328738"/>
            <a:ext cx="8414230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55914" y="2939142"/>
            <a:ext cx="10417629" cy="330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82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3250" name="Picture 2" descr="https://img-blog.csdnimg.cn/20181226195833190.png?x-oss-process=image/watermark,type_ZmFuZ3poZW5naGVpdGk,shadow_10,text_aHR0cHM6Ly9ibG9nLmNzZG4ubmV0L2VsYWluZV9iYW8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04" y="1328738"/>
            <a:ext cx="8414230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5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sz="300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CNN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 GCN</a:t>
            </a:r>
            <a:r>
              <a:rPr lang="zh-CN" altLang="en-US" dirty="0" smtClean="0"/>
              <a:t>的数学抽象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Deep Learning </a:t>
            </a:r>
            <a:r>
              <a:rPr lang="zh-CN" altLang="en-US" dirty="0"/>
              <a:t>中的</a:t>
            </a:r>
            <a:r>
              <a:rPr lang="en-US" altLang="zh-CN" dirty="0" smtClean="0"/>
              <a:t>GCN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GCN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GCN</a:t>
            </a:r>
            <a:r>
              <a:rPr lang="zh-CN" altLang="en-US" dirty="0" smtClean="0"/>
              <a:t>在动作识别中的一个案例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52168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7346" name="Picture 2" descr="https://img-blog.csdnimg.cn/2018122620030340.png?x-oss-process=image/watermark,type_ZmFuZ3poZW5naGVpdGk,shadow_10,text_aHR0cHM6Ly9ibG9nLmNzZG4ubmV0L2VsYWluZV9iYW8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96" y="1328738"/>
            <a:ext cx="6840246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1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Video Representation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b="1" dirty="0"/>
              <a:t>整个视频</a:t>
            </a:r>
            <a:r>
              <a:rPr lang="zh-CN" altLang="en-US" sz="2400" dirty="0"/>
              <a:t>的特征。 每个视频平均采样</a:t>
            </a:r>
            <a:r>
              <a:rPr lang="en-US" altLang="zh-CN" sz="2400" dirty="0"/>
              <a:t>32</a:t>
            </a:r>
            <a:r>
              <a:rPr lang="zh-CN" altLang="en-US" sz="2400" dirty="0"/>
              <a:t>帧，送入到</a:t>
            </a:r>
            <a:r>
              <a:rPr lang="en-US" altLang="zh-CN" sz="2400" dirty="0"/>
              <a:t>3D </a:t>
            </a:r>
            <a:r>
              <a:rPr lang="en-US" altLang="zh-CN" sz="2400" dirty="0" err="1"/>
              <a:t>ConvNet</a:t>
            </a:r>
            <a:r>
              <a:rPr lang="zh-CN" altLang="en-US" sz="2400" dirty="0"/>
              <a:t>中进行</a:t>
            </a:r>
            <a:r>
              <a:rPr lang="zh-CN" altLang="en-US" sz="2400" dirty="0" smtClean="0"/>
              <a:t>特征提取，</a:t>
            </a:r>
            <a:r>
              <a:rPr lang="zh-CN" altLang="en-US" sz="2400" dirty="0"/>
              <a:t>网络的输入是 </a:t>
            </a:r>
            <a:r>
              <a:rPr lang="en-US" altLang="zh-CN" sz="2400" dirty="0"/>
              <a:t>32×224×224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输出</a:t>
            </a:r>
            <a:r>
              <a:rPr lang="en-US" altLang="zh-CN" sz="2400" dirty="0"/>
              <a:t>res5</a:t>
            </a:r>
            <a:r>
              <a:rPr lang="zh-CN" altLang="en-US" sz="2400" dirty="0"/>
              <a:t>的</a:t>
            </a:r>
            <a:r>
              <a:rPr lang="en-US" altLang="zh-CN" sz="2400" dirty="0"/>
              <a:t>feature map</a:t>
            </a:r>
            <a:r>
              <a:rPr lang="zh-CN" altLang="en-US" sz="2400" dirty="0"/>
              <a:t>为 </a:t>
            </a:r>
            <a:r>
              <a:rPr lang="en-US" altLang="zh-CN" sz="2400" dirty="0"/>
              <a:t>16×14×14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smtClean="0"/>
              <a:t>RPN</a:t>
            </a:r>
            <a:r>
              <a:rPr lang="zh-CN" altLang="en-US" sz="2400" b="1" dirty="0" smtClean="0"/>
              <a:t>提取物体区域特征。 </a:t>
            </a:r>
            <a:r>
              <a:rPr lang="zh-CN" altLang="en-US" sz="2400" dirty="0"/>
              <a:t>提取物体框采用的算法是</a:t>
            </a:r>
            <a:r>
              <a:rPr lang="en-US" altLang="zh-CN" sz="2400" dirty="0"/>
              <a:t>RPN</a:t>
            </a:r>
            <a:r>
              <a:rPr lang="zh-CN" altLang="en-US" sz="2400" dirty="0"/>
              <a:t>，每隔一帧（原来</a:t>
            </a:r>
            <a:r>
              <a:rPr lang="en-US" altLang="zh-CN" sz="2400" dirty="0"/>
              <a:t>32</a:t>
            </a:r>
            <a:r>
              <a:rPr lang="zh-CN" altLang="en-US" sz="2400" dirty="0"/>
              <a:t>帧，取</a:t>
            </a:r>
            <a:r>
              <a:rPr lang="en-US" altLang="zh-CN" sz="2400" dirty="0"/>
              <a:t>16</a:t>
            </a:r>
            <a:r>
              <a:rPr lang="zh-CN" altLang="en-US" sz="2400" dirty="0"/>
              <a:t>帧）提取</a:t>
            </a:r>
            <a:r>
              <a:rPr lang="en-US" altLang="zh-CN" sz="2400" dirty="0"/>
              <a:t>object proposals</a:t>
            </a:r>
            <a:r>
              <a:rPr lang="zh-CN" altLang="en-US" sz="2400" dirty="0"/>
              <a:t>，注意这些</a:t>
            </a:r>
            <a:r>
              <a:rPr lang="en-US" altLang="zh-CN" sz="2400" dirty="0"/>
              <a:t>proposal</a:t>
            </a:r>
            <a:r>
              <a:rPr lang="zh-CN" altLang="en-US" sz="2400" dirty="0"/>
              <a:t>是不知道物体类别的。</a:t>
            </a:r>
            <a:r>
              <a:rPr lang="en-US" altLang="zh-CN" sz="2400" dirty="0"/>
              <a:t>RPN</a:t>
            </a:r>
            <a:r>
              <a:rPr lang="zh-CN" altLang="en-US" sz="2400" dirty="0"/>
              <a:t>通过</a:t>
            </a:r>
            <a:r>
              <a:rPr lang="en-US" altLang="zh-CN" sz="2400" dirty="0"/>
              <a:t>MSCOCO</a:t>
            </a:r>
            <a:r>
              <a:rPr lang="zh-CN" altLang="en-US" sz="2400" dirty="0"/>
              <a:t>训练，</a:t>
            </a:r>
            <a:r>
              <a:rPr lang="en-US" altLang="zh-CN" sz="2400" dirty="0"/>
              <a:t>RPN</a:t>
            </a:r>
            <a:r>
              <a:rPr lang="zh-CN" altLang="en-US" sz="2400" dirty="0"/>
              <a:t>和</a:t>
            </a:r>
            <a:r>
              <a:rPr lang="en-US" altLang="zh-CN" sz="2400" dirty="0"/>
              <a:t>I3D</a:t>
            </a:r>
            <a:r>
              <a:rPr lang="zh-CN" altLang="en-US" sz="2400" dirty="0"/>
              <a:t>之间没有参数共享。为了得到这些物体的特征，将</a:t>
            </a:r>
            <a:r>
              <a:rPr lang="en-US" altLang="zh-CN" sz="2400" dirty="0"/>
              <a:t>16</a:t>
            </a:r>
            <a:r>
              <a:rPr lang="zh-CN" altLang="en-US" sz="2400" dirty="0"/>
              <a:t>帧</a:t>
            </a:r>
            <a:r>
              <a:rPr lang="en-US" altLang="zh-CN" sz="2400" dirty="0"/>
              <a:t>RGB</a:t>
            </a:r>
            <a:r>
              <a:rPr lang="zh-CN" altLang="en-US" sz="2400" dirty="0"/>
              <a:t>图片上的</a:t>
            </a:r>
            <a:r>
              <a:rPr lang="en-US" altLang="zh-CN" sz="2400" dirty="0" err="1"/>
              <a:t>bbox</a:t>
            </a:r>
            <a:r>
              <a:rPr lang="zh-CN" altLang="en-US" sz="2400" dirty="0"/>
              <a:t>映射到最终的 </a:t>
            </a:r>
            <a:r>
              <a:rPr lang="en-US" altLang="zh-CN" sz="2400" dirty="0"/>
              <a:t>16×14×14 </a:t>
            </a:r>
            <a:r>
              <a:rPr lang="zh-CN" altLang="en-US" sz="2400" dirty="0" smtClean="0"/>
              <a:t>大小</a:t>
            </a:r>
            <a:r>
              <a:rPr lang="zh-CN" altLang="en-US" sz="2400" dirty="0"/>
              <a:t>的</a:t>
            </a:r>
            <a:r>
              <a:rPr lang="en-US" altLang="zh-CN" sz="2400" dirty="0"/>
              <a:t>feature map</a:t>
            </a:r>
            <a:r>
              <a:rPr lang="zh-CN" altLang="en-US" sz="2400" dirty="0"/>
              <a:t>上，然后通过</a:t>
            </a:r>
            <a:r>
              <a:rPr lang="en-US" altLang="zh-CN" sz="2400" dirty="0" err="1"/>
              <a:t>ROIAlign</a:t>
            </a:r>
            <a:r>
              <a:rPr lang="zh-CN" altLang="en-US" sz="2400" dirty="0"/>
              <a:t>得到每个框最后的特征。</a:t>
            </a:r>
            <a:r>
              <a:rPr lang="en-US" altLang="zh-CN" sz="2400" dirty="0" err="1"/>
              <a:t>ROIAlign</a:t>
            </a:r>
            <a:r>
              <a:rPr lang="zh-CN" altLang="en-US" sz="2400" dirty="0"/>
              <a:t>为每个框生成 </a:t>
            </a:r>
            <a:r>
              <a:rPr lang="en-US" altLang="zh-CN" sz="2400" dirty="0"/>
              <a:t>7×7×d </a:t>
            </a:r>
            <a:r>
              <a:rPr lang="zh-CN" altLang="en-US" sz="2400" dirty="0" smtClean="0"/>
              <a:t>大小</a:t>
            </a:r>
            <a:r>
              <a:rPr lang="zh-CN" altLang="en-US" sz="2400" dirty="0"/>
              <a:t>的</a:t>
            </a:r>
            <a:r>
              <a:rPr lang="en-US" altLang="zh-CN" sz="2400" dirty="0"/>
              <a:t>feature</a:t>
            </a:r>
            <a:r>
              <a:rPr lang="zh-CN" altLang="en-US" sz="2400" dirty="0"/>
              <a:t>，经过</a:t>
            </a:r>
            <a:r>
              <a:rPr lang="en-US" altLang="zh-CN" sz="2400" dirty="0"/>
              <a:t>max-pool</a:t>
            </a:r>
            <a:r>
              <a:rPr lang="zh-CN" altLang="en-US" sz="2400" dirty="0"/>
              <a:t>得到</a:t>
            </a:r>
            <a:r>
              <a:rPr lang="en-US" altLang="zh-CN" sz="2400" dirty="0"/>
              <a:t>d</a:t>
            </a:r>
            <a:r>
              <a:rPr lang="zh-CN" altLang="en-US" sz="2400" dirty="0"/>
              <a:t>维的特征。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53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Similarity </a:t>
            </a:r>
            <a:r>
              <a:rPr lang="en-US" altLang="zh-CN" dirty="0" smtClean="0"/>
              <a:t>Graph</a:t>
            </a:r>
          </a:p>
          <a:p>
            <a:pPr marL="0" indent="0">
              <a:buNone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计算物体特征之间的</a:t>
            </a:r>
            <a:r>
              <a:rPr lang="zh-CN" altLang="en-US" sz="2400" b="1" dirty="0"/>
              <a:t>相似度来构建相似度图</a:t>
            </a:r>
            <a:r>
              <a:rPr lang="zh-CN" altLang="en-US" sz="2400" dirty="0"/>
              <a:t>。在这个图中，我们将语义上相互关联的</a:t>
            </a:r>
            <a:r>
              <a:rPr lang="en-US" altLang="zh-CN" sz="2400" dirty="0"/>
              <a:t>object pairs</a:t>
            </a:r>
            <a:r>
              <a:rPr lang="zh-CN" altLang="en-US" sz="2400" dirty="0"/>
              <a:t>联系起来。具体地，我们会得到一个高置信度的</a:t>
            </a:r>
            <a:r>
              <a:rPr lang="en-US" altLang="zh-CN" sz="2400" dirty="0" smtClean="0"/>
              <a:t>edge</a:t>
            </a:r>
            <a:r>
              <a:rPr lang="zh-CN" altLang="en-US" sz="2400" dirty="0" smtClean="0"/>
              <a:t>，当</a:t>
            </a:r>
            <a:r>
              <a:rPr lang="zh-CN" altLang="en-US" sz="2400" dirty="0"/>
              <a:t>两个物体组成的对是以下情况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他们</a:t>
            </a:r>
            <a:r>
              <a:rPr lang="zh-CN" altLang="en-US" sz="2400" dirty="0"/>
              <a:t>是相同物体在不同帧的不同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他们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动作有</a:t>
            </a:r>
            <a:r>
              <a:rPr lang="zh-CN" altLang="en-US" sz="2400" dirty="0"/>
              <a:t>很大</a:t>
            </a:r>
            <a:r>
              <a:rPr lang="zh-CN" altLang="en-US" sz="2400" dirty="0" smtClean="0"/>
              <a:t>相关性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similarity </a:t>
            </a:r>
            <a:r>
              <a:rPr lang="en-US" altLang="zh-CN" sz="2400" dirty="0"/>
              <a:t>edges</a:t>
            </a:r>
            <a:r>
              <a:rPr lang="zh-CN" altLang="en-US" sz="2400" dirty="0"/>
              <a:t>在任意两个物体之间进行计算，其表达式为：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9394" name="Picture 2" descr="https://img-blog.csdnimg.cn/201812262012555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03" y="4691289"/>
            <a:ext cx="8267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Spatial-Temporal Graph</a:t>
            </a:r>
          </a:p>
          <a:p>
            <a:pPr marL="0" indent="0">
              <a:buNone/>
            </a:pPr>
            <a:r>
              <a:rPr lang="zh-CN" altLang="en-US" sz="2400" dirty="0"/>
              <a:t>虽然</a:t>
            </a:r>
            <a:r>
              <a:rPr lang="en-US" altLang="zh-CN" sz="2400" dirty="0"/>
              <a:t>similarity graph</a:t>
            </a:r>
            <a:r>
              <a:rPr lang="zh-CN" altLang="en-US" sz="2400" dirty="0"/>
              <a:t>能够捕获任意两个物体框的长距离的依赖，但是它没有捕获物体间</a:t>
            </a:r>
            <a:r>
              <a:rPr lang="en-US" altLang="zh-CN" sz="2400" dirty="0"/>
              <a:t>spatial</a:t>
            </a:r>
            <a:r>
              <a:rPr lang="zh-CN" altLang="en-US" sz="2400" dirty="0"/>
              <a:t>的关系以及物体状态改变的顺序。为了能够得到物体间的空间和时间的关系，我们提出</a:t>
            </a:r>
            <a:r>
              <a:rPr lang="en-US" altLang="zh-CN" sz="2400" dirty="0"/>
              <a:t>spatial-temporal graph</a:t>
            </a:r>
            <a:r>
              <a:rPr lang="zh-CN" altLang="en-US" sz="2400" dirty="0"/>
              <a:t>，即</a:t>
            </a:r>
            <a:r>
              <a:rPr lang="zh-CN" altLang="en-US" sz="2400" b="1" dirty="0"/>
              <a:t>时间空间位置</a:t>
            </a:r>
            <a:r>
              <a:rPr lang="zh-CN" altLang="en-US" sz="2400" dirty="0"/>
              <a:t>上比较临近的物体相连起来。给定一个</a:t>
            </a:r>
            <a:r>
              <a:rPr lang="en-US" altLang="zh-CN" sz="2400" dirty="0"/>
              <a:t>t</a:t>
            </a:r>
            <a:r>
              <a:rPr lang="zh-CN" altLang="en-US" sz="2400" dirty="0"/>
              <a:t>帧上的物体框，我们计算</a:t>
            </a:r>
            <a:r>
              <a:rPr lang="en-US" altLang="zh-CN" sz="2400" dirty="0"/>
              <a:t>t+1</a:t>
            </a:r>
            <a:r>
              <a:rPr lang="zh-CN" altLang="en-US" sz="2400" dirty="0"/>
              <a:t>时刻所有物体框和它之间的</a:t>
            </a:r>
            <a:r>
              <a:rPr lang="en-US" altLang="zh-CN" sz="2400" dirty="0" err="1"/>
              <a:t>IoU</a:t>
            </a:r>
            <a:r>
              <a:rPr lang="zh-CN" altLang="en-US" sz="2400" dirty="0"/>
              <a:t>，将</a:t>
            </a:r>
            <a:r>
              <a:rPr lang="en-US" altLang="zh-CN" sz="2400" dirty="0"/>
              <a:t>t</a:t>
            </a:r>
            <a:r>
              <a:rPr lang="zh-CN" altLang="en-US" sz="2400" dirty="0"/>
              <a:t>时刻的物体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t+1</a:t>
            </a:r>
            <a:r>
              <a:rPr lang="zh-CN" altLang="en-US" sz="2400" dirty="0"/>
              <a:t>时刻的物体</a:t>
            </a:r>
            <a:r>
              <a:rPr lang="en-US" altLang="zh-CN" sz="2400" dirty="0"/>
              <a:t>j</a:t>
            </a:r>
            <a:r>
              <a:rPr lang="zh-CN" altLang="en-US" sz="2400" dirty="0"/>
              <a:t>之间的</a:t>
            </a:r>
            <a:r>
              <a:rPr lang="en-US" altLang="zh-CN" sz="2400" dirty="0" err="1"/>
              <a:t>IoU</a:t>
            </a:r>
            <a:r>
              <a:rPr lang="zh-CN" altLang="en-US" sz="2400" dirty="0"/>
              <a:t>记为</a:t>
            </a:r>
            <a:r>
              <a:rPr lang="en-US" altLang="zh-CN" sz="2400" dirty="0" err="1"/>
              <a:t>σij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如果</a:t>
            </a:r>
            <a:r>
              <a:rPr lang="en-US" altLang="zh-CN" sz="2400" dirty="0" err="1"/>
              <a:t>σij</a:t>
            </a:r>
            <a:r>
              <a:rPr lang="en-US" altLang="zh-CN" sz="2400" dirty="0"/>
              <a:t>&gt;0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则将物体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j</a:t>
            </a:r>
            <a:r>
              <a:rPr lang="zh-CN" altLang="en-US" sz="2400" dirty="0"/>
              <a:t>通过一个有向的边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→</a:t>
            </a:r>
            <a:r>
              <a:rPr lang="zh-CN" altLang="en-US" sz="2400" dirty="0" smtClean="0"/>
              <a:t>相</a:t>
            </a:r>
            <a:r>
              <a:rPr lang="zh-CN" altLang="en-US" sz="2400" dirty="0"/>
              <a:t>连接，这条边的值即为</a:t>
            </a:r>
            <a:r>
              <a:rPr lang="en-US" altLang="zh-CN" sz="2400" dirty="0" err="1"/>
              <a:t>σij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，最后</a:t>
            </a:r>
            <a:r>
              <a:rPr lang="zh-CN" altLang="en-US" sz="2400" dirty="0"/>
              <a:t>，将与同一个物体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相连的所有边的值进行归一化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G front </a:t>
            </a:r>
            <a:r>
              <a:rPr lang="zh-CN" altLang="en-US" sz="2400" dirty="0"/>
              <a:t>表示从前一时刻</a:t>
            </a:r>
            <a:r>
              <a:rPr lang="en-US" altLang="zh-CN" sz="2400" dirty="0"/>
              <a:t>t</a:t>
            </a:r>
            <a:r>
              <a:rPr lang="zh-CN" altLang="en-US" sz="2400" dirty="0"/>
              <a:t>指向后一时刻</a:t>
            </a:r>
            <a:r>
              <a:rPr lang="en-US" altLang="zh-CN" sz="2400" dirty="0"/>
              <a:t>t+1</a:t>
            </a:r>
            <a:r>
              <a:rPr lang="zh-CN" altLang="en-US" sz="2400" dirty="0"/>
              <a:t>的</a:t>
            </a:r>
            <a:r>
              <a:rPr lang="en-US" altLang="zh-CN" sz="2400" dirty="0"/>
              <a:t>graph</a:t>
            </a:r>
            <a:r>
              <a:rPr lang="zh-CN" altLang="en-US" sz="2400" dirty="0"/>
              <a:t>，同样的方法构建</a:t>
            </a:r>
            <a:r>
              <a:rPr lang="en-US" altLang="zh-CN" sz="2400" dirty="0"/>
              <a:t>t+1</a:t>
            </a:r>
            <a:r>
              <a:rPr lang="zh-CN" altLang="en-US" sz="2400" dirty="0"/>
              <a:t>时刻到</a:t>
            </a:r>
            <a:r>
              <a:rPr lang="en-US" altLang="zh-CN" sz="2400" dirty="0"/>
              <a:t>t</a:t>
            </a:r>
            <a:r>
              <a:rPr lang="zh-CN" altLang="en-US" sz="2400" dirty="0"/>
              <a:t>时刻的</a:t>
            </a:r>
            <a:r>
              <a:rPr lang="en-US" altLang="zh-CN" sz="2400" dirty="0"/>
              <a:t>graph </a:t>
            </a:r>
            <a:r>
              <a:rPr lang="en-US" altLang="zh-CN" sz="2400" dirty="0" smtClean="0"/>
              <a:t>G back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61442" name="Picture 2" descr="https://img-blog.csdnimg.cn/20181226202805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4111398"/>
            <a:ext cx="82391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7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Convolutions </a:t>
            </a:r>
            <a:r>
              <a:rPr lang="en-US" altLang="zh-CN" dirty="0"/>
              <a:t>on </a:t>
            </a:r>
            <a:r>
              <a:rPr lang="en-US" altLang="zh-CN" dirty="0" smtClean="0"/>
              <a:t>Graphs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5" y="1805668"/>
            <a:ext cx="10277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Experiments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2466" name="Picture 2" descr="https://img-blog.csdnimg.cn/20181226203851662.png?x-oss-process=image/watermark,type_ZmFuZ3poZW5naGVpdGk,shadow_10,text_aHR0cHM6Ly9ibG9nLmNzZG4ubmV0L2VsYWluZV9iYW8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89" y="2252889"/>
            <a:ext cx="8572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9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在动作识别中的一个案例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Experiments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4514" name="Picture 2" descr="https://img-blog.csdnimg.cn/20181226203942472.png?x-oss-process=image/watermark,type_ZmFuZ3poZW5naGVpdGk,shadow_10,text_aHR0cHM6Ly9ibG9nLmNzZG4ubmV0L2VsYWluZV9iYW8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03" y="2713490"/>
            <a:ext cx="80772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7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smtClean="0"/>
              <a:t>Spectral </a:t>
            </a:r>
            <a:r>
              <a:rPr lang="en-US" altLang="zh-CN" dirty="0"/>
              <a:t>networks and locally connected networks on </a:t>
            </a:r>
            <a:r>
              <a:rPr lang="en-US" altLang="zh-CN" dirty="0" smtClean="0"/>
              <a:t>graphs, ICLR2014.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smtClean="0"/>
              <a:t>Convolutional </a:t>
            </a:r>
            <a:r>
              <a:rPr lang="en-US" altLang="zh-CN" dirty="0"/>
              <a:t>neural networks on graphs with fast localized spectral </a:t>
            </a:r>
            <a:r>
              <a:rPr lang="en-US" altLang="zh-CN" dirty="0" smtClean="0"/>
              <a:t>filtering, NIPs2016.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/>
              <a:t>Semi-Supervised Classification with Graph Convolutional </a:t>
            </a:r>
            <a:r>
              <a:rPr lang="en-US" altLang="zh-CN" dirty="0" smtClean="0"/>
              <a:t>Networks, </a:t>
            </a:r>
            <a:r>
              <a:rPr lang="en-US" altLang="zh-CN" dirty="0"/>
              <a:t>ICLR 2017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 err="1"/>
              <a:t>DeepGCNs</a:t>
            </a:r>
            <a:r>
              <a:rPr lang="en-US" altLang="zh-CN" dirty="0"/>
              <a:t>: Can GCNs Go as Deep as CNNs</a:t>
            </a:r>
            <a:r>
              <a:rPr lang="en-US" altLang="zh-CN" dirty="0" smtClean="0"/>
              <a:t>?, cvpr2019.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/>
              <a:t>Videos as Space-Time Region </a:t>
            </a:r>
            <a:r>
              <a:rPr lang="en-US" altLang="zh-CN" dirty="0" smtClean="0"/>
              <a:t>Graphs, ECCV2018.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7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https://github.com/ivpl-hit/Group-Reading-and-Sharing.git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29" y="1889888"/>
            <a:ext cx="7500257" cy="43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4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262" y="1445227"/>
            <a:ext cx="4347906" cy="61217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60260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2918599"/>
            <a:ext cx="6074664" cy="3425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93"/>
            <a:ext cx="6099048" cy="3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卷积的数学定义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3" y="2190069"/>
            <a:ext cx="3682092" cy="724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41" y="3361645"/>
            <a:ext cx="5383354" cy="1809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240" y="3411990"/>
            <a:ext cx="5600702" cy="17260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00600" y="536665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数学中一维卷积示意图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5769429" y="4038600"/>
            <a:ext cx="555171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0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图像处理中离散卷积</a:t>
            </a:r>
            <a:endParaRPr lang="zh-CN" altLang="en-US" dirty="0"/>
          </a:p>
        </p:txBody>
      </p:sp>
      <p:pic>
        <p:nvPicPr>
          <p:cNvPr id="38914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6" y="2141144"/>
            <a:ext cx="5551715" cy="3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81" y="1901598"/>
            <a:ext cx="3675290" cy="393781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040086" y="57476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图像处理中二维卷积示意图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图像矩阵示意图（</a:t>
            </a:r>
            <a:r>
              <a:rPr lang="en-US" altLang="zh-CN" dirty="0"/>
              <a:t>Euclidean Structure</a:t>
            </a:r>
            <a:r>
              <a:rPr lang="zh-CN" altLang="en-US" dirty="0"/>
              <a:t>）</a:t>
            </a:r>
          </a:p>
        </p:txBody>
      </p:sp>
      <p:pic>
        <p:nvPicPr>
          <p:cNvPr id="39938" name="Picture 2" descr="http://bbs.cvmart.net/uploads/images/201902/11/3/YYiKo0XRJs.jpg?imageView2/2/w/1240/h/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90" y="2438399"/>
            <a:ext cx="9989911" cy="20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2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图像矩阵示意图（</a:t>
            </a:r>
            <a:r>
              <a:rPr lang="en-US" altLang="zh-CN" dirty="0"/>
              <a:t>Euclidean Structure</a:t>
            </a:r>
            <a:r>
              <a:rPr lang="zh-CN" altLang="en-US" dirty="0"/>
              <a:t>）</a:t>
            </a:r>
          </a:p>
        </p:txBody>
      </p:sp>
      <p:pic>
        <p:nvPicPr>
          <p:cNvPr id="39938" name="Picture 2" descr="http://bbs.cvmart.net/uploads/images/201902/11/3/YYiKo0XRJs.jpg?imageView2/2/w/1240/h/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90" y="2438399"/>
            <a:ext cx="9989911" cy="20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70114" y="5236032"/>
            <a:ext cx="835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图像或者视频数据中像素点（</a:t>
            </a:r>
            <a:r>
              <a:rPr lang="en-US" altLang="zh-CN" b="1" dirty="0"/>
              <a:t>pixel</a:t>
            </a:r>
            <a:r>
              <a:rPr lang="zh-CN" altLang="en-US" b="1" dirty="0"/>
              <a:t>）是排列成成很整齐的</a:t>
            </a:r>
            <a:r>
              <a:rPr lang="zh-CN" altLang="en-US" b="1" dirty="0" smtClean="0"/>
              <a:t>矩阵，这种数据叫做</a:t>
            </a:r>
            <a:endParaRPr lang="zh-CN" altLang="en-US" dirty="0"/>
          </a:p>
        </p:txBody>
      </p:sp>
      <p:sp>
        <p:nvSpPr>
          <p:cNvPr id="5" name="爆炸形 2 4"/>
          <p:cNvSpPr/>
          <p:nvPr/>
        </p:nvSpPr>
        <p:spPr>
          <a:xfrm>
            <a:off x="8556172" y="4321628"/>
            <a:ext cx="3635828" cy="183968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欧几里德结构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（欧式结构）</a:t>
            </a:r>
            <a:endParaRPr lang="zh-CN" altLang="en-US" dirty="0"/>
          </a:p>
        </p:txBody>
      </p:sp>
      <p:pic>
        <p:nvPicPr>
          <p:cNvPr id="50178" name="Picture 2" descr="previ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97" y="587829"/>
            <a:ext cx="4940474" cy="462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图数据结构</a:t>
            </a:r>
            <a:endParaRPr lang="zh-CN" altLang="en-US" dirty="0"/>
          </a:p>
        </p:txBody>
      </p:sp>
      <p:pic>
        <p:nvPicPr>
          <p:cNvPr id="40962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6" y="1845129"/>
            <a:ext cx="5494110" cy="32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621485" y="2024742"/>
            <a:ext cx="2339102" cy="1957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社交网络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化学</a:t>
            </a:r>
            <a:r>
              <a:rPr lang="zh-CN" altLang="en-US" sz="2800" dirty="0" smtClean="0"/>
              <a:t>分子结构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知识图谱</a:t>
            </a:r>
          </a:p>
        </p:txBody>
      </p:sp>
    </p:spTree>
    <p:extLst>
      <p:ext uri="{BB962C8B-B14F-4D97-AF65-F5344CB8AC3E}">
        <p14:creationId xmlns:p14="http://schemas.microsoft.com/office/powerpoint/2010/main" val="258264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图数据结构</a:t>
            </a:r>
            <a:endParaRPr lang="zh-CN" altLang="en-US" dirty="0"/>
          </a:p>
        </p:txBody>
      </p:sp>
      <p:pic>
        <p:nvPicPr>
          <p:cNvPr id="40962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6" y="1845129"/>
            <a:ext cx="5494110" cy="32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621485" y="2024742"/>
            <a:ext cx="2339102" cy="1957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社交网络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化学</a:t>
            </a:r>
            <a:r>
              <a:rPr lang="zh-CN" altLang="en-US" sz="2800" dirty="0" smtClean="0"/>
              <a:t>分子结构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知识图谱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5941" y="5366662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无限</a:t>
            </a:r>
            <a:r>
              <a:rPr lang="zh-CN" altLang="en-US" b="1" dirty="0"/>
              <a:t>维的一种数据，每一个节点的周围结构可能都是独一无二的，这种结构的数据</a:t>
            </a:r>
            <a:endParaRPr lang="zh-CN" altLang="en-US" dirty="0"/>
          </a:p>
        </p:txBody>
      </p:sp>
      <p:sp>
        <p:nvSpPr>
          <p:cNvPr id="8" name="爆炸形 2 7"/>
          <p:cNvSpPr/>
          <p:nvPr/>
        </p:nvSpPr>
        <p:spPr>
          <a:xfrm>
            <a:off x="8556172" y="4321628"/>
            <a:ext cx="3635828" cy="183968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非欧式结构</a:t>
            </a:r>
            <a:endParaRPr lang="zh-CN" altLang="en-US" dirty="0"/>
          </a:p>
        </p:txBody>
      </p:sp>
      <p:pic>
        <p:nvPicPr>
          <p:cNvPr id="47106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09" y="1230087"/>
            <a:ext cx="7497291" cy="41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2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en-US" altLang="zh-CN" dirty="0" smtClean="0"/>
              <a:t>GCN </a:t>
            </a:r>
            <a:r>
              <a:rPr lang="zh-CN" altLang="en-US" dirty="0" smtClean="0"/>
              <a:t>的原因</a:t>
            </a:r>
            <a:endParaRPr lang="en-US" altLang="zh-CN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 smtClean="0"/>
              <a:t>GCN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的</a:t>
            </a:r>
            <a:r>
              <a:rPr lang="en-US" altLang="zh-CN" sz="2400" dirty="0"/>
              <a:t>Graph</a:t>
            </a:r>
            <a:r>
              <a:rPr lang="zh-CN" altLang="en-US" sz="2400" dirty="0"/>
              <a:t>是指数学（图论）中的用顶点和边建立相应关系的拓扑图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/>
              <a:t>(1)CNN</a:t>
            </a:r>
            <a:r>
              <a:rPr lang="zh-CN" altLang="en-US" sz="2400" dirty="0"/>
              <a:t>无法处理</a:t>
            </a:r>
            <a:r>
              <a:rPr lang="en-US" altLang="zh-CN" sz="2400" dirty="0"/>
              <a:t>Non Euclidean Structure</a:t>
            </a:r>
            <a:r>
              <a:rPr lang="zh-CN" altLang="en-US" sz="2400" dirty="0"/>
              <a:t>的数据，学术上的表达是传统的离散</a:t>
            </a:r>
            <a:r>
              <a:rPr lang="zh-CN" altLang="en-US" sz="2400" dirty="0" smtClean="0"/>
              <a:t>卷积</a:t>
            </a:r>
            <a:r>
              <a:rPr lang="zh-CN" altLang="en-US" sz="2400" b="1" dirty="0" smtClean="0"/>
              <a:t>在</a:t>
            </a:r>
            <a:r>
              <a:rPr lang="en-US" altLang="zh-CN" sz="2400" b="1" dirty="0"/>
              <a:t>Non Euclidean Structure</a:t>
            </a:r>
            <a:r>
              <a:rPr lang="zh-CN" altLang="en-US" sz="2400" b="1" dirty="0"/>
              <a:t>的数据上无法保持平移不变性</a:t>
            </a:r>
            <a:r>
              <a:rPr lang="zh-CN" altLang="en-US" sz="2400" dirty="0"/>
              <a:t>。通俗理解就是在拓扑图中每个顶点的相邻顶点数目都可能不同，那么当然无法用一个同样尺寸的卷积核来进行卷积运算。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由于</a:t>
            </a:r>
            <a:r>
              <a:rPr lang="en-US" altLang="zh-CN" sz="2400" dirty="0"/>
              <a:t>CNN</a:t>
            </a:r>
            <a:r>
              <a:rPr lang="zh-CN" altLang="en-US" sz="2400" dirty="0"/>
              <a:t>无法处理</a:t>
            </a:r>
            <a:r>
              <a:rPr lang="en-US" altLang="zh-CN" sz="2400" dirty="0"/>
              <a:t>Non Euclidean Structure</a:t>
            </a:r>
            <a:r>
              <a:rPr lang="zh-CN" altLang="en-US" sz="2400" dirty="0"/>
              <a:t>的数据，又希望在</a:t>
            </a:r>
            <a:r>
              <a:rPr lang="zh-CN" altLang="en-US" sz="2400" b="1" dirty="0"/>
              <a:t>这样的数据结构（拓扑图）上有效地提取空间特征</a:t>
            </a:r>
            <a:r>
              <a:rPr lang="zh-CN" altLang="en-US" sz="2400" dirty="0"/>
              <a:t>来进行机器学习，所以</a:t>
            </a:r>
            <a:r>
              <a:rPr lang="en-US" altLang="zh-CN" sz="2400" dirty="0"/>
              <a:t>GCN</a:t>
            </a:r>
            <a:r>
              <a:rPr lang="zh-CN" altLang="en-US" sz="2400" dirty="0"/>
              <a:t>成为了研究的重点。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/>
              <a:t>(3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到这里，</a:t>
            </a:r>
            <a:r>
              <a:rPr lang="zh-CN" altLang="en-US" sz="2400" dirty="0"/>
              <a:t>自己的研究问题中没有拓扑结构的网络，那是不是根本就不会用到</a:t>
            </a:r>
            <a:r>
              <a:rPr lang="en-US" altLang="zh-CN" sz="2400" dirty="0"/>
              <a:t>GCN</a:t>
            </a:r>
            <a:r>
              <a:rPr lang="zh-CN" altLang="en-US" sz="2400" dirty="0"/>
              <a:t>呢？其实不然，广义上来讲</a:t>
            </a:r>
            <a:r>
              <a:rPr lang="zh-CN" altLang="en-US" sz="2400" b="1" dirty="0"/>
              <a:t>任何数据在赋范空间内都可以建立拓扑关联</a:t>
            </a:r>
            <a:r>
              <a:rPr lang="zh-CN" altLang="en-US" sz="2400" dirty="0"/>
              <a:t>，谱聚类就是应用了这样的</a:t>
            </a:r>
            <a:r>
              <a:rPr lang="zh-CN" altLang="en-US" sz="2400" dirty="0" smtClean="0"/>
              <a:t>思想。</a:t>
            </a:r>
            <a:r>
              <a:rPr lang="zh-CN" altLang="en-US" sz="2400" dirty="0"/>
              <a:t>所以说拓扑连接是一种广义的数据结构，</a:t>
            </a:r>
            <a:r>
              <a:rPr lang="en-US" altLang="zh-CN" sz="2400" dirty="0"/>
              <a:t>GCN</a:t>
            </a:r>
            <a:r>
              <a:rPr lang="zh-CN" altLang="en-US" sz="2400" dirty="0"/>
              <a:t>有很大的应用空间。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97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7">
      <a:dk1>
        <a:srgbClr val="18170E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7379</TotalTime>
  <Words>2614</Words>
  <Application>Microsoft Office PowerPoint</Application>
  <PresentationFormat>宽屏</PresentationFormat>
  <Paragraphs>237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-apple-system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图卷积网络 Graph Convolutional networks, GCN</vt:lpstr>
      <vt:lpstr>内容概要</vt:lpstr>
      <vt:lpstr>从CNN到GCN</vt:lpstr>
      <vt:lpstr>从CNN到GCN</vt:lpstr>
      <vt:lpstr>从CNN到GCN</vt:lpstr>
      <vt:lpstr>从CNN到GCN</vt:lpstr>
      <vt:lpstr>从CNN到GCN</vt:lpstr>
      <vt:lpstr>从CNN到GCN</vt:lpstr>
      <vt:lpstr>从CNN到GCN</vt:lpstr>
      <vt:lpstr>从CNN到GCN</vt:lpstr>
      <vt:lpstr>GCN的数学抽象</vt:lpstr>
      <vt:lpstr>GCN的数学抽象</vt:lpstr>
      <vt:lpstr>Deep Learning 中的GCN </vt:lpstr>
      <vt:lpstr>Deep Learning 中的GCN</vt:lpstr>
      <vt:lpstr>Deep Learning 中的GCN</vt:lpstr>
      <vt:lpstr>Deep Learning 中的GCN</vt:lpstr>
      <vt:lpstr>GCN的应用</vt:lpstr>
      <vt:lpstr>GCN在动作识别中的一个案例</vt:lpstr>
      <vt:lpstr>GCN在动作识别中的一个案例</vt:lpstr>
      <vt:lpstr>GCN在动作识别中的一个案例</vt:lpstr>
      <vt:lpstr>GCN在动作识别中的一个案例</vt:lpstr>
      <vt:lpstr>GCN在动作识别中的一个案例</vt:lpstr>
      <vt:lpstr>GCN在动作识别中的一个案例</vt:lpstr>
      <vt:lpstr>GCN在动作识别中的一个案例</vt:lpstr>
      <vt:lpstr>GCN在动作识别中的一个案例</vt:lpstr>
      <vt:lpstr>GCN在动作识别中的一个案例</vt:lpstr>
      <vt:lpstr>参考文献 </vt:lpstr>
      <vt:lpstr>Github网站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Mohieddine Amine</dc:creator>
  <cp:lastModifiedBy>Windows 用户</cp:lastModifiedBy>
  <cp:revision>216</cp:revision>
  <dcterms:created xsi:type="dcterms:W3CDTF">2017-07-10T11:57:29Z</dcterms:created>
  <dcterms:modified xsi:type="dcterms:W3CDTF">2019-10-13T02:45:58Z</dcterms:modified>
</cp:coreProperties>
</file>