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0" r:id="rId2"/>
  </p:sldMasterIdLst>
  <p:notesMasterIdLst>
    <p:notesMasterId r:id="rId31"/>
  </p:notesMasterIdLst>
  <p:handoutMasterIdLst>
    <p:handoutMasterId r:id="rId32"/>
  </p:handoutMasterIdLst>
  <p:sldIdLst>
    <p:sldId id="514" r:id="rId3"/>
    <p:sldId id="518" r:id="rId4"/>
    <p:sldId id="648" r:id="rId5"/>
    <p:sldId id="667" r:id="rId6"/>
    <p:sldId id="646" r:id="rId7"/>
    <p:sldId id="679" r:id="rId8"/>
    <p:sldId id="680" r:id="rId9"/>
    <p:sldId id="670" r:id="rId10"/>
    <p:sldId id="515" r:id="rId11"/>
    <p:sldId id="674" r:id="rId12"/>
    <p:sldId id="671" r:id="rId13"/>
    <p:sldId id="689" r:id="rId14"/>
    <p:sldId id="692" r:id="rId15"/>
    <p:sldId id="690" r:id="rId16"/>
    <p:sldId id="675" r:id="rId17"/>
    <p:sldId id="668" r:id="rId18"/>
    <p:sldId id="677" r:id="rId19"/>
    <p:sldId id="685" r:id="rId20"/>
    <p:sldId id="686" r:id="rId21"/>
    <p:sldId id="687" r:id="rId22"/>
    <p:sldId id="688" r:id="rId23"/>
    <p:sldId id="673" r:id="rId24"/>
    <p:sldId id="678" r:id="rId25"/>
    <p:sldId id="682" r:id="rId26"/>
    <p:sldId id="681" r:id="rId27"/>
    <p:sldId id="683" r:id="rId28"/>
    <p:sldId id="669" r:id="rId29"/>
    <p:sldId id="694" r:id="rId3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9B8"/>
    <a:srgbClr val="A3C1CB"/>
    <a:srgbClr val="6384CF"/>
    <a:srgbClr val="C6D9E8"/>
    <a:srgbClr val="96C9D8"/>
    <a:srgbClr val="9933FF"/>
    <a:srgbClr val="00FF00"/>
    <a:srgbClr val="639D9D"/>
    <a:srgbClr val="8EB1C8"/>
    <a:srgbClr val="7F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5" autoAdjust="0"/>
    <p:restoredTop sz="67249" autoAdjust="0"/>
  </p:normalViewPr>
  <p:slideViewPr>
    <p:cSldViewPr>
      <p:cViewPr varScale="1">
        <p:scale>
          <a:sx n="62" d="100"/>
          <a:sy n="62" d="100"/>
        </p:scale>
        <p:origin x="1026"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4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454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454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454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716C643-07D2-4DFA-A54B-0C38EE753DF2}" type="slidenum">
              <a:rPr lang="en-US" altLang="zh-CN"/>
              <a:pPr>
                <a:defRPr/>
              </a:pPr>
              <a:t>‹#›</a:t>
            </a:fld>
            <a:endParaRPr lang="en-US" altLang="zh-CN"/>
          </a:p>
        </p:txBody>
      </p:sp>
    </p:spTree>
    <p:extLst>
      <p:ext uri="{BB962C8B-B14F-4D97-AF65-F5344CB8AC3E}">
        <p14:creationId xmlns:p14="http://schemas.microsoft.com/office/powerpoint/2010/main" val="593650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BA81305-DA8F-45B0-A218-DFFE26984A85}" type="slidenum">
              <a:rPr lang="en-US" altLang="zh-CN"/>
              <a:pPr>
                <a:defRPr/>
              </a:pPr>
              <a:t>‹#›</a:t>
            </a:fld>
            <a:endParaRPr lang="en-US" altLang="zh-CN"/>
          </a:p>
        </p:txBody>
      </p:sp>
    </p:spTree>
    <p:extLst>
      <p:ext uri="{BB962C8B-B14F-4D97-AF65-F5344CB8AC3E}">
        <p14:creationId xmlns:p14="http://schemas.microsoft.com/office/powerpoint/2010/main" val="790843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A81305-DA8F-45B0-A218-DFFE26984A85}" type="slidenum">
              <a:rPr lang="en-US" altLang="zh-CN" smtClean="0"/>
              <a:pPr>
                <a:defRPr/>
              </a:pPr>
              <a:t>1</a:t>
            </a:fld>
            <a:endParaRPr lang="en-US" altLang="zh-CN"/>
          </a:p>
        </p:txBody>
      </p:sp>
    </p:spTree>
    <p:extLst>
      <p:ext uri="{BB962C8B-B14F-4D97-AF65-F5344CB8AC3E}">
        <p14:creationId xmlns:p14="http://schemas.microsoft.com/office/powerpoint/2010/main" val="427150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10</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420630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11</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4293906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12</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3717153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13</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2067353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14</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344405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15</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1195263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16</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2987505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17</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210739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18</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1236918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19</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2504312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85222BBA-6FDC-45F7-A723-623187A6F67E}" type="slidenum">
              <a:rPr lang="en-US" altLang="zh-CN" smtClean="0"/>
              <a:pPr/>
              <a:t>2</a:t>
            </a:fld>
            <a:endParaRPr lang="en-US" altLang="zh-CN" smtClean="0"/>
          </a:p>
        </p:txBody>
      </p:sp>
      <p:sp>
        <p:nvSpPr>
          <p:cNvPr id="17411" name="Rectangle 2"/>
          <p:cNvSpPr>
            <a:spLocks noGrp="1" noRot="1" noChangeAspect="1" noChangeArrowheads="1" noTextEdit="1"/>
          </p:cNvSpPr>
          <p:nvPr>
            <p:ph type="sldImg"/>
          </p:nvPr>
        </p:nvSpPr>
        <p:spPr>
          <a:xfrm>
            <a:off x="381000" y="685800"/>
            <a:ext cx="6096000" cy="3429000"/>
          </a:xfrm>
          <a:ln/>
        </p:spPr>
      </p:sp>
      <p:sp>
        <p:nvSpPr>
          <p:cNvPr id="17412"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4050792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20</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951964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21</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3679355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22</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1382578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23</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547748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24</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1149403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25</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215670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26</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3168024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27</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2203899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A81305-DA8F-45B0-A218-DFFE26984A85}" type="slidenum">
              <a:rPr lang="en-US" altLang="zh-CN" smtClean="0"/>
              <a:pPr>
                <a:defRPr/>
              </a:pPr>
              <a:t>28</a:t>
            </a:fld>
            <a:endParaRPr lang="en-US" altLang="zh-CN"/>
          </a:p>
        </p:txBody>
      </p:sp>
    </p:spTree>
    <p:extLst>
      <p:ext uri="{BB962C8B-B14F-4D97-AF65-F5344CB8AC3E}">
        <p14:creationId xmlns:p14="http://schemas.microsoft.com/office/powerpoint/2010/main" val="2366426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3</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254195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4</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4011941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5</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1201057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6</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1785333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7</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1973585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8</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en-US" altLang="zh-CN" baseline="0" dirty="0" smtClean="0">
              <a:latin typeface="Arial" pitchFamily="34" charset="0"/>
              <a:ea typeface="宋体" pitchFamily="2" charset="-122"/>
            </a:endParaRPr>
          </a:p>
        </p:txBody>
      </p:sp>
    </p:spTree>
    <p:extLst>
      <p:ext uri="{BB962C8B-B14F-4D97-AF65-F5344CB8AC3E}">
        <p14:creationId xmlns:p14="http://schemas.microsoft.com/office/powerpoint/2010/main" val="86730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AA6EB87-D358-4C45-9F63-36758054BEDC}" type="slidenum">
              <a:rPr lang="en-US" altLang="zh-CN" smtClean="0"/>
              <a:pPr/>
              <a:t>9</a:t>
            </a:fld>
            <a:endParaRPr lang="en-US" altLang="zh-CN" smtClean="0"/>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Tree>
    <p:extLst>
      <p:ext uri="{BB962C8B-B14F-4D97-AF65-F5344CB8AC3E}">
        <p14:creationId xmlns:p14="http://schemas.microsoft.com/office/powerpoint/2010/main" val="634972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9"/>
          <p:cNvGrpSpPr>
            <a:grpSpLocks/>
          </p:cNvGrpSpPr>
          <p:nvPr userDrawn="1"/>
        </p:nvGrpSpPr>
        <p:grpSpPr bwMode="auto">
          <a:xfrm>
            <a:off x="-1" y="838200"/>
            <a:ext cx="12192001" cy="646584"/>
            <a:chOff x="0" y="528"/>
            <a:chExt cx="5760" cy="336"/>
          </a:xfrm>
        </p:grpSpPr>
        <p:pic>
          <p:nvPicPr>
            <p:cNvPr id="5" name="Picture 10" descr="menu_bg2009-summer"/>
            <p:cNvPicPr>
              <a:picLocks noChangeAspect="1" noChangeArrowheads="1"/>
            </p:cNvPicPr>
            <p:nvPr/>
          </p:nvPicPr>
          <p:blipFill>
            <a:blip r:embed="rId2"/>
            <a:srcRect/>
            <a:stretch>
              <a:fillRect/>
            </a:stretch>
          </p:blipFill>
          <p:spPr bwMode="auto">
            <a:xfrm>
              <a:off x="4320" y="624"/>
              <a:ext cx="1440" cy="144"/>
            </a:xfrm>
            <a:prstGeom prst="rect">
              <a:avLst/>
            </a:prstGeom>
            <a:noFill/>
            <a:ln w="9525">
              <a:noFill/>
              <a:miter lim="800000"/>
              <a:headEnd/>
              <a:tailEnd/>
            </a:ln>
          </p:spPr>
        </p:pic>
        <p:pic>
          <p:nvPicPr>
            <p:cNvPr id="6" name="Picture 11" descr="2009-summer_06"/>
            <p:cNvPicPr>
              <a:picLocks noChangeAspect="1" noChangeArrowheads="1"/>
            </p:cNvPicPr>
            <p:nvPr/>
          </p:nvPicPr>
          <p:blipFill>
            <a:blip r:embed="rId3"/>
            <a:srcRect/>
            <a:stretch>
              <a:fillRect/>
            </a:stretch>
          </p:blipFill>
          <p:spPr bwMode="auto">
            <a:xfrm>
              <a:off x="4192" y="624"/>
              <a:ext cx="128" cy="144"/>
            </a:xfrm>
            <a:prstGeom prst="rect">
              <a:avLst/>
            </a:prstGeom>
            <a:noFill/>
            <a:ln w="9525">
              <a:noFill/>
              <a:miter lim="800000"/>
              <a:headEnd/>
              <a:tailEnd/>
            </a:ln>
          </p:spPr>
        </p:pic>
        <p:pic>
          <p:nvPicPr>
            <p:cNvPr id="7" name="Picture 12" descr="menu_bg2009-summer"/>
            <p:cNvPicPr>
              <a:picLocks noChangeAspect="1" noChangeArrowheads="1"/>
            </p:cNvPicPr>
            <p:nvPr/>
          </p:nvPicPr>
          <p:blipFill>
            <a:blip r:embed="rId2"/>
            <a:srcRect/>
            <a:stretch>
              <a:fillRect/>
            </a:stretch>
          </p:blipFill>
          <p:spPr bwMode="auto">
            <a:xfrm>
              <a:off x="1296" y="720"/>
              <a:ext cx="3072" cy="48"/>
            </a:xfrm>
            <a:prstGeom prst="rect">
              <a:avLst/>
            </a:prstGeom>
            <a:noFill/>
            <a:ln w="9525">
              <a:noFill/>
              <a:miter lim="800000"/>
              <a:headEnd/>
              <a:tailEnd/>
            </a:ln>
          </p:spPr>
        </p:pic>
        <p:pic>
          <p:nvPicPr>
            <p:cNvPr id="8" name="Picture 13" descr="menu_bg2009-summer"/>
            <p:cNvPicPr>
              <a:picLocks noChangeAspect="1" noChangeArrowheads="1"/>
            </p:cNvPicPr>
            <p:nvPr/>
          </p:nvPicPr>
          <p:blipFill>
            <a:blip r:embed="rId2"/>
            <a:srcRect/>
            <a:stretch>
              <a:fillRect/>
            </a:stretch>
          </p:blipFill>
          <p:spPr bwMode="auto">
            <a:xfrm>
              <a:off x="0" y="720"/>
              <a:ext cx="144" cy="48"/>
            </a:xfrm>
            <a:prstGeom prst="rect">
              <a:avLst/>
            </a:prstGeom>
            <a:noFill/>
            <a:ln w="9525">
              <a:noFill/>
              <a:miter lim="800000"/>
              <a:headEnd/>
              <a:tailEnd/>
            </a:ln>
          </p:spPr>
        </p:pic>
        <p:pic>
          <p:nvPicPr>
            <p:cNvPr id="9" name="Picture 14" descr="2009-summer_03"/>
            <p:cNvPicPr>
              <a:picLocks noChangeAspect="1" noChangeArrowheads="1"/>
            </p:cNvPicPr>
            <p:nvPr userDrawn="1"/>
          </p:nvPicPr>
          <p:blipFill>
            <a:blip r:embed="rId4"/>
            <a:srcRect/>
            <a:stretch>
              <a:fillRect/>
            </a:stretch>
          </p:blipFill>
          <p:spPr bwMode="auto">
            <a:xfrm>
              <a:off x="144" y="528"/>
              <a:ext cx="1104" cy="257"/>
            </a:xfrm>
            <a:prstGeom prst="rect">
              <a:avLst/>
            </a:prstGeom>
            <a:noFill/>
            <a:ln w="9525">
              <a:noFill/>
              <a:miter lim="800000"/>
              <a:headEnd/>
              <a:tailEnd/>
            </a:ln>
          </p:spPr>
        </p:pic>
        <p:pic>
          <p:nvPicPr>
            <p:cNvPr id="10" name="Picture 15" descr="2009-summer_22"/>
            <p:cNvPicPr>
              <a:picLocks noChangeAspect="1" noChangeArrowheads="1"/>
            </p:cNvPicPr>
            <p:nvPr/>
          </p:nvPicPr>
          <p:blipFill>
            <a:blip r:embed="rId5"/>
            <a:srcRect/>
            <a:stretch>
              <a:fillRect/>
            </a:stretch>
          </p:blipFill>
          <p:spPr bwMode="auto">
            <a:xfrm>
              <a:off x="2208" y="807"/>
              <a:ext cx="3552" cy="57"/>
            </a:xfrm>
            <a:prstGeom prst="rect">
              <a:avLst/>
            </a:prstGeom>
            <a:noFill/>
            <a:ln w="9525">
              <a:noFill/>
              <a:miter lim="800000"/>
              <a:headEnd/>
              <a:tailEnd/>
            </a:ln>
          </p:spPr>
        </p:pic>
      </p:grpSp>
      <p:grpSp>
        <p:nvGrpSpPr>
          <p:cNvPr id="11" name="Group 21"/>
          <p:cNvGrpSpPr>
            <a:grpSpLocks/>
          </p:cNvGrpSpPr>
          <p:nvPr userDrawn="1"/>
        </p:nvGrpSpPr>
        <p:grpSpPr bwMode="auto">
          <a:xfrm>
            <a:off x="0" y="5943601"/>
            <a:ext cx="12192000" cy="644525"/>
            <a:chOff x="0" y="3744"/>
            <a:chExt cx="5760" cy="406"/>
          </a:xfrm>
        </p:grpSpPr>
        <p:pic>
          <p:nvPicPr>
            <p:cNvPr id="12" name="Picture 22" descr="2009-summer_27"/>
            <p:cNvPicPr>
              <a:picLocks noChangeAspect="1" noChangeArrowheads="1"/>
            </p:cNvPicPr>
            <p:nvPr userDrawn="1"/>
          </p:nvPicPr>
          <p:blipFill>
            <a:blip r:embed="rId6"/>
            <a:srcRect/>
            <a:stretch>
              <a:fillRect/>
            </a:stretch>
          </p:blipFill>
          <p:spPr bwMode="auto">
            <a:xfrm>
              <a:off x="0" y="3744"/>
              <a:ext cx="3840" cy="406"/>
            </a:xfrm>
            <a:prstGeom prst="rect">
              <a:avLst/>
            </a:prstGeom>
            <a:noFill/>
            <a:ln w="9525">
              <a:noFill/>
              <a:miter lim="800000"/>
              <a:headEnd/>
              <a:tailEnd/>
            </a:ln>
          </p:spPr>
        </p:pic>
        <p:pic>
          <p:nvPicPr>
            <p:cNvPr id="13" name="Picture 23" descr="2009-summer_27"/>
            <p:cNvPicPr>
              <a:picLocks noChangeAspect="1" noChangeArrowheads="1"/>
            </p:cNvPicPr>
            <p:nvPr userDrawn="1"/>
          </p:nvPicPr>
          <p:blipFill>
            <a:blip r:embed="rId6"/>
            <a:srcRect/>
            <a:stretch>
              <a:fillRect/>
            </a:stretch>
          </p:blipFill>
          <p:spPr bwMode="auto">
            <a:xfrm>
              <a:off x="624" y="3744"/>
              <a:ext cx="3840" cy="406"/>
            </a:xfrm>
            <a:prstGeom prst="rect">
              <a:avLst/>
            </a:prstGeom>
            <a:noFill/>
            <a:ln w="9525">
              <a:noFill/>
              <a:miter lim="800000"/>
              <a:headEnd/>
              <a:tailEnd/>
            </a:ln>
          </p:spPr>
        </p:pic>
        <p:pic>
          <p:nvPicPr>
            <p:cNvPr id="14" name="Picture 24" descr="2009-summer_27"/>
            <p:cNvPicPr>
              <a:picLocks noChangeAspect="1" noChangeArrowheads="1"/>
            </p:cNvPicPr>
            <p:nvPr userDrawn="1"/>
          </p:nvPicPr>
          <p:blipFill>
            <a:blip r:embed="rId6"/>
            <a:srcRect/>
            <a:stretch>
              <a:fillRect/>
            </a:stretch>
          </p:blipFill>
          <p:spPr bwMode="auto">
            <a:xfrm>
              <a:off x="1920" y="3744"/>
              <a:ext cx="3840" cy="406"/>
            </a:xfrm>
            <a:prstGeom prst="rect">
              <a:avLst/>
            </a:prstGeom>
            <a:noFill/>
            <a:ln w="9525">
              <a:noFill/>
              <a:miter lim="800000"/>
              <a:headEnd/>
              <a:tailEnd/>
            </a:ln>
          </p:spPr>
        </p:pic>
      </p:grpSp>
      <p:pic>
        <p:nvPicPr>
          <p:cNvPr id="15" name="Picture 25" descr="2009-summer_22"/>
          <p:cNvPicPr>
            <a:picLocks noChangeAspect="1" noChangeArrowheads="1"/>
          </p:cNvPicPr>
          <p:nvPr userDrawn="1"/>
        </p:nvPicPr>
        <p:blipFill>
          <a:blip r:embed="rId5"/>
          <a:srcRect/>
          <a:stretch>
            <a:fillRect/>
          </a:stretch>
        </p:blipFill>
        <p:spPr bwMode="auto">
          <a:xfrm>
            <a:off x="0" y="5791200"/>
            <a:ext cx="7518400" cy="90488"/>
          </a:xfrm>
          <a:prstGeom prst="rect">
            <a:avLst/>
          </a:prstGeom>
          <a:noFill/>
          <a:ln w="9525">
            <a:noFill/>
            <a:miter lim="800000"/>
            <a:headEnd/>
            <a:tailEnd/>
          </a:ln>
        </p:spPr>
      </p:pic>
      <p:sp>
        <p:nvSpPr>
          <p:cNvPr id="481282" name="Rectangle 2"/>
          <p:cNvSpPr>
            <a:spLocks noGrp="1" noChangeArrowheads="1"/>
          </p:cNvSpPr>
          <p:nvPr>
            <p:ph type="ctrTitle"/>
          </p:nvPr>
        </p:nvSpPr>
        <p:spPr>
          <a:xfrm>
            <a:off x="914400" y="2449513"/>
            <a:ext cx="10363200" cy="762000"/>
          </a:xfrm>
        </p:spPr>
        <p:txBody>
          <a:bodyPr/>
          <a:lstStyle>
            <a:lvl1pPr algn="ctr">
              <a:defRPr sz="4400">
                <a:solidFill>
                  <a:srgbClr val="990000"/>
                </a:solidFill>
                <a:effectLst>
                  <a:outerShdw blurRad="38100" dist="38100" dir="2700000" algn="tl">
                    <a:srgbClr val="C0C0C0"/>
                  </a:outerShdw>
                </a:effectLst>
                <a:ea typeface="黑体" pitchFamily="2" charset="-122"/>
              </a:defRPr>
            </a:lvl1pPr>
          </a:lstStyle>
          <a:p>
            <a:r>
              <a:rPr lang="zh-CN" altLang="en-US"/>
              <a:t>单击此处编辑母版标题样式</a:t>
            </a:r>
          </a:p>
        </p:txBody>
      </p:sp>
      <p:sp>
        <p:nvSpPr>
          <p:cNvPr id="481283" name="Rectangle 3"/>
          <p:cNvSpPr>
            <a:spLocks noGrp="1" noChangeArrowheads="1"/>
          </p:cNvSpPr>
          <p:nvPr>
            <p:ph type="subTitle" idx="1"/>
          </p:nvPr>
        </p:nvSpPr>
        <p:spPr>
          <a:xfrm>
            <a:off x="1828800" y="3886200"/>
            <a:ext cx="8534400" cy="579438"/>
          </a:xfrm>
          <a:ln>
            <a:noFill/>
          </a:ln>
        </p:spPr>
        <p:txBody>
          <a:bodyPr/>
          <a:lstStyle>
            <a:lvl1pPr marL="0" indent="0" algn="ctr">
              <a:buFontTx/>
              <a:buNone/>
              <a:defRPr sz="3200">
                <a:solidFill>
                  <a:schemeClr val="accent1"/>
                </a:solidFill>
                <a:ea typeface="黑体" pitchFamily="2" charset="-122"/>
              </a:defRPr>
            </a:lvl1pPr>
          </a:lstStyle>
          <a:p>
            <a:r>
              <a:rPr lang="zh-CN" altLang="en-US"/>
              <a:t>单击此处编辑母版副标题样式</a:t>
            </a:r>
          </a:p>
        </p:txBody>
      </p:sp>
      <p:sp>
        <p:nvSpPr>
          <p:cNvPr id="16" name="Rectangle 4"/>
          <p:cNvSpPr>
            <a:spLocks noGrp="1" noChangeArrowheads="1"/>
          </p:cNvSpPr>
          <p:nvPr>
            <p:ph type="dt" sz="half" idx="10"/>
          </p:nvPr>
        </p:nvSpPr>
        <p:spPr/>
        <p:txBody>
          <a:bodyPr/>
          <a:lstStyle>
            <a:lvl1pPr>
              <a:defRPr/>
            </a:lvl1pPr>
          </a:lstStyle>
          <a:p>
            <a:pPr>
              <a:defRPr/>
            </a:pPr>
            <a:endParaRPr lang="en-US" altLang="zh-CN"/>
          </a:p>
        </p:txBody>
      </p:sp>
      <p:sp>
        <p:nvSpPr>
          <p:cNvPr id="17" name="Rectangle 5"/>
          <p:cNvSpPr>
            <a:spLocks noGrp="1" noChangeArrowheads="1"/>
          </p:cNvSpPr>
          <p:nvPr>
            <p:ph type="ftr" sz="quarter" idx="11"/>
          </p:nvPr>
        </p:nvSpPr>
        <p:spPr/>
        <p:txBody>
          <a:bodyPr/>
          <a:lstStyle>
            <a:lvl1pPr>
              <a:defRPr/>
            </a:lvl1pPr>
          </a:lstStyle>
          <a:p>
            <a:pPr>
              <a:defRPr/>
            </a:pPr>
            <a:endParaRPr lang="en-US" altLang="zh-CN"/>
          </a:p>
        </p:txBody>
      </p:sp>
      <p:sp>
        <p:nvSpPr>
          <p:cNvPr id="18" name="Rectangle 6"/>
          <p:cNvSpPr>
            <a:spLocks noGrp="1" noChangeArrowheads="1"/>
          </p:cNvSpPr>
          <p:nvPr>
            <p:ph type="sldNum" sz="quarter" idx="12"/>
          </p:nvPr>
        </p:nvSpPr>
        <p:spPr>
          <a:xfrm>
            <a:off x="8737600" y="6245225"/>
            <a:ext cx="2844800" cy="476250"/>
          </a:xfrm>
        </p:spPr>
        <p:txBody>
          <a:bodyPr/>
          <a:lstStyle>
            <a:lvl1pPr>
              <a:defRPr/>
            </a:lvl1pPr>
          </a:lstStyle>
          <a:p>
            <a:pPr>
              <a:defRPr/>
            </a:pPr>
            <a:fld id="{70437CB6-291D-4520-BF95-4DBF56E6FD0F}" type="slidenum">
              <a:rPr lang="en-US" altLang="zh-CN"/>
              <a:pPr>
                <a:defRPr/>
              </a:pPr>
              <a:t>‹#›</a:t>
            </a:fld>
            <a:endParaRPr lang="en-US" altLang="zh-CN"/>
          </a:p>
        </p:txBody>
      </p:sp>
    </p:spTree>
  </p:cSld>
  <p:clrMapOvr>
    <a:masterClrMapping/>
  </p:clrMapOvr>
  <p:transition spd="med" advTm="30169">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91447" y="5791200"/>
            <a:ext cx="6290953" cy="33855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038EA5A-D8F3-4799-8F31-EBF74D031329}" type="slidenum">
              <a:rPr lang="en-US" altLang="zh-CN"/>
              <a:pPr>
                <a:defRPr/>
              </a:pPr>
              <a:t>‹#›</a:t>
            </a:fld>
            <a:endParaRPr lang="en-US" altLang="zh-CN"/>
          </a:p>
        </p:txBody>
      </p:sp>
    </p:spTree>
  </p:cSld>
  <p:clrMapOvr>
    <a:masterClrMapping/>
  </p:clrMapOvr>
  <p:transition spd="med" advTm="30169">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04279" y="1050926"/>
            <a:ext cx="492443" cy="51149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099451" y="1050926"/>
            <a:ext cx="1612749" cy="51149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ECB2-481F-4E75-AD37-82355529D8AD}" type="slidenum">
              <a:rPr lang="en-US" altLang="zh-CN"/>
              <a:pPr>
                <a:defRPr/>
              </a:pPr>
              <a:t>‹#›</a:t>
            </a:fld>
            <a:endParaRPr lang="en-US" altLang="zh-CN"/>
          </a:p>
        </p:txBody>
      </p:sp>
    </p:spTree>
  </p:cSld>
  <p:clrMapOvr>
    <a:masterClrMapping/>
  </p:clrMapOvr>
  <p:transition spd="med" advTm="30169">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050926"/>
            <a:ext cx="11480800" cy="396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5791200"/>
            <a:ext cx="5384800" cy="15204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5791200"/>
            <a:ext cx="5384800" cy="15204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BF06FBF-365D-41C6-A15A-80B940CCDB3C}" type="slidenum">
              <a:rPr lang="en-US" altLang="zh-CN"/>
              <a:pPr>
                <a:defRPr/>
              </a:pPr>
              <a:t>‹#›</a:t>
            </a:fld>
            <a:endParaRPr lang="en-US" altLang="zh-CN"/>
          </a:p>
        </p:txBody>
      </p:sp>
    </p:spTree>
  </p:cSld>
  <p:clrMapOvr>
    <a:masterClrMapping/>
  </p:clrMapOvr>
  <p:transition spd="med" advTm="30169">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050926"/>
            <a:ext cx="11480800" cy="3968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5791200"/>
            <a:ext cx="10972800" cy="338554"/>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6AFA4E-7859-4222-A615-A945A4C78324}" type="slidenum">
              <a:rPr lang="en-US" altLang="zh-CN"/>
              <a:pPr>
                <a:defRPr/>
              </a:pPr>
              <a:t>‹#›</a:t>
            </a:fld>
            <a:endParaRPr lang="en-US" altLang="zh-CN"/>
          </a:p>
        </p:txBody>
      </p:sp>
    </p:spTree>
  </p:cSld>
  <p:clrMapOvr>
    <a:masterClrMapping/>
  </p:clrMapOvr>
  <p:transition spd="med" advTm="30169">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1050926"/>
            <a:ext cx="11480800" cy="396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5791200"/>
            <a:ext cx="5384800" cy="15204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5791201"/>
            <a:ext cx="5384800" cy="15204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6054726"/>
            <a:ext cx="5384800" cy="15204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E0435F52-7005-44CE-A1B9-0153ED4AABBC}" type="slidenum">
              <a:rPr lang="en-US" altLang="zh-CN"/>
              <a:pPr>
                <a:defRPr/>
              </a:pPr>
              <a:t>‹#›</a:t>
            </a:fld>
            <a:endParaRPr lang="en-US" altLang="zh-CN"/>
          </a:p>
        </p:txBody>
      </p:sp>
    </p:spTree>
  </p:cSld>
  <p:clrMapOvr>
    <a:masterClrMapping/>
  </p:clrMapOvr>
  <p:transition spd="med" advTm="30169">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B2A12E3-CCE0-4F79-9E6D-B0B2374843C2}" type="slidenum">
              <a:rPr lang="en-US" altLang="zh-CN"/>
              <a:pPr>
                <a:defRPr/>
              </a:pPr>
              <a:t>‹#›</a:t>
            </a:fld>
            <a:endParaRPr lang="en-US" altLang="zh-CN"/>
          </a:p>
        </p:txBody>
      </p:sp>
    </p:spTree>
  </p:cSld>
  <p:clrMapOvr>
    <a:masterClrMapping/>
  </p:clrMapOvr>
  <p:transition spd="med" advTm="30169">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D73B65F-4163-4832-AA1D-F0FBFF51CA21}" type="slidenum">
              <a:rPr lang="en-US" altLang="zh-CN"/>
              <a:pPr>
                <a:defRPr/>
              </a:pPr>
              <a:t>‹#›</a:t>
            </a:fld>
            <a:endParaRPr lang="en-US" altLang="zh-CN"/>
          </a:p>
        </p:txBody>
      </p:sp>
    </p:spTree>
  </p:cSld>
  <p:clrMapOvr>
    <a:masterClrMapping/>
  </p:clrMapOvr>
  <p:transition spd="med" advTm="30169">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E2B1DF4-E1FC-410A-930A-782ED42EF1E8}" type="slidenum">
              <a:rPr lang="en-US" altLang="zh-CN"/>
              <a:pPr>
                <a:defRPr/>
              </a:pPr>
              <a:t>‹#›</a:t>
            </a:fld>
            <a:endParaRPr lang="en-US" altLang="zh-CN"/>
          </a:p>
        </p:txBody>
      </p:sp>
    </p:spTree>
  </p:cSld>
  <p:clrMapOvr>
    <a:masterClrMapping/>
  </p:clrMapOvr>
  <p:transition spd="med" advTm="30169">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9C278A3-1BBB-42E4-A10E-5928677BBC54}" type="slidenum">
              <a:rPr lang="en-US" altLang="zh-CN"/>
              <a:pPr>
                <a:defRPr/>
              </a:pPr>
              <a:t>‹#›</a:t>
            </a:fld>
            <a:endParaRPr lang="en-US" altLang="zh-CN"/>
          </a:p>
        </p:txBody>
      </p:sp>
    </p:spTree>
  </p:cSld>
  <p:clrMapOvr>
    <a:masterClrMapping/>
  </p:clrMapOvr>
  <p:transition spd="med" advTm="30169">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B1B3DD6-14FD-44B3-A160-9F0EF6BCBE0F}" type="slidenum">
              <a:rPr lang="en-US" altLang="zh-CN"/>
              <a:pPr>
                <a:defRPr/>
              </a:pPr>
              <a:t>‹#›</a:t>
            </a:fld>
            <a:endParaRPr lang="en-US" altLang="zh-CN"/>
          </a:p>
        </p:txBody>
      </p:sp>
    </p:spTree>
  </p:cSld>
  <p:clrMapOvr>
    <a:masterClrMapping/>
  </p:clrMapOvr>
  <p:transition spd="med" advTm="30169">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5791200"/>
            <a:ext cx="10972800" cy="152041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6C5FF4B1-6C59-4A81-B68C-70B2283FD445}" type="slidenum">
              <a:rPr lang="en-US" altLang="zh-CN"/>
              <a:pPr>
                <a:defRPr/>
              </a:pPr>
              <a:t>‹#›</a:t>
            </a:fld>
            <a:endParaRPr lang="en-US" altLang="zh-CN" dirty="0"/>
          </a:p>
        </p:txBody>
      </p:sp>
    </p:spTree>
  </p:cSld>
  <p:clrMapOvr>
    <a:masterClrMapping/>
  </p:clrMapOvr>
  <p:transition spd="med" advTm="30169">
    <p:wipe di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9A5E066-28D4-493F-B4BC-738403FBC160}" type="slidenum">
              <a:rPr lang="en-US" altLang="zh-CN"/>
              <a:pPr>
                <a:defRPr/>
              </a:pPr>
              <a:t>‹#›</a:t>
            </a:fld>
            <a:endParaRPr lang="en-US" altLang="zh-CN"/>
          </a:p>
        </p:txBody>
      </p:sp>
    </p:spTree>
  </p:cSld>
  <p:clrMapOvr>
    <a:masterClrMapping/>
  </p:clrMapOvr>
  <p:transition spd="med" advTm="30169">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F357749-9940-4E84-A720-E81E18609DBC}" type="slidenum">
              <a:rPr lang="en-US" altLang="zh-CN"/>
              <a:pPr>
                <a:defRPr/>
              </a:pPr>
              <a:t>‹#›</a:t>
            </a:fld>
            <a:endParaRPr lang="en-US" altLang="zh-CN"/>
          </a:p>
        </p:txBody>
      </p:sp>
    </p:spTree>
  </p:cSld>
  <p:clrMapOvr>
    <a:masterClrMapping/>
  </p:clrMapOvr>
  <p:transition spd="med" advTm="30169">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C2829C-5FDA-421A-BFEE-AF556C733750}" type="slidenum">
              <a:rPr lang="en-US" altLang="zh-CN"/>
              <a:pPr>
                <a:defRPr/>
              </a:pPr>
              <a:t>‹#›</a:t>
            </a:fld>
            <a:endParaRPr lang="en-US" altLang="zh-CN"/>
          </a:p>
        </p:txBody>
      </p:sp>
    </p:spTree>
  </p:cSld>
  <p:clrMapOvr>
    <a:masterClrMapping/>
  </p:clrMapOvr>
  <p:transition spd="med" advTm="30169">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91D838-010E-4341-88BF-E82F4D269A67}" type="slidenum">
              <a:rPr lang="en-US" altLang="zh-CN"/>
              <a:pPr>
                <a:defRPr/>
              </a:pPr>
              <a:t>‹#›</a:t>
            </a:fld>
            <a:endParaRPr lang="en-US" altLang="zh-CN"/>
          </a:p>
        </p:txBody>
      </p:sp>
    </p:spTree>
  </p:cSld>
  <p:clrMapOvr>
    <a:masterClrMapping/>
  </p:clrMapOvr>
  <p:transition spd="med" advTm="30169">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58C2B8-B42F-409A-A58C-CED884268CC9}" type="slidenum">
              <a:rPr lang="en-US" altLang="zh-CN"/>
              <a:pPr>
                <a:defRPr/>
              </a:pPr>
              <a:t>‹#›</a:t>
            </a:fld>
            <a:endParaRPr lang="en-US" altLang="zh-CN"/>
          </a:p>
        </p:txBody>
      </p:sp>
    </p:spTree>
  </p:cSld>
  <p:clrMapOvr>
    <a:masterClrMapping/>
  </p:clrMapOvr>
  <p:transition spd="med" advTm="30169">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E19657-4087-428B-90A6-5F4E36741A4C}" type="slidenum">
              <a:rPr lang="en-US" altLang="zh-CN"/>
              <a:pPr>
                <a:defRPr/>
              </a:pPr>
              <a:t>‹#›</a:t>
            </a:fld>
            <a:endParaRPr lang="en-US" altLang="zh-CN"/>
          </a:p>
        </p:txBody>
      </p:sp>
    </p:spTree>
  </p:cSld>
  <p:clrMapOvr>
    <a:masterClrMapping/>
  </p:clrMapOvr>
  <p:transition spd="med" advTm="30169">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70788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4006790"/>
            <a:ext cx="10363200" cy="40011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9A330BC-0D36-4048-A725-E15C857DE00A}" type="slidenum">
              <a:rPr lang="en-US" altLang="zh-CN"/>
              <a:pPr>
                <a:defRPr/>
              </a:pPr>
              <a:t>‹#›</a:t>
            </a:fld>
            <a:endParaRPr lang="en-US" altLang="zh-CN" dirty="0"/>
          </a:p>
        </p:txBody>
      </p:sp>
    </p:spTree>
  </p:cSld>
  <p:clrMapOvr>
    <a:masterClrMapping/>
  </p:clrMapOvr>
  <p:transition spd="med" advTm="30169">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5791200"/>
            <a:ext cx="5384800" cy="20005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5791200"/>
            <a:ext cx="5384800" cy="20005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D956804-8EAD-43EC-AF23-D40097C33AD7}" type="slidenum">
              <a:rPr lang="en-US" altLang="zh-CN"/>
              <a:pPr>
                <a:defRPr/>
              </a:pPr>
              <a:t>‹#›</a:t>
            </a:fld>
            <a:endParaRPr lang="en-US" altLang="zh-CN"/>
          </a:p>
        </p:txBody>
      </p:sp>
    </p:spTree>
  </p:cSld>
  <p:clrMapOvr>
    <a:masterClrMapping/>
  </p:clrMapOvr>
  <p:transition spd="med" advTm="30169">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646083"/>
            <a:ext cx="10972800" cy="40011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713210"/>
            <a:ext cx="5386917" cy="4616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17543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713210"/>
            <a:ext cx="5389033" cy="4616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17543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1A9B3C9-1F8E-4CC5-B99B-D75A0651BBE9}" type="slidenum">
              <a:rPr lang="en-US" altLang="zh-CN"/>
              <a:pPr>
                <a:defRPr/>
              </a:pPr>
              <a:t>‹#›</a:t>
            </a:fld>
            <a:endParaRPr lang="en-US" altLang="zh-CN"/>
          </a:p>
        </p:txBody>
      </p:sp>
    </p:spTree>
  </p:cSld>
  <p:clrMapOvr>
    <a:masterClrMapping/>
  </p:clrMapOvr>
  <p:transition spd="med" advTm="30169">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D569176-0C10-4DC9-90FF-C0B9CD0737B3}" type="slidenum">
              <a:rPr lang="en-US" altLang="zh-CN"/>
              <a:pPr>
                <a:defRPr/>
              </a:pPr>
              <a:t>‹#›</a:t>
            </a:fld>
            <a:endParaRPr lang="en-US" altLang="zh-CN"/>
          </a:p>
        </p:txBody>
      </p:sp>
    </p:spTree>
  </p:cSld>
  <p:clrMapOvr>
    <a:masterClrMapping/>
  </p:clrMapOvr>
  <p:transition spd="med" advTm="30169">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6D4D00C-4BC1-4C15-A79F-1321227CDDEA}" type="slidenum">
              <a:rPr lang="en-US" altLang="zh-CN"/>
              <a:pPr>
                <a:defRPr/>
              </a:pPr>
              <a:t>‹#›</a:t>
            </a:fld>
            <a:endParaRPr lang="en-US" altLang="zh-CN"/>
          </a:p>
        </p:txBody>
      </p:sp>
    </p:spTree>
  </p:cSld>
  <p:clrMapOvr>
    <a:masterClrMapping/>
  </p:clrMapOvr>
  <p:transition spd="med" advTm="30169">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034990"/>
            <a:ext cx="4011084" cy="40011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22837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0E0782E-4BF1-4F7F-ABAD-B26F2B1848D2}" type="slidenum">
              <a:rPr lang="en-US" altLang="zh-CN"/>
              <a:pPr>
                <a:defRPr/>
              </a:pPr>
              <a:t>‹#›</a:t>
            </a:fld>
            <a:endParaRPr lang="en-US" altLang="zh-CN"/>
          </a:p>
        </p:txBody>
      </p:sp>
    </p:spTree>
  </p:cSld>
  <p:clrMapOvr>
    <a:masterClrMapping/>
  </p:clrMapOvr>
  <p:transition spd="med" advTm="30169">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7315200" cy="40011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584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74DA5FE-14EB-4072-9EE1-C1BB4EE990CC}" type="slidenum">
              <a:rPr lang="en-US" altLang="zh-CN"/>
              <a:pPr>
                <a:defRPr/>
              </a:pPr>
              <a:t>‹#›</a:t>
            </a:fld>
            <a:endParaRPr lang="en-US" altLang="zh-CN"/>
          </a:p>
        </p:txBody>
      </p:sp>
    </p:spTree>
  </p:cSld>
  <p:clrMapOvr>
    <a:masterClrMapping/>
  </p:clrMapOvr>
  <p:transition spd="med" advTm="30169">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050926"/>
            <a:ext cx="11480800" cy="396875"/>
          </a:xfrm>
          <a:prstGeom prst="rect">
            <a:avLst/>
          </a:prstGeom>
          <a:noFill/>
          <a:ln w="31750">
            <a:noFill/>
            <a:miter lim="800000"/>
            <a:headEnd/>
            <a:tailEnd/>
          </a:ln>
        </p:spPr>
        <p:txBody>
          <a:bodyPr vert="horz" wrap="square" lIns="91440" tIns="45720" rIns="91440" bIns="45720" numCol="1" anchor="ctr" anchorCtr="0" compatLnSpc="1">
            <a:prstTxWarp prst="textNoShape">
              <a:avLst/>
            </a:prstTxWarp>
            <a:spAutoFit/>
          </a:bodyPr>
          <a:lstStyle/>
          <a:p>
            <a:pPr lvl="0"/>
            <a:r>
              <a:rPr lang="en-US" altLang="zh-CN" smtClean="0"/>
              <a:t>Title</a:t>
            </a:r>
          </a:p>
        </p:txBody>
      </p:sp>
      <p:sp>
        <p:nvSpPr>
          <p:cNvPr id="1027" name="Rectangle 3"/>
          <p:cNvSpPr>
            <a:spLocks noGrp="1" noChangeArrowheads="1"/>
          </p:cNvSpPr>
          <p:nvPr>
            <p:ph type="body" idx="1"/>
          </p:nvPr>
        </p:nvSpPr>
        <p:spPr bwMode="auto">
          <a:xfrm>
            <a:off x="609600" y="5791200"/>
            <a:ext cx="10972800" cy="338554"/>
          </a:xfrm>
          <a:prstGeom prst="rect">
            <a:avLst/>
          </a:prstGeom>
          <a:noFill/>
          <a:ln w="38100">
            <a:solidFill>
              <a:srgbClr val="339966"/>
            </a:solidFill>
            <a:miter lim="800000"/>
            <a:headEnd/>
            <a:tailEnd/>
          </a:ln>
        </p:spPr>
        <p:txBody>
          <a:bodyPr vert="horz" wrap="square" lIns="91440" tIns="45720" rIns="91440" bIns="45720" numCol="1" anchor="t" anchorCtr="0" compatLnSpc="1">
            <a:prstTxWarp prst="textNoShape">
              <a:avLst/>
            </a:prstTxWarp>
            <a:spAutoFit/>
          </a:bodyPr>
          <a:lstStyle/>
          <a:p>
            <a:pPr lvl="0"/>
            <a:r>
              <a:rPr lang="en-US" altLang="zh-CN" smtClean="0"/>
              <a:t>Text</a:t>
            </a:r>
          </a:p>
        </p:txBody>
      </p:sp>
      <p:sp>
        <p:nvSpPr>
          <p:cNvPr id="9318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9318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93190" name="Rectangle 6"/>
          <p:cNvSpPr>
            <a:spLocks noGrp="1" noChangeArrowheads="1"/>
          </p:cNvSpPr>
          <p:nvPr>
            <p:ph type="sldNum" sz="quarter" idx="4"/>
          </p:nvPr>
        </p:nvSpPr>
        <p:spPr bwMode="auto">
          <a:xfrm>
            <a:off x="9245600" y="6534150"/>
            <a:ext cx="28448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a:solidFill>
                  <a:srgbClr val="000066"/>
                </a:solidFill>
              </a:defRPr>
            </a:lvl1pPr>
          </a:lstStyle>
          <a:p>
            <a:pPr>
              <a:defRPr/>
            </a:pPr>
            <a:fld id="{74EF3AD8-35CD-4F1C-B17E-5EDE9C065D2D}" type="slidenum">
              <a:rPr lang="en-US" altLang="zh-CN"/>
              <a:pPr>
                <a:defRPr/>
              </a:pPr>
              <a:t>‹#›</a:t>
            </a:fld>
            <a:endParaRPr lang="en-US" altLang="zh-CN"/>
          </a:p>
        </p:txBody>
      </p:sp>
      <p:pic>
        <p:nvPicPr>
          <p:cNvPr id="1031" name="Picture 16" descr="menu_bg2009-summer"/>
          <p:cNvPicPr>
            <a:picLocks noChangeAspect="1" noChangeArrowheads="1"/>
          </p:cNvPicPr>
          <p:nvPr/>
        </p:nvPicPr>
        <p:blipFill>
          <a:blip r:embed="rId16"/>
          <a:srcRect/>
          <a:stretch>
            <a:fillRect/>
          </a:stretch>
        </p:blipFill>
        <p:spPr bwMode="auto">
          <a:xfrm>
            <a:off x="304800" y="904876"/>
            <a:ext cx="11582400" cy="85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859" r:id="rId1"/>
    <p:sldLayoutId id="2147485835" r:id="rId2"/>
    <p:sldLayoutId id="2147485836" r:id="rId3"/>
    <p:sldLayoutId id="2147485837" r:id="rId4"/>
    <p:sldLayoutId id="2147485838" r:id="rId5"/>
    <p:sldLayoutId id="2147485839" r:id="rId6"/>
    <p:sldLayoutId id="2147485840" r:id="rId7"/>
    <p:sldLayoutId id="2147485841" r:id="rId8"/>
    <p:sldLayoutId id="2147485842" r:id="rId9"/>
    <p:sldLayoutId id="2147485843" r:id="rId10"/>
    <p:sldLayoutId id="2147485844" r:id="rId11"/>
    <p:sldLayoutId id="2147485845" r:id="rId12"/>
    <p:sldLayoutId id="2147485846" r:id="rId13"/>
    <p:sldLayoutId id="2147485847" r:id="rId14"/>
  </p:sldLayoutIdLst>
  <p:transition spd="med" advTm="30169">
    <p:wipe dir="d"/>
  </p:transition>
  <p:hf hdr="0" ftr="0" dt="0"/>
  <p:txStyles>
    <p:titleStyle>
      <a:lvl1pPr algn="l" rtl="0" eaLnBrk="0" fontAlgn="base" hangingPunct="0">
        <a:spcBef>
          <a:spcPct val="0"/>
        </a:spcBef>
        <a:spcAft>
          <a:spcPct val="0"/>
        </a:spcAft>
        <a:defRPr sz="2000" b="1">
          <a:solidFill>
            <a:srgbClr val="000066"/>
          </a:solidFill>
          <a:latin typeface="+mj-lt"/>
          <a:ea typeface="+mj-ea"/>
          <a:cs typeface="+mj-cs"/>
        </a:defRPr>
      </a:lvl1pPr>
      <a:lvl2pPr algn="l" rtl="0" eaLnBrk="0" fontAlgn="base" hangingPunct="0">
        <a:spcBef>
          <a:spcPct val="0"/>
        </a:spcBef>
        <a:spcAft>
          <a:spcPct val="0"/>
        </a:spcAft>
        <a:defRPr sz="2000" b="1">
          <a:solidFill>
            <a:srgbClr val="000066"/>
          </a:solidFill>
          <a:latin typeface="Arial" charset="0"/>
          <a:ea typeface="宋体" charset="-122"/>
        </a:defRPr>
      </a:lvl2pPr>
      <a:lvl3pPr algn="l" rtl="0" eaLnBrk="0" fontAlgn="base" hangingPunct="0">
        <a:spcBef>
          <a:spcPct val="0"/>
        </a:spcBef>
        <a:spcAft>
          <a:spcPct val="0"/>
        </a:spcAft>
        <a:defRPr sz="2000" b="1">
          <a:solidFill>
            <a:srgbClr val="000066"/>
          </a:solidFill>
          <a:latin typeface="Arial" charset="0"/>
          <a:ea typeface="宋体" charset="-122"/>
        </a:defRPr>
      </a:lvl3pPr>
      <a:lvl4pPr algn="l" rtl="0" eaLnBrk="0" fontAlgn="base" hangingPunct="0">
        <a:spcBef>
          <a:spcPct val="0"/>
        </a:spcBef>
        <a:spcAft>
          <a:spcPct val="0"/>
        </a:spcAft>
        <a:defRPr sz="2000" b="1">
          <a:solidFill>
            <a:srgbClr val="000066"/>
          </a:solidFill>
          <a:latin typeface="Arial" charset="0"/>
          <a:ea typeface="宋体" charset="-122"/>
        </a:defRPr>
      </a:lvl4pPr>
      <a:lvl5pPr algn="l" rtl="0" eaLnBrk="0" fontAlgn="base" hangingPunct="0">
        <a:spcBef>
          <a:spcPct val="0"/>
        </a:spcBef>
        <a:spcAft>
          <a:spcPct val="0"/>
        </a:spcAft>
        <a:defRPr sz="2000" b="1">
          <a:solidFill>
            <a:srgbClr val="000066"/>
          </a:solidFill>
          <a:latin typeface="Arial" charset="0"/>
          <a:ea typeface="宋体" charset="-122"/>
        </a:defRPr>
      </a:lvl5pPr>
      <a:lvl6pPr marL="457200" algn="l" rtl="0" fontAlgn="base">
        <a:spcBef>
          <a:spcPct val="0"/>
        </a:spcBef>
        <a:spcAft>
          <a:spcPct val="0"/>
        </a:spcAft>
        <a:defRPr sz="2000" b="1">
          <a:solidFill>
            <a:srgbClr val="000066"/>
          </a:solidFill>
          <a:latin typeface="Arial" charset="0"/>
          <a:ea typeface="宋体" charset="-122"/>
        </a:defRPr>
      </a:lvl6pPr>
      <a:lvl7pPr marL="914400" algn="l" rtl="0" fontAlgn="base">
        <a:spcBef>
          <a:spcPct val="0"/>
        </a:spcBef>
        <a:spcAft>
          <a:spcPct val="0"/>
        </a:spcAft>
        <a:defRPr sz="2000" b="1">
          <a:solidFill>
            <a:srgbClr val="000066"/>
          </a:solidFill>
          <a:latin typeface="Arial" charset="0"/>
          <a:ea typeface="宋体" charset="-122"/>
        </a:defRPr>
      </a:lvl7pPr>
      <a:lvl8pPr marL="1371600" algn="l" rtl="0" fontAlgn="base">
        <a:spcBef>
          <a:spcPct val="0"/>
        </a:spcBef>
        <a:spcAft>
          <a:spcPct val="0"/>
        </a:spcAft>
        <a:defRPr sz="2000" b="1">
          <a:solidFill>
            <a:srgbClr val="000066"/>
          </a:solidFill>
          <a:latin typeface="Arial" charset="0"/>
          <a:ea typeface="宋体" charset="-122"/>
        </a:defRPr>
      </a:lvl8pPr>
      <a:lvl9pPr marL="1828800" algn="l" rtl="0" fontAlgn="base">
        <a:spcBef>
          <a:spcPct val="0"/>
        </a:spcBef>
        <a:spcAft>
          <a:spcPct val="0"/>
        </a:spcAft>
        <a:defRPr sz="2000" b="1">
          <a:solidFill>
            <a:srgbClr val="000066"/>
          </a:solidFill>
          <a:latin typeface="Arial" charset="0"/>
          <a:ea typeface="宋体" charset="-122"/>
        </a:defRPr>
      </a:lvl9pPr>
    </p:titleStyle>
    <p:bodyStyle>
      <a:lvl1pPr marL="342900" indent="-342900" algn="l" rtl="0" eaLnBrk="0" fontAlgn="base" hangingPunct="0">
        <a:spcBef>
          <a:spcPct val="20000"/>
        </a:spcBef>
        <a:spcAft>
          <a:spcPct val="0"/>
        </a:spcAft>
        <a:buChar char="•"/>
        <a:defRPr sz="16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96262" name="Rectangle 6"/>
          <p:cNvSpPr>
            <a:spLocks noGrp="1" noChangeArrowheads="1"/>
          </p:cNvSpPr>
          <p:nvPr>
            <p:ph type="sldNum" sz="quarter" idx="4"/>
          </p:nvPr>
        </p:nvSpPr>
        <p:spPr bwMode="auto">
          <a:xfrm>
            <a:off x="9245600" y="6553201"/>
            <a:ext cx="28448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a:solidFill>
                  <a:srgbClr val="000066"/>
                </a:solidFill>
              </a:defRPr>
            </a:lvl1pPr>
          </a:lstStyle>
          <a:p>
            <a:pPr>
              <a:defRPr/>
            </a:pPr>
            <a:fld id="{24D9520E-668C-4EB1-A9CF-37C59756836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8" r:id="rId1"/>
    <p:sldLayoutId id="2147485849" r:id="rId2"/>
    <p:sldLayoutId id="2147485850" r:id="rId3"/>
    <p:sldLayoutId id="2147485851" r:id="rId4"/>
    <p:sldLayoutId id="2147485852" r:id="rId5"/>
    <p:sldLayoutId id="2147485853" r:id="rId6"/>
    <p:sldLayoutId id="2147485854" r:id="rId7"/>
    <p:sldLayoutId id="2147485855" r:id="rId8"/>
    <p:sldLayoutId id="2147485856" r:id="rId9"/>
    <p:sldLayoutId id="2147485857" r:id="rId10"/>
    <p:sldLayoutId id="2147485858" r:id="rId11"/>
  </p:sldLayoutIdLst>
  <p:transition spd="med" advTm="30169">
    <p:wipe dir="d"/>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1487488" y="2673430"/>
            <a:ext cx="9002960" cy="732508"/>
          </a:xfrm>
        </p:spPr>
        <p:txBody>
          <a:bodyPr/>
          <a:lstStyle/>
          <a:p>
            <a:pPr eaLnBrk="1" hangingPunct="1">
              <a:lnSpc>
                <a:spcPct val="130000"/>
              </a:lnSpc>
            </a:pPr>
            <a:r>
              <a:rPr lang="zh-CN" altLang="en-US" sz="3200" dirty="0" smtClean="0">
                <a:effectLst/>
              </a:rPr>
              <a:t>三维物体检测（</a:t>
            </a:r>
            <a:r>
              <a:rPr lang="en-US" altLang="zh-CN" sz="3200" dirty="0" smtClean="0">
                <a:effectLst/>
              </a:rPr>
              <a:t>3D object detection </a:t>
            </a:r>
            <a:r>
              <a:rPr lang="zh-CN" altLang="en-US" sz="3200" dirty="0" smtClean="0">
                <a:effectLst/>
              </a:rPr>
              <a:t>）</a:t>
            </a:r>
            <a:endParaRPr lang="zh-CN" altLang="en-US" sz="3200" dirty="0">
              <a:effectLst/>
            </a:endParaRPr>
          </a:p>
        </p:txBody>
      </p:sp>
    </p:spTree>
  </p:cSld>
  <p:clrMapOvr>
    <a:masterClrMapping/>
  </p:clrMapOvr>
  <p:transition spd="med" advTm="30169">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方法分类</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矩形 23"/>
          <p:cNvSpPr/>
          <p:nvPr/>
        </p:nvSpPr>
        <p:spPr>
          <a:xfrm>
            <a:off x="574122" y="1289481"/>
            <a:ext cx="10852267" cy="461665"/>
          </a:xfrm>
          <a:prstGeom prst="rect">
            <a:avLst/>
          </a:prstGeom>
        </p:spPr>
        <p:txBody>
          <a:bodyPr wrap="square">
            <a:spAutoFit/>
          </a:bodyPr>
          <a:lstStyle/>
          <a:p>
            <a:r>
              <a:rPr lang="en-US" altLang="zh-CN" sz="2200" b="1" dirty="0">
                <a:latin typeface="黑体" panose="02010609060101010101" pitchFamily="49" charset="-122"/>
                <a:ea typeface="黑体" panose="02010609060101010101" pitchFamily="49" charset="-122"/>
              </a:rPr>
              <a:t> </a:t>
            </a:r>
            <a:r>
              <a:rPr lang="en-US" altLang="zh-CN" sz="2400" b="1" dirty="0"/>
              <a:t>3</a:t>
            </a:r>
            <a:r>
              <a:rPr lang="en-US" altLang="zh-CN" sz="2400" b="1" dirty="0" smtClean="0"/>
              <a:t>.1 </a:t>
            </a:r>
            <a:r>
              <a:rPr lang="zh-CN" altLang="en-US" sz="2400" b="1" dirty="0"/>
              <a:t>基于单目图像的方法：</a:t>
            </a:r>
          </a:p>
        </p:txBody>
      </p:sp>
      <p:sp>
        <p:nvSpPr>
          <p:cNvPr id="37" name="矩形 36"/>
          <p:cNvSpPr/>
          <p:nvPr/>
        </p:nvSpPr>
        <p:spPr>
          <a:xfrm>
            <a:off x="599481" y="1988840"/>
            <a:ext cx="10892866" cy="3416320"/>
          </a:xfrm>
          <a:prstGeom prst="rect">
            <a:avLst/>
          </a:prstGeom>
        </p:spPr>
        <p:txBody>
          <a:bodyPr wrap="square">
            <a:spAutoFit/>
          </a:bodyPr>
          <a:lstStyle/>
          <a:p>
            <a:pPr algn="just"/>
            <a:r>
              <a:rPr lang="zh-CN" altLang="en-US" sz="2400" dirty="0">
                <a:latin typeface="黑体" panose="02010609060101010101" pitchFamily="49" charset="-122"/>
                <a:ea typeface="黑体" panose="02010609060101010101" pitchFamily="49" charset="-122"/>
              </a:rPr>
              <a:t>这类方法主要包括两</a:t>
            </a:r>
            <a:r>
              <a:rPr lang="zh-CN" altLang="en-US" sz="2400" dirty="0" smtClean="0">
                <a:latin typeface="黑体" panose="02010609060101010101" pitchFamily="49" charset="-122"/>
                <a:ea typeface="黑体" panose="02010609060101010101" pitchFamily="49" charset="-122"/>
              </a:rPr>
              <a:t>类：</a:t>
            </a:r>
            <a:endParaRPr lang="en-US" altLang="zh-CN" sz="2400" dirty="0" smtClean="0">
              <a:latin typeface="黑体" panose="02010609060101010101" pitchFamily="49" charset="-122"/>
              <a:ea typeface="黑体" panose="02010609060101010101" pitchFamily="49" charset="-122"/>
            </a:endParaRPr>
          </a:p>
          <a:p>
            <a:pPr algn="just"/>
            <a:r>
              <a:rPr lang="zh-CN" altLang="en-US" sz="2400" dirty="0" smtClean="0">
                <a:latin typeface="黑体" panose="02010609060101010101" pitchFamily="49" charset="-122"/>
                <a:ea typeface="黑体" panose="02010609060101010101" pitchFamily="49" charset="-122"/>
              </a:rPr>
              <a:t>一类</a:t>
            </a:r>
            <a:r>
              <a:rPr lang="zh-CN" altLang="en-US" sz="2400" dirty="0">
                <a:latin typeface="黑体" panose="02010609060101010101" pitchFamily="49" charset="-122"/>
                <a:ea typeface="黑体" panose="02010609060101010101" pitchFamily="49" charset="-122"/>
              </a:rPr>
              <a:t>是</a:t>
            </a:r>
            <a:r>
              <a:rPr lang="zh-CN" altLang="en-US" sz="2400" dirty="0">
                <a:solidFill>
                  <a:srgbClr val="FF0000"/>
                </a:solidFill>
                <a:latin typeface="黑体" panose="02010609060101010101" pitchFamily="49" charset="-122"/>
                <a:ea typeface="黑体" panose="02010609060101010101" pitchFamily="49" charset="-122"/>
              </a:rPr>
              <a:t>扩展</a:t>
            </a:r>
            <a:r>
              <a:rPr lang="en-US" altLang="zh-CN" sz="2400" dirty="0">
                <a:solidFill>
                  <a:srgbClr val="FF0000"/>
                </a:solidFill>
                <a:latin typeface="黑体" panose="02010609060101010101" pitchFamily="49" charset="-122"/>
                <a:ea typeface="黑体" panose="02010609060101010101" pitchFamily="49" charset="-122"/>
              </a:rPr>
              <a:t>2D</a:t>
            </a:r>
            <a:r>
              <a:rPr lang="zh-CN" altLang="en-US" sz="2400" dirty="0">
                <a:solidFill>
                  <a:srgbClr val="FF0000"/>
                </a:solidFill>
                <a:latin typeface="黑体" panose="02010609060101010101" pitchFamily="49" charset="-122"/>
                <a:ea typeface="黑体" panose="02010609060101010101" pitchFamily="49" charset="-122"/>
              </a:rPr>
              <a:t>检测的方法</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在传统</a:t>
            </a:r>
            <a:r>
              <a:rPr lang="en-US" altLang="zh-CN" sz="2400" dirty="0">
                <a:latin typeface="黑体" panose="02010609060101010101" pitchFamily="49" charset="-122"/>
                <a:ea typeface="黑体" panose="02010609060101010101" pitchFamily="49" charset="-122"/>
              </a:rPr>
              <a:t>2D Detection</a:t>
            </a:r>
            <a:r>
              <a:rPr lang="zh-CN" altLang="en-US" sz="2400" dirty="0">
                <a:latin typeface="黑体" panose="02010609060101010101" pitchFamily="49" charset="-122"/>
                <a:ea typeface="黑体" panose="02010609060101010101" pitchFamily="49" charset="-122"/>
              </a:rPr>
              <a:t>的基础上，额外回归出物体的</a:t>
            </a:r>
            <a:r>
              <a:rPr lang="en-US" altLang="zh-CN" sz="2400" dirty="0">
                <a:latin typeface="黑体" panose="02010609060101010101" pitchFamily="49" charset="-122"/>
                <a:ea typeface="黑体" panose="02010609060101010101" pitchFamily="49" charset="-122"/>
              </a:rPr>
              <a:t>3D </a:t>
            </a:r>
            <a:r>
              <a:rPr lang="en-US" altLang="zh-CN" sz="2400" dirty="0" err="1">
                <a:latin typeface="黑体" panose="02010609060101010101" pitchFamily="49" charset="-122"/>
                <a:ea typeface="黑体" panose="02010609060101010101" pitchFamily="49" charset="-122"/>
              </a:rPr>
              <a:t>BBox</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gn="just"/>
            <a:r>
              <a:rPr lang="zh-CN" altLang="en-US" sz="2400" dirty="0" smtClean="0">
                <a:latin typeface="黑体" panose="02010609060101010101" pitchFamily="49" charset="-122"/>
                <a:ea typeface="黑体" panose="02010609060101010101" pitchFamily="49" charset="-122"/>
              </a:rPr>
              <a:t>一类</a:t>
            </a:r>
            <a:r>
              <a:rPr lang="zh-CN" altLang="en-US" sz="2400" dirty="0">
                <a:latin typeface="黑体" panose="02010609060101010101" pitchFamily="49" charset="-122"/>
                <a:ea typeface="黑体" panose="02010609060101010101" pitchFamily="49" charset="-122"/>
              </a:rPr>
              <a:t>是</a:t>
            </a:r>
            <a:r>
              <a:rPr lang="zh-CN" altLang="en-US" sz="2400" dirty="0">
                <a:solidFill>
                  <a:srgbClr val="FF0000"/>
                </a:solidFill>
                <a:latin typeface="黑体" panose="02010609060101010101" pitchFamily="49" charset="-122"/>
                <a:ea typeface="黑体" panose="02010609060101010101" pitchFamily="49" charset="-122"/>
              </a:rPr>
              <a:t>先估计</a:t>
            </a:r>
            <a:r>
              <a:rPr lang="en-US" altLang="zh-CN" sz="2400" dirty="0">
                <a:solidFill>
                  <a:srgbClr val="FF0000"/>
                </a:solidFill>
                <a:latin typeface="黑体" panose="02010609060101010101" pitchFamily="49" charset="-122"/>
                <a:ea typeface="黑体" panose="02010609060101010101" pitchFamily="49" charset="-122"/>
              </a:rPr>
              <a:t>3D</a:t>
            </a:r>
            <a:r>
              <a:rPr lang="zh-CN" altLang="en-US" sz="2400" dirty="0">
                <a:solidFill>
                  <a:srgbClr val="FF0000"/>
                </a:solidFill>
                <a:latin typeface="黑体" panose="02010609060101010101" pitchFamily="49" charset="-122"/>
                <a:ea typeface="黑体" panose="02010609060101010101" pitchFamily="49" charset="-122"/>
              </a:rPr>
              <a:t>信息再进行</a:t>
            </a:r>
            <a:r>
              <a:rPr lang="en-US" altLang="zh-CN" sz="2400" dirty="0">
                <a:solidFill>
                  <a:srgbClr val="FF0000"/>
                </a:solidFill>
                <a:latin typeface="黑体" panose="02010609060101010101" pitchFamily="49" charset="-122"/>
                <a:ea typeface="黑体" panose="02010609060101010101" pitchFamily="49" charset="-122"/>
              </a:rPr>
              <a:t>3D</a:t>
            </a:r>
            <a:r>
              <a:rPr lang="zh-CN" altLang="en-US" sz="2400" dirty="0">
                <a:solidFill>
                  <a:srgbClr val="FF0000"/>
                </a:solidFill>
                <a:latin typeface="黑体" panose="02010609060101010101" pitchFamily="49" charset="-122"/>
                <a:ea typeface="黑体" panose="02010609060101010101" pitchFamily="49" charset="-122"/>
              </a:rPr>
              <a:t>检测的方法</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先估计深度再检测的</a:t>
            </a:r>
            <a:r>
              <a:rPr lang="zh-CN" altLang="en-US" sz="2400" dirty="0" smtClean="0">
                <a:latin typeface="黑体" panose="02010609060101010101" pitchFamily="49" charset="-122"/>
                <a:ea typeface="黑体" panose="02010609060101010101" pitchFamily="49" charset="-122"/>
              </a:rPr>
              <a:t>方法</a:t>
            </a:r>
            <a:r>
              <a:rPr lang="zh-CN" altLang="en-US" sz="2400" b="1"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对</a:t>
            </a:r>
            <a:r>
              <a:rPr lang="en-US" altLang="zh-CN" sz="2400" dirty="0">
                <a:latin typeface="黑体" panose="02010609060101010101" pitchFamily="49" charset="-122"/>
                <a:ea typeface="黑体" panose="02010609060101010101" pitchFamily="49" charset="-122"/>
              </a:rPr>
              <a:t>RGB</a:t>
            </a:r>
            <a:r>
              <a:rPr lang="zh-CN" altLang="en-US" sz="2400" dirty="0">
                <a:latin typeface="黑体" panose="02010609060101010101" pitchFamily="49" charset="-122"/>
                <a:ea typeface="黑体" panose="02010609060101010101" pitchFamily="49" charset="-122"/>
              </a:rPr>
              <a:t>图像估计其</a:t>
            </a:r>
            <a:r>
              <a:rPr lang="en-US" altLang="zh-CN" sz="2400" dirty="0">
                <a:latin typeface="黑体" panose="02010609060101010101" pitchFamily="49" charset="-122"/>
                <a:ea typeface="黑体" panose="02010609060101010101" pitchFamily="49" charset="-122"/>
              </a:rPr>
              <a:t>Depth</a:t>
            </a:r>
            <a:r>
              <a:rPr lang="zh-CN" altLang="en-US" sz="2400" dirty="0">
                <a:latin typeface="黑体" panose="02010609060101010101" pitchFamily="49" charset="-122"/>
                <a:ea typeface="黑体" panose="02010609060101010101" pitchFamily="49" charset="-122"/>
              </a:rPr>
              <a:t>，进而得到</a:t>
            </a:r>
            <a:r>
              <a:rPr lang="en-US" altLang="zh-CN" sz="2400" dirty="0">
                <a:latin typeface="黑体" panose="02010609060101010101" pitchFamily="49" charset="-122"/>
                <a:ea typeface="黑体" panose="02010609060101010101" pitchFamily="49" charset="-122"/>
              </a:rPr>
              <a:t>pseudo </a:t>
            </a:r>
            <a:r>
              <a:rPr lang="en-US" altLang="zh-CN" sz="2400" dirty="0" err="1">
                <a:latin typeface="黑体" panose="02010609060101010101" pitchFamily="49" charset="-122"/>
                <a:ea typeface="黑体" panose="02010609060101010101" pitchFamily="49" charset="-122"/>
              </a:rPr>
              <a:t>LiDAR</a:t>
            </a:r>
            <a:r>
              <a:rPr lang="zh-CN" altLang="en-US" sz="2400" dirty="0">
                <a:latin typeface="黑体" panose="02010609060101010101" pitchFamily="49" charset="-122"/>
                <a:ea typeface="黑体" panose="02010609060101010101" pitchFamily="49" charset="-122"/>
              </a:rPr>
              <a:t>的数据，再基于</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的方法检测</a:t>
            </a:r>
            <a:r>
              <a:rPr lang="en-US" altLang="zh-CN" sz="2400" dirty="0">
                <a:latin typeface="黑体" panose="02010609060101010101" pitchFamily="49" charset="-122"/>
                <a:ea typeface="黑体" panose="02010609060101010101" pitchFamily="49" charset="-122"/>
              </a:rPr>
              <a:t>3D</a:t>
            </a:r>
            <a:r>
              <a:rPr lang="zh-CN" altLang="en-US" sz="2400" dirty="0" smtClean="0">
                <a:latin typeface="黑体" panose="02010609060101010101" pitchFamily="49" charset="-122"/>
                <a:ea typeface="黑体" panose="02010609060101010101" pitchFamily="49" charset="-122"/>
              </a:rPr>
              <a:t>物体。</a:t>
            </a:r>
            <a:endParaRPr lang="en-US" altLang="zh-CN" sz="2400" dirty="0" smtClean="0">
              <a:latin typeface="黑体" panose="02010609060101010101" pitchFamily="49" charset="-122"/>
              <a:ea typeface="黑体" panose="02010609060101010101" pitchFamily="49" charset="-122"/>
            </a:endParaRPr>
          </a:p>
          <a:p>
            <a:pPr algn="just"/>
            <a:endParaRPr lang="en-US" altLang="zh-CN" sz="2400" dirty="0" smtClean="0">
              <a:latin typeface="黑体" panose="02010609060101010101" pitchFamily="49" charset="-122"/>
              <a:ea typeface="黑体" panose="02010609060101010101" pitchFamily="49" charset="-122"/>
            </a:endParaRPr>
          </a:p>
          <a:p>
            <a:pPr algn="just"/>
            <a:r>
              <a:rPr lang="zh-CN" altLang="en-US" sz="2400" dirty="0" smtClean="0">
                <a:latin typeface="黑体" panose="02010609060101010101" pitchFamily="49" charset="-122"/>
                <a:ea typeface="黑体" panose="02010609060101010101" pitchFamily="49" charset="-122"/>
              </a:rPr>
              <a:t>这</a:t>
            </a:r>
            <a:r>
              <a:rPr lang="zh-CN" altLang="en-US" sz="2400" dirty="0">
                <a:latin typeface="黑体" panose="02010609060101010101" pitchFamily="49" charset="-122"/>
                <a:ea typeface="黑体" panose="02010609060101010101" pitchFamily="49" charset="-122"/>
              </a:rPr>
              <a:t>类方法只根据</a:t>
            </a:r>
            <a:r>
              <a:rPr lang="en-US" altLang="zh-CN" sz="2400" dirty="0">
                <a:latin typeface="黑体" panose="02010609060101010101" pitchFamily="49" charset="-122"/>
                <a:ea typeface="黑体" panose="02010609060101010101" pitchFamily="49" charset="-122"/>
              </a:rPr>
              <a:t>2D</a:t>
            </a:r>
            <a:r>
              <a:rPr lang="zh-CN" altLang="en-US" sz="2400" dirty="0">
                <a:latin typeface="黑体" panose="02010609060101010101" pitchFamily="49" charset="-122"/>
                <a:ea typeface="黑体" panose="02010609060101010101" pitchFamily="49" charset="-122"/>
              </a:rPr>
              <a:t>信息回归</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信息，</a:t>
            </a:r>
            <a:r>
              <a:rPr lang="zh-CN" altLang="en-US" sz="2400" dirty="0">
                <a:solidFill>
                  <a:srgbClr val="FF0000"/>
                </a:solidFill>
                <a:latin typeface="黑体" panose="02010609060101010101" pitchFamily="49" charset="-122"/>
                <a:ea typeface="黑体" panose="02010609060101010101" pitchFamily="49" charset="-122"/>
              </a:rPr>
              <a:t>效果并不好</a:t>
            </a:r>
            <a:r>
              <a:rPr lang="zh-CN" altLang="en-US" sz="2400" dirty="0">
                <a:latin typeface="黑体" panose="02010609060101010101" pitchFamily="49" charset="-122"/>
                <a:ea typeface="黑体" panose="02010609060101010101" pitchFamily="49" charset="-122"/>
              </a:rPr>
              <a:t>，其效果一般都不如基于</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信息的方法。然而，这类方法的巨大优势就是</a:t>
            </a:r>
            <a:r>
              <a:rPr lang="zh-CN" altLang="en-US" sz="2400" dirty="0">
                <a:solidFill>
                  <a:srgbClr val="FF0000"/>
                </a:solidFill>
                <a:latin typeface="黑体" panose="02010609060101010101" pitchFamily="49" charset="-122"/>
                <a:ea typeface="黑体" panose="02010609060101010101" pitchFamily="49" charset="-122"/>
              </a:rPr>
              <a:t>速度快</a:t>
            </a:r>
            <a:r>
              <a:rPr lang="zh-CN" altLang="en-US" sz="2400" dirty="0">
                <a:latin typeface="黑体" panose="02010609060101010101" pitchFamily="49" charset="-122"/>
                <a:ea typeface="黑体" panose="02010609060101010101" pitchFamily="49" charset="-122"/>
              </a:rPr>
              <a:t>，在无人车应用中，</a:t>
            </a:r>
            <a:r>
              <a:rPr lang="en-US" altLang="zh-CN" sz="2400" dirty="0">
                <a:latin typeface="黑体" panose="02010609060101010101" pitchFamily="49" charset="-122"/>
                <a:ea typeface="黑体" panose="02010609060101010101" pitchFamily="49" charset="-122"/>
              </a:rPr>
              <a:t>Tesla</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Apollo</a:t>
            </a:r>
            <a:r>
              <a:rPr lang="zh-CN" altLang="en-US" sz="2400" dirty="0">
                <a:latin typeface="黑体" panose="02010609060101010101" pitchFamily="49" charset="-122"/>
                <a:ea typeface="黑体" panose="02010609060101010101" pitchFamily="49" charset="-122"/>
              </a:rPr>
              <a:t>中，使用的是基于单目的算法进行</a:t>
            </a:r>
            <a:r>
              <a:rPr lang="en-US" altLang="zh-CN" sz="2400" dirty="0">
                <a:latin typeface="黑体" panose="02010609060101010101" pitchFamily="49" charset="-122"/>
                <a:ea typeface="黑体" panose="02010609060101010101" pitchFamily="49" charset="-122"/>
              </a:rPr>
              <a:t>3D</a:t>
            </a:r>
            <a:r>
              <a:rPr lang="zh-CN" altLang="en-US" sz="2400" dirty="0" smtClean="0">
                <a:latin typeface="黑体" panose="02010609060101010101" pitchFamily="49" charset="-122"/>
                <a:ea typeface="黑体" panose="02010609060101010101" pitchFamily="49" charset="-122"/>
              </a:rPr>
              <a:t>检测。</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80713934"/>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b="1" dirty="0"/>
              <a:t>基于单目</a:t>
            </a:r>
            <a:r>
              <a:rPr lang="zh-CN" altLang="en-US" sz="2000" b="1" dirty="0" smtClean="0"/>
              <a:t>图像方法的文章分享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479376" y="3325654"/>
            <a:ext cx="11611024" cy="707886"/>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基本思想是通过</a:t>
            </a:r>
            <a:r>
              <a:rPr lang="en-US" altLang="zh-CN" sz="2000" dirty="0" smtClean="0">
                <a:latin typeface="黑体" panose="02010609060101010101" pitchFamily="49" charset="-122"/>
                <a:ea typeface="黑体" panose="02010609060101010101" pitchFamily="49" charset="-122"/>
              </a:rPr>
              <a:t>2D</a:t>
            </a:r>
            <a:r>
              <a:rPr lang="zh-CN" altLang="en-US" sz="2000" dirty="0" smtClean="0">
                <a:latin typeface="黑体" panose="02010609060101010101" pitchFamily="49" charset="-122"/>
                <a:ea typeface="黑体" panose="02010609060101010101" pitchFamily="49" charset="-122"/>
              </a:rPr>
              <a:t>边界框的定位，分类和角度预测，估计</a:t>
            </a:r>
            <a:r>
              <a:rPr lang="en-US" altLang="zh-CN" sz="2000" dirty="0" smtClean="0">
                <a:latin typeface="黑体" panose="02010609060101010101" pitchFamily="49" charset="-122"/>
                <a:ea typeface="黑体" panose="02010609060101010101" pitchFamily="49" charset="-122"/>
              </a:rPr>
              <a:t>3D</a:t>
            </a:r>
            <a:r>
              <a:rPr lang="zh-CN" altLang="en-US" sz="2000" dirty="0" smtClean="0">
                <a:latin typeface="黑体" panose="02010609060101010101" pitchFamily="49" charset="-122"/>
                <a:ea typeface="黑体" panose="02010609060101010101" pitchFamily="49" charset="-122"/>
              </a:rPr>
              <a:t>边界框的尺寸和位置，然后进行精修。没有使用任何点云和</a:t>
            </a:r>
            <a:r>
              <a:rPr lang="en-US" altLang="zh-CN" sz="2000" dirty="0" smtClean="0">
                <a:latin typeface="黑体" panose="02010609060101010101" pitchFamily="49" charset="-122"/>
                <a:ea typeface="黑体" panose="02010609060101010101" pitchFamily="49" charset="-122"/>
              </a:rPr>
              <a:t>3D</a:t>
            </a:r>
            <a:r>
              <a:rPr lang="zh-CN" altLang="en-US" sz="2000" dirty="0" smtClean="0">
                <a:latin typeface="黑体" panose="02010609060101010101" pitchFamily="49" charset="-122"/>
                <a:ea typeface="黑体" panose="02010609060101010101" pitchFamily="49" charset="-122"/>
              </a:rPr>
              <a:t>体素的知识。</a:t>
            </a:r>
            <a:endParaRPr lang="en-US" altLang="zh-CN" sz="2000" dirty="0" smtClean="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479376" y="1089324"/>
            <a:ext cx="11410111" cy="1907628"/>
          </a:xfrm>
          <a:prstGeom prst="rect">
            <a:avLst/>
          </a:prstGeom>
        </p:spPr>
      </p:pic>
      <p:sp>
        <p:nvSpPr>
          <p:cNvPr id="8" name="文本框 7"/>
          <p:cNvSpPr txBox="1"/>
          <p:nvPr/>
        </p:nvSpPr>
        <p:spPr>
          <a:xfrm>
            <a:off x="372261" y="5805264"/>
            <a:ext cx="11935344" cy="400110"/>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GS3D: An Efficient 3D Object Detection Framework for Autonomous </a:t>
            </a:r>
            <a:r>
              <a:rPr lang="en-US" altLang="zh-CN" dirty="0" smtClean="0">
                <a:latin typeface="黑体" panose="02010609060101010101" pitchFamily="49" charset="-122"/>
                <a:ea typeface="黑体" panose="02010609060101010101" pitchFamily="49" charset="-122"/>
              </a:rPr>
              <a:t>Driving</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CVPR 2019</a:t>
            </a:r>
            <a:r>
              <a:rPr lang="zh-CN" altLang="en-US" dirty="0" smtClean="0">
                <a:latin typeface="黑体" panose="02010609060101010101" pitchFamily="49" charset="-122"/>
                <a:ea typeface="黑体" panose="02010609060101010101" pitchFamily="49" charset="-122"/>
              </a:rPr>
              <a:t>，王晓刚团队</a:t>
            </a:r>
            <a:r>
              <a:rPr lang="zh-CN" altLang="en-US"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59125651"/>
      </p:ext>
    </p:extLst>
  </p:cSld>
  <p:clrMapOvr>
    <a:masterClrMapping/>
  </p:clrMapOvr>
  <p:transition spd="med" advTm="30169">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b="1" dirty="0"/>
              <a:t>基于单目</a:t>
            </a:r>
            <a:r>
              <a:rPr lang="zh-CN" altLang="en-US" sz="2000" b="1" dirty="0" smtClean="0"/>
              <a:t>图像方法的文章分享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479376" y="3325654"/>
            <a:ext cx="11611024" cy="400110"/>
          </a:xfrm>
          <a:prstGeom prst="rect">
            <a:avLst/>
          </a:prstGeom>
          <a:noFill/>
        </p:spPr>
        <p:txBody>
          <a:bodyPr wrap="square" rtlCol="0">
            <a:spAutoFit/>
          </a:bodyPr>
          <a:lstStyle/>
          <a:p>
            <a:r>
              <a:rPr lang="en-US" altLang="zh-CN" sz="2000" dirty="0" smtClean="0">
                <a:latin typeface="黑体" panose="02010609060101010101" pitchFamily="49" charset="-122"/>
                <a:ea typeface="黑体" panose="02010609060101010101" pitchFamily="49" charset="-122"/>
              </a:rPr>
              <a:t>1</a:t>
            </a:r>
            <a:r>
              <a:rPr lang="zh-CN" altLang="en-US" sz="2000" dirty="0" smtClean="0">
                <a:latin typeface="黑体" panose="02010609060101010101" pitchFamily="49" charset="-122"/>
                <a:ea typeface="黑体" panose="02010609060101010101" pitchFamily="49" charset="-122"/>
              </a:rPr>
              <a:t>）基于</a:t>
            </a:r>
            <a:r>
              <a:rPr lang="en-US" altLang="zh-CN" sz="2000" dirty="0">
                <a:latin typeface="黑体" panose="02010609060101010101" pitchFamily="49" charset="-122"/>
                <a:ea typeface="黑体" panose="02010609060101010101" pitchFamily="49" charset="-122"/>
              </a:rPr>
              <a:t>Faster R-CNN</a:t>
            </a:r>
            <a:r>
              <a:rPr lang="zh-CN" altLang="en-US" sz="2000" dirty="0">
                <a:latin typeface="黑体" panose="02010609060101010101" pitchFamily="49" charset="-122"/>
                <a:ea typeface="黑体" panose="02010609060101010101" pitchFamily="49" charset="-122"/>
              </a:rPr>
              <a:t>框架进行的改进，增加了一个方向预测的分支</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3"/>
          <a:stretch>
            <a:fillRect/>
          </a:stretch>
        </p:blipFill>
        <p:spPr>
          <a:xfrm>
            <a:off x="6096000" y="1037401"/>
            <a:ext cx="4314825" cy="1685925"/>
          </a:xfrm>
          <a:prstGeom prst="rect">
            <a:avLst/>
          </a:prstGeom>
        </p:spPr>
      </p:pic>
      <p:sp>
        <p:nvSpPr>
          <p:cNvPr id="8" name="文本框 7"/>
          <p:cNvSpPr txBox="1"/>
          <p:nvPr/>
        </p:nvSpPr>
        <p:spPr>
          <a:xfrm>
            <a:off x="463701" y="5962213"/>
            <a:ext cx="11935344" cy="400110"/>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GS3D: An Efficient 3D Object Detection Framework for Autonomous </a:t>
            </a:r>
            <a:r>
              <a:rPr lang="en-US" altLang="zh-CN" dirty="0" smtClean="0">
                <a:latin typeface="黑体" panose="02010609060101010101" pitchFamily="49" charset="-122"/>
                <a:ea typeface="黑体" panose="02010609060101010101" pitchFamily="49" charset="-122"/>
              </a:rPr>
              <a:t>Driving</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CVPR 2019</a:t>
            </a:r>
            <a:r>
              <a:rPr lang="zh-CN" altLang="en-US" dirty="0" smtClean="0">
                <a:latin typeface="黑体" panose="02010609060101010101" pitchFamily="49" charset="-122"/>
                <a:ea typeface="黑体" panose="02010609060101010101" pitchFamily="49" charset="-122"/>
              </a:rPr>
              <a:t>，王晓刚团队</a:t>
            </a:r>
            <a:r>
              <a:rPr lang="zh-CN" altLang="en-US"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4"/>
          <a:stretch>
            <a:fillRect/>
          </a:stretch>
        </p:blipFill>
        <p:spPr>
          <a:xfrm>
            <a:off x="660833" y="1168366"/>
            <a:ext cx="4733925" cy="1752600"/>
          </a:xfrm>
          <a:prstGeom prst="rect">
            <a:avLst/>
          </a:prstGeom>
        </p:spPr>
      </p:pic>
    </p:spTree>
    <p:extLst>
      <p:ext uri="{BB962C8B-B14F-4D97-AF65-F5344CB8AC3E}">
        <p14:creationId xmlns:p14="http://schemas.microsoft.com/office/powerpoint/2010/main" val="2044524040"/>
      </p:ext>
    </p:extLst>
  </p:cSld>
  <p:clrMapOvr>
    <a:masterClrMapping/>
  </p:clrMapOvr>
  <p:transition spd="med" advTm="30169">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b="1" dirty="0"/>
              <a:t>基于单目</a:t>
            </a:r>
            <a:r>
              <a:rPr lang="zh-CN" altLang="en-US" sz="2000" b="1" dirty="0" smtClean="0"/>
              <a:t>图像方法的文章分享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499302" y="4763759"/>
            <a:ext cx="11611024" cy="1323439"/>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）基于可信赖的</a:t>
            </a:r>
            <a:r>
              <a:rPr lang="en-US" altLang="zh-CN" sz="2000" dirty="0">
                <a:latin typeface="黑体" panose="02010609060101010101" pitchFamily="49" charset="-122"/>
                <a:ea typeface="黑体" panose="02010609060101010101" pitchFamily="49" charset="-122"/>
              </a:rPr>
              <a:t>2D</a:t>
            </a:r>
            <a:r>
              <a:rPr lang="zh-CN" altLang="en-US" sz="2000" dirty="0">
                <a:latin typeface="黑体" panose="02010609060101010101" pitchFamily="49" charset="-122"/>
                <a:ea typeface="黑体" panose="02010609060101010101" pitchFamily="49" charset="-122"/>
              </a:rPr>
              <a:t>检测结果可以预测每个</a:t>
            </a:r>
            <a:r>
              <a:rPr lang="en-US" altLang="zh-CN" sz="2000" dirty="0">
                <a:latin typeface="黑体" panose="02010609060101010101" pitchFamily="49" charset="-122"/>
                <a:ea typeface="黑体" panose="02010609060101010101" pitchFamily="49" charset="-122"/>
              </a:rPr>
              <a:t>2D</a:t>
            </a:r>
            <a:r>
              <a:rPr lang="zh-CN" altLang="en-US" sz="2000" dirty="0">
                <a:latin typeface="黑体" panose="02010609060101010101" pitchFamily="49" charset="-122"/>
                <a:ea typeface="黑体" panose="02010609060101010101" pitchFamily="49" charset="-122"/>
              </a:rPr>
              <a:t>边界框的粗糙</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边界框</a:t>
            </a:r>
            <a:r>
              <a:rPr lang="zh-CN" altLang="en-US" sz="2000" dirty="0" smtClean="0">
                <a:latin typeface="黑体" panose="02010609060101010101" pitchFamily="49" charset="-122"/>
                <a:ea typeface="黑体" panose="02010609060101010101" pitchFamily="49" charset="-122"/>
              </a:rPr>
              <a:t>。其中根据上述公式我们可以得到车辆和</a:t>
            </a:r>
            <a:r>
              <a:rPr lang="zh-CN" altLang="en-US" sz="2000" dirty="0">
                <a:latin typeface="黑体" panose="02010609060101010101" pitchFamily="49" charset="-122"/>
                <a:ea typeface="黑体" panose="02010609060101010101" pitchFamily="49" charset="-122"/>
              </a:rPr>
              <a:t>相机</a:t>
            </a:r>
            <a:r>
              <a:rPr lang="zh-CN" altLang="en-US" sz="2000" dirty="0" smtClean="0">
                <a:latin typeface="黑体" panose="02010609060101010101" pitchFamily="49" charset="-122"/>
                <a:ea typeface="黑体" panose="02010609060101010101" pitchFamily="49" charset="-122"/>
              </a:rPr>
              <a:t>坐标系中</a:t>
            </a:r>
            <a:r>
              <a:rPr lang="en-US" altLang="zh-CN" sz="2000" dirty="0" smtClean="0">
                <a:latin typeface="黑体" panose="02010609060101010101" pitchFamily="49" charset="-122"/>
                <a:ea typeface="黑体" panose="02010609060101010101" pitchFamily="49" charset="-122"/>
              </a:rPr>
              <a:t>x</a:t>
            </a:r>
            <a:r>
              <a:rPr lang="zh-CN" altLang="en-US" sz="2000" dirty="0" smtClean="0">
                <a:latin typeface="黑体" panose="02010609060101010101" pitchFamily="49" charset="-122"/>
                <a:ea typeface="黑体" panose="02010609060101010101" pitchFamily="49" charset="-122"/>
              </a:rPr>
              <a:t>轴的夹角</a:t>
            </a:r>
            <a:r>
              <a:rPr lang="en-US" altLang="zh-CN" sz="2000" dirty="0" smtClean="0">
                <a:latin typeface="黑体" panose="02010609060101010101" pitchFamily="49" charset="-122"/>
                <a:ea typeface="黑体" panose="02010609060101010101" pitchFamily="49" charset="-122"/>
              </a:rPr>
              <a:t>θ</a:t>
            </a:r>
            <a:r>
              <a:rPr lang="zh-CN" altLang="en-US"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物体</a:t>
            </a:r>
            <a:r>
              <a:rPr lang="zh-CN" altLang="en-US" sz="2000" dirty="0" smtClean="0">
                <a:latin typeface="黑体" panose="02010609060101010101" pitchFamily="49" charset="-122"/>
                <a:ea typeface="黑体" panose="02010609060101010101" pitchFamily="49" charset="-122"/>
              </a:rPr>
              <a:t>三维边界框的</a:t>
            </a:r>
            <a:r>
              <a:rPr lang="zh-CN" altLang="en-US" sz="2000" dirty="0">
                <a:latin typeface="黑体" panose="02010609060101010101" pitchFamily="49" charset="-122"/>
                <a:ea typeface="黑体" panose="02010609060101010101" pitchFamily="49" charset="-122"/>
              </a:rPr>
              <a:t>上中心在二维平面上有一个非常接近二维</a:t>
            </a:r>
            <a:r>
              <a:rPr lang="zh-CN" altLang="en-US" sz="2000" dirty="0" smtClean="0">
                <a:latin typeface="黑体" panose="02010609060101010101" pitchFamily="49" charset="-122"/>
                <a:ea typeface="黑体" panose="02010609060101010101" pitchFamily="49" charset="-122"/>
              </a:rPr>
              <a:t>边界框上</a:t>
            </a:r>
            <a:r>
              <a:rPr lang="zh-CN" altLang="en-US" sz="2000" dirty="0">
                <a:latin typeface="黑体" panose="02010609060101010101" pitchFamily="49" charset="-122"/>
                <a:ea typeface="黑体" panose="02010609060101010101" pitchFamily="49" charset="-122"/>
              </a:rPr>
              <a:t>中点</a:t>
            </a:r>
            <a:r>
              <a:rPr lang="zh-CN" altLang="en-US" sz="2000" dirty="0" smtClean="0">
                <a:latin typeface="黑体" panose="02010609060101010101" pitchFamily="49" charset="-122"/>
                <a:ea typeface="黑体" panose="02010609060101010101" pitchFamily="49" charset="-122"/>
              </a:rPr>
              <a:t>的投影</a:t>
            </a:r>
            <a:r>
              <a:rPr lang="zh-CN" altLang="en-US" sz="2000" dirty="0">
                <a:latin typeface="黑体" panose="02010609060101010101" pitchFamily="49" charset="-122"/>
                <a:ea typeface="黑体" panose="02010609060101010101" pitchFamily="49" charset="-122"/>
              </a:rPr>
              <a:t>，而三维底部中心也有一个类似的、在二维</a:t>
            </a:r>
            <a:r>
              <a:rPr lang="zh-CN" altLang="en-US" sz="2000" dirty="0" smtClean="0">
                <a:latin typeface="黑体" panose="02010609060101010101" pitchFamily="49" charset="-122"/>
                <a:ea typeface="黑体" panose="02010609060101010101" pitchFamily="49" charset="-122"/>
              </a:rPr>
              <a:t>边界框上的投影。根据几何关系可以得到粗略的</a:t>
            </a:r>
            <a:r>
              <a:rPr lang="en-US" altLang="zh-CN" sz="2000" dirty="0" smtClean="0">
                <a:latin typeface="黑体" panose="02010609060101010101" pitchFamily="49" charset="-122"/>
                <a:ea typeface="黑体" panose="02010609060101010101" pitchFamily="49" charset="-122"/>
              </a:rPr>
              <a:t>3D</a:t>
            </a:r>
            <a:r>
              <a:rPr lang="zh-CN" altLang="en-US" sz="2000" dirty="0" smtClean="0">
                <a:latin typeface="黑体" panose="02010609060101010101" pitchFamily="49" charset="-122"/>
                <a:ea typeface="黑体" panose="02010609060101010101" pitchFamily="49" charset="-122"/>
              </a:rPr>
              <a:t>边界框。</a:t>
            </a:r>
            <a:endParaRPr lang="en-US" altLang="zh-CN" sz="2000" dirty="0">
              <a:latin typeface="黑体" panose="02010609060101010101" pitchFamily="49" charset="-122"/>
              <a:ea typeface="黑体" panose="02010609060101010101" pitchFamily="49" charset="-122"/>
            </a:endParaRPr>
          </a:p>
        </p:txBody>
      </p:sp>
      <p:sp>
        <p:nvSpPr>
          <p:cNvPr id="8" name="文本框 7"/>
          <p:cNvSpPr txBox="1"/>
          <p:nvPr/>
        </p:nvSpPr>
        <p:spPr>
          <a:xfrm>
            <a:off x="463701" y="5962213"/>
            <a:ext cx="11935344" cy="400110"/>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GS3D: An Efficient 3D Object Detection Framework for Autonomous </a:t>
            </a:r>
            <a:r>
              <a:rPr lang="en-US" altLang="zh-CN" dirty="0" smtClean="0">
                <a:latin typeface="黑体" panose="02010609060101010101" pitchFamily="49" charset="-122"/>
                <a:ea typeface="黑体" panose="02010609060101010101" pitchFamily="49" charset="-122"/>
              </a:rPr>
              <a:t>Driving</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CVPR 2019</a:t>
            </a:r>
            <a:r>
              <a:rPr lang="zh-CN" altLang="en-US" dirty="0" smtClean="0">
                <a:latin typeface="黑体" panose="02010609060101010101" pitchFamily="49" charset="-122"/>
                <a:ea typeface="黑体" panose="02010609060101010101" pitchFamily="49" charset="-122"/>
              </a:rPr>
              <a:t>，王晓刚团队</a:t>
            </a:r>
            <a:r>
              <a:rPr lang="zh-CN" altLang="en-US"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5414729" y="1376176"/>
            <a:ext cx="3429000" cy="1952625"/>
          </a:xfrm>
          <a:prstGeom prst="rect">
            <a:avLst/>
          </a:prstGeom>
        </p:spPr>
      </p:pic>
      <p:pic>
        <p:nvPicPr>
          <p:cNvPr id="5" name="图片 4"/>
          <p:cNvPicPr>
            <a:picLocks noChangeAspect="1"/>
          </p:cNvPicPr>
          <p:nvPr/>
        </p:nvPicPr>
        <p:blipFill>
          <a:blip r:embed="rId4"/>
          <a:stretch>
            <a:fillRect/>
          </a:stretch>
        </p:blipFill>
        <p:spPr>
          <a:xfrm>
            <a:off x="600631" y="1186034"/>
            <a:ext cx="4742681" cy="2043594"/>
          </a:xfrm>
          <a:prstGeom prst="rect">
            <a:avLst/>
          </a:prstGeom>
        </p:spPr>
      </p:pic>
      <p:pic>
        <p:nvPicPr>
          <p:cNvPr id="9" name="图片 8"/>
          <p:cNvPicPr>
            <a:picLocks noChangeAspect="1"/>
          </p:cNvPicPr>
          <p:nvPr/>
        </p:nvPicPr>
        <p:blipFill>
          <a:blip r:embed="rId5"/>
          <a:stretch>
            <a:fillRect/>
          </a:stretch>
        </p:blipFill>
        <p:spPr>
          <a:xfrm>
            <a:off x="1281310" y="3863437"/>
            <a:ext cx="2438425" cy="731528"/>
          </a:xfrm>
          <a:prstGeom prst="rect">
            <a:avLst/>
          </a:prstGeom>
        </p:spPr>
      </p:pic>
      <p:pic>
        <p:nvPicPr>
          <p:cNvPr id="10" name="图片 9"/>
          <p:cNvPicPr>
            <a:picLocks noChangeAspect="1"/>
          </p:cNvPicPr>
          <p:nvPr/>
        </p:nvPicPr>
        <p:blipFill>
          <a:blip r:embed="rId6"/>
          <a:stretch>
            <a:fillRect/>
          </a:stretch>
        </p:blipFill>
        <p:spPr>
          <a:xfrm>
            <a:off x="8843728" y="1374063"/>
            <a:ext cx="2292831" cy="1867357"/>
          </a:xfrm>
          <a:prstGeom prst="rect">
            <a:avLst/>
          </a:prstGeom>
        </p:spPr>
      </p:pic>
      <p:sp>
        <p:nvSpPr>
          <p:cNvPr id="14" name="矩形 13"/>
          <p:cNvSpPr/>
          <p:nvPr/>
        </p:nvSpPr>
        <p:spPr>
          <a:xfrm>
            <a:off x="3569219" y="2034367"/>
            <a:ext cx="1224136"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4490414"/>
      </p:ext>
    </p:extLst>
  </p:cSld>
  <p:clrMapOvr>
    <a:masterClrMapping/>
  </p:clrMapOvr>
  <p:transition spd="med" advTm="30169">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b="1" dirty="0"/>
              <a:t>基于单目</a:t>
            </a:r>
            <a:r>
              <a:rPr lang="zh-CN" altLang="en-US" sz="2000" b="1" dirty="0" smtClean="0"/>
              <a:t>图像方法的文章分享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326492" y="5268841"/>
            <a:ext cx="11611024" cy="1015663"/>
          </a:xfrm>
          <a:prstGeom prst="rect">
            <a:avLst/>
          </a:prstGeom>
          <a:noFill/>
        </p:spPr>
        <p:txBody>
          <a:bodyPr wrap="square" rtlCol="0">
            <a:spAutoFit/>
          </a:bodyPr>
          <a:lstStyle/>
          <a:p>
            <a:r>
              <a:rPr lang="en-US" altLang="zh-CN" sz="2000" dirty="0" smtClean="0">
                <a:latin typeface="黑体" panose="02010609060101010101" pitchFamily="49" charset="-122"/>
                <a:ea typeface="黑体" panose="02010609060101010101" pitchFamily="49" charset="-122"/>
              </a:rPr>
              <a:t>3</a:t>
            </a:r>
            <a:r>
              <a:rPr lang="zh-CN" altLang="en-US" sz="2000" dirty="0" smtClean="0">
                <a:latin typeface="黑体" panose="02010609060101010101" pitchFamily="49" charset="-122"/>
                <a:ea typeface="黑体" panose="02010609060101010101" pitchFamily="49" charset="-122"/>
              </a:rPr>
              <a:t>）使用</a:t>
            </a:r>
            <a:r>
              <a:rPr lang="zh-CN" altLang="en-US" sz="2000" dirty="0">
                <a:latin typeface="黑体" panose="02010609060101010101" pitchFamily="49" charset="-122"/>
                <a:ea typeface="黑体" panose="02010609060101010101" pitchFamily="49" charset="-122"/>
              </a:rPr>
              <a:t>给定的</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边界框（即上一步得到的指导）投影表面</a:t>
            </a:r>
            <a:r>
              <a:rPr lang="zh-CN" altLang="en-US" sz="2000" dirty="0" smtClean="0">
                <a:latin typeface="黑体" panose="02010609060101010101" pitchFamily="49" charset="-122"/>
                <a:ea typeface="黑体" panose="02010609060101010101" pitchFamily="49" charset="-122"/>
              </a:rPr>
              <a:t>区域来</a:t>
            </a:r>
            <a:r>
              <a:rPr lang="zh-CN" altLang="en-US" sz="2000" dirty="0">
                <a:latin typeface="黑体" panose="02010609060101010101" pitchFamily="49" charset="-122"/>
                <a:ea typeface="黑体" panose="02010609060101010101" pitchFamily="49" charset="-122"/>
              </a:rPr>
              <a:t>提取</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结构指定的特征</a:t>
            </a:r>
            <a:r>
              <a:rPr lang="zh-CN" altLang="en-US"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然后利用提取的特征解决模糊</a:t>
            </a:r>
            <a:r>
              <a:rPr lang="zh-CN" altLang="en-US" sz="2000" dirty="0" smtClean="0">
                <a:latin typeface="黑体" panose="02010609060101010101" pitchFamily="49" charset="-122"/>
                <a:ea typeface="黑体" panose="02010609060101010101" pitchFamily="49" charset="-122"/>
              </a:rPr>
              <a:t>问题，以便</a:t>
            </a:r>
            <a:r>
              <a:rPr lang="zh-CN" altLang="en-US" sz="2000" dirty="0">
                <a:latin typeface="黑体" panose="02010609060101010101" pitchFamily="49" charset="-122"/>
                <a:ea typeface="黑体" panose="02010609060101010101" pitchFamily="49" charset="-122"/>
              </a:rPr>
              <a:t>更准确的</a:t>
            </a:r>
            <a:r>
              <a:rPr lang="zh-CN" altLang="en-US" sz="2000" dirty="0" smtClean="0">
                <a:latin typeface="黑体" panose="02010609060101010101" pitchFamily="49" charset="-122"/>
                <a:ea typeface="黑体" panose="02010609060101010101" pitchFamily="49" charset="-122"/>
              </a:rPr>
              <a:t>确定边界框</a:t>
            </a:r>
            <a:r>
              <a:rPr lang="zh-CN" altLang="en-US" sz="2000" dirty="0" smtClean="0">
                <a:latin typeface="黑体" panose="02010609060101010101" pitchFamily="49" charset="-122"/>
                <a:ea typeface="黑体" panose="02010609060101010101" pitchFamily="49" charset="-122"/>
              </a:rPr>
              <a:t>。先对图像进行卷积，然后在特征层上提取三个面的特征，还结合二维特征以提供</a:t>
            </a:r>
            <a:r>
              <a:rPr lang="en-US" altLang="zh-CN" sz="2000" dirty="0" smtClean="0">
                <a:latin typeface="黑体" panose="02010609060101010101" pitchFamily="49" charset="-122"/>
                <a:ea typeface="黑体" panose="02010609060101010101" pitchFamily="49" charset="-122"/>
              </a:rPr>
              <a:t>context information</a:t>
            </a:r>
            <a:r>
              <a:rPr lang="zh-CN" altLang="en-US" sz="2000" dirty="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6654646" y="1052513"/>
            <a:ext cx="5429250" cy="1724025"/>
          </a:xfrm>
          <a:prstGeom prst="rect">
            <a:avLst/>
          </a:prstGeom>
        </p:spPr>
      </p:pic>
      <p:sp>
        <p:nvSpPr>
          <p:cNvPr id="8" name="文本框 7"/>
          <p:cNvSpPr txBox="1"/>
          <p:nvPr/>
        </p:nvSpPr>
        <p:spPr>
          <a:xfrm>
            <a:off x="317216" y="6284504"/>
            <a:ext cx="11935344" cy="400110"/>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GS3D: An Efficient 3D Object Detection Framework for Autonomous </a:t>
            </a:r>
            <a:r>
              <a:rPr lang="en-US" altLang="zh-CN" dirty="0" smtClean="0">
                <a:latin typeface="黑体" panose="02010609060101010101" pitchFamily="49" charset="-122"/>
                <a:ea typeface="黑体" panose="02010609060101010101" pitchFamily="49" charset="-122"/>
              </a:rPr>
              <a:t>Driving</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CVPR 2019</a:t>
            </a:r>
            <a:r>
              <a:rPr lang="zh-CN" altLang="en-US" dirty="0" smtClean="0">
                <a:latin typeface="黑体" panose="02010609060101010101" pitchFamily="49" charset="-122"/>
                <a:ea typeface="黑体" panose="02010609060101010101" pitchFamily="49" charset="-122"/>
              </a:rPr>
              <a:t>，王晓刚团队</a:t>
            </a:r>
            <a:r>
              <a:rPr lang="zh-CN" altLang="en-US"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4"/>
          <a:stretch>
            <a:fillRect/>
          </a:stretch>
        </p:blipFill>
        <p:spPr>
          <a:xfrm>
            <a:off x="599481" y="1082834"/>
            <a:ext cx="6438900" cy="1857375"/>
          </a:xfrm>
          <a:prstGeom prst="rect">
            <a:avLst/>
          </a:prstGeom>
        </p:spPr>
      </p:pic>
      <p:pic>
        <p:nvPicPr>
          <p:cNvPr id="10" name="图片 9"/>
          <p:cNvPicPr>
            <a:picLocks noChangeAspect="1"/>
          </p:cNvPicPr>
          <p:nvPr/>
        </p:nvPicPr>
        <p:blipFill>
          <a:blip r:embed="rId5"/>
          <a:stretch>
            <a:fillRect/>
          </a:stretch>
        </p:blipFill>
        <p:spPr>
          <a:xfrm>
            <a:off x="594153" y="3065427"/>
            <a:ext cx="5362575" cy="1914525"/>
          </a:xfrm>
          <a:prstGeom prst="rect">
            <a:avLst/>
          </a:prstGeom>
        </p:spPr>
      </p:pic>
    </p:spTree>
    <p:extLst>
      <p:ext uri="{BB962C8B-B14F-4D97-AF65-F5344CB8AC3E}">
        <p14:creationId xmlns:p14="http://schemas.microsoft.com/office/powerpoint/2010/main" val="2193810739"/>
      </p:ext>
    </p:extLst>
  </p:cSld>
  <p:clrMapOvr>
    <a:masterClrMapping/>
  </p:clrMapOvr>
  <p:transition spd="med" advTm="30169">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方法分类</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矩形 23"/>
          <p:cNvSpPr/>
          <p:nvPr/>
        </p:nvSpPr>
        <p:spPr>
          <a:xfrm>
            <a:off x="644332" y="1249893"/>
            <a:ext cx="10852267" cy="461665"/>
          </a:xfrm>
          <a:prstGeom prst="rect">
            <a:avLst/>
          </a:prstGeom>
        </p:spPr>
        <p:txBody>
          <a:bodyPr wrap="square">
            <a:spAutoFit/>
          </a:bodyPr>
          <a:lstStyle/>
          <a:p>
            <a:r>
              <a:rPr lang="en-US" altLang="zh-CN" sz="2200" b="1" dirty="0">
                <a:latin typeface="黑体" panose="02010609060101010101" pitchFamily="49" charset="-122"/>
                <a:ea typeface="黑体" panose="02010609060101010101" pitchFamily="49" charset="-122"/>
              </a:rPr>
              <a:t> </a:t>
            </a:r>
            <a:r>
              <a:rPr lang="en-US" altLang="zh-CN" sz="2400" b="1" dirty="0" smtClean="0"/>
              <a:t>3.2 </a:t>
            </a:r>
            <a:r>
              <a:rPr lang="zh-CN" altLang="en-US" sz="2400" b="1" dirty="0"/>
              <a:t>基于纯点云的方法：</a:t>
            </a:r>
          </a:p>
        </p:txBody>
      </p:sp>
      <p:sp>
        <p:nvSpPr>
          <p:cNvPr id="37" name="矩形 36"/>
          <p:cNvSpPr/>
          <p:nvPr/>
        </p:nvSpPr>
        <p:spPr>
          <a:xfrm>
            <a:off x="704982" y="1926306"/>
            <a:ext cx="10892866" cy="4154984"/>
          </a:xfrm>
          <a:prstGeom prst="rect">
            <a:avLst/>
          </a:prstGeom>
        </p:spPr>
        <p:txBody>
          <a:bodyPr wrap="square">
            <a:spAutoFit/>
          </a:bodyPr>
          <a:lstStyle/>
          <a:p>
            <a:pPr algn="just"/>
            <a:r>
              <a:rPr lang="zh-CN" altLang="en-US" sz="2400" dirty="0">
                <a:latin typeface="黑体" panose="02010609060101010101" pitchFamily="49" charset="-122"/>
                <a:ea typeface="黑体" panose="02010609060101010101" pitchFamily="49" charset="-122"/>
              </a:rPr>
              <a:t>三维点云数据是由无序的数据点构成一个集合来表示。在使用图像识别任务的深度学习模型处理点云数据之前，需要对点云数据进行一些处理。目前采用的方式主要有两种：</a:t>
            </a:r>
            <a:r>
              <a:rPr lang="zh-CN" altLang="en-US" sz="2400" dirty="0">
                <a:solidFill>
                  <a:srgbClr val="FF0000"/>
                </a:solidFill>
                <a:latin typeface="黑体" panose="02010609060101010101" pitchFamily="49" charset="-122"/>
                <a:ea typeface="黑体" panose="02010609060101010101" pitchFamily="49" charset="-122"/>
              </a:rPr>
              <a:t>一种是将点云数据投影到二维平面。</a:t>
            </a:r>
            <a:r>
              <a:rPr lang="zh-CN" altLang="en-US" sz="2400" dirty="0">
                <a:latin typeface="黑体" panose="02010609060101010101" pitchFamily="49" charset="-122"/>
                <a:ea typeface="黑体" panose="02010609060101010101" pitchFamily="49" charset="-122"/>
              </a:rPr>
              <a:t>此种方式不直接处理三维的点云数据，而是先将点云投影到某些特定视角再处理，如前视视角和鸟瞰视角。同时，也可以融合使用来自相机的图像信息。通过将这些不同视角的数据相结合，来实现点云数据的认知任务</a:t>
            </a:r>
            <a:r>
              <a:rPr lang="zh-CN" altLang="en-US" sz="2400" dirty="0" smtClean="0">
                <a:latin typeface="黑体" panose="02010609060101010101" pitchFamily="49" charset="-122"/>
                <a:ea typeface="黑体" panose="02010609060101010101" pitchFamily="49" charset="-122"/>
              </a:rPr>
              <a:t>。</a:t>
            </a:r>
            <a:r>
              <a:rPr lang="zh-CN" altLang="en-US" sz="2400" dirty="0" smtClean="0">
                <a:solidFill>
                  <a:srgbClr val="FF0000"/>
                </a:solidFill>
                <a:latin typeface="黑体" panose="02010609060101010101" pitchFamily="49" charset="-122"/>
                <a:ea typeface="黑体" panose="02010609060101010101" pitchFamily="49" charset="-122"/>
              </a:rPr>
              <a:t>一</a:t>
            </a:r>
            <a:r>
              <a:rPr lang="zh-CN" altLang="en-US" sz="2400" dirty="0">
                <a:solidFill>
                  <a:srgbClr val="FF0000"/>
                </a:solidFill>
                <a:latin typeface="黑体" panose="02010609060101010101" pitchFamily="49" charset="-122"/>
                <a:ea typeface="黑体" panose="02010609060101010101" pitchFamily="49" charset="-122"/>
              </a:rPr>
              <a:t>种是将点云数据划分到有空间依赖关系的</a:t>
            </a:r>
            <a:r>
              <a:rPr lang="en-US" altLang="zh-CN" sz="2400" dirty="0">
                <a:solidFill>
                  <a:srgbClr val="FF0000"/>
                </a:solidFill>
                <a:latin typeface="黑体" panose="02010609060101010101" pitchFamily="49" charset="-122"/>
                <a:ea typeface="黑体" panose="02010609060101010101" pitchFamily="49" charset="-122"/>
              </a:rPr>
              <a:t>voxel</a:t>
            </a:r>
            <a:r>
              <a:rPr lang="zh-CN" altLang="en-US" sz="2400" dirty="0">
                <a:latin typeface="黑体" panose="02010609060101010101" pitchFamily="49" charset="-122"/>
                <a:ea typeface="黑体" panose="02010609060101010101" pitchFamily="49" charset="-122"/>
              </a:rPr>
              <a:t>。此种方式通过分割三维空间，引入空间依赖关系到点云数据中，再使用</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卷积等方式来进行处理。这种方法的精度依赖于三维空间的分割细腻度，而且</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卷积的运算复杂度也较高。</a:t>
            </a:r>
          </a:p>
          <a:p>
            <a:r>
              <a:rPr lang="zh-CN" altLang="en-US" sz="2400" dirty="0"/>
              <a:t/>
            </a:r>
            <a:br>
              <a:rPr lang="zh-CN" altLang="en-US" sz="2400" dirty="0"/>
            </a:b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35864682"/>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b="1" dirty="0"/>
              <a:t>基于纯点</a:t>
            </a:r>
            <a:r>
              <a:rPr lang="zh-CN" altLang="en-US" sz="2000" b="1" dirty="0" smtClean="0"/>
              <a:t>云方法的文章分享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 name="矩形 36"/>
          <p:cNvSpPr/>
          <p:nvPr/>
        </p:nvSpPr>
        <p:spPr>
          <a:xfrm>
            <a:off x="911424" y="5215929"/>
            <a:ext cx="11028954" cy="1384995"/>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提出了</a:t>
            </a:r>
            <a:r>
              <a:rPr lang="en-US" altLang="zh-CN" sz="2000" dirty="0" smtClean="0">
                <a:latin typeface="黑体" panose="02010609060101010101" pitchFamily="49" charset="-122"/>
                <a:ea typeface="黑体" panose="02010609060101010101" pitchFamily="49" charset="-122"/>
              </a:rPr>
              <a:t>3D Region </a:t>
            </a:r>
            <a:r>
              <a:rPr lang="en-US" altLang="zh-CN" sz="2000" dirty="0">
                <a:latin typeface="黑体" panose="02010609060101010101" pitchFamily="49" charset="-122"/>
                <a:ea typeface="黑体" panose="02010609060101010101" pitchFamily="49" charset="-122"/>
              </a:rPr>
              <a:t>P</a:t>
            </a:r>
            <a:r>
              <a:rPr lang="en-US" altLang="zh-CN" sz="2000" dirty="0" smtClean="0">
                <a:latin typeface="黑体" panose="02010609060101010101" pitchFamily="49" charset="-122"/>
                <a:ea typeface="黑体" panose="02010609060101010101" pitchFamily="49" charset="-122"/>
              </a:rPr>
              <a:t>roposal </a:t>
            </a:r>
            <a:r>
              <a:rPr lang="en-US" altLang="zh-CN" sz="2000" dirty="0">
                <a:latin typeface="黑体" panose="02010609060101010101" pitchFamily="49" charset="-122"/>
                <a:ea typeface="黑体" panose="02010609060101010101" pitchFamily="49" charset="-122"/>
              </a:rPr>
              <a:t>N</a:t>
            </a:r>
            <a:r>
              <a:rPr lang="en-US" altLang="zh-CN" sz="2000" dirty="0" smtClean="0">
                <a:latin typeface="黑体" panose="02010609060101010101" pitchFamily="49" charset="-122"/>
                <a:ea typeface="黑体" panose="02010609060101010101" pitchFamily="49" charset="-122"/>
              </a:rPr>
              <a:t>etwork</a:t>
            </a:r>
            <a:r>
              <a:rPr lang="zh-CN" altLang="en-US"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RPN</a:t>
            </a:r>
            <a:r>
              <a:rPr lang="zh-CN" altLang="en-US" sz="2000" dirty="0">
                <a:latin typeface="黑体" panose="02010609060101010101" pitchFamily="49" charset="-122"/>
                <a:ea typeface="黑体" panose="02010609060101010101" pitchFamily="49" charset="-122"/>
              </a:rPr>
              <a:t>），它将</a:t>
            </a:r>
            <a:r>
              <a:rPr lang="en-US" altLang="zh-CN" sz="2000" dirty="0" smtClean="0">
                <a:latin typeface="黑体" panose="02010609060101010101" pitchFamily="49" charset="-122"/>
                <a:ea typeface="黑体" panose="02010609060101010101" pitchFamily="49" charset="-122"/>
              </a:rPr>
              <a:t>3D volume</a:t>
            </a:r>
            <a:r>
              <a:rPr lang="zh-CN" altLang="en-US" sz="2000" dirty="0" smtClean="0">
                <a:latin typeface="黑体" panose="02010609060101010101" pitchFamily="49" charset="-122"/>
                <a:ea typeface="黑体" panose="02010609060101010101" pitchFamily="49" charset="-122"/>
              </a:rPr>
              <a:t>场景</a:t>
            </a:r>
            <a:r>
              <a:rPr lang="zh-CN" altLang="en-US" sz="2000" dirty="0">
                <a:latin typeface="黑体" panose="02010609060101010101" pitchFamily="49" charset="-122"/>
                <a:ea typeface="黑体" panose="02010609060101010101" pitchFamily="49" charset="-122"/>
              </a:rPr>
              <a:t>作为输入并输出</a:t>
            </a:r>
            <a:r>
              <a:rPr lang="en-US" altLang="zh-CN" sz="2000" dirty="0" smtClean="0">
                <a:latin typeface="黑体" panose="02010609060101010101" pitchFamily="49" charset="-122"/>
                <a:ea typeface="黑体" panose="02010609060101010101" pitchFamily="49" charset="-122"/>
              </a:rPr>
              <a:t>3D proposals </a:t>
            </a:r>
            <a:r>
              <a:rPr lang="zh-CN" altLang="en-US"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并为</a:t>
            </a:r>
            <a:r>
              <a:rPr lang="zh-CN" altLang="en-US" sz="2000" dirty="0">
                <a:latin typeface="黑体" panose="02010609060101010101" pitchFamily="49" charset="-122"/>
                <a:ea typeface="黑体" panose="02010609060101010101" pitchFamily="49" charset="-122"/>
              </a:rPr>
              <a:t>不同尺度的物体以两种不同的比例生成整个物体</a:t>
            </a:r>
            <a:r>
              <a:rPr lang="zh-CN" altLang="en-US" sz="2000" dirty="0" smtClean="0">
                <a:latin typeface="黑体" panose="02010609060101010101" pitchFamily="49" charset="-122"/>
                <a:ea typeface="黑体" panose="02010609060101010101" pitchFamily="49" charset="-122"/>
              </a:rPr>
              <a:t>的</a:t>
            </a:r>
            <a:r>
              <a:rPr lang="en-US" altLang="zh-CN" sz="2000" dirty="0" smtClean="0">
                <a:latin typeface="黑体" panose="02010609060101010101" pitchFamily="49" charset="-122"/>
                <a:ea typeface="黑体" panose="02010609060101010101" pitchFamily="49" charset="-122"/>
              </a:rPr>
              <a:t>proposal</a:t>
            </a:r>
            <a:r>
              <a:rPr lang="zh-CN" altLang="en-US" sz="2000" dirty="0" smtClean="0">
                <a:latin typeface="黑体" panose="02010609060101010101" pitchFamily="49" charset="-122"/>
                <a:ea typeface="黑体" panose="02010609060101010101" pitchFamily="49" charset="-122"/>
              </a:rPr>
              <a:t>。其中这篇文章是基于</a:t>
            </a:r>
            <a:r>
              <a:rPr lang="en-US" altLang="zh-CN" sz="2000" dirty="0" smtClean="0">
                <a:latin typeface="黑体" panose="02010609060101010101" pitchFamily="49" charset="-122"/>
                <a:ea typeface="黑体" panose="02010609060101010101" pitchFamily="49" charset="-122"/>
              </a:rPr>
              <a:t>RGB</a:t>
            </a:r>
            <a:r>
              <a:rPr lang="zh-CN" altLang="en-US" sz="2000" dirty="0" smtClean="0">
                <a:latin typeface="黑体" panose="02010609060101010101" pitchFamily="49" charset="-122"/>
                <a:ea typeface="黑体" panose="02010609060101010101" pitchFamily="49" charset="-122"/>
              </a:rPr>
              <a:t>图像和深度图像的，但是网络的输入时</a:t>
            </a:r>
            <a:r>
              <a:rPr lang="en-US" altLang="zh-CN" sz="2000" dirty="0" smtClean="0">
                <a:latin typeface="黑体" panose="02010609060101010101" pitchFamily="49" charset="-122"/>
                <a:ea typeface="黑体" panose="02010609060101010101" pitchFamily="49" charset="-122"/>
              </a:rPr>
              <a:t>3D volume</a:t>
            </a:r>
            <a:r>
              <a:rPr lang="zh-CN" altLang="en-US" sz="2000" dirty="0" smtClean="0">
                <a:latin typeface="黑体" panose="02010609060101010101" pitchFamily="49" charset="-122"/>
                <a:ea typeface="黑体" panose="02010609060101010101" pitchFamily="49" charset="-122"/>
              </a:rPr>
              <a:t>是从深度图通过</a:t>
            </a:r>
            <a:r>
              <a:rPr lang="en-US" altLang="zh-CN" sz="2000" dirty="0" smtClean="0">
                <a:latin typeface="黑体" panose="02010609060101010101" pitchFamily="49" charset="-122"/>
                <a:ea typeface="黑体" panose="02010609060101010101" pitchFamily="49" charset="-122"/>
              </a:rPr>
              <a:t>TSDF</a:t>
            </a:r>
            <a:r>
              <a:rPr lang="zh-CN" altLang="en-US" sz="2000" dirty="0" smtClean="0">
                <a:latin typeface="黑体" panose="02010609060101010101" pitchFamily="49" charset="-122"/>
                <a:ea typeface="黑体" panose="02010609060101010101" pitchFamily="49" charset="-122"/>
              </a:rPr>
              <a:t>的方法投射出来的。</a:t>
            </a:r>
            <a:r>
              <a:rPr lang="zh-CN" altLang="en-US" sz="2400" dirty="0"/>
              <a:t/>
            </a:r>
            <a:br>
              <a:rPr lang="zh-CN" altLang="en-US" sz="2400" dirty="0"/>
            </a:br>
            <a:endParaRPr lang="zh-CN" altLang="en-US" sz="24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765506" y="1098584"/>
            <a:ext cx="7351166" cy="3849173"/>
          </a:xfrm>
          <a:prstGeom prst="rect">
            <a:avLst/>
          </a:prstGeom>
        </p:spPr>
      </p:pic>
      <p:pic>
        <p:nvPicPr>
          <p:cNvPr id="4" name="图片 3"/>
          <p:cNvPicPr>
            <a:picLocks noChangeAspect="1"/>
          </p:cNvPicPr>
          <p:nvPr/>
        </p:nvPicPr>
        <p:blipFill>
          <a:blip r:embed="rId4"/>
          <a:stretch>
            <a:fillRect/>
          </a:stretch>
        </p:blipFill>
        <p:spPr>
          <a:xfrm>
            <a:off x="8328248" y="1196752"/>
            <a:ext cx="3612130" cy="1656184"/>
          </a:xfrm>
          <a:prstGeom prst="rect">
            <a:avLst/>
          </a:prstGeom>
        </p:spPr>
      </p:pic>
      <p:pic>
        <p:nvPicPr>
          <p:cNvPr id="3" name="图片 2"/>
          <p:cNvPicPr>
            <a:picLocks noChangeAspect="1"/>
          </p:cNvPicPr>
          <p:nvPr/>
        </p:nvPicPr>
        <p:blipFill>
          <a:blip r:embed="rId5"/>
          <a:stretch>
            <a:fillRect/>
          </a:stretch>
        </p:blipFill>
        <p:spPr>
          <a:xfrm>
            <a:off x="1055440" y="6166739"/>
            <a:ext cx="9845893" cy="493819"/>
          </a:xfrm>
          <a:prstGeom prst="rect">
            <a:avLst/>
          </a:prstGeom>
        </p:spPr>
      </p:pic>
      <p:pic>
        <p:nvPicPr>
          <p:cNvPr id="6" name="图片 5"/>
          <p:cNvPicPr>
            <a:picLocks noChangeAspect="1"/>
          </p:cNvPicPr>
          <p:nvPr/>
        </p:nvPicPr>
        <p:blipFill>
          <a:blip r:embed="rId6"/>
          <a:stretch>
            <a:fillRect/>
          </a:stretch>
        </p:blipFill>
        <p:spPr>
          <a:xfrm>
            <a:off x="8365157" y="2939118"/>
            <a:ext cx="3419475" cy="1704975"/>
          </a:xfrm>
          <a:prstGeom prst="rect">
            <a:avLst/>
          </a:prstGeom>
        </p:spPr>
      </p:pic>
    </p:spTree>
    <p:extLst>
      <p:ext uri="{BB962C8B-B14F-4D97-AF65-F5344CB8AC3E}">
        <p14:creationId xmlns:p14="http://schemas.microsoft.com/office/powerpoint/2010/main" val="3278187788"/>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b="1" dirty="0"/>
              <a:t>基于纯点</a:t>
            </a:r>
            <a:r>
              <a:rPr lang="zh-CN" altLang="en-US" sz="2000" b="1" dirty="0" smtClean="0"/>
              <a:t>云方法的文章分享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 name="矩形 36"/>
          <p:cNvSpPr/>
          <p:nvPr/>
        </p:nvSpPr>
        <p:spPr>
          <a:xfrm>
            <a:off x="704982" y="5157192"/>
            <a:ext cx="11487018" cy="707886"/>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对于</a:t>
            </a:r>
            <a:r>
              <a:rPr lang="zh-CN" altLang="en-US" sz="2000" dirty="0">
                <a:latin typeface="黑体" panose="02010609060101010101" pitchFamily="49" charset="-122"/>
                <a:ea typeface="黑体" panose="02010609060101010101" pitchFamily="49" charset="-122"/>
              </a:rPr>
              <a:t>每个</a:t>
            </a:r>
            <a:r>
              <a:rPr lang="en-US" altLang="zh-CN" sz="2000" dirty="0" smtClean="0">
                <a:latin typeface="黑体" panose="02010609060101010101" pitchFamily="49" charset="-122"/>
                <a:ea typeface="黑体" panose="02010609060101010101" pitchFamily="49" charset="-122"/>
              </a:rPr>
              <a:t>3D proposal</a:t>
            </a:r>
            <a:r>
              <a:rPr lang="zh-CN" altLang="en-US"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我们将</a:t>
            </a:r>
            <a:r>
              <a:rPr lang="en-US" altLang="zh-CN" sz="2000" dirty="0" smtClean="0">
                <a:latin typeface="黑体" panose="02010609060101010101" pitchFamily="49" charset="-122"/>
                <a:ea typeface="黑体" panose="02010609060101010101" pitchFamily="49" charset="-122"/>
              </a:rPr>
              <a:t>3D volume</a:t>
            </a:r>
            <a:r>
              <a:rPr lang="zh-CN" altLang="en-US" sz="2000" dirty="0" smtClean="0">
                <a:latin typeface="黑体" panose="02010609060101010101" pitchFamily="49" charset="-122"/>
                <a:ea typeface="黑体" panose="02010609060101010101" pitchFamily="49" charset="-122"/>
              </a:rPr>
              <a:t>输入</a:t>
            </a:r>
            <a:r>
              <a:rPr lang="zh-CN" altLang="en-US" sz="2000" dirty="0">
                <a:latin typeface="黑体" panose="02010609060101010101" pitchFamily="49" charset="-122"/>
                <a:ea typeface="黑体" panose="02010609060101010101" pitchFamily="49" charset="-122"/>
              </a:rPr>
              <a:t>到</a:t>
            </a:r>
            <a:r>
              <a:rPr lang="en-US" altLang="zh-CN" sz="2000" dirty="0">
                <a:latin typeface="黑体" panose="02010609060101010101" pitchFamily="49" charset="-122"/>
                <a:ea typeface="黑体" panose="02010609060101010101" pitchFamily="49" charset="-122"/>
              </a:rPr>
              <a:t>3D </a:t>
            </a:r>
            <a:r>
              <a:rPr lang="en-US" altLang="zh-CN" sz="2000" dirty="0" err="1">
                <a:latin typeface="黑体" panose="02010609060101010101" pitchFamily="49" charset="-122"/>
                <a:ea typeface="黑体" panose="02010609060101010101" pitchFamily="49" charset="-122"/>
              </a:rPr>
              <a:t>ConvNet</a:t>
            </a:r>
            <a:r>
              <a:rPr lang="zh-CN" altLang="en-US" sz="2000" dirty="0">
                <a:latin typeface="黑体" panose="02010609060101010101" pitchFamily="49" charset="-122"/>
                <a:ea typeface="黑体" panose="02010609060101010101" pitchFamily="49" charset="-122"/>
              </a:rPr>
              <a:t>中，并将</a:t>
            </a:r>
            <a:r>
              <a:rPr lang="en-US" altLang="zh-CN" sz="2000" dirty="0" smtClean="0">
                <a:latin typeface="黑体" panose="02010609060101010101" pitchFamily="49" charset="-122"/>
                <a:ea typeface="黑体" panose="02010609060101010101" pitchFamily="49" charset="-122"/>
              </a:rPr>
              <a:t>2D RGB </a:t>
            </a:r>
            <a:r>
              <a:rPr lang="zh-CN" altLang="en-US" sz="2000" dirty="0" smtClean="0">
                <a:latin typeface="黑体" panose="02010609060101010101" pitchFamily="49" charset="-122"/>
                <a:ea typeface="黑体" panose="02010609060101010101" pitchFamily="49" charset="-122"/>
              </a:rPr>
              <a:t>图片的</a:t>
            </a:r>
            <a:r>
              <a:rPr lang="en-US" altLang="zh-CN" sz="2000" dirty="0" smtClean="0">
                <a:latin typeface="黑体" panose="02010609060101010101" pitchFamily="49" charset="-122"/>
                <a:ea typeface="黑体" panose="02010609060101010101" pitchFamily="49" charset="-122"/>
              </a:rPr>
              <a:t>patch(3D proposal</a:t>
            </a:r>
            <a:r>
              <a:rPr lang="zh-CN" altLang="en-US" sz="2000" dirty="0" smtClean="0">
                <a:latin typeface="黑体" panose="02010609060101010101" pitchFamily="49" charset="-122"/>
                <a:ea typeface="黑体" panose="02010609060101010101" pitchFamily="49" charset="-122"/>
              </a:rPr>
              <a:t>的</a:t>
            </a:r>
            <a:r>
              <a:rPr lang="en-US" altLang="zh-CN" sz="2000" dirty="0">
                <a:latin typeface="黑体" panose="02010609060101010101" pitchFamily="49" charset="-122"/>
                <a:ea typeface="黑体" panose="02010609060101010101" pitchFamily="49" charset="-122"/>
              </a:rPr>
              <a:t>2D</a:t>
            </a:r>
            <a:r>
              <a:rPr lang="zh-CN" altLang="en-US" sz="2000" dirty="0">
                <a:latin typeface="黑体" panose="02010609060101010101" pitchFamily="49" charset="-122"/>
                <a:ea typeface="黑体" panose="02010609060101010101" pitchFamily="49" charset="-122"/>
              </a:rPr>
              <a:t>投影</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输入到</a:t>
            </a:r>
            <a:r>
              <a:rPr lang="en-US" altLang="zh-CN" sz="2000" dirty="0" smtClean="0">
                <a:latin typeface="黑体" panose="02010609060101010101" pitchFamily="49" charset="-122"/>
                <a:ea typeface="黑体" panose="02010609060101010101" pitchFamily="49" charset="-122"/>
              </a:rPr>
              <a:t>2D</a:t>
            </a:r>
            <a:r>
              <a:rPr lang="zh-CN" altLang="en-US" sz="2000" dirty="0">
                <a:latin typeface="黑体" panose="02010609060101010101" pitchFamily="49" charset="-122"/>
                <a:ea typeface="黑体" panose="02010609060101010101" pitchFamily="49" charset="-122"/>
              </a:rPr>
              <a:t> </a:t>
            </a:r>
            <a:r>
              <a:rPr lang="en-US" altLang="zh-CN" sz="2000" dirty="0" err="1" smtClean="0">
                <a:latin typeface="黑体" panose="02010609060101010101" pitchFamily="49" charset="-122"/>
                <a:ea typeface="黑体" panose="02010609060101010101" pitchFamily="49" charset="-122"/>
              </a:rPr>
              <a:t>ConvNet</a:t>
            </a:r>
            <a:r>
              <a:rPr lang="zh-CN" altLang="en-US" sz="2000" dirty="0">
                <a:latin typeface="黑体" panose="02010609060101010101" pitchFamily="49" charset="-122"/>
                <a:ea typeface="黑体" panose="02010609060101010101" pitchFamily="49" charset="-122"/>
              </a:rPr>
              <a:t>，共同</a:t>
            </a:r>
            <a:r>
              <a:rPr lang="zh-CN" altLang="en-US" sz="2000" dirty="0" smtClean="0">
                <a:latin typeface="黑体" panose="02010609060101010101" pitchFamily="49" charset="-122"/>
                <a:ea typeface="黑体" panose="02010609060101010101" pitchFamily="49" charset="-122"/>
              </a:rPr>
              <a:t>学习物体的类别和</a:t>
            </a:r>
            <a:r>
              <a:rPr lang="en-US" altLang="zh-CN" sz="2000" dirty="0" smtClean="0">
                <a:latin typeface="黑体" panose="02010609060101010101" pitchFamily="49" charset="-122"/>
                <a:ea typeface="黑体" panose="02010609060101010101" pitchFamily="49" charset="-122"/>
              </a:rPr>
              <a:t>3D </a:t>
            </a:r>
            <a:r>
              <a:rPr lang="zh-CN" altLang="en-US" sz="2000" dirty="0" smtClean="0">
                <a:latin typeface="黑体" panose="02010609060101010101" pitchFamily="49" charset="-122"/>
                <a:ea typeface="黑体" panose="02010609060101010101" pitchFamily="49" charset="-122"/>
              </a:rPr>
              <a:t>边界框。</a:t>
            </a:r>
            <a:endParaRPr lang="zh-CN" altLang="en-US" sz="2400" dirty="0">
              <a:latin typeface="黑体" panose="02010609060101010101" pitchFamily="49" charset="-122"/>
              <a:ea typeface="黑体" panose="02010609060101010101" pitchFamily="49" charset="-122"/>
            </a:endParaRPr>
          </a:p>
        </p:txBody>
      </p:sp>
      <p:sp>
        <p:nvSpPr>
          <p:cNvPr id="3" name="文本框 2"/>
          <p:cNvSpPr txBox="1"/>
          <p:nvPr/>
        </p:nvSpPr>
        <p:spPr>
          <a:xfrm>
            <a:off x="833638" y="6164818"/>
            <a:ext cx="9793088"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Deep Sliding Shapes for </a:t>
            </a:r>
            <a:r>
              <a:rPr lang="en-US" altLang="zh-CN" dirty="0" err="1">
                <a:latin typeface="黑体" panose="02010609060101010101" pitchFamily="49" charset="-122"/>
                <a:ea typeface="黑体" panose="02010609060101010101" pitchFamily="49" charset="-122"/>
              </a:rPr>
              <a:t>Amodal</a:t>
            </a:r>
            <a:r>
              <a:rPr lang="en-US" altLang="zh-CN" dirty="0">
                <a:latin typeface="黑体" panose="02010609060101010101" pitchFamily="49" charset="-122"/>
                <a:ea typeface="黑体" panose="02010609060101010101" pitchFamily="49" charset="-122"/>
              </a:rPr>
              <a:t> 3D Object Detection in RGB-D Images</a:t>
            </a:r>
            <a:r>
              <a:rPr lang="zh-CN" altLang="en-US" dirty="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CVPR 2016</a:t>
            </a:r>
            <a:r>
              <a:rPr lang="zh-CN" altLang="en-US" dirty="0">
                <a:latin typeface="黑体" panose="02010609060101010101" pitchFamily="49" charset="-122"/>
                <a:ea typeface="黑体" panose="02010609060101010101" pitchFamily="49" charset="-122"/>
              </a:rPr>
              <a:t>）</a:t>
            </a:r>
          </a:p>
        </p:txBody>
      </p:sp>
      <p:pic>
        <p:nvPicPr>
          <p:cNvPr id="4" name="图片 3"/>
          <p:cNvPicPr>
            <a:picLocks noChangeAspect="1"/>
          </p:cNvPicPr>
          <p:nvPr/>
        </p:nvPicPr>
        <p:blipFill>
          <a:blip r:embed="rId3"/>
          <a:stretch>
            <a:fillRect/>
          </a:stretch>
        </p:blipFill>
        <p:spPr>
          <a:xfrm>
            <a:off x="1679575" y="1222946"/>
            <a:ext cx="8376865" cy="3347204"/>
          </a:xfrm>
          <a:prstGeom prst="rect">
            <a:avLst/>
          </a:prstGeom>
        </p:spPr>
      </p:pic>
    </p:spTree>
    <p:extLst>
      <p:ext uri="{BB962C8B-B14F-4D97-AF65-F5344CB8AC3E}">
        <p14:creationId xmlns:p14="http://schemas.microsoft.com/office/powerpoint/2010/main" val="1853293305"/>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b="1" dirty="0"/>
              <a:t>基于纯点</a:t>
            </a:r>
            <a:r>
              <a:rPr lang="zh-CN" altLang="en-US" sz="2000" b="1" dirty="0" smtClean="0"/>
              <a:t>云方法的文章分享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 name="矩形 36"/>
          <p:cNvSpPr/>
          <p:nvPr/>
        </p:nvSpPr>
        <p:spPr>
          <a:xfrm>
            <a:off x="715660" y="4730998"/>
            <a:ext cx="10575594" cy="461665"/>
          </a:xfrm>
          <a:prstGeom prst="rect">
            <a:avLst/>
          </a:prstGeom>
        </p:spPr>
        <p:txBody>
          <a:bodyPr wrap="square">
            <a:spAutoFit/>
          </a:bodyPr>
          <a:lstStyle/>
          <a:p>
            <a:endParaRPr lang="zh-CN" altLang="en-US" sz="2400" dirty="0">
              <a:latin typeface="黑体" panose="02010609060101010101" pitchFamily="49" charset="-122"/>
              <a:ea typeface="黑体" panose="02010609060101010101" pitchFamily="49" charset="-122"/>
            </a:endParaRPr>
          </a:p>
        </p:txBody>
      </p:sp>
      <p:sp>
        <p:nvSpPr>
          <p:cNvPr id="3" name="文本框 2"/>
          <p:cNvSpPr txBox="1"/>
          <p:nvPr/>
        </p:nvSpPr>
        <p:spPr>
          <a:xfrm>
            <a:off x="833638" y="6164818"/>
            <a:ext cx="9793088"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Frustum </a:t>
            </a:r>
            <a:r>
              <a:rPr lang="en-US" altLang="zh-CN" dirty="0" err="1">
                <a:latin typeface="黑体" panose="02010609060101010101" pitchFamily="49" charset="-122"/>
                <a:ea typeface="黑体" panose="02010609060101010101" pitchFamily="49" charset="-122"/>
              </a:rPr>
              <a:t>PointNets</a:t>
            </a:r>
            <a:r>
              <a:rPr lang="en-US" altLang="zh-CN" dirty="0">
                <a:latin typeface="黑体" panose="02010609060101010101" pitchFamily="49" charset="-122"/>
                <a:ea typeface="黑体" panose="02010609060101010101" pitchFamily="49" charset="-122"/>
              </a:rPr>
              <a:t> for 3D Object Detection from RGB-D </a:t>
            </a:r>
            <a:r>
              <a:rPr lang="en-US" altLang="zh-CN" dirty="0" smtClean="0">
                <a:latin typeface="黑体" panose="02010609060101010101" pitchFamily="49" charset="-122"/>
                <a:ea typeface="黑体" panose="02010609060101010101" pitchFamily="49" charset="-122"/>
              </a:rPr>
              <a:t>Data</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CVPR </a:t>
            </a:r>
            <a:r>
              <a:rPr lang="en-US" altLang="zh-CN" dirty="0" smtClean="0">
                <a:latin typeface="黑体" panose="02010609060101010101" pitchFamily="49" charset="-122"/>
                <a:ea typeface="黑体" panose="02010609060101010101" pitchFamily="49" charset="-122"/>
              </a:rPr>
              <a:t>2018</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704982" y="1089324"/>
            <a:ext cx="10575594" cy="2915740"/>
          </a:xfrm>
          <a:prstGeom prst="rect">
            <a:avLst/>
          </a:prstGeom>
        </p:spPr>
      </p:pic>
      <p:sp>
        <p:nvSpPr>
          <p:cNvPr id="6" name="文本框 5"/>
          <p:cNvSpPr txBox="1"/>
          <p:nvPr/>
        </p:nvSpPr>
        <p:spPr>
          <a:xfrm>
            <a:off x="800182" y="4155246"/>
            <a:ext cx="11023574" cy="1015663"/>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解决</a:t>
            </a:r>
            <a:r>
              <a:rPr lang="en-US" altLang="zh-CN" sz="2000" dirty="0">
                <a:latin typeface="黑体" panose="02010609060101010101" pitchFamily="49" charset="-122"/>
                <a:ea typeface="黑体" panose="02010609060101010101" pitchFamily="49" charset="-122"/>
              </a:rPr>
              <a:t>3D object detection</a:t>
            </a:r>
            <a:r>
              <a:rPr lang="zh-CN" altLang="en-US" sz="2000" dirty="0">
                <a:latin typeface="黑体" panose="02010609060101010101" pitchFamily="49" charset="-122"/>
                <a:ea typeface="黑体" panose="02010609060101010101" pitchFamily="49" charset="-122"/>
              </a:rPr>
              <a:t>问题，使用</a:t>
            </a:r>
            <a:r>
              <a:rPr lang="en-US" altLang="zh-CN" sz="2000" dirty="0">
                <a:latin typeface="黑体" panose="02010609060101010101" pitchFamily="49" charset="-122"/>
                <a:ea typeface="黑体" panose="02010609060101010101" pitchFamily="49" charset="-122"/>
              </a:rPr>
              <a:t>RGB-D data(</a:t>
            </a:r>
            <a:r>
              <a:rPr lang="zh-CN" altLang="en-US" sz="2000" dirty="0">
                <a:latin typeface="黑体" panose="02010609060101010101" pitchFamily="49" charset="-122"/>
                <a:ea typeface="黑体" panose="02010609060101010101" pitchFamily="49" charset="-122"/>
              </a:rPr>
              <a:t>使用</a:t>
            </a:r>
            <a:r>
              <a:rPr lang="en-US" altLang="zh-CN" sz="2000" dirty="0">
                <a:latin typeface="黑体" panose="02010609060101010101" pitchFamily="49" charset="-122"/>
                <a:ea typeface="黑体" panose="02010609060101010101" pitchFamily="49" charset="-122"/>
              </a:rPr>
              <a:t>depth </a:t>
            </a:r>
            <a:r>
              <a:rPr lang="en-US" altLang="zh-CN" sz="2000" dirty="0" err="1">
                <a:latin typeface="黑体" panose="02010609060101010101" pitchFamily="49" charset="-122"/>
                <a:ea typeface="黑体" panose="02010609060101010101" pitchFamily="49" charset="-122"/>
              </a:rPr>
              <a:t>sensore</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，不同于之间的</a:t>
            </a:r>
            <a:r>
              <a:rPr lang="en-US" altLang="zh-CN" sz="2000" dirty="0">
                <a:latin typeface="黑体" panose="02010609060101010101" pitchFamily="49" charset="-122"/>
                <a:ea typeface="黑体" panose="02010609060101010101" pitchFamily="49" charset="-122"/>
              </a:rPr>
              <a:t>2D RGB-D</a:t>
            </a:r>
            <a:r>
              <a:rPr lang="zh-CN" altLang="en-US" sz="2000" dirty="0">
                <a:latin typeface="黑体" panose="02010609060101010101" pitchFamily="49" charset="-122"/>
                <a:ea typeface="黑体" panose="02010609060101010101" pitchFamily="49" charset="-122"/>
              </a:rPr>
              <a:t>图像和</a:t>
            </a:r>
            <a:r>
              <a:rPr lang="en-US" altLang="zh-CN" sz="2000" dirty="0">
                <a:latin typeface="黑体" panose="02010609060101010101" pitchFamily="49" charset="-122"/>
                <a:ea typeface="黑体" panose="02010609060101010101" pitchFamily="49" charset="-122"/>
              </a:rPr>
              <a:t>3D voxels, </a:t>
            </a:r>
            <a:r>
              <a:rPr lang="zh-CN" altLang="en-US" sz="2000" dirty="0" smtClean="0">
                <a:latin typeface="黑体" panose="02010609060101010101" pitchFamily="49" charset="-122"/>
                <a:ea typeface="黑体" panose="02010609060101010101" pitchFamily="49" charset="-122"/>
              </a:rPr>
              <a:t>本文</a:t>
            </a:r>
            <a:r>
              <a:rPr lang="zh-CN" altLang="en-US" sz="2000" dirty="0">
                <a:latin typeface="黑体" panose="02010609060101010101" pitchFamily="49" charset="-122"/>
                <a:ea typeface="黑体" panose="02010609060101010101" pitchFamily="49" charset="-122"/>
              </a:rPr>
              <a:t>直接作用在</a:t>
            </a:r>
            <a:r>
              <a:rPr lang="en-US" altLang="zh-CN" sz="2000" dirty="0">
                <a:latin typeface="黑体" panose="02010609060101010101" pitchFamily="49" charset="-122"/>
                <a:ea typeface="黑体" panose="02010609060101010101" pitchFamily="49" charset="-122"/>
              </a:rPr>
              <a:t>RGB-D scan</a:t>
            </a:r>
            <a:r>
              <a:rPr lang="zh-CN" altLang="en-US" sz="2000" dirty="0">
                <a:latin typeface="黑体" panose="02010609060101010101" pitchFamily="49" charset="-122"/>
                <a:ea typeface="黑体" panose="02010609060101010101" pitchFamily="49" charset="-122"/>
              </a:rPr>
              <a:t>生成的原始点云上</a:t>
            </a:r>
            <a:r>
              <a:rPr lang="zh-CN" altLang="en-US" sz="2000" dirty="0" smtClean="0">
                <a:latin typeface="黑体" panose="02010609060101010101" pitchFamily="49" charset="-122"/>
                <a:ea typeface="黑体" panose="02010609060101010101" pitchFamily="49" charset="-122"/>
              </a:rPr>
              <a:t>，所以这</a:t>
            </a:r>
            <a:r>
              <a:rPr lang="zh-CN" altLang="en-US" sz="2000" dirty="0">
                <a:latin typeface="黑体" panose="02010609060101010101" pitchFamily="49" charset="-122"/>
                <a:ea typeface="黑体" panose="02010609060101010101" pitchFamily="49" charset="-122"/>
              </a:rPr>
              <a:t>篇论文虽然起名时</a:t>
            </a:r>
            <a:r>
              <a:rPr lang="en-US" altLang="zh-CN" sz="2000" dirty="0">
                <a:latin typeface="黑体" panose="02010609060101010101" pitchFamily="49" charset="-122"/>
                <a:ea typeface="黑体" panose="02010609060101010101" pitchFamily="49" charset="-122"/>
              </a:rPr>
              <a:t>RGB-D data</a:t>
            </a:r>
            <a:r>
              <a:rPr lang="zh-CN" altLang="en-US" sz="2000" dirty="0">
                <a:latin typeface="黑体" panose="02010609060101010101" pitchFamily="49" charset="-122"/>
                <a:ea typeface="黑体" panose="02010609060101010101" pitchFamily="49" charset="-122"/>
              </a:rPr>
              <a:t>，但是实际使用的还是点云</a:t>
            </a:r>
            <a:r>
              <a:rPr lang="zh-CN" altLang="en-US" sz="2000" dirty="0" smtClean="0">
                <a:latin typeface="黑体" panose="02010609060101010101" pitchFamily="49" charset="-122"/>
                <a:ea typeface="黑体" panose="02010609060101010101" pitchFamily="49" charset="-122"/>
              </a:rPr>
              <a:t>数据。</a:t>
            </a:r>
            <a:endParaRPr lang="zh-CN" altLang="en-US" sz="2000" dirty="0">
              <a:latin typeface="黑体" panose="02010609060101010101" pitchFamily="49" charset="-122"/>
              <a:ea typeface="黑体" panose="02010609060101010101" pitchFamily="49" charset="-122"/>
            </a:endParaRPr>
          </a:p>
        </p:txBody>
      </p:sp>
      <p:sp>
        <p:nvSpPr>
          <p:cNvPr id="12" name="文本框 11"/>
          <p:cNvSpPr txBox="1"/>
          <p:nvPr/>
        </p:nvSpPr>
        <p:spPr>
          <a:xfrm>
            <a:off x="810658" y="5238829"/>
            <a:ext cx="11013098"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包含三个模块，</a:t>
            </a:r>
            <a:r>
              <a:rPr lang="en-US" altLang="zh-CN" sz="2000" dirty="0" smtClean="0">
                <a:latin typeface="黑体" panose="02010609060101010101" pitchFamily="49" charset="-122"/>
                <a:ea typeface="黑体" panose="02010609060101010101" pitchFamily="49" charset="-122"/>
              </a:rPr>
              <a:t>1</a:t>
            </a:r>
            <a:r>
              <a:rPr lang="zh-CN" altLang="en-US" sz="2000" dirty="0" smtClean="0">
                <a:latin typeface="黑体" panose="02010609060101010101" pitchFamily="49" charset="-122"/>
                <a:ea typeface="黑体" panose="02010609060101010101" pitchFamily="49" charset="-122"/>
              </a:rPr>
              <a:t>）锥形</a:t>
            </a:r>
            <a:r>
              <a:rPr lang="zh-CN" altLang="en-US" sz="2000" dirty="0">
                <a:latin typeface="黑体" panose="02010609060101010101" pitchFamily="49" charset="-122"/>
                <a:ea typeface="黑体" panose="02010609060101010101" pitchFamily="49" charset="-122"/>
              </a:rPr>
              <a:t>建议</a:t>
            </a:r>
            <a:r>
              <a:rPr lang="zh-CN" altLang="en-US" sz="2000" dirty="0" smtClean="0">
                <a:latin typeface="黑体" panose="02010609060101010101" pitchFamily="49" charset="-122"/>
                <a:ea typeface="黑体" panose="02010609060101010101" pitchFamily="49" charset="-122"/>
              </a:rPr>
              <a:t>区域提取，</a:t>
            </a:r>
            <a:r>
              <a:rPr lang="en-US" altLang="zh-CN" sz="2000" dirty="0" smtClean="0">
                <a:latin typeface="黑体" panose="02010609060101010101" pitchFamily="49" charset="-122"/>
                <a:ea typeface="黑体" panose="02010609060101010101" pitchFamily="49" charset="-122"/>
              </a:rPr>
              <a:t>2</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3D</a:t>
            </a:r>
            <a:r>
              <a:rPr lang="zh-CN" altLang="en-US" sz="2000" dirty="0" smtClean="0">
                <a:latin typeface="黑体" panose="02010609060101010101" pitchFamily="49" charset="-122"/>
                <a:ea typeface="黑体" panose="02010609060101010101" pitchFamily="49" charset="-122"/>
              </a:rPr>
              <a:t>实例分割，</a:t>
            </a:r>
            <a:r>
              <a:rPr lang="en-US" altLang="zh-CN" sz="2000" dirty="0" smtClean="0">
                <a:latin typeface="黑体" panose="02010609060101010101" pitchFamily="49" charset="-122"/>
                <a:ea typeface="黑体" panose="02010609060101010101" pitchFamily="49" charset="-122"/>
              </a:rPr>
              <a:t>3</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目标估计</a:t>
            </a:r>
            <a:r>
              <a:rPr lang="zh-CN" altLang="en-US"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23284027"/>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b="1" dirty="0"/>
              <a:t>基于纯点</a:t>
            </a:r>
            <a:r>
              <a:rPr lang="zh-CN" altLang="en-US" sz="2000" b="1" dirty="0" smtClean="0"/>
              <a:t>云方法的文章分享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 name="矩形 36"/>
          <p:cNvSpPr/>
          <p:nvPr/>
        </p:nvSpPr>
        <p:spPr>
          <a:xfrm>
            <a:off x="704982" y="4333766"/>
            <a:ext cx="10575594" cy="1323439"/>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1</a:t>
            </a:r>
            <a:r>
              <a:rPr lang="zh-CN" altLang="en-US" sz="2000" dirty="0" smtClean="0">
                <a:latin typeface="黑体" panose="02010609060101010101" pitchFamily="49" charset="-122"/>
                <a:ea typeface="黑体" panose="02010609060101010101" pitchFamily="49" charset="-122"/>
              </a:rPr>
              <a:t>）锥形建议区域提取模块：目前</a:t>
            </a:r>
            <a:r>
              <a:rPr lang="en-US" altLang="zh-CN" sz="2000" dirty="0" smtClean="0">
                <a:latin typeface="黑体" panose="02010609060101010101" pitchFamily="49" charset="-122"/>
                <a:ea typeface="黑体" panose="02010609060101010101" pitchFamily="49" charset="-122"/>
              </a:rPr>
              <a:t>3D</a:t>
            </a:r>
            <a:r>
              <a:rPr lang="zh-CN" altLang="en-US" sz="2000" dirty="0" smtClean="0">
                <a:latin typeface="黑体" panose="02010609060101010101" pitchFamily="49" charset="-122"/>
                <a:ea typeface="黑体" panose="02010609060101010101" pitchFamily="49" charset="-122"/>
              </a:rPr>
              <a:t>的传感器相对于二维图像传感器效果较差，所以利用图像先进行目标识别和目标区域定位。本文假设</a:t>
            </a:r>
            <a:r>
              <a:rPr lang="zh-CN" altLang="en-US" sz="2000" dirty="0">
                <a:latin typeface="黑体" panose="02010609060101010101" pitchFamily="49" charset="-122"/>
                <a:ea typeface="黑体" panose="02010609060101010101" pitchFamily="49" charset="-122"/>
              </a:rPr>
              <a:t>投影</a:t>
            </a:r>
            <a:r>
              <a:rPr lang="zh-CN" altLang="en-US" sz="2000" dirty="0" smtClean="0">
                <a:latin typeface="黑体" panose="02010609060101010101" pitchFamily="49" charset="-122"/>
                <a:ea typeface="黑体" panose="02010609060101010101" pitchFamily="49" charset="-122"/>
              </a:rPr>
              <a:t>矩阵已知（相机成像</a:t>
            </a:r>
            <a:r>
              <a:rPr lang="zh-CN" altLang="en-US" sz="2000" dirty="0">
                <a:latin typeface="黑体" panose="02010609060101010101" pitchFamily="49" charset="-122"/>
                <a:ea typeface="黑体" panose="02010609060101010101" pitchFamily="49" charset="-122"/>
              </a:rPr>
              <a:t>过程就是三维空间坐标到二维图像坐标的变换，这是一个投影</a:t>
            </a:r>
            <a:r>
              <a:rPr lang="zh-CN" altLang="en-US" sz="2000" dirty="0" smtClean="0">
                <a:latin typeface="黑体" panose="02010609060101010101" pitchFamily="49" charset="-122"/>
                <a:ea typeface="黑体" panose="02010609060101010101" pitchFamily="49" charset="-122"/>
              </a:rPr>
              <a:t>过程，投影矩阵</a:t>
            </a:r>
            <a:r>
              <a:rPr lang="zh-CN" altLang="en-US" sz="2000" dirty="0">
                <a:latin typeface="黑体" panose="02010609060101010101" pitchFamily="49" charset="-122"/>
                <a:ea typeface="黑体" panose="02010609060101010101" pitchFamily="49" charset="-122"/>
              </a:rPr>
              <a:t>就是建立这种三维到二维的投影</a:t>
            </a:r>
            <a:r>
              <a:rPr lang="zh-CN" altLang="en-US" sz="2000" dirty="0" smtClean="0">
                <a:latin typeface="黑体" panose="02010609060101010101" pitchFamily="49" charset="-122"/>
                <a:ea typeface="黑体" panose="02010609060101010101" pitchFamily="49" charset="-122"/>
              </a:rPr>
              <a:t>关系），二维目标区域就可以投影到平头锥形的三维区域，该</a:t>
            </a:r>
            <a:r>
              <a:rPr lang="zh-CN" altLang="en-US" sz="2000" dirty="0">
                <a:latin typeface="黑体" panose="02010609060101010101" pitchFamily="49" charset="-122"/>
                <a:ea typeface="黑体" panose="02010609060101010101" pitchFamily="49" charset="-122"/>
              </a:rPr>
              <a:t>区域内所有的点视为平头锥点</a:t>
            </a:r>
            <a:r>
              <a:rPr lang="zh-CN" altLang="en-US" sz="2000" dirty="0" smtClean="0">
                <a:latin typeface="黑体" panose="02010609060101010101" pitchFamily="49" charset="-122"/>
                <a:ea typeface="黑体" panose="02010609060101010101" pitchFamily="49" charset="-122"/>
              </a:rPr>
              <a:t>云。</a:t>
            </a:r>
            <a:endParaRPr lang="zh-CN" altLang="en-US" sz="2000" dirty="0">
              <a:latin typeface="黑体" panose="02010609060101010101" pitchFamily="49" charset="-122"/>
              <a:ea typeface="黑体" panose="02010609060101010101" pitchFamily="49" charset="-122"/>
            </a:endParaRPr>
          </a:p>
        </p:txBody>
      </p:sp>
      <p:sp>
        <p:nvSpPr>
          <p:cNvPr id="3" name="文本框 2"/>
          <p:cNvSpPr txBox="1"/>
          <p:nvPr/>
        </p:nvSpPr>
        <p:spPr>
          <a:xfrm>
            <a:off x="833638" y="6164818"/>
            <a:ext cx="9793088"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Frustum </a:t>
            </a:r>
            <a:r>
              <a:rPr lang="en-US" altLang="zh-CN" dirty="0" err="1">
                <a:latin typeface="黑体" panose="02010609060101010101" pitchFamily="49" charset="-122"/>
                <a:ea typeface="黑体" panose="02010609060101010101" pitchFamily="49" charset="-122"/>
              </a:rPr>
              <a:t>PointNets</a:t>
            </a:r>
            <a:r>
              <a:rPr lang="en-US" altLang="zh-CN" dirty="0">
                <a:latin typeface="黑体" panose="02010609060101010101" pitchFamily="49" charset="-122"/>
                <a:ea typeface="黑体" panose="02010609060101010101" pitchFamily="49" charset="-122"/>
              </a:rPr>
              <a:t> for 3D Object Detection from RGB-D </a:t>
            </a:r>
            <a:r>
              <a:rPr lang="en-US" altLang="zh-CN" dirty="0" smtClean="0">
                <a:latin typeface="黑体" panose="02010609060101010101" pitchFamily="49" charset="-122"/>
                <a:ea typeface="黑体" panose="02010609060101010101" pitchFamily="49" charset="-122"/>
              </a:rPr>
              <a:t>Data</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CVPR </a:t>
            </a:r>
            <a:r>
              <a:rPr lang="en-US" altLang="zh-CN" dirty="0" smtClean="0">
                <a:latin typeface="黑体" panose="02010609060101010101" pitchFamily="49" charset="-122"/>
                <a:ea typeface="黑体" panose="02010609060101010101" pitchFamily="49" charset="-122"/>
              </a:rPr>
              <a:t>2018</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704981" y="1195129"/>
            <a:ext cx="4521112" cy="3010109"/>
          </a:xfrm>
          <a:prstGeom prst="rect">
            <a:avLst/>
          </a:prstGeom>
        </p:spPr>
      </p:pic>
      <p:pic>
        <p:nvPicPr>
          <p:cNvPr id="4" name="图片 3"/>
          <p:cNvPicPr>
            <a:picLocks noChangeAspect="1"/>
          </p:cNvPicPr>
          <p:nvPr/>
        </p:nvPicPr>
        <p:blipFill>
          <a:blip r:embed="rId4"/>
          <a:stretch>
            <a:fillRect/>
          </a:stretch>
        </p:blipFill>
        <p:spPr>
          <a:xfrm>
            <a:off x="5756077" y="1195129"/>
            <a:ext cx="5342361" cy="3138637"/>
          </a:xfrm>
          <a:prstGeom prst="rect">
            <a:avLst/>
          </a:prstGeom>
        </p:spPr>
      </p:pic>
    </p:spTree>
    <p:extLst>
      <p:ext uri="{BB962C8B-B14F-4D97-AF65-F5344CB8AC3E}">
        <p14:creationId xmlns:p14="http://schemas.microsoft.com/office/powerpoint/2010/main" val="1151652948"/>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7"/>
          <p:cNvSpPr txBox="1">
            <a:spLocks noChangeArrowheads="1"/>
          </p:cNvSpPr>
          <p:nvPr/>
        </p:nvSpPr>
        <p:spPr bwMode="auto">
          <a:xfrm>
            <a:off x="1343472" y="312342"/>
            <a:ext cx="4318000" cy="523220"/>
          </a:xfrm>
          <a:prstGeom prst="rect">
            <a:avLst/>
          </a:prstGeom>
          <a:noFill/>
          <a:ln w="9525">
            <a:noFill/>
            <a:miter lim="800000"/>
            <a:headEnd/>
            <a:tailEnd/>
          </a:ln>
        </p:spPr>
        <p:txBody>
          <a:bodyPr>
            <a:spAutoFit/>
          </a:bodyPr>
          <a:lstStyle/>
          <a:p>
            <a:pPr eaLnBrk="1" hangingPunct="1">
              <a:spcBef>
                <a:spcPct val="50000"/>
              </a:spcBef>
              <a:spcAft>
                <a:spcPts val="500"/>
              </a:spcAft>
            </a:pPr>
            <a:r>
              <a:rPr lang="zh-CN" altLang="en-US" sz="2800" dirty="0">
                <a:ea typeface="黑体" pitchFamily="2" charset="-122"/>
              </a:rPr>
              <a:t>目录</a:t>
            </a:r>
            <a:endParaRPr lang="en-US" altLang="zh-CN" sz="2800" dirty="0">
              <a:ea typeface="黑体" pitchFamily="2" charset="-122"/>
            </a:endParaRPr>
          </a:p>
        </p:txBody>
      </p:sp>
      <p:sp>
        <p:nvSpPr>
          <p:cNvPr id="5156" name="TextBox 24"/>
          <p:cNvSpPr>
            <a:spLocks noChangeArrowheads="1"/>
          </p:cNvSpPr>
          <p:nvPr/>
        </p:nvSpPr>
        <p:spPr bwMode="auto">
          <a:xfrm>
            <a:off x="1762812" y="2303318"/>
            <a:ext cx="4035425" cy="400110"/>
          </a:xfrm>
          <a:prstGeom prst="rect">
            <a:avLst/>
          </a:prstGeom>
          <a:noFill/>
          <a:ln w="9525">
            <a:noFill/>
            <a:miter lim="800000"/>
            <a:headEnd/>
            <a:tailEnd/>
          </a:ln>
        </p:spPr>
        <p:txBody>
          <a:bodyPr wrap="square">
            <a:spAutoFit/>
          </a:bodyPr>
          <a:lstStyle/>
          <a:p>
            <a:r>
              <a:rPr lang="zh-CN" altLang="en-US" sz="2000" dirty="0">
                <a:latin typeface="黑体" pitchFamily="2" charset="-122"/>
                <a:ea typeface="黑体" pitchFamily="2" charset="-122"/>
              </a:rPr>
              <a:t>背景</a:t>
            </a:r>
            <a:r>
              <a:rPr lang="zh-CN" altLang="en-US" sz="2000" dirty="0" smtClean="0">
                <a:latin typeface="黑体" pitchFamily="2" charset="-122"/>
                <a:ea typeface="黑体" pitchFamily="2" charset="-122"/>
              </a:rPr>
              <a:t>及定义</a:t>
            </a:r>
            <a:endParaRPr lang="zh-CN" altLang="en-US" sz="2000" dirty="0">
              <a:latin typeface="黑体" pitchFamily="2" charset="-122"/>
              <a:ea typeface="黑体" pitchFamily="2" charset="-122"/>
            </a:endParaRPr>
          </a:p>
        </p:txBody>
      </p:sp>
      <p:grpSp>
        <p:nvGrpSpPr>
          <p:cNvPr id="3" name="组合 2"/>
          <p:cNvGrpSpPr/>
          <p:nvPr/>
        </p:nvGrpSpPr>
        <p:grpSpPr>
          <a:xfrm>
            <a:off x="1022744" y="2181905"/>
            <a:ext cx="577710" cy="646331"/>
            <a:chOff x="339865" y="1451192"/>
            <a:chExt cx="577710" cy="646331"/>
          </a:xfrm>
        </p:grpSpPr>
        <p:sp>
          <p:nvSpPr>
            <p:cNvPr id="21" name="直接连接符 20"/>
            <p:cNvSpPr>
              <a:spLocks noChangeShapeType="1"/>
            </p:cNvSpPr>
            <p:nvPr/>
          </p:nvSpPr>
          <p:spPr bwMode="auto">
            <a:xfrm>
              <a:off x="917575" y="1484784"/>
              <a:ext cx="0" cy="472239"/>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sz="3600"/>
            </a:p>
          </p:txBody>
        </p:sp>
        <p:sp>
          <p:nvSpPr>
            <p:cNvPr id="5158" name="TextBox 50"/>
            <p:cNvSpPr>
              <a:spLocks noChangeArrowheads="1"/>
            </p:cNvSpPr>
            <p:nvPr/>
          </p:nvSpPr>
          <p:spPr bwMode="auto">
            <a:xfrm>
              <a:off x="339865" y="1451192"/>
              <a:ext cx="468313" cy="646331"/>
            </a:xfrm>
            <a:prstGeom prst="rect">
              <a:avLst/>
            </a:prstGeom>
            <a:noFill/>
            <a:ln w="9525">
              <a:noFill/>
              <a:miter lim="800000"/>
              <a:headEnd/>
              <a:tailEnd/>
            </a:ln>
          </p:spPr>
          <p:txBody>
            <a:bodyPr>
              <a:spAutoFit/>
            </a:bodyPr>
            <a:lstStyle/>
            <a:p>
              <a:pPr eaLnBrk="1" hangingPunct="1"/>
              <a:r>
                <a:rPr lang="en-US" altLang="zh-CN" sz="3600" dirty="0">
                  <a:solidFill>
                    <a:srgbClr val="FF0000"/>
                  </a:solidFill>
                  <a:latin typeface="Arial Black" pitchFamily="34" charset="0"/>
                  <a:ea typeface="汉仪菱心体简"/>
                  <a:cs typeface="汉仪菱心体简"/>
                  <a:sym typeface="Arial Black" pitchFamily="34" charset="0"/>
                </a:rPr>
                <a:t>1</a:t>
              </a:r>
              <a:endParaRPr lang="zh-CN" altLang="en-US" sz="3600" dirty="0">
                <a:solidFill>
                  <a:srgbClr val="FF0000"/>
                </a:solidFill>
                <a:latin typeface="Arial Black" pitchFamily="34" charset="0"/>
                <a:ea typeface="汉仪菱心体简"/>
                <a:cs typeface="汉仪菱心体简"/>
                <a:sym typeface="Arial Black" pitchFamily="34" charset="0"/>
              </a:endParaRPr>
            </a:p>
          </p:txBody>
        </p:sp>
      </p:grpSp>
      <p:sp>
        <p:nvSpPr>
          <p:cNvPr id="5127" name="TextBox 24"/>
          <p:cNvSpPr>
            <a:spLocks noChangeArrowheads="1"/>
          </p:cNvSpPr>
          <p:nvPr/>
        </p:nvSpPr>
        <p:spPr bwMode="auto">
          <a:xfrm>
            <a:off x="1762812" y="3318939"/>
            <a:ext cx="4724400" cy="400110"/>
          </a:xfrm>
          <a:prstGeom prst="rect">
            <a:avLst/>
          </a:prstGeom>
          <a:noFill/>
          <a:ln w="9525">
            <a:noFill/>
            <a:miter lim="800000"/>
            <a:headEnd/>
            <a:tailEnd/>
          </a:ln>
        </p:spPr>
        <p:txBody>
          <a:bodyPr wrap="square">
            <a:spAutoFit/>
          </a:bodyPr>
          <a:lstStyle/>
          <a:p>
            <a:r>
              <a:rPr lang="zh-CN" altLang="en-US" sz="2000" dirty="0" smtClean="0">
                <a:latin typeface="黑体" pitchFamily="2" charset="-122"/>
                <a:ea typeface="黑体" pitchFamily="2" charset="-122"/>
              </a:rPr>
              <a:t>文章</a:t>
            </a:r>
            <a:r>
              <a:rPr lang="zh-CN" altLang="en-US" sz="2000" dirty="0" smtClean="0">
                <a:latin typeface="黑体" pitchFamily="2" charset="-122"/>
                <a:ea typeface="黑体" pitchFamily="2" charset="-122"/>
              </a:rPr>
              <a:t>分享</a:t>
            </a:r>
            <a:endParaRPr lang="zh-CN" altLang="en-US" sz="2000" dirty="0">
              <a:latin typeface="黑体" pitchFamily="2" charset="-122"/>
              <a:ea typeface="黑体" pitchFamily="2" charset="-122"/>
            </a:endParaRPr>
          </a:p>
        </p:txBody>
      </p:sp>
      <p:grpSp>
        <p:nvGrpSpPr>
          <p:cNvPr id="56" name="组合 55"/>
          <p:cNvGrpSpPr/>
          <p:nvPr/>
        </p:nvGrpSpPr>
        <p:grpSpPr>
          <a:xfrm>
            <a:off x="1038238" y="3249283"/>
            <a:ext cx="577710" cy="646331"/>
            <a:chOff x="339865" y="1451192"/>
            <a:chExt cx="577710" cy="646331"/>
          </a:xfrm>
        </p:grpSpPr>
        <p:sp>
          <p:nvSpPr>
            <p:cNvPr id="57" name="直接连接符 56"/>
            <p:cNvSpPr>
              <a:spLocks noChangeShapeType="1"/>
            </p:cNvSpPr>
            <p:nvPr/>
          </p:nvSpPr>
          <p:spPr bwMode="auto">
            <a:xfrm>
              <a:off x="917575" y="1484784"/>
              <a:ext cx="0" cy="472239"/>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sz="3600"/>
            </a:p>
          </p:txBody>
        </p:sp>
        <p:sp>
          <p:nvSpPr>
            <p:cNvPr id="58" name="TextBox 50"/>
            <p:cNvSpPr>
              <a:spLocks noChangeArrowheads="1"/>
            </p:cNvSpPr>
            <p:nvPr/>
          </p:nvSpPr>
          <p:spPr bwMode="auto">
            <a:xfrm>
              <a:off x="339865" y="1451192"/>
              <a:ext cx="468313" cy="646331"/>
            </a:xfrm>
            <a:prstGeom prst="rect">
              <a:avLst/>
            </a:prstGeom>
            <a:noFill/>
            <a:ln w="9525">
              <a:noFill/>
              <a:miter lim="800000"/>
              <a:headEnd/>
              <a:tailEnd/>
            </a:ln>
          </p:spPr>
          <p:txBody>
            <a:bodyPr>
              <a:spAutoFit/>
            </a:bodyPr>
            <a:lstStyle/>
            <a:p>
              <a:pPr eaLnBrk="1" hangingPunct="1"/>
              <a:r>
                <a:rPr lang="en-US" altLang="zh-CN" sz="3600" dirty="0" smtClean="0">
                  <a:solidFill>
                    <a:srgbClr val="FF0000"/>
                  </a:solidFill>
                  <a:latin typeface="Arial Black" pitchFamily="34" charset="0"/>
                  <a:ea typeface="汉仪菱心体简"/>
                  <a:cs typeface="汉仪菱心体简"/>
                  <a:sym typeface="Arial Black" pitchFamily="34" charset="0"/>
                </a:rPr>
                <a:t>3</a:t>
              </a:r>
              <a:endParaRPr lang="zh-CN" altLang="en-US" sz="3600" dirty="0">
                <a:solidFill>
                  <a:srgbClr val="FF0000"/>
                </a:solidFill>
                <a:latin typeface="Arial Black" pitchFamily="34" charset="0"/>
                <a:ea typeface="汉仪菱心体简"/>
                <a:cs typeface="汉仪菱心体简"/>
                <a:sym typeface="Arial Black" pitchFamily="34" charset="0"/>
              </a:endParaRPr>
            </a:p>
          </p:txBody>
        </p:sp>
      </p:grpSp>
      <p:sp>
        <p:nvSpPr>
          <p:cNvPr id="4" name="灯片编号占位符 3"/>
          <p:cNvSpPr>
            <a:spLocks noGrp="1"/>
          </p:cNvSpPr>
          <p:nvPr>
            <p:ph type="sldNum" sz="quarter" idx="12"/>
          </p:nvPr>
        </p:nvSpPr>
        <p:spPr/>
        <p:txBody>
          <a:bodyPr/>
          <a:lstStyle/>
          <a:p>
            <a:pPr>
              <a:defRPr/>
            </a:pPr>
            <a:fld id="{6C5FF4B1-6C59-4A81-B68C-70B2283FD445}" type="slidenum">
              <a:rPr lang="en-US" altLang="zh-CN" smtClean="0"/>
              <a:pPr>
                <a:defRPr/>
              </a:pPr>
              <a:t>2</a:t>
            </a:fld>
            <a:endParaRPr lang="en-US" altLang="zh-CN"/>
          </a:p>
        </p:txBody>
      </p:sp>
      <p:grpSp>
        <p:nvGrpSpPr>
          <p:cNvPr id="20" name="组合 19"/>
          <p:cNvGrpSpPr/>
          <p:nvPr/>
        </p:nvGrpSpPr>
        <p:grpSpPr>
          <a:xfrm>
            <a:off x="1022744" y="2703428"/>
            <a:ext cx="591302" cy="646331"/>
            <a:chOff x="326273" y="1419683"/>
            <a:chExt cx="591302" cy="646331"/>
          </a:xfrm>
        </p:grpSpPr>
        <p:sp>
          <p:nvSpPr>
            <p:cNvPr id="22" name="直接连接符 21"/>
            <p:cNvSpPr>
              <a:spLocks noChangeShapeType="1"/>
            </p:cNvSpPr>
            <p:nvPr/>
          </p:nvSpPr>
          <p:spPr bwMode="auto">
            <a:xfrm>
              <a:off x="917575" y="1484784"/>
              <a:ext cx="0" cy="472239"/>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sz="3600"/>
            </a:p>
          </p:txBody>
        </p:sp>
        <p:sp>
          <p:nvSpPr>
            <p:cNvPr id="23" name="TextBox 50"/>
            <p:cNvSpPr>
              <a:spLocks noChangeArrowheads="1"/>
            </p:cNvSpPr>
            <p:nvPr/>
          </p:nvSpPr>
          <p:spPr bwMode="auto">
            <a:xfrm>
              <a:off x="326273" y="1419683"/>
              <a:ext cx="468313" cy="646331"/>
            </a:xfrm>
            <a:prstGeom prst="rect">
              <a:avLst/>
            </a:prstGeom>
            <a:noFill/>
            <a:ln w="9525">
              <a:noFill/>
              <a:miter lim="800000"/>
              <a:headEnd/>
              <a:tailEnd/>
            </a:ln>
          </p:spPr>
          <p:txBody>
            <a:bodyPr>
              <a:spAutoFit/>
            </a:bodyPr>
            <a:lstStyle/>
            <a:p>
              <a:pPr eaLnBrk="1" hangingPunct="1"/>
              <a:r>
                <a:rPr lang="en-US" altLang="zh-CN" sz="3600" dirty="0" smtClean="0">
                  <a:solidFill>
                    <a:srgbClr val="FF0000"/>
                  </a:solidFill>
                  <a:latin typeface="Arial Black" pitchFamily="34" charset="0"/>
                  <a:ea typeface="汉仪菱心体简"/>
                  <a:cs typeface="汉仪菱心体简"/>
                  <a:sym typeface="Arial Black" pitchFamily="34" charset="0"/>
                </a:rPr>
                <a:t>2</a:t>
              </a:r>
              <a:endParaRPr lang="zh-CN" altLang="en-US" sz="3600" dirty="0">
                <a:solidFill>
                  <a:srgbClr val="FF0000"/>
                </a:solidFill>
                <a:latin typeface="Arial Black" pitchFamily="34" charset="0"/>
                <a:ea typeface="汉仪菱心体简"/>
                <a:cs typeface="汉仪菱心体简"/>
                <a:sym typeface="Arial Black" pitchFamily="34" charset="0"/>
              </a:endParaRPr>
            </a:p>
          </p:txBody>
        </p:sp>
      </p:grpSp>
      <p:sp>
        <p:nvSpPr>
          <p:cNvPr id="24" name="TextBox 24"/>
          <p:cNvSpPr>
            <a:spLocks noChangeArrowheads="1"/>
          </p:cNvSpPr>
          <p:nvPr/>
        </p:nvSpPr>
        <p:spPr bwMode="auto">
          <a:xfrm>
            <a:off x="1762812" y="2849173"/>
            <a:ext cx="4035425" cy="400110"/>
          </a:xfrm>
          <a:prstGeom prst="rect">
            <a:avLst/>
          </a:prstGeom>
          <a:noFill/>
          <a:ln w="9525">
            <a:noFill/>
            <a:miter lim="800000"/>
            <a:headEnd/>
            <a:tailEnd/>
          </a:ln>
        </p:spPr>
        <p:txBody>
          <a:bodyPr wrap="square">
            <a:spAutoFit/>
          </a:bodyPr>
          <a:lstStyle/>
          <a:p>
            <a:r>
              <a:rPr lang="zh-CN" altLang="en-US" sz="2000" dirty="0" smtClean="0">
                <a:latin typeface="黑体" pitchFamily="2" charset="-122"/>
                <a:ea typeface="黑体" pitchFamily="2" charset="-122"/>
              </a:rPr>
              <a:t>数据类型</a:t>
            </a:r>
            <a:endParaRPr lang="zh-CN" altLang="en-US" sz="2000" dirty="0">
              <a:latin typeface="黑体" pitchFamily="2" charset="-122"/>
              <a:ea typeface="黑体" pitchFamily="2" charset="-122"/>
            </a:endParaRPr>
          </a:p>
        </p:txBody>
      </p:sp>
    </p:spTree>
  </p:cSld>
  <p:clrMapOvr>
    <a:masterClrMapping/>
  </p:clrMapOvr>
  <p:transition spd="med" advTm="30169">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b="1" dirty="0"/>
              <a:t>基于纯点</a:t>
            </a:r>
            <a:r>
              <a:rPr lang="zh-CN" altLang="en-US" sz="2000" b="1" dirty="0" smtClean="0"/>
              <a:t>云方法的文章分享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 name="矩形 36"/>
          <p:cNvSpPr/>
          <p:nvPr/>
        </p:nvSpPr>
        <p:spPr>
          <a:xfrm>
            <a:off x="704982" y="4333766"/>
            <a:ext cx="10575594" cy="1323439"/>
          </a:xfrm>
          <a:prstGeom prst="rect">
            <a:avLst/>
          </a:prstGeom>
        </p:spPr>
        <p:txBody>
          <a:bodyPr wrap="square">
            <a:spAutoFit/>
          </a:bodyPr>
          <a:lstStyle/>
          <a:p>
            <a:r>
              <a:rPr lang="en-US" altLang="zh-CN" sz="2000" dirty="0">
                <a:latin typeface="黑体" panose="02010609060101010101" pitchFamily="49" charset="-122"/>
                <a:ea typeface="黑体" panose="02010609060101010101" pitchFamily="49" charset="-122"/>
              </a:rPr>
              <a:t>2</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3D</a:t>
            </a:r>
            <a:r>
              <a:rPr lang="zh-CN" altLang="en-US" sz="2000" dirty="0" smtClean="0">
                <a:latin typeface="黑体" panose="02010609060101010101" pitchFamily="49" charset="-122"/>
                <a:ea typeface="黑体" panose="02010609060101010101" pitchFamily="49" charset="-122"/>
              </a:rPr>
              <a:t>实例分割</a:t>
            </a:r>
            <a:r>
              <a:rPr lang="zh-CN" altLang="en-US" sz="2000" dirty="0">
                <a:latin typeface="黑体" panose="02010609060101010101" pitchFamily="49" charset="-122"/>
                <a:ea typeface="黑体" panose="02010609060101010101" pitchFamily="49" charset="-122"/>
              </a:rPr>
              <a:t>模块：有了</a:t>
            </a:r>
            <a:r>
              <a:rPr lang="en-US" altLang="zh-CN" sz="2000" dirty="0">
                <a:latin typeface="黑体" panose="02010609060101010101" pitchFamily="49" charset="-122"/>
                <a:ea typeface="黑体" panose="02010609060101010101" pitchFamily="49" charset="-122"/>
              </a:rPr>
              <a:t>2D</a:t>
            </a:r>
            <a:r>
              <a:rPr lang="zh-CN" altLang="en-US" sz="2000" dirty="0">
                <a:latin typeface="黑体" panose="02010609060101010101" pitchFamily="49" charset="-122"/>
                <a:ea typeface="黑体" panose="02010609060101010101" pitchFamily="49" charset="-122"/>
              </a:rPr>
              <a:t>目标检测区域和锥形的目标区域如何得到目标对应的</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点云</a:t>
            </a:r>
            <a:r>
              <a:rPr lang="zh-CN" altLang="en-US"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因为</a:t>
            </a:r>
            <a:r>
              <a:rPr lang="zh-CN" altLang="en-US" sz="2000" dirty="0" smtClean="0">
                <a:latin typeface="黑体" panose="02010609060101010101" pitchFamily="49" charset="-122"/>
                <a:ea typeface="黑体" panose="02010609060101010101" pitchFamily="49" charset="-122"/>
              </a:rPr>
              <a:t>目标</a:t>
            </a:r>
            <a:r>
              <a:rPr lang="zh-CN" altLang="en-US" sz="2000" dirty="0">
                <a:latin typeface="黑体" panose="02010609060101010101" pitchFamily="49" charset="-122"/>
                <a:ea typeface="黑体" panose="02010609060101010101" pitchFamily="49" charset="-122"/>
              </a:rPr>
              <a:t>在</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的自然状态下是自然分离的，</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点云分割是比图像上</a:t>
            </a:r>
            <a:r>
              <a:rPr lang="zh-CN" altLang="en-US" sz="2000" dirty="0" smtClean="0">
                <a:latin typeface="黑体" panose="02010609060101010101" pitchFamily="49" charset="-122"/>
                <a:ea typeface="黑体" panose="02010609060101010101" pitchFamily="49" charset="-122"/>
              </a:rPr>
              <a:t>的分割更加</a:t>
            </a:r>
            <a:r>
              <a:rPr lang="zh-CN" altLang="en-US" sz="2000" dirty="0">
                <a:latin typeface="黑体" panose="02010609060101010101" pitchFamily="49" charset="-122"/>
                <a:ea typeface="黑体" panose="02010609060101010101" pitchFamily="49" charset="-122"/>
              </a:rPr>
              <a:t>容易和更加</a:t>
            </a:r>
            <a:r>
              <a:rPr lang="zh-CN" altLang="en-US" sz="2000" dirty="0" smtClean="0">
                <a:latin typeface="黑体" panose="02010609060101010101" pitchFamily="49" charset="-122"/>
                <a:ea typeface="黑体" panose="02010609060101010101" pitchFamily="49" charset="-122"/>
              </a:rPr>
              <a:t>自然；</a:t>
            </a:r>
            <a:r>
              <a:rPr lang="zh-CN" altLang="en-US" sz="2000" dirty="0">
                <a:latin typeface="黑体" panose="02010609060101010101" pitchFamily="49" charset="-122"/>
                <a:ea typeface="黑体" panose="02010609060101010101" pitchFamily="49" charset="-122"/>
              </a:rPr>
              <a:t>基于这种事实，本文使用</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的实例</a:t>
            </a:r>
            <a:r>
              <a:rPr lang="zh-CN" altLang="en-US" sz="2000" dirty="0" smtClean="0">
                <a:latin typeface="黑体" panose="02010609060101010101" pitchFamily="49" charset="-122"/>
                <a:ea typeface="黑体" panose="02010609060101010101" pitchFamily="49" charset="-122"/>
              </a:rPr>
              <a:t>分割，类似于</a:t>
            </a:r>
            <a:r>
              <a:rPr lang="en-US" altLang="zh-CN" sz="2000" dirty="0">
                <a:latin typeface="黑体" panose="02010609060101010101" pitchFamily="49" charset="-122"/>
                <a:ea typeface="黑体" panose="02010609060101010101" pitchFamily="49" charset="-122"/>
              </a:rPr>
              <a:t>mask-RCNN</a:t>
            </a:r>
            <a:r>
              <a:rPr lang="zh-CN" altLang="en-US" sz="2000" dirty="0">
                <a:latin typeface="黑体" panose="02010609060101010101" pitchFamily="49" charset="-122"/>
                <a:ea typeface="黑体" panose="02010609060101010101" pitchFamily="49" charset="-122"/>
              </a:rPr>
              <a:t>分割（是不是目标）；通过</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实例分割可以得到粗略属于该目标的点云；</a:t>
            </a:r>
            <a:endParaRPr lang="zh-CN" altLang="en-US" sz="2000" dirty="0">
              <a:latin typeface="黑体" panose="02010609060101010101" pitchFamily="49" charset="-122"/>
              <a:ea typeface="黑体" panose="02010609060101010101" pitchFamily="49" charset="-122"/>
            </a:endParaRPr>
          </a:p>
        </p:txBody>
      </p:sp>
      <p:sp>
        <p:nvSpPr>
          <p:cNvPr id="3" name="文本框 2"/>
          <p:cNvSpPr txBox="1"/>
          <p:nvPr/>
        </p:nvSpPr>
        <p:spPr>
          <a:xfrm>
            <a:off x="833638" y="6164818"/>
            <a:ext cx="9793088"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Frustum </a:t>
            </a:r>
            <a:r>
              <a:rPr lang="en-US" altLang="zh-CN" dirty="0" err="1">
                <a:latin typeface="黑体" panose="02010609060101010101" pitchFamily="49" charset="-122"/>
                <a:ea typeface="黑体" panose="02010609060101010101" pitchFamily="49" charset="-122"/>
              </a:rPr>
              <a:t>PointNets</a:t>
            </a:r>
            <a:r>
              <a:rPr lang="en-US" altLang="zh-CN" dirty="0">
                <a:latin typeface="黑体" panose="02010609060101010101" pitchFamily="49" charset="-122"/>
                <a:ea typeface="黑体" panose="02010609060101010101" pitchFamily="49" charset="-122"/>
              </a:rPr>
              <a:t> for 3D Object Detection from RGB-D </a:t>
            </a:r>
            <a:r>
              <a:rPr lang="en-US" altLang="zh-CN" dirty="0" smtClean="0">
                <a:latin typeface="黑体" panose="02010609060101010101" pitchFamily="49" charset="-122"/>
                <a:ea typeface="黑体" panose="02010609060101010101" pitchFamily="49" charset="-122"/>
              </a:rPr>
              <a:t>Data</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CVPR </a:t>
            </a:r>
            <a:r>
              <a:rPr lang="en-US" altLang="zh-CN" dirty="0" smtClean="0">
                <a:latin typeface="黑体" panose="02010609060101010101" pitchFamily="49" charset="-122"/>
                <a:ea typeface="黑体" panose="02010609060101010101" pitchFamily="49" charset="-122"/>
              </a:rPr>
              <a:t>2018</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911424" y="1058402"/>
            <a:ext cx="4254500" cy="3333854"/>
          </a:xfrm>
          <a:prstGeom prst="rect">
            <a:avLst/>
          </a:prstGeom>
        </p:spPr>
      </p:pic>
      <p:pic>
        <p:nvPicPr>
          <p:cNvPr id="6" name="图片 5"/>
          <p:cNvPicPr>
            <a:picLocks noChangeAspect="1"/>
          </p:cNvPicPr>
          <p:nvPr/>
        </p:nvPicPr>
        <p:blipFill>
          <a:blip r:embed="rId4"/>
          <a:stretch>
            <a:fillRect/>
          </a:stretch>
        </p:blipFill>
        <p:spPr>
          <a:xfrm>
            <a:off x="6098610" y="1037426"/>
            <a:ext cx="4249280" cy="3151905"/>
          </a:xfrm>
          <a:prstGeom prst="rect">
            <a:avLst/>
          </a:prstGeom>
        </p:spPr>
      </p:pic>
    </p:spTree>
    <p:extLst>
      <p:ext uri="{BB962C8B-B14F-4D97-AF65-F5344CB8AC3E}">
        <p14:creationId xmlns:p14="http://schemas.microsoft.com/office/powerpoint/2010/main" val="1551076249"/>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b="1" dirty="0"/>
              <a:t>基于纯点</a:t>
            </a:r>
            <a:r>
              <a:rPr lang="zh-CN" altLang="en-US" sz="2000" b="1" dirty="0" smtClean="0"/>
              <a:t>云方法的文章分享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 name="矩形 36"/>
          <p:cNvSpPr/>
          <p:nvPr/>
        </p:nvSpPr>
        <p:spPr>
          <a:xfrm>
            <a:off x="704982" y="4333766"/>
            <a:ext cx="10575594" cy="1015663"/>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3</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3D</a:t>
            </a:r>
            <a:r>
              <a:rPr lang="zh-CN" altLang="en-US" sz="2000" dirty="0" smtClean="0">
                <a:latin typeface="黑体" panose="02010609060101010101" pitchFamily="49" charset="-122"/>
                <a:ea typeface="黑体" panose="02010609060101010101" pitchFamily="49" charset="-122"/>
              </a:rPr>
              <a:t>目标估计模块</a:t>
            </a:r>
            <a:r>
              <a:rPr lang="zh-CN" altLang="en-US"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分割出的掩模中心</a:t>
            </a:r>
            <a:r>
              <a:rPr lang="zh-CN" altLang="en-US" sz="2000" dirty="0" smtClean="0">
                <a:latin typeface="黑体" panose="02010609060101010101" pitchFamily="49" charset="-122"/>
                <a:ea typeface="黑体" panose="02010609060101010101" pitchFamily="49" charset="-122"/>
              </a:rPr>
              <a:t>坐标（分割出的目标点云中心目标）可能</a:t>
            </a:r>
            <a:r>
              <a:rPr lang="zh-CN" altLang="en-US" sz="2000" dirty="0">
                <a:latin typeface="黑体" panose="02010609060101010101" pitchFamily="49" charset="-122"/>
                <a:ea typeface="黑体" panose="02010609060101010101" pitchFamily="49" charset="-122"/>
              </a:rPr>
              <a:t>距离真实框比较远</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因此，使用轻量级回归</a:t>
            </a:r>
            <a:r>
              <a:rPr lang="en-US" altLang="zh-CN" sz="2000" dirty="0" err="1">
                <a:latin typeface="黑体" panose="02010609060101010101" pitchFamily="49" charset="-122"/>
                <a:ea typeface="黑体" panose="02010609060101010101" pitchFamily="49" charset="-122"/>
              </a:rPr>
              <a:t>PointNet</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T-Net</a:t>
            </a:r>
            <a:r>
              <a:rPr lang="zh-CN" altLang="en-US" sz="2000" dirty="0">
                <a:latin typeface="黑体" panose="02010609060101010101" pitchFamily="49" charset="-122"/>
                <a:ea typeface="黑体" panose="02010609060101010101" pitchFamily="49" charset="-122"/>
              </a:rPr>
              <a:t>）来估计整个目标的真实中心，使预测的中心更加准确。</a:t>
            </a:r>
            <a:endParaRPr lang="zh-CN" altLang="en-US" sz="2000" dirty="0">
              <a:latin typeface="黑体" panose="02010609060101010101" pitchFamily="49" charset="-122"/>
              <a:ea typeface="黑体" panose="02010609060101010101" pitchFamily="49" charset="-122"/>
            </a:endParaRPr>
          </a:p>
        </p:txBody>
      </p:sp>
      <p:sp>
        <p:nvSpPr>
          <p:cNvPr id="3" name="文本框 2"/>
          <p:cNvSpPr txBox="1"/>
          <p:nvPr/>
        </p:nvSpPr>
        <p:spPr>
          <a:xfrm>
            <a:off x="833638" y="6164818"/>
            <a:ext cx="9793088"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Frustum </a:t>
            </a:r>
            <a:r>
              <a:rPr lang="en-US" altLang="zh-CN" dirty="0" err="1">
                <a:latin typeface="黑体" panose="02010609060101010101" pitchFamily="49" charset="-122"/>
                <a:ea typeface="黑体" panose="02010609060101010101" pitchFamily="49" charset="-122"/>
              </a:rPr>
              <a:t>PointNets</a:t>
            </a:r>
            <a:r>
              <a:rPr lang="en-US" altLang="zh-CN" dirty="0">
                <a:latin typeface="黑体" panose="02010609060101010101" pitchFamily="49" charset="-122"/>
                <a:ea typeface="黑体" panose="02010609060101010101" pitchFamily="49" charset="-122"/>
              </a:rPr>
              <a:t> for 3D Object Detection from RGB-D </a:t>
            </a:r>
            <a:r>
              <a:rPr lang="en-US" altLang="zh-CN" dirty="0" smtClean="0">
                <a:latin typeface="黑体" panose="02010609060101010101" pitchFamily="49" charset="-122"/>
                <a:ea typeface="黑体" panose="02010609060101010101" pitchFamily="49" charset="-122"/>
              </a:rPr>
              <a:t>Data</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CVPR </a:t>
            </a:r>
            <a:r>
              <a:rPr lang="en-US" altLang="zh-CN" dirty="0" smtClean="0">
                <a:latin typeface="黑体" panose="02010609060101010101" pitchFamily="49" charset="-122"/>
                <a:ea typeface="黑体" panose="02010609060101010101" pitchFamily="49" charset="-122"/>
              </a:rPr>
              <a:t>2018</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905074" y="1047353"/>
            <a:ext cx="4398838" cy="3068957"/>
          </a:xfrm>
          <a:prstGeom prst="rect">
            <a:avLst/>
          </a:prstGeom>
        </p:spPr>
      </p:pic>
      <p:pic>
        <p:nvPicPr>
          <p:cNvPr id="8" name="图片 7"/>
          <p:cNvPicPr>
            <a:picLocks noChangeAspect="1"/>
          </p:cNvPicPr>
          <p:nvPr/>
        </p:nvPicPr>
        <p:blipFill>
          <a:blip r:embed="rId4"/>
          <a:stretch>
            <a:fillRect/>
          </a:stretch>
        </p:blipFill>
        <p:spPr>
          <a:xfrm>
            <a:off x="6456040" y="1135083"/>
            <a:ext cx="3312368" cy="2606178"/>
          </a:xfrm>
          <a:prstGeom prst="rect">
            <a:avLst/>
          </a:prstGeom>
        </p:spPr>
      </p:pic>
    </p:spTree>
    <p:extLst>
      <p:ext uri="{BB962C8B-B14F-4D97-AF65-F5344CB8AC3E}">
        <p14:creationId xmlns:p14="http://schemas.microsoft.com/office/powerpoint/2010/main" val="363142565"/>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方法分类</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矩形 23"/>
          <p:cNvSpPr/>
          <p:nvPr/>
        </p:nvSpPr>
        <p:spPr>
          <a:xfrm>
            <a:off x="644332" y="1249893"/>
            <a:ext cx="10852267" cy="461665"/>
          </a:xfrm>
          <a:prstGeom prst="rect">
            <a:avLst/>
          </a:prstGeom>
        </p:spPr>
        <p:txBody>
          <a:bodyPr wrap="square">
            <a:spAutoFit/>
          </a:bodyPr>
          <a:lstStyle/>
          <a:p>
            <a:r>
              <a:rPr lang="en-US" altLang="zh-CN" sz="2200" b="1" dirty="0">
                <a:latin typeface="黑体" panose="02010609060101010101" pitchFamily="49" charset="-122"/>
                <a:ea typeface="黑体" panose="02010609060101010101" pitchFamily="49" charset="-122"/>
              </a:rPr>
              <a:t> </a:t>
            </a:r>
            <a:r>
              <a:rPr lang="en-US" altLang="zh-CN" sz="2400" b="1" dirty="0" smtClean="0"/>
              <a:t>3.3 </a:t>
            </a:r>
            <a:r>
              <a:rPr lang="zh-CN" altLang="en-US" sz="2400" dirty="0" smtClean="0">
                <a:latin typeface="黑体" panose="02010609060101010101" pitchFamily="49" charset="-122"/>
                <a:ea typeface="黑体" panose="02010609060101010101" pitchFamily="49" charset="-122"/>
              </a:rPr>
              <a:t>基于双（多）视图</a:t>
            </a:r>
            <a:r>
              <a:rPr lang="zh-CN" altLang="en-US" sz="2400" dirty="0">
                <a:latin typeface="黑体" panose="02010609060101010101" pitchFamily="49" charset="-122"/>
                <a:ea typeface="黑体" panose="02010609060101010101" pitchFamily="49" charset="-122"/>
              </a:rPr>
              <a:t>的方法</a:t>
            </a:r>
            <a:r>
              <a:rPr lang="zh-CN" altLang="en-US" sz="2400" b="1" dirty="0" smtClean="0"/>
              <a:t>：</a:t>
            </a:r>
            <a:endParaRPr lang="zh-CN" altLang="en-US" sz="2400" b="1" dirty="0"/>
          </a:p>
        </p:txBody>
      </p:sp>
      <p:sp>
        <p:nvSpPr>
          <p:cNvPr id="37" name="矩形 36"/>
          <p:cNvSpPr/>
          <p:nvPr/>
        </p:nvSpPr>
        <p:spPr>
          <a:xfrm>
            <a:off x="704982" y="1926306"/>
            <a:ext cx="10892866" cy="1938992"/>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rPr>
              <a:t>对于双目立体视觉，进行合理的</a:t>
            </a:r>
            <a:r>
              <a:rPr lang="zh-CN" altLang="en-US" sz="2400" dirty="0">
                <a:solidFill>
                  <a:srgbClr val="FF0000"/>
                </a:solidFill>
                <a:latin typeface="黑体" panose="02010609060101010101" pitchFamily="49" charset="-122"/>
                <a:ea typeface="黑体" panose="02010609060101010101" pitchFamily="49" charset="-122"/>
              </a:rPr>
              <a:t>双目匹配</a:t>
            </a:r>
            <a:r>
              <a:rPr lang="zh-CN" altLang="en-US" sz="2400" dirty="0">
                <a:latin typeface="黑体" panose="02010609060101010101" pitchFamily="49" charset="-122"/>
                <a:ea typeface="黑体" panose="02010609060101010101" pitchFamily="49" charset="-122"/>
              </a:rPr>
              <a:t>，通过相机之间的相对位置计算，可以得到比单目视觉更强的空间约束关系，因此结合已有的物体先验知识，可能得到比单目相机更准确的检测结果。</a:t>
            </a:r>
            <a:r>
              <a:rPr lang="zh-CN" altLang="en-US" sz="2400" dirty="0" smtClean="0">
                <a:latin typeface="黑体" panose="02010609060101010101" pitchFamily="49" charset="-122"/>
                <a:ea typeface="黑体" panose="02010609060101010101" pitchFamily="49" charset="-122"/>
              </a:rPr>
              <a:t>可以</a:t>
            </a:r>
            <a:r>
              <a:rPr lang="zh-CN" altLang="en-US" sz="2400" dirty="0">
                <a:latin typeface="黑体" panose="02010609060101010101" pitchFamily="49" charset="-122"/>
                <a:ea typeface="黑体" panose="02010609060101010101" pitchFamily="49" charset="-122"/>
              </a:rPr>
              <a:t>使用从不同视图的图像中得到的</a:t>
            </a:r>
            <a:r>
              <a:rPr lang="zh-CN" altLang="en-US" sz="2400" dirty="0">
                <a:solidFill>
                  <a:srgbClr val="FF0000"/>
                </a:solidFill>
                <a:latin typeface="黑体" panose="02010609060101010101" pitchFamily="49" charset="-122"/>
                <a:ea typeface="黑体" panose="02010609060101010101" pitchFamily="49" charset="-122"/>
              </a:rPr>
              <a:t>视差</a:t>
            </a:r>
            <a:r>
              <a:rPr lang="zh-CN" altLang="en-US" sz="2400" dirty="0">
                <a:latin typeface="黑体" panose="02010609060101010101" pitchFamily="49" charset="-122"/>
                <a:ea typeface="黑体" panose="02010609060101010101" pitchFamily="49" charset="-122"/>
              </a:rPr>
              <a:t>来获得深度图。</a:t>
            </a:r>
            <a:r>
              <a:rPr lang="zh-CN" altLang="en-US" sz="2400" dirty="0"/>
              <a:t/>
            </a:r>
            <a:br>
              <a:rPr lang="zh-CN" altLang="en-US" sz="2400" dirty="0"/>
            </a:b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65970450"/>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anose="02010609060101010101" pitchFamily="49" charset="-122"/>
                <a:ea typeface="黑体" panose="02010609060101010101" pitchFamily="49" charset="-122"/>
              </a:rPr>
              <a:t>基于</a:t>
            </a:r>
            <a:r>
              <a:rPr lang="zh-CN" altLang="en-US" sz="2000" dirty="0" smtClean="0">
                <a:latin typeface="黑体" panose="02010609060101010101" pitchFamily="49" charset="-122"/>
                <a:ea typeface="黑体" panose="02010609060101010101" pitchFamily="49" charset="-122"/>
              </a:rPr>
              <a:t>双视图方法的文章分享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矩形 23"/>
          <p:cNvSpPr/>
          <p:nvPr/>
        </p:nvSpPr>
        <p:spPr>
          <a:xfrm>
            <a:off x="722454" y="6161704"/>
            <a:ext cx="10852267" cy="430887"/>
          </a:xfrm>
          <a:prstGeom prst="rect">
            <a:avLst/>
          </a:prstGeom>
        </p:spPr>
        <p:txBody>
          <a:bodyPr wrap="square">
            <a:spAutoFit/>
          </a:bodyPr>
          <a:lstStyle/>
          <a:p>
            <a:r>
              <a:rPr lang="en-US" altLang="zh-CN" sz="2200" b="1"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Stereo R-CNN based 3D Object Detection for Autonomous </a:t>
            </a:r>
            <a:r>
              <a:rPr lang="en-US" altLang="zh-CN" dirty="0" smtClean="0">
                <a:latin typeface="黑体" panose="02010609060101010101" pitchFamily="49" charset="-122"/>
                <a:ea typeface="黑体" panose="02010609060101010101" pitchFamily="49" charset="-122"/>
              </a:rPr>
              <a:t>Driving </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CVPR 2019</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37" name="矩形 36"/>
          <p:cNvSpPr/>
          <p:nvPr/>
        </p:nvSpPr>
        <p:spPr>
          <a:xfrm>
            <a:off x="722454" y="4522134"/>
            <a:ext cx="10892866" cy="1323439"/>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对于双目立体视觉，进行合理的</a:t>
            </a:r>
            <a:r>
              <a:rPr lang="zh-CN" altLang="en-US" sz="2000" dirty="0">
                <a:solidFill>
                  <a:srgbClr val="FF0000"/>
                </a:solidFill>
                <a:latin typeface="黑体" panose="02010609060101010101" pitchFamily="49" charset="-122"/>
                <a:ea typeface="黑体" panose="02010609060101010101" pitchFamily="49" charset="-122"/>
              </a:rPr>
              <a:t>双目匹配</a:t>
            </a:r>
            <a:r>
              <a:rPr lang="zh-CN" altLang="en-US" sz="2000" dirty="0">
                <a:latin typeface="黑体" panose="02010609060101010101" pitchFamily="49" charset="-122"/>
                <a:ea typeface="黑体" panose="02010609060101010101" pitchFamily="49" charset="-122"/>
              </a:rPr>
              <a:t>，通过</a:t>
            </a:r>
            <a:r>
              <a:rPr lang="zh-CN" altLang="en-US" sz="2000" dirty="0">
                <a:solidFill>
                  <a:srgbClr val="FF0000"/>
                </a:solidFill>
                <a:latin typeface="黑体" panose="02010609060101010101" pitchFamily="49" charset="-122"/>
                <a:ea typeface="黑体" panose="02010609060101010101" pitchFamily="49" charset="-122"/>
              </a:rPr>
              <a:t>相机之间的相对位置</a:t>
            </a:r>
            <a:r>
              <a:rPr lang="zh-CN" altLang="en-US" sz="2000" dirty="0">
                <a:latin typeface="黑体" panose="02010609060101010101" pitchFamily="49" charset="-122"/>
                <a:ea typeface="黑体" panose="02010609060101010101" pitchFamily="49" charset="-122"/>
              </a:rPr>
              <a:t>计算，可以得到比单目视觉更强的空间约束关系，因此结合已有的物体先验知识，可能得到比单目相机更准确的检测结果。</a:t>
            </a:r>
            <a:r>
              <a:rPr lang="zh-CN" altLang="en-US" sz="2000" dirty="0" smtClean="0">
                <a:latin typeface="黑体" panose="02010609060101010101" pitchFamily="49" charset="-122"/>
                <a:ea typeface="黑体" panose="02010609060101010101" pitchFamily="49" charset="-122"/>
              </a:rPr>
              <a:t>可以</a:t>
            </a:r>
            <a:r>
              <a:rPr lang="zh-CN" altLang="en-US" sz="2000" dirty="0">
                <a:latin typeface="黑体" panose="02010609060101010101" pitchFamily="49" charset="-122"/>
                <a:ea typeface="黑体" panose="02010609060101010101" pitchFamily="49" charset="-122"/>
              </a:rPr>
              <a:t>使用从不同视图的图像中得到的</a:t>
            </a:r>
            <a:r>
              <a:rPr lang="zh-CN" altLang="en-US" sz="2000" dirty="0">
                <a:solidFill>
                  <a:srgbClr val="FF0000"/>
                </a:solidFill>
                <a:latin typeface="黑体" panose="02010609060101010101" pitchFamily="49" charset="-122"/>
                <a:ea typeface="黑体" panose="02010609060101010101" pitchFamily="49" charset="-122"/>
              </a:rPr>
              <a:t>视差</a:t>
            </a:r>
            <a:r>
              <a:rPr lang="zh-CN" altLang="en-US" sz="2000" dirty="0">
                <a:latin typeface="黑体" panose="02010609060101010101" pitchFamily="49" charset="-122"/>
                <a:ea typeface="黑体" panose="02010609060101010101" pitchFamily="49" charset="-122"/>
              </a:rPr>
              <a:t>来获得深度图。</a:t>
            </a:r>
            <a:br>
              <a:rPr lang="zh-CN" altLang="en-US" sz="2000" dirty="0">
                <a:latin typeface="黑体" panose="02010609060101010101" pitchFamily="49" charset="-122"/>
                <a:ea typeface="黑体" panose="02010609060101010101" pitchFamily="49" charset="-122"/>
              </a:rPr>
            </a:br>
            <a:endParaRPr lang="zh-CN" altLang="en-US" sz="20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1501182" y="986535"/>
            <a:ext cx="9294810" cy="3618837"/>
          </a:xfrm>
          <a:prstGeom prst="rect">
            <a:avLst/>
          </a:prstGeom>
        </p:spPr>
      </p:pic>
    </p:spTree>
    <p:extLst>
      <p:ext uri="{BB962C8B-B14F-4D97-AF65-F5344CB8AC3E}">
        <p14:creationId xmlns:p14="http://schemas.microsoft.com/office/powerpoint/2010/main" val="1844037159"/>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anose="02010609060101010101" pitchFamily="49" charset="-122"/>
                <a:ea typeface="黑体" panose="02010609060101010101" pitchFamily="49" charset="-122"/>
              </a:rPr>
              <a:t>基于</a:t>
            </a:r>
            <a:r>
              <a:rPr lang="zh-CN" altLang="en-US" sz="2000" dirty="0" smtClean="0">
                <a:latin typeface="黑体" panose="02010609060101010101" pitchFamily="49" charset="-122"/>
                <a:ea typeface="黑体" panose="02010609060101010101" pitchFamily="49" charset="-122"/>
              </a:rPr>
              <a:t>双视图方法的文章分享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 name="矩形 36"/>
          <p:cNvSpPr/>
          <p:nvPr/>
        </p:nvSpPr>
        <p:spPr>
          <a:xfrm>
            <a:off x="365325" y="4605372"/>
            <a:ext cx="11591843" cy="1631216"/>
          </a:xfrm>
          <a:prstGeom prst="rect">
            <a:avLst/>
          </a:prstGeom>
        </p:spPr>
        <p:txBody>
          <a:bodyPr wrap="square">
            <a:spAutoFit/>
          </a:bodyPr>
          <a:lstStyle/>
          <a:p>
            <a:pPr algn="just"/>
            <a:r>
              <a:rPr lang="en-US" altLang="zh-CN" sz="2000" dirty="0">
                <a:latin typeface="黑体" panose="02010609060101010101" pitchFamily="49" charset="-122"/>
                <a:ea typeface="黑体" panose="02010609060101010101" pitchFamily="49" charset="-122"/>
              </a:rPr>
              <a:t>1</a:t>
            </a:r>
            <a:r>
              <a:rPr lang="en-US" altLang="zh-CN" sz="2000" dirty="0" smtClean="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RPN</a:t>
            </a:r>
            <a:r>
              <a:rPr lang="zh-CN" altLang="en-US" sz="2000" dirty="0">
                <a:latin typeface="黑体" panose="02010609060101010101" pitchFamily="49" charset="-122"/>
                <a:ea typeface="黑体" panose="02010609060101010101" pitchFamily="49" charset="-122"/>
              </a:rPr>
              <a:t>部分，作者将</a:t>
            </a:r>
            <a:r>
              <a:rPr lang="zh-CN" altLang="en-US" sz="2000" dirty="0" smtClean="0">
                <a:latin typeface="黑体" panose="02010609060101010101" pitchFamily="49" charset="-122"/>
                <a:ea typeface="黑体" panose="02010609060101010101" pitchFamily="49" charset="-122"/>
              </a:rPr>
              <a:t>左右图像</a:t>
            </a:r>
            <a:r>
              <a:rPr lang="zh-CN" altLang="en-US" sz="2000" dirty="0">
                <a:latin typeface="黑体" panose="02010609060101010101" pitchFamily="49" charset="-122"/>
                <a:ea typeface="黑体" panose="02010609060101010101" pitchFamily="49" charset="-122"/>
              </a:rPr>
              <a:t>通过</a:t>
            </a:r>
            <a:r>
              <a:rPr lang="en-US" altLang="zh-CN" sz="2000" dirty="0" err="1">
                <a:latin typeface="黑体" panose="02010609060101010101" pitchFamily="49" charset="-122"/>
                <a:ea typeface="黑体" panose="02010609060101010101" pitchFamily="49" charset="-122"/>
              </a:rPr>
              <a:t>stereoRPN</a:t>
            </a:r>
            <a:r>
              <a:rPr lang="zh-CN" altLang="en-US" sz="2000" dirty="0">
                <a:latin typeface="黑体" panose="02010609060101010101" pitchFamily="49" charset="-122"/>
                <a:ea typeface="黑体" panose="02010609060101010101" pitchFamily="49" charset="-122"/>
              </a:rPr>
              <a:t>产生相应的</a:t>
            </a:r>
            <a:r>
              <a:rPr lang="en-US" altLang="zh-CN" sz="2000" dirty="0">
                <a:latin typeface="黑体" panose="02010609060101010101" pitchFamily="49" charset="-122"/>
                <a:ea typeface="黑体" panose="02010609060101010101" pitchFamily="49" charset="-122"/>
              </a:rPr>
              <a:t>proposal</a:t>
            </a:r>
            <a:r>
              <a:rPr lang="zh-CN" altLang="en-US" sz="2000" dirty="0">
                <a:latin typeface="黑体" panose="02010609060101010101" pitchFamily="49" charset="-122"/>
                <a:ea typeface="黑体" panose="02010609060101010101" pitchFamily="49" charset="-122"/>
              </a:rPr>
              <a:t>。具体来说</a:t>
            </a:r>
            <a:r>
              <a:rPr lang="en-US" altLang="zh-CN" sz="2000" dirty="0">
                <a:latin typeface="黑体" panose="02010609060101010101" pitchFamily="49" charset="-122"/>
                <a:ea typeface="黑体" panose="02010609060101010101" pitchFamily="49" charset="-122"/>
              </a:rPr>
              <a:t>stereo RPN</a:t>
            </a:r>
            <a:r>
              <a:rPr lang="zh-CN" altLang="en-US" sz="2000" dirty="0">
                <a:latin typeface="黑体" panose="02010609060101010101" pitchFamily="49" charset="-122"/>
                <a:ea typeface="黑体" panose="02010609060101010101" pitchFamily="49" charset="-122"/>
              </a:rPr>
              <a:t>是在</a:t>
            </a:r>
            <a:r>
              <a:rPr lang="en-US" altLang="zh-CN" sz="2000" dirty="0">
                <a:latin typeface="黑体" panose="02010609060101010101" pitchFamily="49" charset="-122"/>
                <a:ea typeface="黑体" panose="02010609060101010101" pitchFamily="49" charset="-122"/>
              </a:rPr>
              <a:t>FPN</a:t>
            </a:r>
            <a:r>
              <a:rPr lang="zh-CN" altLang="en-US" sz="2000" dirty="0">
                <a:latin typeface="黑体" panose="02010609060101010101" pitchFamily="49" charset="-122"/>
                <a:ea typeface="黑体" panose="02010609060101010101" pitchFamily="49" charset="-122"/>
              </a:rPr>
              <a:t>的基础上，将每个</a:t>
            </a:r>
            <a:r>
              <a:rPr lang="en-US" altLang="zh-CN" sz="2000" dirty="0">
                <a:latin typeface="黑体" panose="02010609060101010101" pitchFamily="49" charset="-122"/>
                <a:ea typeface="黑体" panose="02010609060101010101" pitchFamily="49" charset="-122"/>
              </a:rPr>
              <a:t>FPN</a:t>
            </a:r>
            <a:r>
              <a:rPr lang="zh-CN" altLang="en-US" sz="2000" dirty="0">
                <a:latin typeface="黑体" panose="02010609060101010101" pitchFamily="49" charset="-122"/>
                <a:ea typeface="黑体" panose="02010609060101010101" pitchFamily="49" charset="-122"/>
              </a:rPr>
              <a:t>的</a:t>
            </a:r>
            <a:r>
              <a:rPr lang="en-US" altLang="zh-CN" sz="2000" dirty="0">
                <a:latin typeface="黑体" panose="02010609060101010101" pitchFamily="49" charset="-122"/>
                <a:ea typeface="黑体" panose="02010609060101010101" pitchFamily="49" charset="-122"/>
              </a:rPr>
              <a:t>scale</a:t>
            </a:r>
            <a:r>
              <a:rPr lang="zh-CN" altLang="en-US" sz="2000" dirty="0">
                <a:latin typeface="黑体" panose="02010609060101010101" pitchFamily="49" charset="-122"/>
                <a:ea typeface="黑体" panose="02010609060101010101" pitchFamily="49" charset="-122"/>
              </a:rPr>
              <a:t>上的</a:t>
            </a:r>
            <a:r>
              <a:rPr lang="en-US" altLang="zh-CN" sz="2000" dirty="0">
                <a:latin typeface="黑体" panose="02010609060101010101" pitchFamily="49" charset="-122"/>
                <a:ea typeface="黑体" panose="02010609060101010101" pitchFamily="49" charset="-122"/>
              </a:rPr>
              <a:t>feature map</a:t>
            </a:r>
            <a:r>
              <a:rPr lang="zh-CN" altLang="en-US" sz="2000" dirty="0">
                <a:latin typeface="黑体" panose="02010609060101010101" pitchFamily="49" charset="-122"/>
                <a:ea typeface="黑体" panose="02010609060101010101" pitchFamily="49" charset="-122"/>
              </a:rPr>
              <a:t>的进行</a:t>
            </a:r>
            <a:r>
              <a:rPr lang="en-US" altLang="zh-CN" sz="2000" dirty="0" err="1">
                <a:latin typeface="黑体" panose="02010609060101010101" pitchFamily="49" charset="-122"/>
                <a:ea typeface="黑体" panose="02010609060101010101" pitchFamily="49" charset="-122"/>
              </a:rPr>
              <a:t>concat</a:t>
            </a:r>
            <a:r>
              <a:rPr lang="zh-CN" altLang="en-US" sz="2000" dirty="0">
                <a:latin typeface="黑体" panose="02010609060101010101" pitchFamily="49" charset="-122"/>
                <a:ea typeface="黑体" panose="02010609060101010101" pitchFamily="49" charset="-122"/>
              </a:rPr>
              <a:t>的结构</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algn="just"/>
            <a:r>
              <a:rPr lang="en-US" altLang="zh-CN" sz="2000" dirty="0" smtClean="0">
                <a:latin typeface="黑体" panose="02010609060101010101" pitchFamily="49" charset="-122"/>
                <a:ea typeface="黑体" panose="02010609060101010101" pitchFamily="49" charset="-122"/>
              </a:rPr>
              <a:t>2) </a:t>
            </a:r>
            <a:r>
              <a:rPr lang="en-US" altLang="zh-CN" sz="2000" dirty="0">
                <a:latin typeface="黑体" panose="02010609060101010101" pitchFamily="49" charset="-122"/>
                <a:ea typeface="黑体" panose="02010609060101010101" pitchFamily="49" charset="-122"/>
              </a:rPr>
              <a:t>Stereo Regression</a:t>
            </a:r>
            <a:r>
              <a:rPr lang="zh-CN" altLang="en-US" sz="2000" dirty="0">
                <a:latin typeface="黑体" panose="02010609060101010101" pitchFamily="49" charset="-122"/>
                <a:ea typeface="黑体" panose="02010609060101010101" pitchFamily="49" charset="-122"/>
              </a:rPr>
              <a:t>，在</a:t>
            </a:r>
            <a:r>
              <a:rPr lang="en-US" altLang="zh-CN" sz="2000" dirty="0">
                <a:latin typeface="黑体" panose="02010609060101010101" pitchFamily="49" charset="-122"/>
                <a:ea typeface="黑体" panose="02010609060101010101" pitchFamily="49" charset="-122"/>
              </a:rPr>
              <a:t>RPN</a:t>
            </a:r>
            <a:r>
              <a:rPr lang="zh-CN" altLang="en-US" sz="2000" dirty="0">
                <a:latin typeface="黑体" panose="02010609060101010101" pitchFamily="49" charset="-122"/>
                <a:ea typeface="黑体" panose="02010609060101010101" pitchFamily="49" charset="-122"/>
              </a:rPr>
              <a:t>之后，通过</a:t>
            </a:r>
            <a:r>
              <a:rPr lang="en-US" altLang="zh-CN" sz="2000" dirty="0" err="1">
                <a:latin typeface="黑体" panose="02010609060101010101" pitchFamily="49" charset="-122"/>
                <a:ea typeface="黑体" panose="02010609060101010101" pitchFamily="49" charset="-122"/>
              </a:rPr>
              <a:t>RoiAlign</a:t>
            </a:r>
            <a:r>
              <a:rPr lang="zh-CN" altLang="en-US" sz="2000" dirty="0">
                <a:latin typeface="黑体" panose="02010609060101010101" pitchFamily="49" charset="-122"/>
                <a:ea typeface="黑体" panose="02010609060101010101" pitchFamily="49" charset="-122"/>
              </a:rPr>
              <a:t>的操作，得到</a:t>
            </a:r>
            <a:r>
              <a:rPr lang="en-US" altLang="zh-CN" sz="2000" dirty="0">
                <a:latin typeface="黑体" panose="02010609060101010101" pitchFamily="49" charset="-122"/>
                <a:ea typeface="黑体" panose="02010609060101010101" pitchFamily="49" charset="-122"/>
              </a:rPr>
              <a:t>each FPN scale</a:t>
            </a:r>
            <a:r>
              <a:rPr lang="zh-CN" altLang="en-US" sz="2000" dirty="0">
                <a:latin typeface="黑体" panose="02010609060101010101" pitchFamily="49" charset="-122"/>
                <a:ea typeface="黑体" panose="02010609060101010101" pitchFamily="49" charset="-122"/>
              </a:rPr>
              <a:t>下的</a:t>
            </a:r>
            <a:r>
              <a:rPr lang="en-US" altLang="zh-CN" sz="2000" dirty="0">
                <a:latin typeface="黑体" panose="02010609060101010101" pitchFamily="49" charset="-122"/>
                <a:ea typeface="黑体" panose="02010609060101010101" pitchFamily="49" charset="-122"/>
              </a:rPr>
              <a:t>left and right </a:t>
            </a:r>
            <a:r>
              <a:rPr lang="en-US" altLang="zh-CN" sz="2000" dirty="0" err="1">
                <a:latin typeface="黑体" panose="02010609060101010101" pitchFamily="49" charset="-122"/>
                <a:ea typeface="黑体" panose="02010609060101010101" pitchFamily="49" charset="-122"/>
              </a:rPr>
              <a:t>Roi</a:t>
            </a:r>
            <a:r>
              <a:rPr lang="en-US" altLang="zh-CN" sz="2000" dirty="0">
                <a:latin typeface="黑体" panose="02010609060101010101" pitchFamily="49" charset="-122"/>
                <a:ea typeface="黑体" panose="02010609060101010101" pitchFamily="49" charset="-122"/>
              </a:rPr>
              <a:t> features</a:t>
            </a:r>
            <a:r>
              <a:rPr lang="zh-CN" altLang="en-US" sz="2000" dirty="0">
                <a:latin typeface="黑体" panose="02010609060101010101" pitchFamily="49" charset="-122"/>
                <a:ea typeface="黑体" panose="02010609060101010101" pitchFamily="49" charset="-122"/>
              </a:rPr>
              <a:t>，然后</a:t>
            </a:r>
            <a:r>
              <a:rPr lang="en-US" altLang="zh-CN" sz="2000" dirty="0" err="1">
                <a:latin typeface="黑体" panose="02010609060101010101" pitchFamily="49" charset="-122"/>
                <a:ea typeface="黑体" panose="02010609060101010101" pitchFamily="49" charset="-122"/>
              </a:rPr>
              <a:t>concat</a:t>
            </a:r>
            <a:r>
              <a:rPr lang="zh-CN" altLang="en-US" sz="2000" dirty="0">
                <a:latin typeface="黑体" panose="02010609060101010101" pitchFamily="49" charset="-122"/>
                <a:ea typeface="黑体" panose="02010609060101010101" pitchFamily="49" charset="-122"/>
              </a:rPr>
              <a:t>相应的特征，经过</a:t>
            </a:r>
            <a:r>
              <a:rPr lang="en-US" altLang="zh-CN" sz="2000" dirty="0">
                <a:latin typeface="黑体" panose="02010609060101010101" pitchFamily="49" charset="-122"/>
                <a:ea typeface="黑体" panose="02010609060101010101" pitchFamily="49" charset="-122"/>
              </a:rPr>
              <a:t>fc</a:t>
            </a:r>
            <a:r>
              <a:rPr lang="zh-CN" altLang="en-US" sz="2000" dirty="0">
                <a:latin typeface="黑体" panose="02010609060101010101" pitchFamily="49" charset="-122"/>
                <a:ea typeface="黑体" panose="02010609060101010101" pitchFamily="49" charset="-122"/>
              </a:rPr>
              <a:t>层得到</a:t>
            </a:r>
            <a:r>
              <a:rPr lang="en-US" altLang="zh-CN" sz="2000" dirty="0">
                <a:latin typeface="黑体" panose="02010609060101010101" pitchFamily="49" charset="-122"/>
                <a:ea typeface="黑体" panose="02010609060101010101" pitchFamily="49" charset="-122"/>
              </a:rPr>
              <a:t>object class, stereo bounding boxes dimension</a:t>
            </a:r>
            <a:r>
              <a:rPr lang="zh-CN" altLang="en-US" sz="2000" dirty="0">
                <a:latin typeface="黑体" panose="02010609060101010101" pitchFamily="49" charset="-122"/>
                <a:ea typeface="黑体" panose="02010609060101010101" pitchFamily="49" charset="-122"/>
              </a:rPr>
              <a:t>还有</a:t>
            </a:r>
            <a:r>
              <a:rPr lang="en-US" altLang="zh-CN" sz="2000" dirty="0">
                <a:latin typeface="黑体" panose="02010609060101010101" pitchFamily="49" charset="-122"/>
                <a:ea typeface="黑体" panose="02010609060101010101" pitchFamily="49" charset="-122"/>
              </a:rPr>
              <a:t>viewpoint </a:t>
            </a:r>
            <a:r>
              <a:rPr lang="en-US" altLang="zh-CN" sz="2000" dirty="0" smtClean="0">
                <a:latin typeface="黑体" panose="02010609060101010101" pitchFamily="49" charset="-122"/>
                <a:ea typeface="黑体" panose="02010609060101010101" pitchFamily="49" charset="-122"/>
              </a:rPr>
              <a:t>angle</a:t>
            </a:r>
            <a:r>
              <a:rPr lang="zh-CN" altLang="en-US" sz="2000" dirty="0" smtClean="0">
                <a:latin typeface="黑体" panose="02010609060101010101" pitchFamily="49" charset="-122"/>
                <a:ea typeface="黑体" panose="02010609060101010101" pitchFamily="49" charset="-122"/>
              </a:rPr>
              <a:t>的</a:t>
            </a:r>
            <a:r>
              <a:rPr lang="zh-CN" altLang="en-US" sz="2000" dirty="0">
                <a:latin typeface="黑体" panose="02010609060101010101" pitchFamily="49" charset="-122"/>
                <a:ea typeface="黑体" panose="02010609060101010101" pitchFamily="49" charset="-122"/>
              </a:rPr>
              <a:t>值</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1501182" y="986535"/>
            <a:ext cx="9294810" cy="3618837"/>
          </a:xfrm>
          <a:prstGeom prst="rect">
            <a:avLst/>
          </a:prstGeom>
        </p:spPr>
      </p:pic>
    </p:spTree>
    <p:extLst>
      <p:ext uri="{BB962C8B-B14F-4D97-AF65-F5344CB8AC3E}">
        <p14:creationId xmlns:p14="http://schemas.microsoft.com/office/powerpoint/2010/main" val="2487032926"/>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anose="02010609060101010101" pitchFamily="49" charset="-122"/>
                <a:ea typeface="黑体" panose="02010609060101010101" pitchFamily="49" charset="-122"/>
              </a:rPr>
              <a:t>基于</a:t>
            </a:r>
            <a:r>
              <a:rPr lang="zh-CN" altLang="en-US" sz="2000" dirty="0" smtClean="0">
                <a:latin typeface="黑体" panose="02010609060101010101" pitchFamily="49" charset="-122"/>
                <a:ea typeface="黑体" panose="02010609060101010101" pitchFamily="49" charset="-122"/>
              </a:rPr>
              <a:t>双视图方法的文章分享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 name="矩形 36"/>
          <p:cNvSpPr/>
          <p:nvPr/>
        </p:nvSpPr>
        <p:spPr>
          <a:xfrm>
            <a:off x="553326" y="4605372"/>
            <a:ext cx="10892866" cy="1015663"/>
          </a:xfrm>
          <a:prstGeom prst="rect">
            <a:avLst/>
          </a:prstGeom>
        </p:spPr>
        <p:txBody>
          <a:bodyPr wrap="square">
            <a:spAutoFit/>
          </a:bodyPr>
          <a:lstStyle/>
          <a:p>
            <a:pPr algn="just"/>
            <a:r>
              <a:rPr lang="en-US" altLang="zh-CN" sz="2000" dirty="0" smtClean="0">
                <a:latin typeface="黑体" panose="02010609060101010101" pitchFamily="49" charset="-122"/>
                <a:ea typeface="黑体" panose="02010609060101010101" pitchFamily="49" charset="-122"/>
              </a:rPr>
              <a:t>3</a:t>
            </a:r>
            <a:r>
              <a:rPr lang="zh-CN" altLang="en-US" sz="2000" dirty="0" smtClean="0">
                <a:latin typeface="黑体" panose="02010609060101010101" pitchFamily="49" charset="-122"/>
                <a:ea typeface="黑体" panose="02010609060101010101" pitchFamily="49" charset="-122"/>
              </a:rPr>
              <a:t>）</a:t>
            </a:r>
            <a:r>
              <a:rPr lang="en-US" altLang="zh-CN" sz="2000" dirty="0" err="1" smtClean="0">
                <a:latin typeface="黑体" panose="02010609060101010101" pitchFamily="49" charset="-122"/>
                <a:ea typeface="黑体" panose="02010609060101010101" pitchFamily="49" charset="-122"/>
              </a:rPr>
              <a:t>keypoint</a:t>
            </a:r>
            <a:r>
              <a:rPr lang="zh-CN" altLang="en-US" sz="2000" dirty="0">
                <a:latin typeface="黑体" panose="02010609060101010101" pitchFamily="49" charset="-122"/>
                <a:ea typeface="黑体" panose="02010609060101010101" pitchFamily="49" charset="-122"/>
              </a:rPr>
              <a:t>的检测。这里采用的是类似于</a:t>
            </a:r>
            <a:r>
              <a:rPr lang="en-US" altLang="zh-CN" sz="2000" dirty="0">
                <a:latin typeface="黑体" panose="02010609060101010101" pitchFamily="49" charset="-122"/>
                <a:ea typeface="黑体" panose="02010609060101010101" pitchFamily="49" charset="-122"/>
              </a:rPr>
              <a:t>mask </a:t>
            </a:r>
            <a:r>
              <a:rPr lang="en-US" altLang="zh-CN" sz="2000" dirty="0" err="1">
                <a:latin typeface="黑体" panose="02010609060101010101" pitchFamily="49" charset="-122"/>
                <a:ea typeface="黑体" panose="02010609060101010101" pitchFamily="49" charset="-122"/>
              </a:rPr>
              <a:t>rcnn</a:t>
            </a:r>
            <a:r>
              <a:rPr lang="zh-CN" altLang="en-US" sz="2000" dirty="0">
                <a:latin typeface="黑体" panose="02010609060101010101" pitchFamily="49" charset="-122"/>
                <a:ea typeface="黑体" panose="02010609060101010101" pitchFamily="49" charset="-122"/>
              </a:rPr>
              <a:t>的结构进行关键点的预测。文章定义了</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个</a:t>
            </a:r>
            <a:r>
              <a:rPr lang="en-US" altLang="zh-CN" sz="2000" dirty="0">
                <a:latin typeface="黑体" panose="02010609060101010101" pitchFamily="49" charset="-122"/>
                <a:ea typeface="黑体" panose="02010609060101010101" pitchFamily="49" charset="-122"/>
              </a:rPr>
              <a:t>3D semantic </a:t>
            </a:r>
            <a:r>
              <a:rPr lang="en-US" altLang="zh-CN" sz="2000" dirty="0" err="1">
                <a:latin typeface="黑体" panose="02010609060101010101" pitchFamily="49" charset="-122"/>
                <a:ea typeface="黑体" panose="02010609060101010101" pitchFamily="49" charset="-122"/>
              </a:rPr>
              <a:t>keypoint</a:t>
            </a:r>
            <a:r>
              <a:rPr lang="zh-CN" altLang="en-US"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即</a:t>
            </a:r>
            <a:r>
              <a:rPr lang="zh-CN" altLang="en-US" sz="2000" dirty="0">
                <a:latin typeface="黑体" panose="02010609060101010101" pitchFamily="49" charset="-122"/>
                <a:ea typeface="黑体" panose="02010609060101010101" pitchFamily="49" charset="-122"/>
              </a:rPr>
              <a:t>三维边界框底部的四个角</a:t>
            </a:r>
            <a:r>
              <a:rPr lang="zh-CN" altLang="en-US"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同时将这</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个点投影到图像，得到</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个</a:t>
            </a:r>
            <a:r>
              <a:rPr lang="en-US" altLang="zh-CN" sz="2000" dirty="0">
                <a:latin typeface="黑体" panose="02010609060101010101" pitchFamily="49" charset="-122"/>
                <a:ea typeface="黑体" panose="02010609060101010101" pitchFamily="49" charset="-122"/>
              </a:rPr>
              <a:t>perspective </a:t>
            </a:r>
            <a:r>
              <a:rPr lang="en-US" altLang="zh-CN" sz="2000" dirty="0" err="1">
                <a:latin typeface="黑体" panose="02010609060101010101" pitchFamily="49" charset="-122"/>
                <a:ea typeface="黑体" panose="02010609060101010101" pitchFamily="49" charset="-122"/>
              </a:rPr>
              <a:t>keypoint</a:t>
            </a:r>
            <a:r>
              <a:rPr lang="zh-CN" altLang="en-US" sz="2000" dirty="0">
                <a:latin typeface="黑体" panose="02010609060101010101" pitchFamily="49" charset="-122"/>
                <a:ea typeface="黑体" panose="02010609060101010101" pitchFamily="49" charset="-122"/>
              </a:rPr>
              <a:t>，这</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个点在</a:t>
            </a:r>
            <a:r>
              <a:rPr lang="en-US" altLang="zh-CN" sz="2000" dirty="0">
                <a:latin typeface="黑体" panose="02010609060101010101" pitchFamily="49" charset="-122"/>
                <a:ea typeface="黑体" panose="02010609060101010101" pitchFamily="49" charset="-122"/>
              </a:rPr>
              <a:t>3D </a:t>
            </a:r>
            <a:r>
              <a:rPr lang="en-US" altLang="zh-CN" sz="2000" dirty="0" err="1">
                <a:latin typeface="黑体" panose="02010609060101010101" pitchFamily="49" charset="-122"/>
                <a:ea typeface="黑体" panose="02010609060101010101" pitchFamily="49" charset="-122"/>
              </a:rPr>
              <a:t>bbox</a:t>
            </a:r>
            <a:r>
              <a:rPr lang="en-US" altLang="zh-CN" sz="2000" dirty="0">
                <a:latin typeface="黑体" panose="02010609060101010101" pitchFamily="49" charset="-122"/>
                <a:ea typeface="黑体" panose="02010609060101010101" pitchFamily="49" charset="-122"/>
              </a:rPr>
              <a:t> regression</a:t>
            </a:r>
            <a:r>
              <a:rPr lang="zh-CN" altLang="en-US" sz="2000" dirty="0">
                <a:latin typeface="黑体" panose="02010609060101010101" pitchFamily="49" charset="-122"/>
                <a:ea typeface="黑体" panose="02010609060101010101" pitchFamily="49" charset="-122"/>
              </a:rPr>
              <a:t>起到一定的</a:t>
            </a:r>
            <a:r>
              <a:rPr lang="zh-CN" altLang="en-US" sz="2000" dirty="0" smtClean="0">
                <a:latin typeface="黑体" panose="02010609060101010101" pitchFamily="49" charset="-122"/>
                <a:ea typeface="黑体" panose="02010609060101010101" pitchFamily="49" charset="-122"/>
              </a:rPr>
              <a:t>作用。</a:t>
            </a:r>
            <a:endParaRPr lang="zh-CN" altLang="en-US" sz="20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1501182" y="986535"/>
            <a:ext cx="9294810" cy="3618837"/>
          </a:xfrm>
          <a:prstGeom prst="rect">
            <a:avLst/>
          </a:prstGeom>
        </p:spPr>
      </p:pic>
    </p:spTree>
    <p:extLst>
      <p:ext uri="{BB962C8B-B14F-4D97-AF65-F5344CB8AC3E}">
        <p14:creationId xmlns:p14="http://schemas.microsoft.com/office/powerpoint/2010/main" val="3040600040"/>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a:latin typeface="黑体" panose="02010609060101010101" pitchFamily="49" charset="-122"/>
                <a:ea typeface="黑体" panose="02010609060101010101" pitchFamily="49" charset="-122"/>
              </a:rPr>
              <a:t>基于</a:t>
            </a:r>
            <a:r>
              <a:rPr lang="zh-CN" altLang="en-US" sz="2000" dirty="0" smtClean="0">
                <a:latin typeface="黑体" panose="02010609060101010101" pitchFamily="49" charset="-122"/>
                <a:ea typeface="黑体" panose="02010609060101010101" pitchFamily="49" charset="-122"/>
              </a:rPr>
              <a:t>双视图方法的文章分享</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7" name="矩形 36"/>
          <p:cNvSpPr/>
          <p:nvPr/>
        </p:nvSpPr>
        <p:spPr>
          <a:xfrm>
            <a:off x="553326" y="4605372"/>
            <a:ext cx="10892866" cy="707886"/>
          </a:xfrm>
          <a:prstGeom prst="rect">
            <a:avLst/>
          </a:prstGeom>
        </p:spPr>
        <p:txBody>
          <a:bodyPr wrap="square">
            <a:spAutoFit/>
          </a:bodyPr>
          <a:lstStyle/>
          <a:p>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框可以用</a:t>
            </a:r>
            <a:r>
              <a:rPr lang="en-US" altLang="zh-CN" sz="2000" dirty="0">
                <a:latin typeface="黑体" panose="02010609060101010101" pitchFamily="49" charset="-122"/>
                <a:ea typeface="黑体" panose="02010609060101010101" pitchFamily="49" charset="-122"/>
              </a:rPr>
              <a:t>x = {x, y, </a:t>
            </a:r>
            <a:r>
              <a:rPr lang="en-US" altLang="zh-CN" sz="2000" dirty="0" err="1">
                <a:latin typeface="黑体" panose="02010609060101010101" pitchFamily="49" charset="-122"/>
                <a:ea typeface="黑体" panose="02010609060101010101" pitchFamily="49" charset="-122"/>
              </a:rPr>
              <a:t>z,θ</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，分别表示</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分别中心位置和水平方向。给定左右二维方框、透视关键点和回归维数，通过最小化二维方框和关键点的重投影误差，可以求解三维方框。</a:t>
            </a:r>
          </a:p>
        </p:txBody>
      </p:sp>
      <p:pic>
        <p:nvPicPr>
          <p:cNvPr id="2" name="图片 1"/>
          <p:cNvPicPr>
            <a:picLocks noChangeAspect="1"/>
          </p:cNvPicPr>
          <p:nvPr/>
        </p:nvPicPr>
        <p:blipFill>
          <a:blip r:embed="rId3"/>
          <a:stretch>
            <a:fillRect/>
          </a:stretch>
        </p:blipFill>
        <p:spPr>
          <a:xfrm>
            <a:off x="599481" y="1032506"/>
            <a:ext cx="5838434" cy="3444338"/>
          </a:xfrm>
          <a:prstGeom prst="rect">
            <a:avLst/>
          </a:prstGeom>
        </p:spPr>
      </p:pic>
      <p:pic>
        <p:nvPicPr>
          <p:cNvPr id="4" name="图片 3"/>
          <p:cNvPicPr>
            <a:picLocks noChangeAspect="1"/>
          </p:cNvPicPr>
          <p:nvPr/>
        </p:nvPicPr>
        <p:blipFill>
          <a:blip r:embed="rId4"/>
          <a:stretch>
            <a:fillRect/>
          </a:stretch>
        </p:blipFill>
        <p:spPr>
          <a:xfrm>
            <a:off x="6694386" y="1877823"/>
            <a:ext cx="4751806" cy="1944216"/>
          </a:xfrm>
          <a:prstGeom prst="rect">
            <a:avLst/>
          </a:prstGeom>
        </p:spPr>
      </p:pic>
    </p:spTree>
    <p:extLst>
      <p:ext uri="{BB962C8B-B14F-4D97-AF65-F5344CB8AC3E}">
        <p14:creationId xmlns:p14="http://schemas.microsoft.com/office/powerpoint/2010/main" val="3645701052"/>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方法分类</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矩形 23"/>
          <p:cNvSpPr/>
          <p:nvPr/>
        </p:nvSpPr>
        <p:spPr>
          <a:xfrm>
            <a:off x="599481" y="1043992"/>
            <a:ext cx="10852267" cy="461665"/>
          </a:xfrm>
          <a:prstGeom prst="rect">
            <a:avLst/>
          </a:prstGeom>
        </p:spPr>
        <p:txBody>
          <a:bodyPr wrap="square">
            <a:spAutoFit/>
          </a:bodyPr>
          <a:lstStyle/>
          <a:p>
            <a:r>
              <a:rPr lang="en-US" altLang="zh-CN" sz="2200" b="1" dirty="0">
                <a:latin typeface="黑体" panose="02010609060101010101" pitchFamily="49" charset="-122"/>
                <a:ea typeface="黑体" panose="02010609060101010101" pitchFamily="49" charset="-122"/>
              </a:rPr>
              <a:t> </a:t>
            </a:r>
            <a:r>
              <a:rPr lang="en-US" altLang="zh-CN" sz="2400" b="1" dirty="0" smtClean="0"/>
              <a:t>3.4 </a:t>
            </a:r>
            <a:r>
              <a:rPr lang="zh-CN" altLang="en-US" sz="2400" b="1" dirty="0"/>
              <a:t>基于融合的方法：</a:t>
            </a:r>
          </a:p>
        </p:txBody>
      </p:sp>
      <p:sp>
        <p:nvSpPr>
          <p:cNvPr id="37" name="矩形 36"/>
          <p:cNvSpPr/>
          <p:nvPr/>
        </p:nvSpPr>
        <p:spPr>
          <a:xfrm>
            <a:off x="110841" y="1412776"/>
            <a:ext cx="11979559" cy="4401205"/>
          </a:xfrm>
          <a:prstGeom prst="rect">
            <a:avLst/>
          </a:prstGeom>
        </p:spPr>
        <p:txBody>
          <a:bodyPr wrap="square">
            <a:spAutoFit/>
          </a:bodyPr>
          <a:lstStyle/>
          <a:p>
            <a:r>
              <a:rPr lang="zh-CN" altLang="en-US" sz="2000" dirty="0">
                <a:latin typeface="黑体" panose="02010609060101010101" pitchFamily="49" charset="-122"/>
                <a:ea typeface="黑体" panose="02010609060101010101" pitchFamily="49" charset="-122"/>
              </a:rPr>
              <a:t>这类方法对</a:t>
            </a:r>
            <a:r>
              <a:rPr lang="en-US" altLang="zh-CN" sz="2000" dirty="0">
                <a:latin typeface="黑体" panose="02010609060101010101" pitchFamily="49" charset="-122"/>
                <a:ea typeface="黑体" panose="02010609060101010101" pitchFamily="49" charset="-122"/>
              </a:rPr>
              <a:t>2D</a:t>
            </a:r>
            <a:r>
              <a:rPr lang="zh-CN" altLang="en-US" sz="2000" dirty="0">
                <a:latin typeface="黑体" panose="02010609060101010101" pitchFamily="49" charset="-122"/>
                <a:ea typeface="黑体" panose="02010609060101010101" pitchFamily="49" charset="-122"/>
              </a:rPr>
              <a:t>输入和</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输入进行有效的融合，以实现效果的提升。由于可以进行组合的方式多种多样，不易进行划分。大致来讲，可以分为</a:t>
            </a:r>
            <a:r>
              <a:rPr lang="en-US" altLang="zh-CN" sz="2000" dirty="0">
                <a:solidFill>
                  <a:srgbClr val="FF0000"/>
                </a:solidFill>
                <a:latin typeface="黑体" panose="02010609060101010101" pitchFamily="49" charset="-122"/>
                <a:ea typeface="黑体" panose="02010609060101010101" pitchFamily="49" charset="-122"/>
              </a:rPr>
              <a:t>Cascade Fusion </a:t>
            </a:r>
            <a:r>
              <a:rPr lang="zh-CN" altLang="en-US" sz="2000" dirty="0">
                <a:solidFill>
                  <a:srgbClr val="FF0000"/>
                </a:solidFill>
                <a:latin typeface="黑体" panose="02010609060101010101" pitchFamily="49" charset="-122"/>
                <a:ea typeface="黑体" panose="02010609060101010101" pitchFamily="49" charset="-122"/>
              </a:rPr>
              <a:t>和 </a:t>
            </a:r>
            <a:r>
              <a:rPr lang="en-US" altLang="zh-CN" sz="2000" dirty="0">
                <a:solidFill>
                  <a:srgbClr val="FF0000"/>
                </a:solidFill>
                <a:latin typeface="黑体" panose="02010609060101010101" pitchFamily="49" charset="-122"/>
                <a:ea typeface="黑体" panose="02010609060101010101" pitchFamily="49" charset="-122"/>
              </a:rPr>
              <a:t>Parallel Fusion</a:t>
            </a:r>
            <a:r>
              <a:rPr lang="zh-CN" altLang="en-US" sz="2000" dirty="0">
                <a:latin typeface="黑体" panose="02010609060101010101" pitchFamily="49" charset="-122"/>
                <a:ea typeface="黑体" panose="02010609060101010101" pitchFamily="49" charset="-122"/>
              </a:rPr>
              <a:t>两类。基于融合的方法效果一般而言是非常好的；但是，设计较好的网络结构，对以上信息进行有效融合是十分不易</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r>
              <a:rPr lang="en-US" altLang="zh-CN" sz="2000" dirty="0">
                <a:solidFill>
                  <a:srgbClr val="FF0000"/>
                </a:solidFill>
                <a:latin typeface="黑体" panose="02010609060101010101" pitchFamily="49" charset="-122"/>
                <a:ea typeface="黑体" panose="02010609060101010101" pitchFamily="49" charset="-122"/>
              </a:rPr>
              <a:t>Cascade </a:t>
            </a:r>
            <a:r>
              <a:rPr lang="en-US" altLang="zh-CN" sz="2000" dirty="0" smtClean="0">
                <a:solidFill>
                  <a:srgbClr val="FF0000"/>
                </a:solidFill>
                <a:latin typeface="黑体" panose="02010609060101010101" pitchFamily="49" charset="-122"/>
                <a:ea typeface="黑体" panose="02010609060101010101" pitchFamily="49" charset="-122"/>
              </a:rPr>
              <a:t>Fusion</a:t>
            </a:r>
            <a:r>
              <a:rPr lang="zh-CN" altLang="en-US" sz="2000" dirty="0" smtClean="0">
                <a:latin typeface="黑体" panose="02010609060101010101" pitchFamily="49" charset="-122"/>
                <a:ea typeface="黑体" panose="02010609060101010101" pitchFamily="49" charset="-122"/>
              </a:rPr>
              <a:t>：这种</a:t>
            </a:r>
            <a:r>
              <a:rPr lang="zh-CN" altLang="en-US" sz="2000" dirty="0">
                <a:latin typeface="黑体" panose="02010609060101010101" pitchFamily="49" charset="-122"/>
                <a:ea typeface="黑体" panose="02010609060101010101" pitchFamily="49" charset="-122"/>
              </a:rPr>
              <a:t>方式是一种串联的方式，一般是先进行</a:t>
            </a:r>
            <a:r>
              <a:rPr lang="en-US" altLang="zh-CN" sz="2000" dirty="0">
                <a:latin typeface="黑体" panose="02010609060101010101" pitchFamily="49" charset="-122"/>
                <a:ea typeface="黑体" panose="02010609060101010101" pitchFamily="49" charset="-122"/>
              </a:rPr>
              <a:t>2D</a:t>
            </a:r>
            <a:r>
              <a:rPr lang="zh-CN" altLang="en-US" sz="2000" dirty="0">
                <a:latin typeface="黑体" panose="02010609060101010101" pitchFamily="49" charset="-122"/>
                <a:ea typeface="黑体" panose="02010609060101010101" pitchFamily="49" charset="-122"/>
              </a:rPr>
              <a:t>的操作，再将结果拿去结合</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数据进行检测。代表性方法是</a:t>
            </a:r>
            <a:r>
              <a:rPr lang="en-US" altLang="zh-CN" sz="2000" dirty="0">
                <a:latin typeface="黑体" panose="02010609060101010101" pitchFamily="49" charset="-122"/>
                <a:ea typeface="黑体" panose="02010609060101010101" pitchFamily="49" charset="-122"/>
              </a:rPr>
              <a:t>Frustum-</a:t>
            </a:r>
            <a:r>
              <a:rPr lang="en-US" altLang="zh-CN" sz="2000" dirty="0" err="1">
                <a:latin typeface="黑体" panose="02010609060101010101" pitchFamily="49" charset="-122"/>
                <a:ea typeface="黑体" panose="02010609060101010101" pitchFamily="49" charset="-122"/>
              </a:rPr>
              <a:t>PointNets</a:t>
            </a:r>
            <a:r>
              <a:rPr lang="zh-CN" altLang="en-US" sz="2000" dirty="0">
                <a:latin typeface="黑体" panose="02010609060101010101" pitchFamily="49" charset="-122"/>
                <a:ea typeface="黑体" panose="02010609060101010101" pitchFamily="49" charset="-122"/>
              </a:rPr>
              <a:t>，先进行</a:t>
            </a:r>
            <a:r>
              <a:rPr lang="en-US" altLang="zh-CN" sz="2000" dirty="0">
                <a:latin typeface="黑体" panose="02010609060101010101" pitchFamily="49" charset="-122"/>
                <a:ea typeface="黑体" panose="02010609060101010101" pitchFamily="49" charset="-122"/>
              </a:rPr>
              <a:t>2D</a:t>
            </a:r>
            <a:r>
              <a:rPr lang="zh-CN" altLang="en-US" sz="2000" dirty="0">
                <a:latin typeface="黑体" panose="02010609060101010101" pitchFamily="49" charset="-122"/>
                <a:ea typeface="黑体" panose="02010609060101010101" pitchFamily="49" charset="-122"/>
              </a:rPr>
              <a:t>目标检测，得到对应的</a:t>
            </a:r>
            <a:r>
              <a:rPr lang="en-US" altLang="zh-CN" sz="2000" dirty="0">
                <a:latin typeface="黑体" panose="02010609060101010101" pitchFamily="49" charset="-122"/>
                <a:ea typeface="黑体" panose="02010609060101010101" pitchFamily="49" charset="-122"/>
              </a:rPr>
              <a:t>Frustum Point Cloud</a:t>
            </a:r>
            <a:r>
              <a:rPr lang="zh-CN" altLang="en-US" sz="2000" dirty="0">
                <a:latin typeface="黑体" panose="02010609060101010101" pitchFamily="49" charset="-122"/>
                <a:ea typeface="黑体" panose="02010609060101010101" pitchFamily="49" charset="-122"/>
              </a:rPr>
              <a:t>，再在</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空间进行目标分割和包围盒回归。</a:t>
            </a:r>
          </a:p>
          <a:p>
            <a:r>
              <a:rPr lang="en-US" altLang="zh-CN" sz="2000" dirty="0">
                <a:solidFill>
                  <a:srgbClr val="FF0000"/>
                </a:solidFill>
                <a:latin typeface="黑体" panose="02010609060101010101" pitchFamily="49" charset="-122"/>
                <a:ea typeface="黑体" panose="02010609060101010101" pitchFamily="49" charset="-122"/>
              </a:rPr>
              <a:t>Parallel </a:t>
            </a:r>
            <a:r>
              <a:rPr lang="en-US" altLang="zh-CN" sz="2000" dirty="0" smtClean="0">
                <a:solidFill>
                  <a:srgbClr val="FF0000"/>
                </a:solidFill>
                <a:latin typeface="黑体" panose="02010609060101010101" pitchFamily="49" charset="-122"/>
                <a:ea typeface="黑体" panose="02010609060101010101" pitchFamily="49" charset="-122"/>
              </a:rPr>
              <a:t>Fusion</a:t>
            </a:r>
            <a:r>
              <a:rPr lang="zh-CN" altLang="en-US" sz="2000" dirty="0" smtClean="0">
                <a:latin typeface="黑体" panose="02010609060101010101" pitchFamily="49" charset="-122"/>
                <a:ea typeface="黑体" panose="02010609060101010101" pitchFamily="49" charset="-122"/>
              </a:rPr>
              <a:t>：这</a:t>
            </a:r>
            <a:r>
              <a:rPr lang="zh-CN" altLang="en-US" sz="2000" dirty="0">
                <a:latin typeface="黑体" panose="02010609060101010101" pitchFamily="49" charset="-122"/>
                <a:ea typeface="黑体" panose="02010609060101010101" pitchFamily="49" charset="-122"/>
              </a:rPr>
              <a:t>类方法中，多源信息进行了融合，可以在算法的早期或后期，也可以同时早期和后期等。</a:t>
            </a:r>
          </a:p>
          <a:p>
            <a:r>
              <a:rPr lang="en-US" altLang="zh-CN" sz="2000" dirty="0">
                <a:solidFill>
                  <a:srgbClr val="FF0000"/>
                </a:solidFill>
                <a:latin typeface="黑体" panose="02010609060101010101" pitchFamily="49" charset="-122"/>
                <a:ea typeface="黑体" panose="02010609060101010101" pitchFamily="49" charset="-122"/>
              </a:rPr>
              <a:t>a. Early </a:t>
            </a:r>
            <a:r>
              <a:rPr lang="en-US" altLang="zh-CN" sz="2000" dirty="0" smtClean="0">
                <a:solidFill>
                  <a:srgbClr val="FF0000"/>
                </a:solidFill>
                <a:latin typeface="黑体" panose="02010609060101010101" pitchFamily="49" charset="-122"/>
                <a:ea typeface="黑体" panose="02010609060101010101" pitchFamily="49" charset="-122"/>
              </a:rPr>
              <a:t>Fusion</a:t>
            </a:r>
            <a:r>
              <a:rPr lang="zh-CN" altLang="en-US" sz="2000" dirty="0" smtClean="0">
                <a:latin typeface="黑体" panose="02010609060101010101" pitchFamily="49" charset="-122"/>
                <a:ea typeface="黑体" panose="02010609060101010101" pitchFamily="49" charset="-122"/>
              </a:rPr>
              <a:t>：这</a:t>
            </a:r>
            <a:r>
              <a:rPr lang="zh-CN" altLang="en-US" sz="2000" dirty="0">
                <a:latin typeface="黑体" panose="02010609060101010101" pitchFamily="49" charset="-122"/>
                <a:ea typeface="黑体" panose="02010609060101010101" pitchFamily="49" charset="-122"/>
              </a:rPr>
              <a:t>类方法在前期进行融合，也即将多源信息先进行融合得到联合的信息，之后对联合的信息进行</a:t>
            </a:r>
            <a:r>
              <a:rPr lang="en-US" altLang="zh-CN" sz="2000" dirty="0">
                <a:latin typeface="黑体" panose="02010609060101010101" pitchFamily="49" charset="-122"/>
                <a:ea typeface="黑体" panose="02010609060101010101" pitchFamily="49" charset="-122"/>
              </a:rPr>
              <a:t>DNN</a:t>
            </a:r>
            <a:r>
              <a:rPr lang="zh-CN" altLang="en-US" sz="2000" dirty="0">
                <a:latin typeface="黑体" panose="02010609060101010101" pitchFamily="49" charset="-122"/>
                <a:ea typeface="黑体" panose="02010609060101010101" pitchFamily="49" charset="-122"/>
              </a:rPr>
              <a:t>等特征提取工作。</a:t>
            </a:r>
          </a:p>
          <a:p>
            <a:r>
              <a:rPr lang="en-US" altLang="zh-CN" sz="2000" dirty="0">
                <a:solidFill>
                  <a:srgbClr val="FF0000"/>
                </a:solidFill>
                <a:latin typeface="黑体" panose="02010609060101010101" pitchFamily="49" charset="-122"/>
                <a:ea typeface="黑体" panose="02010609060101010101" pitchFamily="49" charset="-122"/>
              </a:rPr>
              <a:t>b. Late </a:t>
            </a:r>
            <a:r>
              <a:rPr lang="en-US" altLang="zh-CN" sz="2000" dirty="0" smtClean="0">
                <a:solidFill>
                  <a:srgbClr val="FF0000"/>
                </a:solidFill>
                <a:latin typeface="黑体" panose="02010609060101010101" pitchFamily="49" charset="-122"/>
                <a:ea typeface="黑体" panose="02010609060101010101" pitchFamily="49" charset="-122"/>
              </a:rPr>
              <a:t>Fusion</a:t>
            </a:r>
            <a:r>
              <a:rPr lang="zh-CN" altLang="en-US" sz="2000" dirty="0" smtClean="0">
                <a:latin typeface="黑体" panose="02010609060101010101" pitchFamily="49" charset="-122"/>
                <a:ea typeface="黑体" panose="02010609060101010101" pitchFamily="49" charset="-122"/>
              </a:rPr>
              <a:t>：这</a:t>
            </a:r>
            <a:r>
              <a:rPr lang="zh-CN" altLang="en-US" sz="2000" dirty="0">
                <a:latin typeface="黑体" panose="02010609060101010101" pitchFamily="49" charset="-122"/>
                <a:ea typeface="黑体" panose="02010609060101010101" pitchFamily="49" charset="-122"/>
              </a:rPr>
              <a:t>类方法是对多源信息进行特征抽取，最后融合成一个全局的特征，回归出物体的</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包围盒信息</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r>
              <a:rPr lang="en-US" altLang="zh-CN" sz="2000" dirty="0">
                <a:solidFill>
                  <a:srgbClr val="FF0000"/>
                </a:solidFill>
                <a:latin typeface="黑体" panose="02010609060101010101" pitchFamily="49" charset="-122"/>
                <a:ea typeface="黑体" panose="02010609060101010101" pitchFamily="49" charset="-122"/>
              </a:rPr>
              <a:t>c. Dense </a:t>
            </a:r>
            <a:r>
              <a:rPr lang="en-US" altLang="zh-CN" sz="2000" dirty="0" smtClean="0">
                <a:solidFill>
                  <a:srgbClr val="FF0000"/>
                </a:solidFill>
                <a:latin typeface="黑体" panose="02010609060101010101" pitchFamily="49" charset="-122"/>
                <a:ea typeface="黑体" panose="02010609060101010101" pitchFamily="49" charset="-122"/>
              </a:rPr>
              <a:t>Fusion</a:t>
            </a:r>
            <a:r>
              <a:rPr lang="zh-CN" altLang="en-US" sz="2000" dirty="0" smtClean="0">
                <a:latin typeface="黑体" panose="02010609060101010101" pitchFamily="49" charset="-122"/>
                <a:ea typeface="黑体" panose="02010609060101010101" pitchFamily="49" charset="-122"/>
              </a:rPr>
              <a:t>：这</a:t>
            </a:r>
            <a:r>
              <a:rPr lang="zh-CN" altLang="en-US" sz="2000" dirty="0">
                <a:latin typeface="黑体" panose="02010609060101010101" pitchFamily="49" charset="-122"/>
                <a:ea typeface="黑体" panose="02010609060101010101" pitchFamily="49" charset="-122"/>
              </a:rPr>
              <a:t>类方法中，一般在前期进行信息融合，以得到潜在的</a:t>
            </a:r>
            <a:r>
              <a:rPr lang="en-US" altLang="zh-CN" sz="2000" dirty="0">
                <a:latin typeface="黑体" panose="02010609060101010101" pitchFamily="49" charset="-122"/>
                <a:ea typeface="黑体" panose="02010609060101010101" pitchFamily="49" charset="-122"/>
              </a:rPr>
              <a:t>3D </a:t>
            </a:r>
            <a:r>
              <a:rPr lang="en-US" altLang="zh-CN" sz="2000" dirty="0" err="1">
                <a:latin typeface="黑体" panose="02010609060101010101" pitchFamily="49" charset="-122"/>
                <a:ea typeface="黑体" panose="02010609060101010101" pitchFamily="49" charset="-122"/>
              </a:rPr>
              <a:t>BBox</a:t>
            </a:r>
            <a:r>
              <a:rPr lang="en-US" altLang="zh-CN" sz="2000" dirty="0">
                <a:latin typeface="黑体" panose="02010609060101010101" pitchFamily="49" charset="-122"/>
                <a:ea typeface="黑体" panose="02010609060101010101" pitchFamily="49" charset="-122"/>
              </a:rPr>
              <a:t> Proposals</a:t>
            </a:r>
            <a:r>
              <a:rPr lang="zh-CN" altLang="en-US" sz="2000" dirty="0">
                <a:latin typeface="黑体" panose="02010609060101010101" pitchFamily="49" charset="-122"/>
                <a:ea typeface="黑体" panose="02010609060101010101" pitchFamily="49" charset="-122"/>
              </a:rPr>
              <a:t>，之后在后期再进行特征的融合，进而回归出</a:t>
            </a:r>
            <a:r>
              <a:rPr lang="en-US" altLang="zh-CN" sz="2000" dirty="0">
                <a:latin typeface="黑体" panose="02010609060101010101" pitchFamily="49" charset="-122"/>
                <a:ea typeface="黑体" panose="02010609060101010101" pitchFamily="49" charset="-122"/>
              </a:rPr>
              <a:t>3D</a:t>
            </a:r>
            <a:r>
              <a:rPr lang="zh-CN" altLang="en-US" sz="2000" dirty="0">
                <a:latin typeface="黑体" panose="02010609060101010101" pitchFamily="49" charset="-122"/>
                <a:ea typeface="黑体" panose="02010609060101010101" pitchFamily="49" charset="-122"/>
              </a:rPr>
              <a:t>包围盒信息</a:t>
            </a:r>
            <a:r>
              <a:rPr lang="zh-CN" altLang="en-US"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04724902"/>
      </p:ext>
    </p:extLst>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83432" y="3212976"/>
            <a:ext cx="10363200" cy="762000"/>
          </a:xfrm>
        </p:spPr>
        <p:txBody>
          <a:bodyPr/>
          <a:lstStyle/>
          <a:p>
            <a:r>
              <a:rPr lang="en-US" altLang="zh-CN" dirty="0" smtClean="0"/>
              <a:t>Thanks</a:t>
            </a:r>
            <a:r>
              <a:rPr lang="zh-CN" altLang="en-US" dirty="0" smtClean="0"/>
              <a:t>！</a:t>
            </a:r>
            <a:endParaRPr lang="zh-CN" altLang="en-US" dirty="0"/>
          </a:p>
        </p:txBody>
      </p:sp>
    </p:spTree>
    <p:extLst>
      <p:ext uri="{BB962C8B-B14F-4D97-AF65-F5344CB8AC3E}">
        <p14:creationId xmlns:p14="http://schemas.microsoft.com/office/powerpoint/2010/main" val="3803910975"/>
      </p:ext>
    </p:extLst>
  </p:cSld>
  <p:clrMapOvr>
    <a:masterClrMapping/>
  </p:clrMapOvr>
  <p:transition spd="med" advTm="30169">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背景及定义</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a:solidFill>
                  <a:srgbClr val="FF0000"/>
                </a:solidFill>
                <a:latin typeface="Arial Black" pitchFamily="34" charset="0"/>
                <a:ea typeface="汉仪菱心体简"/>
                <a:cs typeface="汉仪菱心体简"/>
                <a:sym typeface="Arial Black" pitchFamily="34" charset="0"/>
              </a:rPr>
              <a:t>1</a:t>
            </a:r>
            <a:endParaRPr lang="zh-CN" altLang="en-US" sz="350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矩形 23"/>
          <p:cNvSpPr/>
          <p:nvPr/>
        </p:nvSpPr>
        <p:spPr>
          <a:xfrm>
            <a:off x="365324" y="1097356"/>
            <a:ext cx="11725075" cy="3046988"/>
          </a:xfrm>
          <a:prstGeom prst="rect">
            <a:avLst/>
          </a:prstGeom>
        </p:spPr>
        <p:txBody>
          <a:bodyPr wrap="square">
            <a:spAutoFit/>
          </a:bodyPr>
          <a:lstStyle/>
          <a:p>
            <a:pPr algn="just"/>
            <a:r>
              <a:rPr lang="zh-CN" altLang="en-US" sz="2400" dirty="0">
                <a:latin typeface="黑体" panose="02010609060101010101" pitchFamily="49" charset="-122"/>
                <a:ea typeface="黑体" panose="02010609060101010101" pitchFamily="49" charset="-122"/>
              </a:rPr>
              <a:t>经典的计算机视觉问题是通过数学模型或者统计学习识别图像中的物体、场景，继而实现视频时序序列上的运动识别、物体轨迹追踪、行为识别等等。然而，由于图像是三维空间在光学系统的投影，仅仅实现图像层次的识别是不够的，这在无人</a:t>
            </a:r>
            <a:r>
              <a:rPr lang="zh-CN" altLang="en-US" sz="2400" dirty="0" smtClean="0">
                <a:latin typeface="黑体" panose="02010609060101010101" pitchFamily="49" charset="-122"/>
                <a:ea typeface="黑体" panose="02010609060101010101" pitchFamily="49" charset="-122"/>
              </a:rPr>
              <a:t>驾驶、</a:t>
            </a:r>
            <a:r>
              <a:rPr lang="zh-CN" altLang="en-US" sz="2400" dirty="0">
                <a:latin typeface="黑体" panose="02010609060101010101" pitchFamily="49" charset="-122"/>
                <a:ea typeface="黑体" panose="02010609060101010101" pitchFamily="49" charset="-122"/>
              </a:rPr>
              <a:t>增强</a:t>
            </a:r>
            <a:r>
              <a:rPr lang="zh-CN" altLang="en-US" sz="2400" dirty="0" smtClean="0">
                <a:latin typeface="黑体" panose="02010609060101010101" pitchFamily="49" charset="-122"/>
                <a:ea typeface="黑体" panose="02010609060101010101" pitchFamily="49" charset="-122"/>
              </a:rPr>
              <a:t>现实等</a:t>
            </a:r>
            <a:r>
              <a:rPr lang="zh-CN" altLang="en-US" sz="2400" dirty="0">
                <a:latin typeface="黑体" panose="02010609060101010101" pitchFamily="49" charset="-122"/>
                <a:ea typeface="黑体" panose="02010609060101010101" pitchFamily="49" charset="-122"/>
              </a:rPr>
              <a:t>领域表现的尤为突出，计算机视觉的更高层次必然是准确的获得物体在三维空间中的形状、位置、姿态，通过三维重建技术实现物体在三维空间的检测、识别、追踪</a:t>
            </a:r>
            <a:r>
              <a:rPr lang="zh-CN" altLang="en-US" sz="2400" dirty="0" smtClean="0">
                <a:latin typeface="黑体" panose="02010609060101010101" pitchFamily="49" charset="-122"/>
                <a:ea typeface="黑体" panose="02010609060101010101" pitchFamily="49" charset="-122"/>
              </a:rPr>
              <a:t>以及信息交互</a:t>
            </a:r>
            <a:r>
              <a:rPr lang="zh-CN" altLang="en-US" sz="2400" dirty="0">
                <a:latin typeface="黑体" panose="02010609060101010101" pitchFamily="49" charset="-122"/>
                <a:ea typeface="黑体" panose="02010609060101010101" pitchFamily="49" charset="-122"/>
              </a:rPr>
              <a:t>。近年来，借助于二维图像层面的目标检测和识别的性能提升，针对</a:t>
            </a:r>
            <a:r>
              <a:rPr lang="zh-CN" altLang="en-US" sz="2400" dirty="0" smtClean="0">
                <a:latin typeface="黑体" panose="02010609060101010101" pitchFamily="49" charset="-122"/>
                <a:ea typeface="黑体" panose="02010609060101010101" pitchFamily="49" charset="-122"/>
              </a:rPr>
              <a:t>如何</a:t>
            </a:r>
            <a:r>
              <a:rPr lang="zh-CN" altLang="en-US" sz="2400" dirty="0">
                <a:latin typeface="黑体" panose="02010609060101010101" pitchFamily="49" charset="-122"/>
                <a:ea typeface="黑体" panose="02010609060101010101" pitchFamily="49" charset="-122"/>
              </a:rPr>
              <a:t>检测</a:t>
            </a:r>
            <a:r>
              <a:rPr lang="zh-CN" altLang="en-US" sz="2400" dirty="0" smtClean="0">
                <a:latin typeface="黑体" panose="02010609060101010101" pitchFamily="49" charset="-122"/>
                <a:ea typeface="黑体" panose="02010609060101010101" pitchFamily="49" charset="-122"/>
              </a:rPr>
              <a:t>三维空间</a:t>
            </a:r>
            <a:r>
              <a:rPr lang="zh-CN" altLang="en-US" sz="2400" dirty="0">
                <a:latin typeface="黑体" panose="02010609060101010101" pitchFamily="49" charset="-122"/>
                <a:ea typeface="黑体" panose="02010609060101010101" pitchFamily="49" charset="-122"/>
              </a:rPr>
              <a:t>中物体的形态和空间位置，研究者们提出了很多有效的方法和策略</a:t>
            </a:r>
            <a:r>
              <a:rPr lang="zh-CN" altLang="en-US" sz="2400" dirty="0" smtClean="0">
                <a:latin typeface="黑体" panose="02010609060101010101" pitchFamily="49" charset="-122"/>
                <a:ea typeface="黑体" panose="02010609060101010101" pitchFamily="49" charset="-122"/>
              </a:rPr>
              <a:t>。</a:t>
            </a:r>
          </a:p>
        </p:txBody>
      </p:sp>
      <p:pic>
        <p:nvPicPr>
          <p:cNvPr id="2" name="图片 1"/>
          <p:cNvPicPr>
            <a:picLocks noChangeAspect="1"/>
          </p:cNvPicPr>
          <p:nvPr/>
        </p:nvPicPr>
        <p:blipFill>
          <a:blip r:embed="rId3"/>
          <a:stretch>
            <a:fillRect/>
          </a:stretch>
        </p:blipFill>
        <p:spPr>
          <a:xfrm>
            <a:off x="360762" y="4223166"/>
            <a:ext cx="10998976" cy="2232162"/>
          </a:xfrm>
          <a:prstGeom prst="rect">
            <a:avLst/>
          </a:prstGeom>
        </p:spPr>
      </p:pic>
    </p:spTree>
    <p:extLst>
      <p:ext uri="{BB962C8B-B14F-4D97-AF65-F5344CB8AC3E}">
        <p14:creationId xmlns:p14="http://schemas.microsoft.com/office/powerpoint/2010/main" val="3355893307"/>
      </p:ext>
    </p:extLst>
  </p:cSld>
  <p:clrMapOvr>
    <a:masterClrMapping/>
  </p:clrMapOvr>
  <p:transition spd="med" advTm="30169">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背景及定义</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a:solidFill>
                  <a:srgbClr val="FF0000"/>
                </a:solidFill>
                <a:latin typeface="Arial Black" pitchFamily="34" charset="0"/>
                <a:ea typeface="汉仪菱心体简"/>
                <a:cs typeface="汉仪菱心体简"/>
                <a:sym typeface="Arial Black" pitchFamily="34" charset="0"/>
              </a:rPr>
              <a:t>1</a:t>
            </a:r>
            <a:endParaRPr lang="zh-CN" altLang="en-US" sz="350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矩形 23"/>
          <p:cNvSpPr/>
          <p:nvPr/>
        </p:nvSpPr>
        <p:spPr>
          <a:xfrm>
            <a:off x="365324" y="1097356"/>
            <a:ext cx="11725075" cy="2677656"/>
          </a:xfrm>
          <a:prstGeom prst="rect">
            <a:avLst/>
          </a:prstGeom>
        </p:spPr>
        <p:txBody>
          <a:bodyPr wrap="square">
            <a:spAutoFit/>
          </a:bodyPr>
          <a:lstStyle/>
          <a:p>
            <a:pPr algn="just"/>
            <a:r>
              <a:rPr lang="zh-CN" altLang="en-US" sz="2400" dirty="0">
                <a:latin typeface="黑体" panose="02010609060101010101" pitchFamily="49" charset="-122"/>
                <a:ea typeface="黑体" panose="02010609060101010101" pitchFamily="49" charset="-122"/>
              </a:rPr>
              <a:t>目标检测是计算机视觉领域的传统任务，与图像识别不同，目标检测不仅需要识别出图像上存在的物体，给出对应的类别，还需要将该物体的位置通过最小包围</a:t>
            </a:r>
            <a:r>
              <a:rPr lang="zh-CN" altLang="en-US" sz="2400" dirty="0" smtClean="0">
                <a:latin typeface="黑体" panose="02010609060101010101" pitchFamily="49" charset="-122"/>
                <a:ea typeface="黑体" panose="02010609060101010101" pitchFamily="49" charset="-122"/>
              </a:rPr>
              <a:t>框的</a:t>
            </a:r>
            <a:r>
              <a:rPr lang="zh-CN" altLang="en-US" sz="2400" dirty="0">
                <a:latin typeface="黑体" panose="02010609060101010101" pitchFamily="49" charset="-122"/>
                <a:ea typeface="黑体" panose="02010609060101010101" pitchFamily="49" charset="-122"/>
              </a:rPr>
              <a:t>方式给出。根据目标检测需要输出结果的不同，一般将使用</a:t>
            </a:r>
            <a:r>
              <a:rPr lang="en-US" altLang="zh-CN" sz="2400" dirty="0">
                <a:latin typeface="黑体" panose="02010609060101010101" pitchFamily="49" charset="-122"/>
                <a:ea typeface="黑体" panose="02010609060101010101" pitchFamily="49" charset="-122"/>
              </a:rPr>
              <a:t>RGB</a:t>
            </a:r>
            <a:r>
              <a:rPr lang="zh-CN" altLang="en-US" sz="2400" dirty="0">
                <a:latin typeface="黑体" panose="02010609060101010101" pitchFamily="49" charset="-122"/>
                <a:ea typeface="黑体" panose="02010609060101010101" pitchFamily="49" charset="-122"/>
              </a:rPr>
              <a:t>图像进行目标检测，输出物体类别和在图像上的最小包围框的方式称为</a:t>
            </a:r>
            <a:r>
              <a:rPr lang="en-US" altLang="zh-CN" sz="2400" dirty="0">
                <a:latin typeface="黑体" panose="02010609060101010101" pitchFamily="49" charset="-122"/>
                <a:ea typeface="黑体" panose="02010609060101010101" pitchFamily="49" charset="-122"/>
              </a:rPr>
              <a:t>2D</a:t>
            </a:r>
            <a:r>
              <a:rPr lang="zh-CN" altLang="en-US" sz="2400" dirty="0">
                <a:latin typeface="黑体" panose="02010609060101010101" pitchFamily="49" charset="-122"/>
                <a:ea typeface="黑体" panose="02010609060101010101" pitchFamily="49" charset="-122"/>
              </a:rPr>
              <a:t>目标检测，而</a:t>
            </a:r>
            <a:r>
              <a:rPr lang="zh-CN" altLang="en-US" sz="2400" dirty="0">
                <a:solidFill>
                  <a:srgbClr val="FF0000"/>
                </a:solidFill>
                <a:latin typeface="黑体" panose="02010609060101010101" pitchFamily="49" charset="-122"/>
                <a:ea typeface="黑体" panose="02010609060101010101" pitchFamily="49" charset="-122"/>
              </a:rPr>
              <a:t>将使用</a:t>
            </a:r>
            <a:r>
              <a:rPr lang="en-US" altLang="zh-CN" sz="2400" dirty="0">
                <a:solidFill>
                  <a:srgbClr val="FF0000"/>
                </a:solidFill>
                <a:latin typeface="黑体" panose="02010609060101010101" pitchFamily="49" charset="-122"/>
                <a:ea typeface="黑体" panose="02010609060101010101" pitchFamily="49" charset="-122"/>
              </a:rPr>
              <a:t>RGB</a:t>
            </a:r>
            <a:r>
              <a:rPr lang="zh-CN" altLang="en-US" sz="2400" dirty="0">
                <a:solidFill>
                  <a:srgbClr val="FF0000"/>
                </a:solidFill>
                <a:latin typeface="黑体" panose="02010609060101010101" pitchFamily="49" charset="-122"/>
                <a:ea typeface="黑体" panose="02010609060101010101" pitchFamily="49" charset="-122"/>
              </a:rPr>
              <a:t>图像、</a:t>
            </a:r>
            <a:r>
              <a:rPr lang="en-US" altLang="zh-CN" sz="2400" dirty="0">
                <a:solidFill>
                  <a:srgbClr val="FF0000"/>
                </a:solidFill>
                <a:latin typeface="黑体" panose="02010609060101010101" pitchFamily="49" charset="-122"/>
                <a:ea typeface="黑体" panose="02010609060101010101" pitchFamily="49" charset="-122"/>
              </a:rPr>
              <a:t>RGB-D</a:t>
            </a:r>
            <a:r>
              <a:rPr lang="zh-CN" altLang="en-US" sz="2400" dirty="0">
                <a:solidFill>
                  <a:srgbClr val="FF0000"/>
                </a:solidFill>
                <a:latin typeface="黑体" panose="02010609060101010101" pitchFamily="49" charset="-122"/>
                <a:ea typeface="黑体" panose="02010609060101010101" pitchFamily="49" charset="-122"/>
              </a:rPr>
              <a:t>深度图像和激光点云，输出物体类别及在三维空间中的长宽高、旋转角等信息的检测称为</a:t>
            </a:r>
            <a:r>
              <a:rPr lang="en-US" altLang="zh-CN" sz="2400" dirty="0">
                <a:solidFill>
                  <a:srgbClr val="FF0000"/>
                </a:solidFill>
                <a:latin typeface="黑体" panose="02010609060101010101" pitchFamily="49" charset="-122"/>
                <a:ea typeface="黑体" panose="02010609060101010101" pitchFamily="49" charset="-122"/>
              </a:rPr>
              <a:t>3D</a:t>
            </a:r>
            <a:r>
              <a:rPr lang="zh-CN" altLang="en-US" sz="2400" dirty="0">
                <a:solidFill>
                  <a:srgbClr val="FF0000"/>
                </a:solidFill>
                <a:latin typeface="黑体" panose="02010609060101010101" pitchFamily="49" charset="-122"/>
                <a:ea typeface="黑体" panose="02010609060101010101" pitchFamily="49" charset="-122"/>
              </a:rPr>
              <a:t>目标</a:t>
            </a:r>
            <a:r>
              <a:rPr lang="zh-CN" altLang="en-US" sz="2400" dirty="0" smtClean="0">
                <a:solidFill>
                  <a:srgbClr val="FF0000"/>
                </a:solidFill>
                <a:latin typeface="黑体" panose="02010609060101010101" pitchFamily="49" charset="-122"/>
                <a:ea typeface="黑体" panose="02010609060101010101" pitchFamily="49" charset="-122"/>
              </a:rPr>
              <a:t>检测。</a:t>
            </a:r>
            <a:r>
              <a:rPr lang="zh-CN" altLang="en-US" sz="2400" dirty="0" smtClean="0">
                <a:latin typeface="黑体" panose="02010609060101010101" pitchFamily="49" charset="-122"/>
                <a:ea typeface="黑体" panose="02010609060101010101" pitchFamily="49" charset="-122"/>
              </a:rPr>
              <a:t>常用的数据集：</a:t>
            </a:r>
            <a:r>
              <a:rPr lang="en-US" altLang="zh-CN" sz="2400" dirty="0" err="1" smtClean="0">
                <a:latin typeface="黑体" panose="02010609060101010101" pitchFamily="49" charset="-122"/>
                <a:ea typeface="黑体" panose="02010609060101010101" pitchFamily="49" charset="-122"/>
              </a:rPr>
              <a:t>Kitti</a:t>
            </a:r>
            <a:r>
              <a:rPr lang="zh-CN" altLang="en-US" sz="2400" dirty="0">
                <a:latin typeface="黑体" panose="02010609060101010101" pitchFamily="49" charset="-122"/>
                <a:ea typeface="黑体" panose="02010609060101010101" pitchFamily="49" charset="-122"/>
              </a:rPr>
              <a:t>：目前进行无人驾驶的标准数据集，大部分算法都会在其上进行对比</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SUN </a:t>
            </a:r>
            <a:r>
              <a:rPr lang="en-US" altLang="zh-CN" sz="2400" dirty="0">
                <a:latin typeface="黑体" panose="02010609060101010101" pitchFamily="49" charset="-122"/>
                <a:ea typeface="黑体" panose="02010609060101010101" pitchFamily="49" charset="-122"/>
              </a:rPr>
              <a:t>RGB-D</a:t>
            </a:r>
            <a:r>
              <a:rPr lang="zh-CN" altLang="en-US" sz="2400" dirty="0">
                <a:latin typeface="黑体" panose="02010609060101010101" pitchFamily="49" charset="-122"/>
                <a:ea typeface="黑体" panose="02010609060101010101" pitchFamily="49" charset="-122"/>
              </a:rPr>
              <a:t>：是室内的数据集，包含常见室内物体的</a:t>
            </a:r>
            <a:r>
              <a:rPr lang="zh-CN" altLang="en-US" sz="2400" dirty="0" smtClean="0">
                <a:latin typeface="黑体" panose="02010609060101010101" pitchFamily="49" charset="-122"/>
                <a:ea typeface="黑体" panose="02010609060101010101" pitchFamily="49" charset="-122"/>
              </a:rPr>
              <a:t>类别。</a:t>
            </a:r>
            <a:endParaRPr lang="en-US" altLang="zh-CN" sz="2400" dirty="0" smtClean="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7968208" y="3976125"/>
            <a:ext cx="3654862" cy="2286000"/>
          </a:xfrm>
          <a:prstGeom prst="rect">
            <a:avLst/>
          </a:prstGeom>
        </p:spPr>
      </p:pic>
      <p:pic>
        <p:nvPicPr>
          <p:cNvPr id="3" name="图片 2"/>
          <p:cNvPicPr>
            <a:picLocks noChangeAspect="1"/>
          </p:cNvPicPr>
          <p:nvPr/>
        </p:nvPicPr>
        <p:blipFill>
          <a:blip r:embed="rId4"/>
          <a:stretch>
            <a:fillRect/>
          </a:stretch>
        </p:blipFill>
        <p:spPr>
          <a:xfrm>
            <a:off x="365324" y="3976125"/>
            <a:ext cx="7248525" cy="2286000"/>
          </a:xfrm>
          <a:prstGeom prst="rect">
            <a:avLst/>
          </a:prstGeom>
        </p:spPr>
      </p:pic>
    </p:spTree>
    <p:extLst>
      <p:ext uri="{BB962C8B-B14F-4D97-AF65-F5344CB8AC3E}">
        <p14:creationId xmlns:p14="http://schemas.microsoft.com/office/powerpoint/2010/main" val="1610163436"/>
      </p:ext>
    </p:extLst>
  </p:cSld>
  <p:clrMapOvr>
    <a:masterClrMapping/>
  </p:clrMapOvr>
  <p:transition spd="med" advTm="30169">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62546" y="35236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数据类型</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2</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340758" y="1068246"/>
            <a:ext cx="11443873" cy="2308324"/>
          </a:xfrm>
          <a:prstGeom prst="rect">
            <a:avLst/>
          </a:prstGeom>
          <a:noFill/>
        </p:spPr>
        <p:txBody>
          <a:bodyPr wrap="square" rtlCol="0">
            <a:spAutoFit/>
          </a:bodyPr>
          <a:lstStyle/>
          <a:p>
            <a:pPr algn="just"/>
            <a:r>
              <a:rPr lang="zh-CN" altLang="en-US" sz="2400" dirty="0">
                <a:latin typeface="黑体" panose="02010609060101010101" pitchFamily="49" charset="-122"/>
                <a:ea typeface="黑体" panose="02010609060101010101" pitchFamily="49" charset="-122"/>
              </a:rPr>
              <a:t>数据类型包括</a:t>
            </a:r>
            <a:r>
              <a:rPr lang="en-US" altLang="zh-CN" sz="2400" dirty="0">
                <a:latin typeface="黑体" panose="02010609060101010101" pitchFamily="49" charset="-122"/>
                <a:ea typeface="黑体" panose="02010609060101010101" pitchFamily="49" charset="-122"/>
              </a:rPr>
              <a:t>2D</a:t>
            </a:r>
            <a:r>
              <a:rPr lang="zh-CN" altLang="en-US" sz="2400" dirty="0">
                <a:latin typeface="黑体" panose="02010609060101010101" pitchFamily="49" charset="-122"/>
                <a:ea typeface="黑体" panose="02010609060101010101" pitchFamily="49" charset="-122"/>
              </a:rPr>
              <a:t>的</a:t>
            </a:r>
            <a:r>
              <a:rPr lang="en-US" altLang="zh-CN" sz="2400" dirty="0">
                <a:latin typeface="黑体" panose="02010609060101010101" pitchFamily="49" charset="-122"/>
                <a:ea typeface="黑体" panose="02010609060101010101" pitchFamily="49" charset="-122"/>
              </a:rPr>
              <a:t>RGB</a:t>
            </a:r>
            <a:r>
              <a:rPr lang="zh-CN" altLang="en-US" sz="2400" dirty="0">
                <a:latin typeface="黑体" panose="02010609060101010101" pitchFamily="49" charset="-122"/>
                <a:ea typeface="黑体" panose="02010609060101010101" pitchFamily="49" charset="-122"/>
              </a:rPr>
              <a:t>图像，</a:t>
            </a:r>
            <a:r>
              <a:rPr lang="en-US" altLang="zh-CN" sz="2400" dirty="0">
                <a:latin typeface="黑体" panose="02010609060101010101" pitchFamily="49" charset="-122"/>
                <a:ea typeface="黑体" panose="02010609060101010101" pitchFamily="49" charset="-122"/>
              </a:rPr>
              <a:t>2.5D</a:t>
            </a:r>
            <a:r>
              <a:rPr lang="zh-CN" altLang="en-US" sz="2400" dirty="0">
                <a:latin typeface="黑体" panose="02010609060101010101" pitchFamily="49" charset="-122"/>
                <a:ea typeface="黑体" panose="02010609060101010101" pitchFamily="49" charset="-122"/>
              </a:rPr>
              <a:t>的</a:t>
            </a:r>
            <a:r>
              <a:rPr lang="en-US" altLang="zh-CN" sz="2400" dirty="0">
                <a:latin typeface="黑体" panose="02010609060101010101" pitchFamily="49" charset="-122"/>
                <a:ea typeface="黑体" panose="02010609060101010101" pitchFamily="49" charset="-122"/>
              </a:rPr>
              <a:t>RGB-D</a:t>
            </a:r>
            <a:r>
              <a:rPr lang="zh-CN" altLang="en-US" sz="2400" dirty="0">
                <a:latin typeface="黑体" panose="02010609060101010101" pitchFamily="49" charset="-122"/>
                <a:ea typeface="黑体" panose="02010609060101010101" pitchFamily="49" charset="-122"/>
              </a:rPr>
              <a:t>图像以及</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的点云</a:t>
            </a:r>
            <a:r>
              <a:rPr lang="zh-CN" altLang="en-US"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它们</a:t>
            </a:r>
            <a:r>
              <a:rPr lang="zh-CN" altLang="en-US" sz="2400" dirty="0" smtClean="0">
                <a:latin typeface="黑体" panose="02010609060101010101" pitchFamily="49" charset="-122"/>
                <a:ea typeface="黑体" panose="02010609060101010101" pitchFamily="49" charset="-122"/>
              </a:rPr>
              <a:t>各</a:t>
            </a:r>
            <a:r>
              <a:rPr lang="zh-CN" altLang="en-US" sz="2400" dirty="0">
                <a:latin typeface="黑体" panose="02010609060101010101" pitchFamily="49" charset="-122"/>
                <a:ea typeface="黑体" panose="02010609060101010101" pitchFamily="49" charset="-122"/>
              </a:rPr>
              <a:t>有特点</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gn="just"/>
            <a:r>
              <a:rPr lang="en-US" altLang="zh-CN" sz="2400" dirty="0" smtClean="0">
                <a:solidFill>
                  <a:srgbClr val="FF0000"/>
                </a:solidFill>
                <a:latin typeface="黑体" panose="02010609060101010101" pitchFamily="49" charset="-122"/>
                <a:ea typeface="黑体" panose="02010609060101010101" pitchFamily="49" charset="-122"/>
              </a:rPr>
              <a:t>RGB </a:t>
            </a:r>
            <a:r>
              <a:rPr lang="en-US" altLang="zh-CN" sz="2400" dirty="0">
                <a:solidFill>
                  <a:srgbClr val="FF0000"/>
                </a:solidFill>
                <a:latin typeface="黑体" panose="02010609060101010101" pitchFamily="49" charset="-122"/>
                <a:ea typeface="黑体" panose="02010609060101010101" pitchFamily="49" charset="-122"/>
              </a:rPr>
              <a:t>Image: </a:t>
            </a:r>
            <a:r>
              <a:rPr lang="en-US" altLang="zh-CN" sz="2400" dirty="0">
                <a:latin typeface="黑体" panose="02010609060101010101" pitchFamily="49" charset="-122"/>
                <a:ea typeface="黑体" panose="02010609060101010101" pitchFamily="49" charset="-122"/>
              </a:rPr>
              <a:t>RGB</a:t>
            </a:r>
            <a:r>
              <a:rPr lang="zh-CN" altLang="en-US" sz="2400" dirty="0">
                <a:latin typeface="黑体" panose="02010609060101010101" pitchFamily="49" charset="-122"/>
                <a:ea typeface="黑体" panose="02010609060101010101" pitchFamily="49" charset="-122"/>
              </a:rPr>
              <a:t>图像像素可以很高，捕捉到更多的细节，但是缺乏</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信息；优点是可以使用当前比较成熟的</a:t>
            </a:r>
            <a:r>
              <a:rPr lang="en-US" altLang="zh-CN" sz="2400" dirty="0">
                <a:latin typeface="黑体" panose="02010609060101010101" pitchFamily="49" charset="-122"/>
                <a:ea typeface="黑体" panose="02010609060101010101" pitchFamily="49" charset="-122"/>
              </a:rPr>
              <a:t>CNN</a:t>
            </a:r>
            <a:r>
              <a:rPr lang="zh-CN" altLang="en-US" sz="2400" dirty="0">
                <a:latin typeface="黑体" panose="02010609060101010101" pitchFamily="49" charset="-122"/>
                <a:ea typeface="黑体" panose="02010609060101010101" pitchFamily="49" charset="-122"/>
              </a:rPr>
              <a:t>算法</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gn="just"/>
            <a:r>
              <a:rPr lang="en-US" altLang="zh-CN" sz="2400" dirty="0" smtClean="0">
                <a:solidFill>
                  <a:srgbClr val="FF0000"/>
                </a:solidFill>
                <a:latin typeface="黑体" panose="02010609060101010101" pitchFamily="49" charset="-122"/>
                <a:ea typeface="黑体" panose="02010609060101010101" pitchFamily="49" charset="-122"/>
              </a:rPr>
              <a:t>Depth </a:t>
            </a:r>
            <a:r>
              <a:rPr lang="en-US" altLang="zh-CN" sz="2400" dirty="0">
                <a:solidFill>
                  <a:srgbClr val="FF0000"/>
                </a:solidFill>
                <a:latin typeface="黑体" panose="02010609060101010101" pitchFamily="49" charset="-122"/>
                <a:ea typeface="黑体" panose="02010609060101010101" pitchFamily="49" charset="-122"/>
              </a:rPr>
              <a:t>Image: </a:t>
            </a:r>
            <a:r>
              <a:rPr lang="en-US" altLang="zh-CN" sz="2400" dirty="0">
                <a:latin typeface="黑体" panose="02010609060101010101" pitchFamily="49" charset="-122"/>
                <a:ea typeface="黑体" panose="02010609060101010101" pitchFamily="49" charset="-122"/>
              </a:rPr>
              <a:t>Depth</a:t>
            </a:r>
            <a:r>
              <a:rPr lang="zh-CN" altLang="en-US" sz="2400" dirty="0">
                <a:latin typeface="黑体" panose="02010609060101010101" pitchFamily="49" charset="-122"/>
                <a:ea typeface="黑体" panose="02010609060101010101" pitchFamily="49" charset="-122"/>
              </a:rPr>
              <a:t>图像具有</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信息，相对稠密，但受传感器影响大。</a:t>
            </a:r>
            <a:r>
              <a:rPr lang="en-US" altLang="zh-CN" sz="2400" dirty="0">
                <a:latin typeface="黑体" panose="02010609060101010101" pitchFamily="49" charset="-122"/>
                <a:ea typeface="黑体" panose="02010609060101010101" pitchFamily="49" charset="-122"/>
              </a:rPr>
              <a:t>Depth</a:t>
            </a:r>
            <a:r>
              <a:rPr lang="zh-CN" altLang="en-US" sz="2400" dirty="0">
                <a:latin typeface="黑体" panose="02010609060101010101" pitchFamily="49" charset="-122"/>
                <a:ea typeface="黑体" panose="02010609060101010101" pitchFamily="49" charset="-122"/>
              </a:rPr>
              <a:t>图像可以结合相机内参转换为</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的</a:t>
            </a:r>
            <a:r>
              <a:rPr lang="en-US" altLang="zh-CN" sz="2400" dirty="0">
                <a:latin typeface="黑体" panose="02010609060101010101" pitchFamily="49" charset="-122"/>
                <a:ea typeface="黑体" panose="02010609060101010101" pitchFamily="49" charset="-122"/>
              </a:rPr>
              <a:t>Point Cloud</a:t>
            </a:r>
            <a:r>
              <a:rPr lang="zh-CN" altLang="en-US" sz="2400" dirty="0">
                <a:latin typeface="黑体" panose="02010609060101010101" pitchFamily="49" charset="-122"/>
                <a:ea typeface="黑体" panose="02010609060101010101" pitchFamily="49" charset="-122"/>
              </a:rPr>
              <a:t>，因此其既可以使用传统</a:t>
            </a:r>
            <a:r>
              <a:rPr lang="en-US" altLang="zh-CN" sz="2400" dirty="0">
                <a:latin typeface="黑体" panose="02010609060101010101" pitchFamily="49" charset="-122"/>
                <a:ea typeface="黑体" panose="02010609060101010101" pitchFamily="49" charset="-122"/>
              </a:rPr>
              <a:t>CNN</a:t>
            </a:r>
            <a:r>
              <a:rPr lang="zh-CN" altLang="en-US" sz="2400" dirty="0">
                <a:latin typeface="黑体" panose="02010609060101010101" pitchFamily="49" charset="-122"/>
                <a:ea typeface="黑体" panose="02010609060101010101" pitchFamily="49" charset="-122"/>
              </a:rPr>
              <a:t>，也可以使用基于</a:t>
            </a:r>
            <a:r>
              <a:rPr lang="en-US" altLang="zh-CN" sz="2400" dirty="0">
                <a:latin typeface="黑体" panose="02010609060101010101" pitchFamily="49" charset="-122"/>
                <a:ea typeface="黑体" panose="02010609060101010101" pitchFamily="49" charset="-122"/>
              </a:rPr>
              <a:t>Point Cloud</a:t>
            </a:r>
            <a:r>
              <a:rPr lang="zh-CN" altLang="en-US" sz="2400" dirty="0">
                <a:latin typeface="黑体" panose="02010609060101010101" pitchFamily="49" charset="-122"/>
                <a:ea typeface="黑体" panose="02010609060101010101" pitchFamily="49" charset="-122"/>
              </a:rPr>
              <a:t>的</a:t>
            </a:r>
            <a:r>
              <a:rPr lang="en-US" altLang="zh-CN" sz="2400" dirty="0">
                <a:latin typeface="黑体" panose="02010609060101010101" pitchFamily="49" charset="-122"/>
                <a:ea typeface="黑体" panose="02010609060101010101" pitchFamily="49" charset="-122"/>
              </a:rPr>
              <a:t>DNN</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435372" y="3376570"/>
            <a:ext cx="4292475" cy="3383305"/>
          </a:xfrm>
          <a:prstGeom prst="rect">
            <a:avLst/>
          </a:prstGeom>
        </p:spPr>
      </p:pic>
      <p:sp>
        <p:nvSpPr>
          <p:cNvPr id="3" name="文本框 2"/>
          <p:cNvSpPr txBox="1"/>
          <p:nvPr/>
        </p:nvSpPr>
        <p:spPr>
          <a:xfrm>
            <a:off x="5217045" y="3376570"/>
            <a:ext cx="6567585" cy="2308324"/>
          </a:xfrm>
          <a:prstGeom prst="rect">
            <a:avLst/>
          </a:prstGeom>
          <a:noFill/>
        </p:spPr>
        <p:txBody>
          <a:bodyPr wrap="square" rtlCol="0">
            <a:spAutoFit/>
          </a:bodyPr>
          <a:lstStyle/>
          <a:p>
            <a:pPr algn="just"/>
            <a:r>
              <a:rPr lang="zh-CN" altLang="en-US" sz="240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计算机图形中，</a:t>
            </a:r>
            <a:r>
              <a:rPr lang="en-US" altLang="zh-CN" sz="2400" dirty="0">
                <a:latin typeface="黑体" panose="02010609060101010101" pitchFamily="49" charset="-122"/>
                <a:ea typeface="黑体" panose="02010609060101010101" pitchFamily="49" charset="-122"/>
              </a:rPr>
              <a:t>Depth Map</a:t>
            </a:r>
            <a:r>
              <a:rPr lang="zh-CN" altLang="en-US" sz="2400" dirty="0">
                <a:latin typeface="黑体" panose="02010609060101010101" pitchFamily="49" charset="-122"/>
                <a:ea typeface="黑体" panose="02010609060101010101" pitchFamily="49" charset="-122"/>
              </a:rPr>
              <a:t>（深度图）是包含与视点的场景对象的表面的距离有关的信息的</a:t>
            </a:r>
            <a:r>
              <a:rPr lang="zh-CN" altLang="en-US" sz="2400" dirty="0" smtClean="0">
                <a:latin typeface="黑体" panose="02010609060101010101" pitchFamily="49" charset="-122"/>
                <a:ea typeface="黑体" panose="02010609060101010101" pitchFamily="49" charset="-122"/>
              </a:rPr>
              <a:t>图像。</a:t>
            </a:r>
            <a:r>
              <a:rPr lang="zh-CN" altLang="en-US" sz="2400" dirty="0">
                <a:latin typeface="黑体" panose="02010609060101010101" pitchFamily="49" charset="-122"/>
                <a:ea typeface="黑体" panose="02010609060101010101" pitchFamily="49" charset="-122"/>
              </a:rPr>
              <a:t>其中，</a:t>
            </a:r>
            <a:r>
              <a:rPr lang="en-US" altLang="zh-CN" sz="2400" dirty="0">
                <a:latin typeface="黑体" panose="02010609060101010101" pitchFamily="49" charset="-122"/>
                <a:ea typeface="黑体" panose="02010609060101010101" pitchFamily="49" charset="-122"/>
              </a:rPr>
              <a:t>Depth Map </a:t>
            </a:r>
            <a:r>
              <a:rPr lang="zh-CN" altLang="en-US" sz="2400" dirty="0">
                <a:latin typeface="黑体" panose="02010609060101010101" pitchFamily="49" charset="-122"/>
                <a:ea typeface="黑体" panose="02010609060101010101" pitchFamily="49" charset="-122"/>
              </a:rPr>
              <a:t>类似于灰度图像，只是它的每个像素值是传感器距离物体的实际距离。通常</a:t>
            </a:r>
            <a:r>
              <a:rPr lang="en-US" altLang="zh-CN" sz="2400" dirty="0">
                <a:latin typeface="黑体" panose="02010609060101010101" pitchFamily="49" charset="-122"/>
                <a:ea typeface="黑体" panose="02010609060101010101" pitchFamily="49" charset="-122"/>
              </a:rPr>
              <a:t>RGB</a:t>
            </a:r>
            <a:r>
              <a:rPr lang="zh-CN" altLang="en-US" sz="2400" dirty="0">
                <a:latin typeface="黑体" panose="02010609060101010101" pitchFamily="49" charset="-122"/>
                <a:ea typeface="黑体" panose="02010609060101010101" pitchFamily="49" charset="-122"/>
              </a:rPr>
              <a:t>图像和</a:t>
            </a:r>
            <a:r>
              <a:rPr lang="en-US" altLang="zh-CN" sz="2400" dirty="0">
                <a:latin typeface="黑体" panose="02010609060101010101" pitchFamily="49" charset="-122"/>
                <a:ea typeface="黑体" panose="02010609060101010101" pitchFamily="49" charset="-122"/>
              </a:rPr>
              <a:t>Depth</a:t>
            </a:r>
            <a:r>
              <a:rPr lang="zh-CN" altLang="en-US" sz="2400" dirty="0">
                <a:latin typeface="黑体" panose="02010609060101010101" pitchFamily="49" charset="-122"/>
                <a:ea typeface="黑体" panose="02010609060101010101" pitchFamily="49" charset="-122"/>
              </a:rPr>
              <a:t>图像是配准的，因而像素点之间具有一对一的对应关系。</a:t>
            </a:r>
          </a:p>
        </p:txBody>
      </p:sp>
    </p:spTree>
    <p:extLst>
      <p:ext uri="{BB962C8B-B14F-4D97-AF65-F5344CB8AC3E}">
        <p14:creationId xmlns:p14="http://schemas.microsoft.com/office/powerpoint/2010/main" val="3936536410"/>
      </p:ext>
    </p:extLst>
  </p:cSld>
  <p:clrMapOvr>
    <a:masterClrMapping/>
  </p:clrMapOvr>
  <p:transition spd="med" advTm="30169">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62546" y="35236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数据类型</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2</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340758" y="1068246"/>
            <a:ext cx="11443873" cy="3046988"/>
          </a:xfrm>
          <a:prstGeom prst="rect">
            <a:avLst/>
          </a:prstGeom>
          <a:noFill/>
        </p:spPr>
        <p:txBody>
          <a:bodyPr wrap="square" rtlCol="0">
            <a:spAutoFit/>
          </a:bodyPr>
          <a:lstStyle/>
          <a:p>
            <a:pPr algn="just"/>
            <a:r>
              <a:rPr lang="en-US" altLang="zh-CN" sz="2400" dirty="0" smtClean="0">
                <a:solidFill>
                  <a:srgbClr val="FF0000"/>
                </a:solidFill>
                <a:latin typeface="黑体" panose="02010609060101010101" pitchFamily="49" charset="-122"/>
                <a:ea typeface="黑体" panose="02010609060101010101" pitchFamily="49" charset="-122"/>
              </a:rPr>
              <a:t>Point </a:t>
            </a:r>
            <a:r>
              <a:rPr lang="en-US" altLang="zh-CN" sz="2400" dirty="0">
                <a:solidFill>
                  <a:srgbClr val="FF0000"/>
                </a:solidFill>
                <a:latin typeface="黑体" panose="02010609060101010101" pitchFamily="49" charset="-122"/>
                <a:ea typeface="黑体" panose="02010609060101010101" pitchFamily="49" charset="-122"/>
              </a:rPr>
              <a:t>Cloud: </a:t>
            </a:r>
            <a:r>
              <a:rPr lang="en-US" altLang="zh-CN" sz="2400" dirty="0">
                <a:latin typeface="黑体" panose="02010609060101010101" pitchFamily="49" charset="-122"/>
                <a:ea typeface="黑体" panose="02010609060101010101" pitchFamily="49" charset="-122"/>
              </a:rPr>
              <a:t>Point Cloud</a:t>
            </a:r>
            <a:r>
              <a:rPr lang="zh-CN" altLang="en-US" sz="2400" dirty="0">
                <a:latin typeface="黑体" panose="02010609060101010101" pitchFamily="49" charset="-122"/>
                <a:ea typeface="黑体" panose="02010609060101010101" pitchFamily="49" charset="-122"/>
              </a:rPr>
              <a:t>具有精确的</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信息，但太过稀疏。</a:t>
            </a:r>
            <a:r>
              <a:rPr lang="en-US" altLang="zh-CN" sz="2400" dirty="0">
                <a:latin typeface="黑体" panose="02010609060101010101" pitchFamily="49" charset="-122"/>
                <a:ea typeface="黑体" panose="02010609060101010101" pitchFamily="49" charset="-122"/>
              </a:rPr>
              <a:t>Point Cloud</a:t>
            </a:r>
            <a:r>
              <a:rPr lang="zh-CN" altLang="en-US" sz="2400" dirty="0">
                <a:latin typeface="黑体" panose="02010609060101010101" pitchFamily="49" charset="-122"/>
                <a:ea typeface="黑体" panose="02010609060101010101" pitchFamily="49" charset="-122"/>
              </a:rPr>
              <a:t>可以有不同的表现形式，</a:t>
            </a:r>
            <a:r>
              <a:rPr lang="en-US" altLang="zh-CN" sz="2400" dirty="0">
                <a:latin typeface="黑体" panose="02010609060101010101" pitchFamily="49" charset="-122"/>
                <a:ea typeface="黑体" panose="02010609060101010101" pitchFamily="49" charset="-122"/>
              </a:rPr>
              <a:t>a.</a:t>
            </a:r>
            <a:r>
              <a:rPr lang="zh-CN" altLang="en-US" sz="2400" dirty="0">
                <a:solidFill>
                  <a:srgbClr val="FF0000"/>
                </a:solidFill>
                <a:latin typeface="黑体" panose="02010609060101010101" pitchFamily="49" charset="-122"/>
                <a:ea typeface="黑体" panose="02010609060101010101" pitchFamily="49" charset="-122"/>
              </a:rPr>
              <a:t>进行体素化</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voxelize</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这样可以使用</a:t>
            </a:r>
            <a:r>
              <a:rPr lang="en-US" altLang="zh-CN" sz="2400" dirty="0">
                <a:latin typeface="黑体" panose="02010609060101010101" pitchFamily="49" charset="-122"/>
                <a:ea typeface="黑体" panose="02010609060101010101" pitchFamily="49" charset="-122"/>
              </a:rPr>
              <a:t>3D CNN</a:t>
            </a:r>
            <a:r>
              <a:rPr lang="zh-CN" altLang="en-US" sz="2400" dirty="0">
                <a:latin typeface="黑体" panose="02010609060101010101" pitchFamily="49" charset="-122"/>
                <a:ea typeface="黑体" panose="02010609060101010101" pitchFamily="49" charset="-122"/>
              </a:rPr>
              <a:t>网络；</a:t>
            </a:r>
            <a:r>
              <a:rPr lang="en-US" altLang="zh-CN" sz="2400" dirty="0">
                <a:latin typeface="黑体" panose="02010609060101010101" pitchFamily="49" charset="-122"/>
                <a:ea typeface="黑体" panose="02010609060101010101" pitchFamily="49" charset="-122"/>
              </a:rPr>
              <a:t>b.</a:t>
            </a:r>
            <a:r>
              <a:rPr lang="zh-CN" altLang="en-US" sz="2400" dirty="0">
                <a:solidFill>
                  <a:srgbClr val="FF0000"/>
                </a:solidFill>
                <a:latin typeface="黑体" panose="02010609060101010101" pitchFamily="49" charset="-122"/>
                <a:ea typeface="黑体" panose="02010609060101010101" pitchFamily="49" charset="-122"/>
              </a:rPr>
              <a:t>原始点云</a:t>
            </a:r>
            <a:r>
              <a:rPr lang="en-US" altLang="zh-CN" sz="2400" dirty="0">
                <a:latin typeface="黑体" panose="02010609060101010101" pitchFamily="49" charset="-122"/>
                <a:ea typeface="黑体" panose="02010609060101010101" pitchFamily="49" charset="-122"/>
              </a:rPr>
              <a:t>(raw): </a:t>
            </a:r>
            <a:r>
              <a:rPr lang="zh-CN" altLang="en-US" sz="2400" dirty="0">
                <a:latin typeface="黑体" panose="02010609060101010101" pitchFamily="49" charset="-122"/>
                <a:ea typeface="黑体" panose="02010609060101010101" pitchFamily="49" charset="-122"/>
              </a:rPr>
              <a:t>直接针对</a:t>
            </a:r>
            <a:r>
              <a:rPr lang="en-US" altLang="zh-CN" sz="2400" dirty="0">
                <a:latin typeface="黑体" panose="02010609060101010101" pitchFamily="49" charset="-122"/>
                <a:ea typeface="黑体" panose="02010609060101010101" pitchFamily="49" charset="-122"/>
              </a:rPr>
              <a:t>Point Cloud</a:t>
            </a:r>
            <a:r>
              <a:rPr lang="zh-CN" altLang="en-US" sz="2400" dirty="0">
                <a:latin typeface="黑体" panose="02010609060101010101" pitchFamily="49" charset="-122"/>
                <a:ea typeface="黑体" panose="02010609060101010101" pitchFamily="49" charset="-122"/>
              </a:rPr>
              <a:t>使用针对点云的</a:t>
            </a:r>
            <a:r>
              <a:rPr lang="en-US" altLang="zh-CN" sz="2400" dirty="0">
                <a:latin typeface="黑体" panose="02010609060101010101" pitchFamily="49" charset="-122"/>
                <a:ea typeface="黑体" panose="02010609060101010101" pitchFamily="49" charset="-122"/>
              </a:rPr>
              <a:t>DNN</a:t>
            </a:r>
            <a:r>
              <a:rPr lang="zh-CN" altLang="en-US" sz="2400" dirty="0">
                <a:latin typeface="黑体" panose="02010609060101010101" pitchFamily="49" charset="-122"/>
                <a:ea typeface="黑体" panose="02010609060101010101" pitchFamily="49" charset="-122"/>
              </a:rPr>
              <a:t>，例如</a:t>
            </a:r>
            <a:r>
              <a:rPr lang="en-US" altLang="zh-CN" sz="2400" dirty="0" err="1">
                <a:latin typeface="黑体" panose="02010609060101010101" pitchFamily="49" charset="-122"/>
                <a:ea typeface="黑体" panose="02010609060101010101" pitchFamily="49" charset="-122"/>
              </a:rPr>
              <a:t>PointNet</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PointNet</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PointCNN</a:t>
            </a:r>
            <a:r>
              <a:rPr lang="zh-CN" altLang="en-US" sz="2400" dirty="0">
                <a:latin typeface="黑体" panose="02010609060101010101" pitchFamily="49" charset="-122"/>
                <a:ea typeface="黑体" panose="02010609060101010101" pitchFamily="49" charset="-122"/>
              </a:rPr>
              <a:t>等；对于无人车，其</a:t>
            </a:r>
            <a:r>
              <a:rPr lang="en-US" altLang="zh-CN" sz="2400" dirty="0">
                <a:latin typeface="黑体" panose="02010609060101010101" pitchFamily="49" charset="-122"/>
                <a:ea typeface="黑体" panose="02010609060101010101" pitchFamily="49" charset="-122"/>
              </a:rPr>
              <a:t>Point Cloud</a:t>
            </a:r>
            <a:r>
              <a:rPr lang="zh-CN" altLang="en-US" sz="2400" dirty="0">
                <a:latin typeface="黑体" panose="02010609060101010101" pitchFamily="49" charset="-122"/>
                <a:ea typeface="黑体" panose="02010609060101010101" pitchFamily="49" charset="-122"/>
              </a:rPr>
              <a:t>采集时将激光传感器放置在车顶环绕</a:t>
            </a:r>
            <a:r>
              <a:rPr lang="en-US" altLang="zh-CN" sz="2400" dirty="0">
                <a:latin typeface="黑体" panose="02010609060101010101" pitchFamily="49" charset="-122"/>
                <a:ea typeface="黑体" panose="02010609060101010101" pitchFamily="49" charset="-122"/>
              </a:rPr>
              <a:t>360</a:t>
            </a:r>
            <a:r>
              <a:rPr lang="zh-CN" altLang="en-US" sz="2400" dirty="0">
                <a:latin typeface="黑体" panose="02010609060101010101" pitchFamily="49" charset="-122"/>
                <a:ea typeface="黑体" panose="02010609060101010101" pitchFamily="49" charset="-122"/>
              </a:rPr>
              <a:t>度扫描，因此，可以拼接一圈图像生成一个长条形的 </a:t>
            </a:r>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前视图</a:t>
            </a:r>
            <a:r>
              <a:rPr lang="en-US" altLang="zh-CN" sz="2400" dirty="0">
                <a:latin typeface="黑体" panose="02010609060101010101" pitchFamily="49" charset="-122"/>
                <a:ea typeface="黑体" panose="02010609060101010101" pitchFamily="49" charset="-122"/>
              </a:rPr>
              <a:t>(Front View)</a:t>
            </a:r>
            <a:r>
              <a:rPr lang="zh-CN" altLang="en-US" sz="2400" dirty="0">
                <a:latin typeface="黑体" panose="02010609060101010101" pitchFamily="49" charset="-122"/>
                <a:ea typeface="黑体" panose="02010609060101010101" pitchFamily="49" charset="-122"/>
              </a:rPr>
              <a:t>；如果从上往下看，可以对垂直空间进行划分，得到多层 </a:t>
            </a:r>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鸟瞰图</a:t>
            </a:r>
            <a:r>
              <a:rPr lang="en-US" altLang="zh-CN" sz="2400" dirty="0">
                <a:latin typeface="黑体" panose="02010609060101010101" pitchFamily="49" charset="-122"/>
                <a:ea typeface="黑体" panose="02010609060101010101" pitchFamily="49" charset="-122"/>
              </a:rPr>
              <a:t>(Bird Eye View, BEV)</a:t>
            </a:r>
            <a:r>
              <a:rPr lang="zh-CN" altLang="en-US" sz="2400" dirty="0">
                <a:latin typeface="黑体" panose="02010609060101010101" pitchFamily="49" charset="-122"/>
                <a:ea typeface="黑体" panose="02010609060101010101" pitchFamily="49" charset="-122"/>
              </a:rPr>
              <a:t>，之后可以使用传统</a:t>
            </a:r>
            <a:r>
              <a:rPr lang="en-US" altLang="zh-CN" sz="2400" dirty="0">
                <a:latin typeface="黑体" panose="02010609060101010101" pitchFamily="49" charset="-122"/>
                <a:ea typeface="黑体" panose="02010609060101010101" pitchFamily="49" charset="-122"/>
              </a:rPr>
              <a:t>CNN</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gn="just"/>
            <a:r>
              <a:rPr lang="zh-CN" altLang="en-US" sz="2400" dirty="0" smtClean="0">
                <a:latin typeface="黑体" panose="02010609060101010101" pitchFamily="49" charset="-122"/>
                <a:ea typeface="黑体" panose="02010609060101010101" pitchFamily="49" charset="-122"/>
              </a:rPr>
              <a:t>总的来说</a:t>
            </a:r>
            <a:r>
              <a:rPr lang="zh-CN" altLang="en-US" sz="2400" dirty="0">
                <a:latin typeface="黑体" panose="02010609060101010101" pitchFamily="49" charset="-122"/>
                <a:ea typeface="黑体" panose="02010609060101010101" pitchFamily="49" charset="-122"/>
              </a:rPr>
              <a:t>，可以</a:t>
            </a:r>
            <a:r>
              <a:rPr lang="zh-CN" altLang="en-US" sz="2400" dirty="0">
                <a:solidFill>
                  <a:srgbClr val="FF0000"/>
                </a:solidFill>
                <a:latin typeface="黑体" panose="02010609060101010101" pitchFamily="49" charset="-122"/>
                <a:ea typeface="黑体" panose="02010609060101010101" pitchFamily="49" charset="-122"/>
              </a:rPr>
              <a:t>结合多种模态的数据</a:t>
            </a:r>
            <a:r>
              <a:rPr lang="zh-CN" altLang="en-US" sz="2400" dirty="0">
                <a:latin typeface="黑体" panose="02010609060101010101" pitchFamily="49" charset="-122"/>
                <a:ea typeface="黑体" panose="02010609060101010101" pitchFamily="49" charset="-122"/>
              </a:rPr>
              <a:t>，设计各种算法结构，完成</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检测</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497210" y="4131523"/>
            <a:ext cx="4719836" cy="2526452"/>
          </a:xfrm>
          <a:prstGeom prst="rect">
            <a:avLst/>
          </a:prstGeom>
        </p:spPr>
      </p:pic>
    </p:spTree>
    <p:extLst>
      <p:ext uri="{BB962C8B-B14F-4D97-AF65-F5344CB8AC3E}">
        <p14:creationId xmlns:p14="http://schemas.microsoft.com/office/powerpoint/2010/main" val="1669286612"/>
      </p:ext>
    </p:extLst>
  </p:cSld>
  <p:clrMapOvr>
    <a:masterClrMapping/>
  </p:clrMapOvr>
  <p:transition spd="med" advTm="30169">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62546" y="35236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数据类型</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2</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340758" y="1068246"/>
            <a:ext cx="11443873" cy="3046988"/>
          </a:xfrm>
          <a:prstGeom prst="rect">
            <a:avLst/>
          </a:prstGeom>
          <a:noFill/>
        </p:spPr>
        <p:txBody>
          <a:bodyPr wrap="square" rtlCol="0">
            <a:spAutoFit/>
          </a:bodyPr>
          <a:lstStyle/>
          <a:p>
            <a:pPr algn="just"/>
            <a:r>
              <a:rPr lang="en-US" altLang="zh-CN" sz="2400" dirty="0" smtClean="0">
                <a:solidFill>
                  <a:srgbClr val="FF0000"/>
                </a:solidFill>
                <a:latin typeface="黑体" panose="02010609060101010101" pitchFamily="49" charset="-122"/>
                <a:ea typeface="黑体" panose="02010609060101010101" pitchFamily="49" charset="-122"/>
              </a:rPr>
              <a:t>Point </a:t>
            </a:r>
            <a:r>
              <a:rPr lang="en-US" altLang="zh-CN" sz="2400" dirty="0">
                <a:solidFill>
                  <a:srgbClr val="FF0000"/>
                </a:solidFill>
                <a:latin typeface="黑体" panose="02010609060101010101" pitchFamily="49" charset="-122"/>
                <a:ea typeface="黑体" panose="02010609060101010101" pitchFamily="49" charset="-122"/>
              </a:rPr>
              <a:t>Cloud: </a:t>
            </a:r>
            <a:r>
              <a:rPr lang="en-US" altLang="zh-CN" sz="2400" dirty="0">
                <a:latin typeface="黑体" panose="02010609060101010101" pitchFamily="49" charset="-122"/>
                <a:ea typeface="黑体" panose="02010609060101010101" pitchFamily="49" charset="-122"/>
              </a:rPr>
              <a:t>Point Cloud</a:t>
            </a:r>
            <a:r>
              <a:rPr lang="zh-CN" altLang="en-US" sz="2400" dirty="0">
                <a:latin typeface="黑体" panose="02010609060101010101" pitchFamily="49" charset="-122"/>
                <a:ea typeface="黑体" panose="02010609060101010101" pitchFamily="49" charset="-122"/>
              </a:rPr>
              <a:t>具有精确的</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信息，但太过稀疏。</a:t>
            </a:r>
            <a:r>
              <a:rPr lang="en-US" altLang="zh-CN" sz="2400" dirty="0">
                <a:latin typeface="黑体" panose="02010609060101010101" pitchFamily="49" charset="-122"/>
                <a:ea typeface="黑体" panose="02010609060101010101" pitchFamily="49" charset="-122"/>
              </a:rPr>
              <a:t>Point Cloud</a:t>
            </a:r>
            <a:r>
              <a:rPr lang="zh-CN" altLang="en-US" sz="2400" dirty="0">
                <a:latin typeface="黑体" panose="02010609060101010101" pitchFamily="49" charset="-122"/>
                <a:ea typeface="黑体" panose="02010609060101010101" pitchFamily="49" charset="-122"/>
              </a:rPr>
              <a:t>可以有不同的表现形式，</a:t>
            </a:r>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进行体素化</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voxelize</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这样可以使用</a:t>
            </a:r>
            <a:r>
              <a:rPr lang="en-US" altLang="zh-CN" sz="2400" dirty="0">
                <a:latin typeface="黑体" panose="02010609060101010101" pitchFamily="49" charset="-122"/>
                <a:ea typeface="黑体" panose="02010609060101010101" pitchFamily="49" charset="-122"/>
              </a:rPr>
              <a:t>3D CNN</a:t>
            </a:r>
            <a:r>
              <a:rPr lang="zh-CN" altLang="en-US" sz="2400" dirty="0">
                <a:latin typeface="黑体" panose="02010609060101010101" pitchFamily="49" charset="-122"/>
                <a:ea typeface="黑体" panose="02010609060101010101" pitchFamily="49" charset="-122"/>
              </a:rPr>
              <a:t>网络；</a:t>
            </a:r>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原始点云</a:t>
            </a:r>
            <a:r>
              <a:rPr lang="en-US" altLang="zh-CN" sz="2400" dirty="0">
                <a:latin typeface="黑体" panose="02010609060101010101" pitchFamily="49" charset="-122"/>
                <a:ea typeface="黑体" panose="02010609060101010101" pitchFamily="49" charset="-122"/>
              </a:rPr>
              <a:t>(raw): </a:t>
            </a:r>
            <a:r>
              <a:rPr lang="zh-CN" altLang="en-US" sz="2400" dirty="0">
                <a:latin typeface="黑体" panose="02010609060101010101" pitchFamily="49" charset="-122"/>
                <a:ea typeface="黑体" panose="02010609060101010101" pitchFamily="49" charset="-122"/>
              </a:rPr>
              <a:t>直接针对</a:t>
            </a:r>
            <a:r>
              <a:rPr lang="en-US" altLang="zh-CN" sz="2400" dirty="0">
                <a:latin typeface="黑体" panose="02010609060101010101" pitchFamily="49" charset="-122"/>
                <a:ea typeface="黑体" panose="02010609060101010101" pitchFamily="49" charset="-122"/>
              </a:rPr>
              <a:t>Point Cloud</a:t>
            </a:r>
            <a:r>
              <a:rPr lang="zh-CN" altLang="en-US" sz="2400" dirty="0">
                <a:latin typeface="黑体" panose="02010609060101010101" pitchFamily="49" charset="-122"/>
                <a:ea typeface="黑体" panose="02010609060101010101" pitchFamily="49" charset="-122"/>
              </a:rPr>
              <a:t>使用针对点云的</a:t>
            </a:r>
            <a:r>
              <a:rPr lang="en-US" altLang="zh-CN" sz="2400" dirty="0">
                <a:latin typeface="黑体" panose="02010609060101010101" pitchFamily="49" charset="-122"/>
                <a:ea typeface="黑体" panose="02010609060101010101" pitchFamily="49" charset="-122"/>
              </a:rPr>
              <a:t>DNN</a:t>
            </a:r>
            <a:r>
              <a:rPr lang="zh-CN" altLang="en-US" sz="2400" dirty="0">
                <a:latin typeface="黑体" panose="02010609060101010101" pitchFamily="49" charset="-122"/>
                <a:ea typeface="黑体" panose="02010609060101010101" pitchFamily="49" charset="-122"/>
              </a:rPr>
              <a:t>，例如</a:t>
            </a:r>
            <a:r>
              <a:rPr lang="en-US" altLang="zh-CN" sz="2400" dirty="0" err="1">
                <a:latin typeface="黑体" panose="02010609060101010101" pitchFamily="49" charset="-122"/>
                <a:ea typeface="黑体" panose="02010609060101010101" pitchFamily="49" charset="-122"/>
              </a:rPr>
              <a:t>PointNet</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PointNet</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PointCNN</a:t>
            </a:r>
            <a:r>
              <a:rPr lang="zh-CN" altLang="en-US" sz="2400" dirty="0">
                <a:latin typeface="黑体" panose="02010609060101010101" pitchFamily="49" charset="-122"/>
                <a:ea typeface="黑体" panose="02010609060101010101" pitchFamily="49" charset="-122"/>
              </a:rPr>
              <a:t>等；对于无人车，其</a:t>
            </a:r>
            <a:r>
              <a:rPr lang="en-US" altLang="zh-CN" sz="2400" dirty="0">
                <a:latin typeface="黑体" panose="02010609060101010101" pitchFamily="49" charset="-122"/>
                <a:ea typeface="黑体" panose="02010609060101010101" pitchFamily="49" charset="-122"/>
              </a:rPr>
              <a:t>Point Cloud</a:t>
            </a:r>
            <a:r>
              <a:rPr lang="zh-CN" altLang="en-US" sz="2400" dirty="0">
                <a:latin typeface="黑体" panose="02010609060101010101" pitchFamily="49" charset="-122"/>
                <a:ea typeface="黑体" panose="02010609060101010101" pitchFamily="49" charset="-122"/>
              </a:rPr>
              <a:t>采集时将激光传感器放置在车顶环绕</a:t>
            </a:r>
            <a:r>
              <a:rPr lang="en-US" altLang="zh-CN" sz="2400" dirty="0">
                <a:latin typeface="黑体" panose="02010609060101010101" pitchFamily="49" charset="-122"/>
                <a:ea typeface="黑体" panose="02010609060101010101" pitchFamily="49" charset="-122"/>
              </a:rPr>
              <a:t>360</a:t>
            </a:r>
            <a:r>
              <a:rPr lang="zh-CN" altLang="en-US" sz="2400" dirty="0">
                <a:latin typeface="黑体" panose="02010609060101010101" pitchFamily="49" charset="-122"/>
                <a:ea typeface="黑体" panose="02010609060101010101" pitchFamily="49" charset="-122"/>
              </a:rPr>
              <a:t>度扫描，因此，可以拼接一圈图像生成一个长条形的 </a:t>
            </a:r>
            <a:r>
              <a:rPr lang="en-US" altLang="zh-CN" sz="2400" dirty="0">
                <a:latin typeface="黑体" panose="02010609060101010101" pitchFamily="49" charset="-122"/>
                <a:ea typeface="黑体" panose="02010609060101010101" pitchFamily="49" charset="-122"/>
              </a:rPr>
              <a:t>c.</a:t>
            </a:r>
            <a:r>
              <a:rPr lang="zh-CN" altLang="en-US" sz="2400" dirty="0">
                <a:solidFill>
                  <a:srgbClr val="FF0000"/>
                </a:solidFill>
                <a:latin typeface="黑体" panose="02010609060101010101" pitchFamily="49" charset="-122"/>
                <a:ea typeface="黑体" panose="02010609060101010101" pitchFamily="49" charset="-122"/>
              </a:rPr>
              <a:t>前视图</a:t>
            </a:r>
            <a:r>
              <a:rPr lang="en-US" altLang="zh-CN" sz="2400" dirty="0">
                <a:latin typeface="黑体" panose="02010609060101010101" pitchFamily="49" charset="-122"/>
                <a:ea typeface="黑体" panose="02010609060101010101" pitchFamily="49" charset="-122"/>
              </a:rPr>
              <a:t>(Front View)</a:t>
            </a:r>
            <a:r>
              <a:rPr lang="zh-CN" altLang="en-US" sz="2400" dirty="0">
                <a:latin typeface="黑体" panose="02010609060101010101" pitchFamily="49" charset="-122"/>
                <a:ea typeface="黑体" panose="02010609060101010101" pitchFamily="49" charset="-122"/>
              </a:rPr>
              <a:t>；如果从上往下看，可以对垂直空间进行划分，得到多层 </a:t>
            </a:r>
            <a:r>
              <a:rPr lang="en-US" altLang="zh-CN" sz="2400" dirty="0">
                <a:latin typeface="黑体" panose="02010609060101010101" pitchFamily="49" charset="-122"/>
                <a:ea typeface="黑体" panose="02010609060101010101" pitchFamily="49" charset="-122"/>
              </a:rPr>
              <a:t>d.</a:t>
            </a:r>
            <a:r>
              <a:rPr lang="zh-CN" altLang="en-US" sz="2400" dirty="0">
                <a:solidFill>
                  <a:srgbClr val="FF0000"/>
                </a:solidFill>
                <a:latin typeface="黑体" panose="02010609060101010101" pitchFamily="49" charset="-122"/>
                <a:ea typeface="黑体" panose="02010609060101010101" pitchFamily="49" charset="-122"/>
              </a:rPr>
              <a:t>鸟瞰图</a:t>
            </a:r>
            <a:r>
              <a:rPr lang="en-US" altLang="zh-CN" sz="2400" dirty="0">
                <a:latin typeface="黑体" panose="02010609060101010101" pitchFamily="49" charset="-122"/>
                <a:ea typeface="黑体" panose="02010609060101010101" pitchFamily="49" charset="-122"/>
              </a:rPr>
              <a:t>(Bird Eye View, BEV)</a:t>
            </a:r>
            <a:r>
              <a:rPr lang="zh-CN" altLang="en-US" sz="2400" dirty="0">
                <a:latin typeface="黑体" panose="02010609060101010101" pitchFamily="49" charset="-122"/>
                <a:ea typeface="黑体" panose="02010609060101010101" pitchFamily="49" charset="-122"/>
              </a:rPr>
              <a:t>，之后可以使用传统</a:t>
            </a:r>
            <a:r>
              <a:rPr lang="en-US" altLang="zh-CN" sz="2400" dirty="0">
                <a:latin typeface="黑体" panose="02010609060101010101" pitchFamily="49" charset="-122"/>
                <a:ea typeface="黑体" panose="02010609060101010101" pitchFamily="49" charset="-122"/>
              </a:rPr>
              <a:t>CNN</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gn="just"/>
            <a:r>
              <a:rPr lang="zh-CN" altLang="en-US" sz="2400" dirty="0" smtClean="0">
                <a:latin typeface="黑体" panose="02010609060101010101" pitchFamily="49" charset="-122"/>
                <a:ea typeface="黑体" panose="02010609060101010101" pitchFamily="49" charset="-122"/>
              </a:rPr>
              <a:t>总的来说</a:t>
            </a:r>
            <a:r>
              <a:rPr lang="zh-CN" altLang="en-US" sz="2400" dirty="0">
                <a:latin typeface="黑体" panose="02010609060101010101" pitchFamily="49" charset="-122"/>
                <a:ea typeface="黑体" panose="02010609060101010101" pitchFamily="49" charset="-122"/>
              </a:rPr>
              <a:t>，可以</a:t>
            </a:r>
            <a:r>
              <a:rPr lang="zh-CN" altLang="en-US" sz="2400" dirty="0">
                <a:solidFill>
                  <a:srgbClr val="FF0000"/>
                </a:solidFill>
                <a:latin typeface="黑体" panose="02010609060101010101" pitchFamily="49" charset="-122"/>
                <a:ea typeface="黑体" panose="02010609060101010101" pitchFamily="49" charset="-122"/>
              </a:rPr>
              <a:t>结合多种模态的数据</a:t>
            </a:r>
            <a:r>
              <a:rPr lang="zh-CN" altLang="en-US" sz="2400" dirty="0">
                <a:latin typeface="黑体" panose="02010609060101010101" pitchFamily="49" charset="-122"/>
                <a:ea typeface="黑体" panose="02010609060101010101" pitchFamily="49" charset="-122"/>
              </a:rPr>
              <a:t>，设计各种算法结构，完成</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检测</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4223792" y="4242658"/>
            <a:ext cx="5760640" cy="2526452"/>
          </a:xfrm>
          <a:prstGeom prst="rect">
            <a:avLst/>
          </a:prstGeom>
        </p:spPr>
      </p:pic>
      <p:pic>
        <p:nvPicPr>
          <p:cNvPr id="4" name="图片 3"/>
          <p:cNvPicPr>
            <a:picLocks noChangeAspect="1"/>
          </p:cNvPicPr>
          <p:nvPr/>
        </p:nvPicPr>
        <p:blipFill>
          <a:blip r:embed="rId4"/>
          <a:stretch>
            <a:fillRect/>
          </a:stretch>
        </p:blipFill>
        <p:spPr>
          <a:xfrm>
            <a:off x="498474" y="4115234"/>
            <a:ext cx="3221261" cy="2781300"/>
          </a:xfrm>
          <a:prstGeom prst="rect">
            <a:avLst/>
          </a:prstGeom>
        </p:spPr>
      </p:pic>
    </p:spTree>
    <p:extLst>
      <p:ext uri="{BB962C8B-B14F-4D97-AF65-F5344CB8AC3E}">
        <p14:creationId xmlns:p14="http://schemas.microsoft.com/office/powerpoint/2010/main" val="1853208718"/>
      </p:ext>
    </p:extLst>
  </p:cSld>
  <p:clrMapOvr>
    <a:masterClrMapping/>
  </p:clrMapOvr>
  <p:transition spd="med" advTm="30169">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3</a:t>
            </a:r>
          </a:p>
        </p:txBody>
      </p:sp>
      <p:sp>
        <p:nvSpPr>
          <p:cNvPr id="6147" name="Text Box 27"/>
          <p:cNvSpPr txBox="1">
            <a:spLocks noChangeArrowheads="1"/>
          </p:cNvSpPr>
          <p:nvPr/>
        </p:nvSpPr>
        <p:spPr bwMode="auto">
          <a:xfrm>
            <a:off x="962546" y="35236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数据</a:t>
            </a:r>
            <a:r>
              <a:rPr lang="zh-CN" altLang="en-US" sz="2000" dirty="0">
                <a:latin typeface="黑体" pitchFamily="2" charset="-122"/>
                <a:ea typeface="黑体" pitchFamily="2" charset="-122"/>
              </a:rPr>
              <a:t>类型</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2</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340758" y="1068246"/>
            <a:ext cx="11443873" cy="1200329"/>
          </a:xfrm>
          <a:prstGeom prst="rect">
            <a:avLst/>
          </a:prstGeom>
          <a:noFill/>
        </p:spPr>
        <p:txBody>
          <a:bodyPr wrap="square" rtlCol="0">
            <a:spAutoFit/>
          </a:bodyPr>
          <a:lstStyle/>
          <a:p>
            <a:pPr algn="just"/>
            <a:r>
              <a:rPr lang="zh-CN" altLang="en-US" sz="2400" dirty="0">
                <a:latin typeface="黑体" panose="02010609060101010101" pitchFamily="49" charset="-122"/>
                <a:ea typeface="黑体" panose="02010609060101010101" pitchFamily="49" charset="-122"/>
              </a:rPr>
              <a:t>目前</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目标检测正处于高速发展时期，目前主要是综合利用单目相机、双目相机、多线激光雷达来进行</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目标检测，从目前成本上讲，激光雷达</a:t>
            </a:r>
            <a:r>
              <a:rPr lang="en-US" altLang="zh-CN" sz="2400" dirty="0">
                <a:latin typeface="黑体" panose="02010609060101010101" pitchFamily="49" charset="-122"/>
                <a:ea typeface="黑体" panose="02010609060101010101" pitchFamily="49" charset="-122"/>
              </a:rPr>
              <a:t>&gt;</a:t>
            </a:r>
            <a:r>
              <a:rPr lang="zh-CN" altLang="en-US" sz="2400" dirty="0">
                <a:latin typeface="黑体" panose="02010609060101010101" pitchFamily="49" charset="-122"/>
                <a:ea typeface="黑体" panose="02010609060101010101" pitchFamily="49" charset="-122"/>
              </a:rPr>
              <a:t>双目相机</a:t>
            </a:r>
            <a:r>
              <a:rPr lang="en-US" altLang="zh-CN" sz="2400" dirty="0">
                <a:latin typeface="黑体" panose="02010609060101010101" pitchFamily="49" charset="-122"/>
                <a:ea typeface="黑体" panose="02010609060101010101" pitchFamily="49" charset="-122"/>
              </a:rPr>
              <a:t>&gt;</a:t>
            </a:r>
            <a:r>
              <a:rPr lang="zh-CN" altLang="en-US" sz="2400" dirty="0">
                <a:latin typeface="黑体" panose="02010609060101010101" pitchFamily="49" charset="-122"/>
                <a:ea typeface="黑体" panose="02010609060101010101" pitchFamily="49" charset="-122"/>
              </a:rPr>
              <a:t>单目相机，从目前的准确率上讲，激光雷达</a:t>
            </a:r>
            <a:r>
              <a:rPr lang="en-US" altLang="zh-CN" sz="2400" dirty="0">
                <a:latin typeface="黑体" panose="02010609060101010101" pitchFamily="49" charset="-122"/>
                <a:ea typeface="黑体" panose="02010609060101010101" pitchFamily="49" charset="-122"/>
              </a:rPr>
              <a:t>&gt;</a:t>
            </a:r>
            <a:r>
              <a:rPr lang="zh-CN" altLang="en-US" sz="2400" dirty="0">
                <a:latin typeface="黑体" panose="02010609060101010101" pitchFamily="49" charset="-122"/>
                <a:ea typeface="黑体" panose="02010609060101010101" pitchFamily="49" charset="-122"/>
              </a:rPr>
              <a:t>双目相机</a:t>
            </a:r>
            <a:r>
              <a:rPr lang="en-US" altLang="zh-CN" sz="2400" dirty="0">
                <a:latin typeface="黑体" panose="02010609060101010101" pitchFamily="49" charset="-122"/>
                <a:ea typeface="黑体" panose="02010609060101010101" pitchFamily="49" charset="-122"/>
              </a:rPr>
              <a:t>&gt;</a:t>
            </a:r>
            <a:r>
              <a:rPr lang="zh-CN" altLang="en-US" sz="2400" dirty="0">
                <a:latin typeface="黑体" panose="02010609060101010101" pitchFamily="49" charset="-122"/>
                <a:ea typeface="黑体" panose="02010609060101010101" pitchFamily="49" charset="-122"/>
              </a:rPr>
              <a:t>单目相机</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5258804"/>
      </p:ext>
    </p:extLst>
  </p:cSld>
  <p:clrMapOvr>
    <a:masterClrMapping/>
  </p:clrMapOvr>
  <p:transition spd="med" advTm="30169">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xfrm>
            <a:off x="11784632" y="6534150"/>
            <a:ext cx="305768" cy="247650"/>
          </a:xfrm>
          <a:noFill/>
        </p:spPr>
        <p:txBody>
          <a:bodyPr/>
          <a:lstStyle/>
          <a:p>
            <a:r>
              <a:rPr lang="en-US" altLang="zh-CN" dirty="0" smtClean="0"/>
              <a:t>4</a:t>
            </a:r>
          </a:p>
        </p:txBody>
      </p:sp>
      <p:sp>
        <p:nvSpPr>
          <p:cNvPr id="6147" name="Text Box 27"/>
          <p:cNvSpPr txBox="1">
            <a:spLocks noChangeArrowheads="1"/>
          </p:cNvSpPr>
          <p:nvPr/>
        </p:nvSpPr>
        <p:spPr bwMode="auto">
          <a:xfrm>
            <a:off x="911424" y="360512"/>
            <a:ext cx="4254500" cy="400110"/>
          </a:xfrm>
          <a:prstGeom prst="rect">
            <a:avLst/>
          </a:prstGeom>
          <a:noFill/>
          <a:ln w="9525">
            <a:noFill/>
            <a:miter lim="800000"/>
            <a:headEnd/>
            <a:tailEnd/>
          </a:ln>
        </p:spPr>
        <p:txBody>
          <a:bodyPr>
            <a:spAutoFit/>
          </a:bodyPr>
          <a:lstStyle/>
          <a:p>
            <a:r>
              <a:rPr lang="zh-CN" altLang="en-US" sz="2000" dirty="0" smtClean="0">
                <a:latin typeface="黑体" pitchFamily="2" charset="-122"/>
                <a:ea typeface="黑体" pitchFamily="2" charset="-122"/>
              </a:rPr>
              <a:t>方法分类</a:t>
            </a:r>
            <a:endParaRPr lang="zh-CN" altLang="en-US" sz="2000" dirty="0">
              <a:latin typeface="黑体" pitchFamily="2" charset="-122"/>
              <a:ea typeface="黑体" pitchFamily="2" charset="-122"/>
            </a:endParaRPr>
          </a:p>
        </p:txBody>
      </p:sp>
      <p:sp>
        <p:nvSpPr>
          <p:cNvPr id="7" name="直接连接符 6"/>
          <p:cNvSpPr>
            <a:spLocks noChangeShapeType="1"/>
          </p:cNvSpPr>
          <p:nvPr/>
        </p:nvSpPr>
        <p:spPr bwMode="auto">
          <a:xfrm>
            <a:off x="905074" y="317650"/>
            <a:ext cx="1588" cy="512762"/>
          </a:xfrm>
          <a:prstGeom prst="line">
            <a:avLst/>
          </a:prstGeom>
          <a:noFill/>
          <a:ln w="76200">
            <a:solidFill>
              <a:schemeClr val="bg1">
                <a:lumMod val="75000"/>
              </a:schemeClr>
            </a:solidFill>
            <a:bevel/>
            <a:headEnd/>
            <a:tailEnd/>
          </a:ln>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defRPr/>
            </a:pPr>
            <a:endParaRPr lang="zh-CN" altLang="en-US"/>
          </a:p>
        </p:txBody>
      </p:sp>
      <p:sp>
        <p:nvSpPr>
          <p:cNvPr id="6150" name="TextBox 50"/>
          <p:cNvSpPr>
            <a:spLocks noChangeArrowheads="1"/>
          </p:cNvSpPr>
          <p:nvPr/>
        </p:nvSpPr>
        <p:spPr bwMode="auto">
          <a:xfrm>
            <a:off x="365325" y="258912"/>
            <a:ext cx="468313" cy="630238"/>
          </a:xfrm>
          <a:prstGeom prst="rect">
            <a:avLst/>
          </a:prstGeom>
          <a:noFill/>
          <a:ln w="9525">
            <a:noFill/>
            <a:miter lim="800000"/>
            <a:headEnd/>
            <a:tailEnd/>
          </a:ln>
        </p:spPr>
        <p:txBody>
          <a:bodyPr>
            <a:spAutoFit/>
          </a:bodyPr>
          <a:lstStyle/>
          <a:p>
            <a:pPr eaLnBrk="1" hangingPunct="1"/>
            <a:r>
              <a:rPr lang="en-US" altLang="zh-CN" sz="3500" dirty="0" smtClean="0">
                <a:solidFill>
                  <a:srgbClr val="FF0000"/>
                </a:solidFill>
                <a:latin typeface="Arial Black" pitchFamily="34" charset="0"/>
                <a:ea typeface="汉仪菱心体简"/>
                <a:cs typeface="汉仪菱心体简"/>
                <a:sym typeface="Arial Black" pitchFamily="34" charset="0"/>
              </a:rPr>
              <a:t>3</a:t>
            </a:r>
            <a:endParaRPr lang="zh-CN" altLang="en-US" sz="3500" dirty="0">
              <a:solidFill>
                <a:srgbClr val="FF0000"/>
              </a:solidFill>
              <a:latin typeface="Arial Black" pitchFamily="34" charset="0"/>
              <a:ea typeface="汉仪菱心体简"/>
              <a:cs typeface="汉仪菱心体简"/>
              <a:sym typeface="Arial Black" pitchFamily="34" charset="0"/>
            </a:endParaRPr>
          </a:p>
        </p:txBody>
      </p:sp>
      <p:sp>
        <p:nvSpPr>
          <p:cNvPr id="6152" name="AutoShape 8"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154" name="AutoShape 10" descr="http://img5.imgtn.bdimg.com/it/u=2389761677,3603769486&amp;fm=11&amp;gp=0.jp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矩形 23"/>
          <p:cNvSpPr/>
          <p:nvPr/>
        </p:nvSpPr>
        <p:spPr>
          <a:xfrm>
            <a:off x="533523" y="1915149"/>
            <a:ext cx="10852267" cy="461665"/>
          </a:xfrm>
          <a:prstGeom prst="rect">
            <a:avLst/>
          </a:prstGeom>
        </p:spPr>
        <p:txBody>
          <a:bodyPr wrap="square">
            <a:spAutoFit/>
          </a:bodyPr>
          <a:lstStyle/>
          <a:p>
            <a:r>
              <a:rPr lang="en-US" altLang="zh-CN" sz="2200" b="1" dirty="0">
                <a:latin typeface="黑体" panose="02010609060101010101" pitchFamily="49" charset="-122"/>
                <a:ea typeface="黑体" panose="02010609060101010101" pitchFamily="49" charset="-122"/>
              </a:rPr>
              <a:t> </a:t>
            </a:r>
            <a:r>
              <a:rPr lang="en-US" altLang="zh-CN" sz="2400" b="1" dirty="0"/>
              <a:t>3</a:t>
            </a:r>
            <a:r>
              <a:rPr lang="en-US" altLang="zh-CN" sz="2400" b="1" dirty="0" smtClean="0"/>
              <a:t>.1 </a:t>
            </a:r>
            <a:r>
              <a:rPr lang="zh-CN" altLang="en-US" sz="2400" b="1" dirty="0"/>
              <a:t>基于单目图像的方法：</a:t>
            </a:r>
          </a:p>
        </p:txBody>
      </p:sp>
      <p:sp>
        <p:nvSpPr>
          <p:cNvPr id="37" name="矩形 36"/>
          <p:cNvSpPr/>
          <p:nvPr/>
        </p:nvSpPr>
        <p:spPr>
          <a:xfrm>
            <a:off x="599481" y="2494414"/>
            <a:ext cx="10892866" cy="2308324"/>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rPr>
              <a:t>由射影几何学，仅仅依赖一副图像是无法准确恢复物体的三维位置，即使能得到相对位置信息，也</a:t>
            </a:r>
            <a:r>
              <a:rPr lang="zh-CN" altLang="en-US" sz="2400" dirty="0">
                <a:solidFill>
                  <a:srgbClr val="FF0000"/>
                </a:solidFill>
                <a:latin typeface="黑体" panose="02010609060101010101" pitchFamily="49" charset="-122"/>
                <a:ea typeface="黑体" panose="02010609060101010101" pitchFamily="49" charset="-122"/>
              </a:rPr>
              <a:t>无法获得真实尺寸</a:t>
            </a:r>
            <a:r>
              <a:rPr lang="zh-CN" altLang="en-US" sz="2400" dirty="0" smtClean="0">
                <a:latin typeface="黑体" panose="02010609060101010101" pitchFamily="49" charset="-122"/>
                <a:ea typeface="黑体" panose="02010609060101010101" pitchFamily="49" charset="-122"/>
              </a:rPr>
              <a:t>。但是对于</a:t>
            </a:r>
            <a:r>
              <a:rPr lang="zh-CN" altLang="en-US" sz="2400" dirty="0">
                <a:latin typeface="黑体" panose="02010609060101010101" pitchFamily="49" charset="-122"/>
                <a:ea typeface="黑体" panose="02010609060101010101" pitchFamily="49" charset="-122"/>
              </a:rPr>
              <a:t>特定类型目标</a:t>
            </a:r>
            <a:r>
              <a:rPr lang="zh-CN" altLang="en-US" sz="2400" dirty="0" smtClean="0">
                <a:latin typeface="黑体" panose="02010609060101010101" pitchFamily="49" charset="-122"/>
                <a:ea typeface="黑体" panose="02010609060101010101" pitchFamily="49" charset="-122"/>
              </a:rPr>
              <a:t>，可以通过</a:t>
            </a:r>
            <a:r>
              <a:rPr lang="zh-CN" altLang="en-US" sz="2400" dirty="0">
                <a:latin typeface="黑体" panose="02010609060101010101" pitchFamily="49" charset="-122"/>
                <a:ea typeface="黑体" panose="02010609060101010101" pitchFamily="49" charset="-122"/>
              </a:rPr>
              <a:t>单目相机</a:t>
            </a:r>
            <a:r>
              <a:rPr lang="zh-CN" altLang="en-US" sz="2400" dirty="0" smtClean="0">
                <a:latin typeface="黑体" panose="02010609060101010101" pitchFamily="49" charset="-122"/>
                <a:ea typeface="黑体" panose="02010609060101010101" pitchFamily="49" charset="-122"/>
              </a:rPr>
              <a:t>进行</a:t>
            </a:r>
            <a:r>
              <a:rPr lang="en-US" altLang="zh-CN" sz="2400" dirty="0" smtClean="0">
                <a:latin typeface="黑体" panose="02010609060101010101" pitchFamily="49" charset="-122"/>
                <a:ea typeface="黑体" panose="02010609060101010101" pitchFamily="49" charset="-122"/>
              </a:rPr>
              <a:t>3D</a:t>
            </a:r>
            <a:r>
              <a:rPr lang="zh-CN" altLang="en-US" sz="2400" dirty="0" smtClean="0">
                <a:latin typeface="黑体" panose="02010609060101010101" pitchFamily="49" charset="-122"/>
                <a:ea typeface="黑体" panose="02010609060101010101" pitchFamily="49" charset="-122"/>
              </a:rPr>
              <a:t>物体检测。</a:t>
            </a:r>
            <a:r>
              <a:rPr lang="zh-CN" altLang="en-US" sz="2400" dirty="0">
                <a:latin typeface="黑体" panose="02010609060101010101" pitchFamily="49" charset="-122"/>
                <a:ea typeface="黑体" panose="02010609060101010101" pitchFamily="49" charset="-122"/>
              </a:rPr>
              <a:t>原因是特定类型目标往往具有很强的</a:t>
            </a:r>
            <a:r>
              <a:rPr lang="zh-CN" altLang="en-US" sz="2400" dirty="0">
                <a:solidFill>
                  <a:srgbClr val="FF0000"/>
                </a:solidFill>
                <a:latin typeface="黑体" panose="02010609060101010101" pitchFamily="49" charset="-122"/>
                <a:ea typeface="黑体" panose="02010609060101010101" pitchFamily="49" charset="-122"/>
              </a:rPr>
              <a:t>先验信息</a:t>
            </a:r>
            <a:r>
              <a:rPr lang="zh-CN" altLang="en-US" sz="2400" dirty="0">
                <a:latin typeface="黑体" panose="02010609060101010101" pitchFamily="49" charset="-122"/>
                <a:ea typeface="黑体" panose="02010609060101010101" pitchFamily="49" charset="-122"/>
              </a:rPr>
              <a:t>，因此依靠给真实物体做标注，联合学习物体类别和物体姿态可以大概估计出物体</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尺寸。不过，为了更好的估计物体的</a:t>
            </a:r>
            <a:r>
              <a:rPr lang="en-US" altLang="zh-CN" sz="2400" dirty="0">
                <a:latin typeface="黑体" panose="02010609060101010101" pitchFamily="49" charset="-122"/>
                <a:ea typeface="黑体" panose="02010609060101010101" pitchFamily="49" charset="-122"/>
              </a:rPr>
              <a:t>3D</a:t>
            </a:r>
            <a:r>
              <a:rPr lang="zh-CN" altLang="en-US" sz="2400" dirty="0">
                <a:latin typeface="黑体" panose="02010609060101010101" pitchFamily="49" charset="-122"/>
                <a:ea typeface="黑体" panose="02010609060101010101" pitchFamily="49" charset="-122"/>
              </a:rPr>
              <a:t>位置，更好的方法是结合学习的方法充分融合射影几何知识，来计算物体在真实世界中的尺度和位置</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12" name="矩形 11"/>
          <p:cNvSpPr/>
          <p:nvPr/>
        </p:nvSpPr>
        <p:spPr>
          <a:xfrm>
            <a:off x="528402" y="1335884"/>
            <a:ext cx="10852267" cy="461665"/>
          </a:xfrm>
          <a:prstGeom prst="rect">
            <a:avLst/>
          </a:prstGeom>
        </p:spPr>
        <p:txBody>
          <a:bodyPr wrap="square">
            <a:spAutoFit/>
          </a:bodyPr>
          <a:lstStyle/>
          <a:p>
            <a:r>
              <a:rPr lang="en-US" altLang="zh-CN" sz="2200" b="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根据</a:t>
            </a:r>
            <a:r>
              <a:rPr lang="zh-CN" altLang="en-US" sz="2400" dirty="0">
                <a:solidFill>
                  <a:srgbClr val="FF0000"/>
                </a:solidFill>
                <a:latin typeface="黑体" panose="02010609060101010101" pitchFamily="49" charset="-122"/>
                <a:ea typeface="黑体" panose="02010609060101010101" pitchFamily="49" charset="-122"/>
              </a:rPr>
              <a:t>输入的数据类型</a:t>
            </a:r>
            <a:r>
              <a:rPr lang="zh-CN" altLang="en-US" sz="2400" dirty="0">
                <a:latin typeface="黑体" panose="02010609060101010101" pitchFamily="49" charset="-122"/>
                <a:ea typeface="黑体" panose="02010609060101010101" pitchFamily="49" charset="-122"/>
              </a:rPr>
              <a:t>，可以将当前进行</a:t>
            </a:r>
            <a:r>
              <a:rPr lang="en-US" altLang="zh-CN" sz="2400" dirty="0">
                <a:latin typeface="黑体" panose="02010609060101010101" pitchFamily="49" charset="-122"/>
                <a:ea typeface="黑体" panose="02010609060101010101" pitchFamily="49" charset="-122"/>
              </a:rPr>
              <a:t>3D Detection</a:t>
            </a:r>
            <a:r>
              <a:rPr lang="zh-CN" altLang="en-US" sz="2400" dirty="0">
                <a:latin typeface="黑体" panose="02010609060101010101" pitchFamily="49" charset="-122"/>
                <a:ea typeface="黑体" panose="02010609060101010101" pitchFamily="49" charset="-122"/>
              </a:rPr>
              <a:t>的方法进行大致</a:t>
            </a:r>
            <a:r>
              <a:rPr lang="zh-CN" altLang="en-US" sz="2400" dirty="0" smtClean="0">
                <a:latin typeface="黑体" panose="02010609060101010101" pitchFamily="49" charset="-122"/>
                <a:ea typeface="黑体" panose="02010609060101010101" pitchFamily="49" charset="-122"/>
              </a:rPr>
              <a:t>分类。</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spd="med" advTm="30169">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36803</TotalTime>
  <Words>2972</Words>
  <Application>Microsoft Office PowerPoint</Application>
  <PresentationFormat>宽屏</PresentationFormat>
  <Paragraphs>171</Paragraphs>
  <Slides>28</Slides>
  <Notes>28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汉仪菱心体简</vt:lpstr>
      <vt:lpstr>黑体</vt:lpstr>
      <vt:lpstr>宋体</vt:lpstr>
      <vt:lpstr>Arial</vt:lpstr>
      <vt:lpstr>Arial Black</vt:lpstr>
      <vt:lpstr>自定义设计方案</vt:lpstr>
      <vt:lpstr>1_自定义设计方案</vt:lpstr>
      <vt:lpstr>三维物体检测（3D object detection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LiuJian</dc:creator>
  <cp:lastModifiedBy>dongna-pc</cp:lastModifiedBy>
  <cp:revision>2910</cp:revision>
  <cp:lastPrinted>1601-01-01T00:00:00Z</cp:lastPrinted>
  <dcterms:created xsi:type="dcterms:W3CDTF">1601-01-01T00:00:00Z</dcterms:created>
  <dcterms:modified xsi:type="dcterms:W3CDTF">2019-12-14T05:37:24Z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