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68" r:id="rId3"/>
    <p:sldId id="271" r:id="rId4"/>
    <p:sldId id="256" r:id="rId5"/>
    <p:sldId id="265" r:id="rId6"/>
    <p:sldId id="272" r:id="rId7"/>
    <p:sldId id="261" r:id="rId8"/>
    <p:sldId id="273" r:id="rId9"/>
    <p:sldId id="262" r:id="rId10"/>
    <p:sldId id="274" r:id="rId11"/>
    <p:sldId id="266" r:id="rId12"/>
    <p:sldId id="258" r:id="rId13"/>
    <p:sldId id="263" r:id="rId14"/>
    <p:sldId id="269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54" autoAdjust="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CA14B-D1B9-4C67-AA36-ACAC286FE4C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D78A6-0341-4814-A66A-F8265504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7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的中心坐标进行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K-means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聚类，得到几个可能包含目标的簇，然后设定一个固定大小的区域范围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78A6-0341-4814-A66A-F8265504F0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1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本篇论文也是建立在</a:t>
            </a:r>
            <a:r>
              <a:rPr lang="en-US" altLang="zh-CN" dirty="0"/>
              <a:t>faster-</a:t>
            </a:r>
            <a:r>
              <a:rPr lang="en-US" altLang="zh-CN" dirty="0" err="1"/>
              <a:t>rcnn</a:t>
            </a:r>
            <a:r>
              <a:rPr lang="zh-CN" altLang="en-US" dirty="0"/>
              <a:t>基础上的，我总结了一下，现在域适应目标检测的一些方法，大概从三个方面进行源域与目标域的对齐，包括图像级别的对齐、示例级别的对齐、还有本篇文章中所用到的类别级别的对齐。对齐的方式一般来说是两大类，一类是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78A6-0341-4814-A66A-F8265504F0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0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78A6-0341-4814-A66A-F8265504F0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8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78A6-0341-4814-A66A-F8265504F0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2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78A6-0341-4814-A66A-F8265504F0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0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78A6-0341-4814-A66A-F8265504F0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7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78A6-0341-4814-A66A-F8265504F0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7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78A6-0341-4814-A66A-F8265504F0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2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3F118FD-668A-464F-850D-2999A7ECA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2" y="0"/>
            <a:ext cx="2302933" cy="939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3F118FD-668A-464F-850D-2999A7ECA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2" y="0"/>
            <a:ext cx="2302933" cy="939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9.jpe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6320EAB-A677-44FA-801A-6A42B11AC5EC}"/>
              </a:ext>
            </a:extLst>
          </p:cNvPr>
          <p:cNvSpPr txBox="1"/>
          <p:nvPr/>
        </p:nvSpPr>
        <p:spPr>
          <a:xfrm>
            <a:off x="3431704" y="2129140"/>
            <a:ext cx="7243182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5400" spc="600" dirty="0">
                <a:solidFill>
                  <a:srgbClr val="002060"/>
                </a:solidFill>
                <a:cs typeface="+mn-ea"/>
                <a:sym typeface="+mn-lt"/>
              </a:rPr>
              <a:t>弱监督目标检测</a:t>
            </a:r>
            <a:endParaRPr lang="zh-CN" altLang="en-US" sz="5400" spc="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74607EE-F9AE-4EF1-92A4-B2E059F0E0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" y="4267195"/>
            <a:ext cx="4760987" cy="25908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6FE5063-AF09-4853-BEE3-6219A6B8ED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31013" y="0"/>
            <a:ext cx="4760987" cy="25908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1A298E4-4E5A-43A8-ADD9-90F761EEEC31}"/>
              </a:ext>
            </a:extLst>
          </p:cNvPr>
          <p:cNvSpPr txBox="1"/>
          <p:nvPr/>
        </p:nvSpPr>
        <p:spPr>
          <a:xfrm>
            <a:off x="8544272" y="4662914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朱月熠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2020.09.19</a:t>
            </a:r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17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7529" y="188640"/>
            <a:ext cx="5508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Detection via Graph-induced Prototype Alignment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222"/>
          <a:stretch/>
        </p:blipFill>
        <p:spPr>
          <a:xfrm>
            <a:off x="983432" y="527194"/>
            <a:ext cx="9933731" cy="35202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7181" y="4235863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类级别的域对齐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814" y="4421114"/>
            <a:ext cx="1609725" cy="5905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789" y="5015239"/>
            <a:ext cx="3028950" cy="133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r="1519"/>
          <a:stretch/>
        </p:blipFill>
        <p:spPr>
          <a:xfrm>
            <a:off x="2459224" y="4208115"/>
            <a:ext cx="4896544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56" y="2339315"/>
            <a:ext cx="7441480" cy="13057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1464" y="6391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弱监督目标检测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47528" y="3868013"/>
            <a:ext cx="50428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/>
              <a:t>、预训练网络获得</a:t>
            </a:r>
            <a:r>
              <a:rPr lang="en-US" altLang="zh-CN" dirty="0"/>
              <a:t>proposal</a:t>
            </a:r>
            <a:r>
              <a:rPr lang="zh-CN" altLang="en-US" dirty="0"/>
              <a:t>的特征及初始化</a:t>
            </a:r>
            <a:r>
              <a:rPr lang="zh-CN" altLang="en-US" dirty="0" smtClean="0"/>
              <a:t>得分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、构造</a:t>
            </a:r>
            <a:r>
              <a:rPr lang="en-US" altLang="zh-CN" dirty="0"/>
              <a:t>MIL loss</a:t>
            </a:r>
            <a:r>
              <a:rPr lang="zh-CN" altLang="en-US" dirty="0"/>
              <a:t>以弱监督的方式</a:t>
            </a:r>
            <a:r>
              <a:rPr lang="en-US" altLang="zh-CN" dirty="0"/>
              <a:t>fine </a:t>
            </a:r>
            <a:r>
              <a:rPr lang="en-US" altLang="zh-CN" dirty="0" smtClean="0"/>
              <a:t>tuning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、定位</a:t>
            </a:r>
            <a:r>
              <a:rPr lang="en-US" altLang="zh-CN" dirty="0"/>
              <a:t>/</a:t>
            </a:r>
            <a:r>
              <a:rPr lang="zh-CN" altLang="en-US" dirty="0"/>
              <a:t>回归获得每张图片对应每个类的</a:t>
            </a:r>
            <a:r>
              <a:rPr lang="en-US" altLang="zh-CN" dirty="0"/>
              <a:t>boxes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2D883D5-C533-461F-8FB7-62E9C897B74E}"/>
              </a:ext>
            </a:extLst>
          </p:cNvPr>
          <p:cNvSpPr txBox="1"/>
          <p:nvPr/>
        </p:nvSpPr>
        <p:spPr>
          <a:xfrm>
            <a:off x="1919536" y="22404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WSDDN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42" y="5236360"/>
            <a:ext cx="3824086" cy="5760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-1" b="11942"/>
          <a:stretch/>
        </p:blipFill>
        <p:spPr>
          <a:xfrm>
            <a:off x="6795816" y="4893103"/>
            <a:ext cx="1368152" cy="343257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6626004" y="5064731"/>
            <a:ext cx="140738" cy="6036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37320" y="6050749"/>
            <a:ext cx="36471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 smtClean="0"/>
              <a:t>最后选择了得</a:t>
            </a:r>
            <a:r>
              <a:rPr lang="zh-CN" altLang="en-US" sz="1500" dirty="0"/>
              <a:t>分最高的区域作为目标对象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13764" y="386801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23144" y="14170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用分类的方式来做检测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5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363382"/>
            <a:ext cx="9847312" cy="34486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30824" y="212847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Min-Entropy Latent Model for Weakly Supervised Object Detection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44" y="905050"/>
            <a:ext cx="7392368" cy="24583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7368" y="661470"/>
            <a:ext cx="298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proposals-&gt;cliques-&gt;instances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08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15680" y="188640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Min-Entropy Latent Model for Weakly Supervised Object Detection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578779"/>
            <a:ext cx="10992544" cy="31129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408" y="3743297"/>
            <a:ext cx="12072664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Partition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：从每一张图片的中选择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得分最高的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组成一个小的集合，从而建立一个个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clique discovery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：全局最小熵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localization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：局部最小熵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5480" y="5157192"/>
            <a:ext cx="9217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隐变量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学习（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latent variable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---EM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endParaRPr lang="en-US" altLang="zh-CN" sz="16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隐变量是模型中不可观测的随机变量，在弱监督物体检测中，隐变量为图像中的物体位置（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ground-truth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）。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EM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算法是常用的估计参数隐变量的方法，直译为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期望最大化算法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，通常求解模型参数需要求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参数的极大似然估计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，当模型中存在隐变量时，无法直接求解，需要通过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对隐变量计算期望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，来</a:t>
            </a:r>
            <a:r>
              <a:rPr lang="zh-CN" altLang="en-US" sz="1600" dirty="0" smtClean="0">
                <a:latin typeface="+mn-ea"/>
                <a:cs typeface="Times New Roman" panose="02020603050405020304" pitchFamily="18" charset="0"/>
              </a:rPr>
              <a:t>最大化已观测数据的对数“边际似然”。</a:t>
            </a:r>
            <a:endParaRPr lang="en-US" altLang="zh-CN" sz="1600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07568" y="476672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目标检测中分类与定位的矛盾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7368" y="1268760"/>
            <a:ext cx="1080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fc</a:t>
            </a:r>
            <a:r>
              <a:rPr lang="zh-CN" altLang="en-US" dirty="0"/>
              <a:t>层不适合做</a:t>
            </a:r>
            <a:r>
              <a:rPr lang="en-US" altLang="zh-CN" dirty="0"/>
              <a:t>localization      </a:t>
            </a:r>
          </a:p>
          <a:p>
            <a:pPr>
              <a:lnSpc>
                <a:spcPct val="150000"/>
              </a:lnSpc>
            </a:pPr>
            <a:r>
              <a:rPr lang="en-US" altLang="zh-CN" b="1" i="1" dirty="0"/>
              <a:t>Network In Network</a:t>
            </a:r>
            <a:r>
              <a:rPr lang="zh-CN" altLang="en-US" b="1" i="1" dirty="0"/>
              <a:t>（引入了</a:t>
            </a:r>
            <a:r>
              <a:rPr lang="en-US" altLang="zh-CN" dirty="0"/>
              <a:t>1x1</a:t>
            </a:r>
            <a:r>
              <a:rPr lang="zh-CN" altLang="en-US" dirty="0"/>
              <a:t>卷积和</a:t>
            </a:r>
            <a:r>
              <a:rPr lang="en-US" altLang="zh-CN" dirty="0"/>
              <a:t>global average pooling</a:t>
            </a:r>
            <a:r>
              <a:rPr lang="zh-CN" altLang="en-US" b="1" i="1" dirty="0"/>
              <a:t>）</a:t>
            </a:r>
            <a:endParaRPr lang="en-US" altLang="zh-CN" b="1" i="1" dirty="0"/>
          </a:p>
          <a:p>
            <a:pPr>
              <a:lnSpc>
                <a:spcPct val="150000"/>
              </a:lnSpc>
            </a:pPr>
            <a:r>
              <a:rPr lang="en-US" altLang="zh-CN" b="1" i="1" dirty="0"/>
              <a:t>CAM </a:t>
            </a:r>
            <a:r>
              <a:rPr lang="zh-CN" altLang="en-US" b="1" i="1" dirty="0"/>
              <a:t>（验证了</a:t>
            </a:r>
            <a:r>
              <a:rPr lang="en-US" altLang="zh-CN" b="1" i="1" dirty="0"/>
              <a:t>CNN</a:t>
            </a:r>
            <a:r>
              <a:rPr lang="zh-CN" altLang="en-US" b="1" i="1" dirty="0"/>
              <a:t>卷积层的定位能力</a:t>
            </a:r>
            <a:r>
              <a:rPr lang="zh-CN" altLang="en-US" b="1" i="1" dirty="0" smtClean="0"/>
              <a:t>）</a:t>
            </a:r>
            <a:endParaRPr lang="en-US" altLang="zh-CN" b="1" i="1" dirty="0" smtClean="0"/>
          </a:p>
          <a:p>
            <a:pPr>
              <a:lnSpc>
                <a:spcPct val="150000"/>
              </a:lnSpc>
            </a:pPr>
            <a:r>
              <a:rPr lang="en-US" altLang="zh-CN" b="1" i="1" dirty="0"/>
              <a:t>Soft Proposal Networks for Weakly Supervised Object Localization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、分类和定位的</a:t>
            </a:r>
            <a:r>
              <a:rPr lang="en-US" altLang="zh-CN" dirty="0"/>
              <a:t>sensitive map</a:t>
            </a:r>
            <a:r>
              <a:rPr lang="zh-CN" altLang="en-US" dirty="0"/>
              <a:t>不同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i="1" dirty="0"/>
              <a:t>Revisiting the Sibling Head in Object Detector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分类</a:t>
            </a:r>
            <a:r>
              <a:rPr lang="zh-CN" altLang="en-US" dirty="0"/>
              <a:t>的</a:t>
            </a:r>
            <a:r>
              <a:rPr lang="en-US" altLang="zh-CN" dirty="0"/>
              <a:t>sensitive</a:t>
            </a:r>
            <a:r>
              <a:rPr lang="zh-CN" altLang="en-US" dirty="0"/>
              <a:t>区域是物体的</a:t>
            </a:r>
            <a:r>
              <a:rPr lang="en-US" altLang="zh-CN" dirty="0"/>
              <a:t>salient areas</a:t>
            </a:r>
            <a:r>
              <a:rPr lang="zh-CN" altLang="en-US" dirty="0"/>
              <a:t>，也就是最具有判别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性的地方；而定位任务的</a:t>
            </a:r>
            <a:r>
              <a:rPr lang="en-US" altLang="zh-CN" dirty="0"/>
              <a:t>sensitive</a:t>
            </a:r>
            <a:r>
              <a:rPr lang="zh-CN" altLang="en-US" dirty="0"/>
              <a:t>区域是在物体的边缘区域</a:t>
            </a:r>
            <a:r>
              <a:rPr lang="zh-CN" altLang="en-US" dirty="0" smtClean="0"/>
              <a:t>。简而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言之</a:t>
            </a:r>
            <a:r>
              <a:rPr lang="zh-CN" altLang="en-US" dirty="0"/>
              <a:t>，这两个</a:t>
            </a:r>
            <a:r>
              <a:rPr lang="en-US" altLang="zh-CN" dirty="0"/>
              <a:t>task</a:t>
            </a:r>
            <a:r>
              <a:rPr lang="zh-CN" altLang="en-US" dirty="0"/>
              <a:t>响应的区域是不同的。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i="1" dirty="0"/>
              <a:t>Rethinking the Route Towards Weakly Supervised Object </a:t>
            </a:r>
            <a:r>
              <a:rPr lang="en-US" altLang="zh-CN" b="1" i="1" dirty="0" smtClean="0"/>
              <a:t>Localization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WSOL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中的定位部分应该是类不可知的，即与类标签无关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。基于此，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分为两个独立的子任务：类不可知目标定位与目标分类。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410"/>
          <a:stretch/>
        </p:blipFill>
        <p:spPr>
          <a:xfrm>
            <a:off x="7139365" y="2420888"/>
            <a:ext cx="5036071" cy="30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3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6320EAB-A677-44FA-801A-6A42B11AC5EC}"/>
              </a:ext>
            </a:extLst>
          </p:cNvPr>
          <p:cNvSpPr txBox="1"/>
          <p:nvPr/>
        </p:nvSpPr>
        <p:spPr>
          <a:xfrm>
            <a:off x="4439816" y="2780928"/>
            <a:ext cx="5442982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5400" spc="600" dirty="0">
                <a:solidFill>
                  <a:schemeClr val="accent1"/>
                </a:solidFill>
                <a:cs typeface="+mn-ea"/>
                <a:sym typeface="+mn-lt"/>
              </a:rPr>
              <a:t>谢谢大家</a:t>
            </a:r>
            <a:r>
              <a:rPr lang="zh-CN" altLang="en-US" sz="5400" spc="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74607EE-F9AE-4EF1-92A4-B2E059F0E0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" y="4267195"/>
            <a:ext cx="4760987" cy="25908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6FE5063-AF09-4853-BEE3-6219A6B8ED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31013" y="0"/>
            <a:ext cx="4760987" cy="25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5A2FB20-D094-42C9-A8B5-24F47337128B}"/>
              </a:ext>
            </a:extLst>
          </p:cNvPr>
          <p:cNvSpPr txBox="1"/>
          <p:nvPr/>
        </p:nvSpPr>
        <p:spPr>
          <a:xfrm>
            <a:off x="7176121" y="2223833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1. 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文章分享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CA44E74-E7FF-4B30-AD14-3D3008763050}"/>
              </a:ext>
            </a:extLst>
          </p:cNvPr>
          <p:cNvSpPr txBox="1"/>
          <p:nvPr/>
        </p:nvSpPr>
        <p:spPr>
          <a:xfrm>
            <a:off x="7176120" y="3186456"/>
            <a:ext cx="2698175" cy="63094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2. 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实验思路阐述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1BADCB5-54BC-42C8-A541-CEE4C19A3A61}"/>
              </a:ext>
            </a:extLst>
          </p:cNvPr>
          <p:cNvSpPr txBox="1"/>
          <p:nvPr/>
        </p:nvSpPr>
        <p:spPr>
          <a:xfrm>
            <a:off x="7176120" y="4149080"/>
            <a:ext cx="1261884" cy="5760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3. 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其他</a:t>
            </a:r>
          </a:p>
        </p:txBody>
      </p:sp>
      <p:sp>
        <p:nvSpPr>
          <p:cNvPr id="8" name="PA_文本框 1">
            <a:extLst>
              <a:ext uri="{FF2B5EF4-FFF2-40B4-BE49-F238E27FC236}">
                <a16:creationId xmlns:a16="http://schemas.microsoft.com/office/drawing/2014/main" xmlns="" id="{6F6F950E-7C66-4D8C-965B-369172AAA9F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73627" y="229285"/>
            <a:ext cx="36861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报告目录</a:t>
            </a:r>
          </a:p>
        </p:txBody>
      </p:sp>
      <p:cxnSp>
        <p:nvCxnSpPr>
          <p:cNvPr id="9" name="PA_直接连接符 2">
            <a:extLst>
              <a:ext uri="{FF2B5EF4-FFF2-40B4-BE49-F238E27FC236}">
                <a16:creationId xmlns:a16="http://schemas.microsoft.com/office/drawing/2014/main" xmlns="" id="{A5336DF2-F04D-4083-8C14-37001E618087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V="1">
            <a:off x="1873626" y="875615"/>
            <a:ext cx="8254823" cy="307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1F421C2-6AEC-4404-A466-7477C125B1F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95280"/>
            <a:ext cx="6730787" cy="36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1464" y="63916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域适应目标检测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86139" y="1777733"/>
            <a:ext cx="1800493" cy="2226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图像级别的</a:t>
            </a:r>
            <a:r>
              <a:rPr lang="zh-CN" altLang="en-US" dirty="0" smtClean="0"/>
              <a:t>对齐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示例级别的对齐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区域级别的对齐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类级别的对齐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xmlns="" id="{398781B4-CD64-4F3C-96F9-4136BE84BFB1}"/>
              </a:ext>
            </a:extLst>
          </p:cNvPr>
          <p:cNvSpPr/>
          <p:nvPr/>
        </p:nvSpPr>
        <p:spPr>
          <a:xfrm>
            <a:off x="3154229" y="2057840"/>
            <a:ext cx="288032" cy="1872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C5C3CFC-8661-40A9-A8E5-C42D7E35893A}"/>
              </a:ext>
            </a:extLst>
          </p:cNvPr>
          <p:cNvSpPr txBox="1"/>
          <p:nvPr/>
        </p:nvSpPr>
        <p:spPr>
          <a:xfrm>
            <a:off x="1631504" y="2809278"/>
            <a:ext cx="152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Where to look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7352237-4583-4D07-9AD0-1B17BF6C544C}"/>
              </a:ext>
            </a:extLst>
          </p:cNvPr>
          <p:cNvSpPr txBox="1"/>
          <p:nvPr/>
        </p:nvSpPr>
        <p:spPr>
          <a:xfrm>
            <a:off x="3596586" y="4324454"/>
            <a:ext cx="3877985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减小源域与目标域两个分布间的距离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xmlns="" id="{E123BC7D-21E2-418A-82C1-B33FD32B8438}"/>
              </a:ext>
            </a:extLst>
          </p:cNvPr>
          <p:cNvSpPr/>
          <p:nvPr/>
        </p:nvSpPr>
        <p:spPr>
          <a:xfrm>
            <a:off x="3164538" y="4468470"/>
            <a:ext cx="277723" cy="11207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1626D98-0387-4EA3-818F-64502A4073A9}"/>
              </a:ext>
            </a:extLst>
          </p:cNvPr>
          <p:cNvSpPr txBox="1"/>
          <p:nvPr/>
        </p:nvSpPr>
        <p:spPr>
          <a:xfrm>
            <a:off x="1662003" y="4834723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 to align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091A348-452E-45D0-A8B2-C2962E3C7A8C}"/>
              </a:ext>
            </a:extLst>
          </p:cNvPr>
          <p:cNvSpPr txBox="1"/>
          <p:nvPr/>
        </p:nvSpPr>
        <p:spPr>
          <a:xfrm>
            <a:off x="3586139" y="5073090"/>
            <a:ext cx="1338828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对抗的方式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2730097"/>
            <a:ext cx="6415806" cy="11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5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3255" y="403793"/>
            <a:ext cx="5508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Detection via Graph-induced Prototype Alignment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222"/>
          <a:stretch/>
        </p:blipFill>
        <p:spPr>
          <a:xfrm>
            <a:off x="1271464" y="944758"/>
            <a:ext cx="9649072" cy="34193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91544" y="4561958"/>
            <a:ext cx="4499950" cy="1892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Proposals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信息传播，获得更加精确的示例级的特征表示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每个类的原型表示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类级别的域对齐</a:t>
            </a:r>
          </a:p>
        </p:txBody>
      </p:sp>
    </p:spTree>
    <p:extLst>
      <p:ext uri="{BB962C8B-B14F-4D97-AF65-F5344CB8AC3E}">
        <p14:creationId xmlns:p14="http://schemas.microsoft.com/office/powerpoint/2010/main" val="23301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47729" y="211124"/>
            <a:ext cx="5508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Detection via Graph-induced Prototype Alignment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 txBox="1">
            <a:spLocks/>
          </p:cNvSpPr>
          <p:nvPr/>
        </p:nvSpPr>
        <p:spPr>
          <a:xfrm>
            <a:off x="929240" y="692696"/>
            <a:ext cx="10945216" cy="482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假设有一批图数据，其中有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个节点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），每个节点都有自己的特征，我们设这些节点的特征组成一个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N×D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维的矩阵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，然后各个节点之间的关系也会形成一个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维的矩阵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，也称为邻接矩阵（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便是我们模型的输入。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也是一个神经网络层，它的层与层之间的传播方式是：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其中，                ，    是单位矩阵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是     的度矩阵（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matrix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），公式为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是每一层的特征，对于输入层的话，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是非线性激活函数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pre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r="20688"/>
          <a:stretch/>
        </p:blipFill>
        <p:spPr bwMode="auto">
          <a:xfrm>
            <a:off x="4478017" y="2816774"/>
            <a:ext cx="3240361" cy="58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47528" y="3505923"/>
                <a:ext cx="1206356" cy="452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li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3505923"/>
                <a:ext cx="1206356" cy="4520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847528" y="3957970"/>
                <a:ext cx="404598" cy="45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li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3957970"/>
                <a:ext cx="404598" cy="4501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536092" y="3949503"/>
                <a:ext cx="385682" cy="452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li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92" y="3949503"/>
                <a:ext cx="385682" cy="4520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610212" y="3833600"/>
                <a:ext cx="1550489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  <m:li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limUpp>
                            <m:limUp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li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212" y="3833600"/>
                <a:ext cx="1550489" cy="7630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444112" y="3588638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112" y="3588638"/>
                <a:ext cx="3330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545123" y="5473494"/>
            <a:ext cx="9217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最后，针对所有带标签的节点计算损失函数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(loss function)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45123" y="54868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2384" y="2994950"/>
            <a:ext cx="2143125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1504" y="6129291"/>
            <a:ext cx="5366794" cy="511885"/>
          </a:xfrm>
          <a:prstGeom prst="rect">
            <a:avLst/>
          </a:prstGeom>
        </p:spPr>
      </p:pic>
      <p:pic>
        <p:nvPicPr>
          <p:cNvPr id="18" name="Picture 4" descr="preview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r="29156"/>
          <a:stretch/>
        </p:blipFill>
        <p:spPr bwMode="auto">
          <a:xfrm>
            <a:off x="7550788" y="5932496"/>
            <a:ext cx="2168864" cy="72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47729" y="211124"/>
            <a:ext cx="5508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Detection via Graph-induced Prototype Alignment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45123" y="764704"/>
            <a:ext cx="342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Prototypical Networks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98" y="2394070"/>
            <a:ext cx="3702806" cy="2290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528" y="2700041"/>
            <a:ext cx="29527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71473" y="2833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 smtClean="0"/>
              <a:t>类原型：</a:t>
            </a:r>
            <a:endParaRPr lang="zh-CN" altLang="en-US" b="1" i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528" y="5471889"/>
            <a:ext cx="2838450" cy="3333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63163" y="542796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loss</a:t>
            </a:r>
            <a:r>
              <a:rPr lang="zh-CN" altLang="en-US" b="1" i="1" dirty="0" smtClean="0"/>
              <a:t>：</a:t>
            </a:r>
            <a:endParaRPr lang="zh-CN" altLang="en-US" b="1" i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8346" y="4522571"/>
            <a:ext cx="4333875" cy="704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213" y="2029528"/>
            <a:ext cx="2592288" cy="3291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5084" y="2025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 smtClean="0"/>
              <a:t>训练样本：</a:t>
            </a:r>
            <a:endParaRPr lang="zh-CN" altLang="en-US" b="1" i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223792" y="3615048"/>
            <a:ext cx="8071440" cy="338554"/>
            <a:chOff x="1592131" y="3305309"/>
            <a:chExt cx="8071440" cy="33855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8"/>
            <a:srcRect r="1722"/>
            <a:stretch/>
          </p:blipFill>
          <p:spPr>
            <a:xfrm>
              <a:off x="2234869" y="3339814"/>
              <a:ext cx="1169955" cy="28256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592131" y="3305309"/>
              <a:ext cx="80714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其中，                         表示嵌入操作，</a:t>
              </a:r>
              <a:r>
                <a:rPr lang="zh-CN" altLang="en-US" sz="1600" dirty="0"/>
                <a:t>样本数据的嵌入操作采用基本深层卷积神经网络实现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016714" y="46907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 smtClean="0"/>
              <a:t>测试样本与类原型的距离：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6122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0769" y="164506"/>
            <a:ext cx="5508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Detection via Graph-induced Prototype Alignment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222"/>
          <a:stretch/>
        </p:blipFill>
        <p:spPr>
          <a:xfrm>
            <a:off x="1524000" y="692696"/>
            <a:ext cx="9144000" cy="3240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5480" y="4260736"/>
            <a:ext cx="24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969" y="4941168"/>
            <a:ext cx="2133600" cy="55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r="1151"/>
          <a:stretch/>
        </p:blipFill>
        <p:spPr>
          <a:xfrm>
            <a:off x="2501650" y="5718162"/>
            <a:ext cx="2212628" cy="533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4696271"/>
            <a:ext cx="426779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0769" y="164506"/>
            <a:ext cx="5508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Detection via Graph-induced Prototype Alignment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222"/>
          <a:stretch/>
        </p:blipFill>
        <p:spPr>
          <a:xfrm>
            <a:off x="1524000" y="692696"/>
            <a:ext cx="9144000" cy="3240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39927" y="4126325"/>
            <a:ext cx="4499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信息传播，获得更加精确的示例级的特征表示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746" y="5085184"/>
            <a:ext cx="1428750" cy="790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2640" y="4510861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这里文章没有使用学习参数，给的解释是目标域缺少监督信息，使用学习参数的效果反而不好。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952" y="5254273"/>
            <a:ext cx="3816424" cy="13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7529" y="188640"/>
            <a:ext cx="5508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Detection via Graph-induced Prototype Alignment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222"/>
          <a:stretch/>
        </p:blipFill>
        <p:spPr>
          <a:xfrm>
            <a:off x="983432" y="527194"/>
            <a:ext cx="9933731" cy="35202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384" y="4172735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每个类的原型表示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类级别的域对齐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93" y="6021288"/>
            <a:ext cx="1609725" cy="5905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347" y="5101626"/>
            <a:ext cx="3028950" cy="133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r="1519"/>
          <a:stretch/>
        </p:blipFill>
        <p:spPr>
          <a:xfrm>
            <a:off x="6456040" y="4172735"/>
            <a:ext cx="4896544" cy="2647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81" y="5101423"/>
            <a:ext cx="1428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926</Words>
  <Application>Microsoft Office PowerPoint</Application>
  <PresentationFormat>宽屏</PresentationFormat>
  <Paragraphs>99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朱月熠</dc:creator>
  <cp:lastModifiedBy>朱月熠</cp:lastModifiedBy>
  <cp:revision>116</cp:revision>
  <dcterms:created xsi:type="dcterms:W3CDTF">2020-09-13T07:53:11Z</dcterms:created>
  <dcterms:modified xsi:type="dcterms:W3CDTF">2020-10-18T08:00:51Z</dcterms:modified>
</cp:coreProperties>
</file>