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1060" r:id="rId4"/>
    <p:sldId id="1088" r:id="rId5"/>
    <p:sldId id="1236" r:id="rId7"/>
    <p:sldId id="914" r:id="rId8"/>
    <p:sldId id="1091" r:id="rId9"/>
    <p:sldId id="268" r:id="rId10"/>
    <p:sldId id="1090" r:id="rId11"/>
    <p:sldId id="1089" r:id="rId12"/>
    <p:sldId id="1093" r:id="rId13"/>
    <p:sldId id="1092" r:id="rId14"/>
    <p:sldId id="1102" r:id="rId15"/>
    <p:sldId id="1281" r:id="rId16"/>
    <p:sldId id="1349" r:id="rId17"/>
    <p:sldId id="1282" r:id="rId18"/>
    <p:sldId id="1317" r:id="rId19"/>
    <p:sldId id="951" r:id="rId20"/>
    <p:sldId id="1176" r:id="rId21"/>
    <p:sldId id="1173" r:id="rId22"/>
    <p:sldId id="1133" r:id="rId23"/>
    <p:sldId id="1201" r:id="rId24"/>
    <p:sldId id="1202" r:id="rId25"/>
    <p:sldId id="998" r:id="rId26"/>
    <p:sldId id="1200" r:id="rId27"/>
    <p:sldId id="1135" r:id="rId28"/>
    <p:sldId id="1174" r:id="rId29"/>
    <p:sldId id="1203" r:id="rId30"/>
    <p:sldId id="1204" r:id="rId31"/>
    <p:sldId id="1205" r:id="rId32"/>
    <p:sldId id="1020" r:id="rId33"/>
    <p:sldId id="1014" r:id="rId34"/>
    <p:sldId id="1013" r:id="rId35"/>
    <p:sldId id="1035" r:id="rId36"/>
    <p:sldId id="1009" r:id="rId37"/>
    <p:sldId id="1031" r:id="rId38"/>
    <p:sldId id="1347" r:id="rId39"/>
    <p:sldId id="1209" r:id="rId40"/>
    <p:sldId id="1319" r:id="rId41"/>
    <p:sldId id="1207" r:id="rId42"/>
    <p:sldId id="1350" r:id="rId43"/>
    <p:sldId id="1208" r:id="rId44"/>
    <p:sldId id="1320" r:id="rId45"/>
    <p:sldId id="1099" r:id="rId46"/>
    <p:sldId id="1100" r:id="rId47"/>
    <p:sldId id="1348" r:id="rId48"/>
    <p:sldId id="1318" r:id="rId49"/>
    <p:sldId id="1034" r:id="rId50"/>
  </p:sldIdLst>
  <p:sldSz cx="12192000" cy="6858000"/>
  <p:notesSz cx="6858000" cy="9144000"/>
  <p:custDataLst>
    <p:tags r:id="rId5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4042"/>
    <a:srgbClr val="3143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2"/>
      </p:cViewPr>
      <p:guideLst>
        <p:guide orient="horz" pos="2362"/>
        <p:guide pos="3994"/>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4" Type="http://schemas.openxmlformats.org/officeDocument/2006/relationships/tags" Target="tags/tag48.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5" Type="http://schemas.openxmlformats.org/officeDocument/2006/relationships/image" Target="../media/image51.wmf"/><Relationship Id="rId4" Type="http://schemas.openxmlformats.org/officeDocument/2006/relationships/image" Target="../media/image47.wmf"/><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emf"/></Relationships>
</file>

<file path=ppt/drawings/_rels/vmlDrawing11.vml.rels><?xml version="1.0" encoding="UTF-8" standalone="yes"?>
<Relationships xmlns="http://schemas.openxmlformats.org/package/2006/relationships"><Relationship Id="rId4" Type="http://schemas.openxmlformats.org/officeDocument/2006/relationships/image" Target="../media/image50.wmf"/><Relationship Id="rId3" Type="http://schemas.openxmlformats.org/officeDocument/2006/relationships/image" Target="../media/image51.wmf"/><Relationship Id="rId2" Type="http://schemas.openxmlformats.org/officeDocument/2006/relationships/image" Target="../media/image52.wmf"/><Relationship Id="rId1" Type="http://schemas.openxmlformats.org/officeDocument/2006/relationships/image" Target="../media/image48.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5" Type="http://schemas.openxmlformats.org/officeDocument/2006/relationships/image" Target="../media/image23.wmf"/><Relationship Id="rId4" Type="http://schemas.openxmlformats.org/officeDocument/2006/relationships/image" Target="../media/image22.wmf"/><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B4AB03-2860-45B8-A0D7-FC995FC3A82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39F219-1042-48FF-8657-2E904DD7C54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sym typeface="+mn-ea"/>
            </a:endParaRPr>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103</a:t>
            </a:r>
            <a:r>
              <a:rPr lang="zh-CN" altLang="en-US"/>
              <a:t>个波段，</a:t>
            </a:r>
            <a:r>
              <a:rPr lang="en-US" altLang="zh-CN"/>
              <a:t>9</a:t>
            </a:r>
            <a:r>
              <a:rPr lang="zh-CN" altLang="en-US"/>
              <a:t>类，城市地貌，分辨率，波长范围，样本数多</a:t>
            </a:r>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农田，</a:t>
            </a:r>
            <a:r>
              <a:rPr lang="en-US" altLang="zh-CN"/>
              <a:t>224bands</a:t>
            </a:r>
            <a:r>
              <a:rPr lang="zh-CN" altLang="en-US"/>
              <a:t>，</a:t>
            </a:r>
            <a:r>
              <a:rPr lang="en-US" altLang="zh-CN"/>
              <a:t>16</a:t>
            </a:r>
            <a:r>
              <a:rPr lang="zh-CN" altLang="en-US"/>
              <a:t>类，分辨率比较低，波段，类别是作物没相似，样本少，数量分布不均匀</a:t>
            </a:r>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vmlDrawing" Target="../drawings/vmlDrawing1.vml"/><Relationship Id="rId7" Type="http://schemas.openxmlformats.org/officeDocument/2006/relationships/slideLayout" Target="../slideLayouts/slideLayout1.xml"/><Relationship Id="rId6" Type="http://schemas.openxmlformats.org/officeDocument/2006/relationships/tags" Target="../tags/tag8.xml"/><Relationship Id="rId5" Type="http://schemas.openxmlformats.org/officeDocument/2006/relationships/image" Target="../media/image5.emf"/><Relationship Id="rId4" Type="http://schemas.openxmlformats.org/officeDocument/2006/relationships/oleObject" Target="../embeddings/oleObject2.bin"/><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tags" Target="../tags/tag9.xml"/><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tags" Target="../tags/tag10.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9" Type="http://schemas.openxmlformats.org/officeDocument/2006/relationships/vmlDrawing" Target="../drawings/vmlDrawing2.vml"/><Relationship Id="rId8" Type="http://schemas.openxmlformats.org/officeDocument/2006/relationships/slideLayout" Target="../slideLayouts/slideLayout1.xml"/><Relationship Id="rId7" Type="http://schemas.openxmlformats.org/officeDocument/2006/relationships/tags" Target="../tags/tag11.xml"/><Relationship Id="rId6" Type="http://schemas.openxmlformats.org/officeDocument/2006/relationships/image" Target="../media/image12.emf"/><Relationship Id="rId5" Type="http://schemas.openxmlformats.org/officeDocument/2006/relationships/oleObject" Target="../embeddings/oleObject5.bin"/><Relationship Id="rId4" Type="http://schemas.openxmlformats.org/officeDocument/2006/relationships/image" Target="../media/image11.wmf"/><Relationship Id="rId3" Type="http://schemas.openxmlformats.org/officeDocument/2006/relationships/oleObject" Target="../embeddings/oleObject4.bin"/><Relationship Id="rId2" Type="http://schemas.openxmlformats.org/officeDocument/2006/relationships/image" Target="../media/image10.wmf"/><Relationship Id="rId10" Type="http://schemas.openxmlformats.org/officeDocument/2006/relationships/notesSlide" Target="../notesSlides/notesSlide11.xml"/><Relationship Id="rId1"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image" Target="../media/image16.wmf"/><Relationship Id="rId7" Type="http://schemas.openxmlformats.org/officeDocument/2006/relationships/oleObject" Target="../embeddings/oleObject8.bin"/><Relationship Id="rId6" Type="http://schemas.openxmlformats.org/officeDocument/2006/relationships/tags" Target="../tags/tag12.xml"/><Relationship Id="rId5" Type="http://schemas.openxmlformats.org/officeDocument/2006/relationships/image" Target="../media/image15.wmf"/><Relationship Id="rId4" Type="http://schemas.openxmlformats.org/officeDocument/2006/relationships/oleObject" Target="../embeddings/oleObject7.bin"/><Relationship Id="rId3" Type="http://schemas.openxmlformats.org/officeDocument/2006/relationships/image" Target="../media/image14.wmf"/><Relationship Id="rId2" Type="http://schemas.openxmlformats.org/officeDocument/2006/relationships/oleObject" Target="../embeddings/oleObject6.bin"/><Relationship Id="rId12" Type="http://schemas.openxmlformats.org/officeDocument/2006/relationships/notesSlide" Target="../notesSlides/notesSlide12.xml"/><Relationship Id="rId11" Type="http://schemas.openxmlformats.org/officeDocument/2006/relationships/vmlDrawing" Target="../drawings/vmlDrawing3.vml"/><Relationship Id="rId10" Type="http://schemas.openxmlformats.org/officeDocument/2006/relationships/slideLayout" Target="../slideLayouts/slideLayout1.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9" Type="http://schemas.openxmlformats.org/officeDocument/2006/relationships/vmlDrawing" Target="../drawings/vmlDrawing4.vml"/><Relationship Id="rId8" Type="http://schemas.openxmlformats.org/officeDocument/2006/relationships/slideLayout" Target="../slideLayouts/slideLayout1.xml"/><Relationship Id="rId7" Type="http://schemas.openxmlformats.org/officeDocument/2006/relationships/tags" Target="../tags/tag14.xml"/><Relationship Id="rId6" Type="http://schemas.openxmlformats.org/officeDocument/2006/relationships/image" Target="../media/image15.wmf"/><Relationship Id="rId5" Type="http://schemas.openxmlformats.org/officeDocument/2006/relationships/oleObject" Target="../embeddings/oleObject10.bin"/><Relationship Id="rId4" Type="http://schemas.openxmlformats.org/officeDocument/2006/relationships/image" Target="../media/image18.wmf"/><Relationship Id="rId3" Type="http://schemas.openxmlformats.org/officeDocument/2006/relationships/oleObject" Target="../embeddings/oleObject9.bin"/><Relationship Id="rId2" Type="http://schemas.openxmlformats.org/officeDocument/2006/relationships/image" Target="../media/image17.png"/><Relationship Id="rId10" Type="http://schemas.openxmlformats.org/officeDocument/2006/relationships/notesSlide" Target="../notesSlides/notesSlide13.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15.bin"/><Relationship Id="rId8" Type="http://schemas.openxmlformats.org/officeDocument/2006/relationships/image" Target="../media/image22.wmf"/><Relationship Id="rId7" Type="http://schemas.openxmlformats.org/officeDocument/2006/relationships/oleObject" Target="../embeddings/oleObject14.bin"/><Relationship Id="rId6" Type="http://schemas.openxmlformats.org/officeDocument/2006/relationships/image" Target="../media/image21.wmf"/><Relationship Id="rId5" Type="http://schemas.openxmlformats.org/officeDocument/2006/relationships/oleObject" Target="../embeddings/oleObject13.bin"/><Relationship Id="rId4" Type="http://schemas.openxmlformats.org/officeDocument/2006/relationships/image" Target="../media/image20.wmf"/><Relationship Id="rId3" Type="http://schemas.openxmlformats.org/officeDocument/2006/relationships/oleObject" Target="../embeddings/oleObject12.bin"/><Relationship Id="rId2" Type="http://schemas.openxmlformats.org/officeDocument/2006/relationships/image" Target="../media/image19.wmf"/><Relationship Id="rId14" Type="http://schemas.openxmlformats.org/officeDocument/2006/relationships/notesSlide" Target="../notesSlides/notesSlide16.xml"/><Relationship Id="rId13" Type="http://schemas.openxmlformats.org/officeDocument/2006/relationships/vmlDrawing" Target="../drawings/vmlDrawing5.vml"/><Relationship Id="rId12" Type="http://schemas.openxmlformats.org/officeDocument/2006/relationships/slideLayout" Target="../slideLayouts/slideLayout1.xml"/><Relationship Id="rId11" Type="http://schemas.openxmlformats.org/officeDocument/2006/relationships/tags" Target="../tags/tag16.xml"/><Relationship Id="rId10" Type="http://schemas.openxmlformats.org/officeDocument/2006/relationships/image" Target="../media/image23.wmf"/><Relationship Id="rId1" Type="http://schemas.openxmlformats.org/officeDocument/2006/relationships/oleObject" Target="../embeddings/oleObject11.bin"/></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tags" Target="../tags/tag17.xml"/><Relationship Id="rId1"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xml"/><Relationship Id="rId3" Type="http://schemas.openxmlformats.org/officeDocument/2006/relationships/tags" Target="../tags/tag18.xml"/><Relationship Id="rId2" Type="http://schemas.openxmlformats.org/officeDocument/2006/relationships/image" Target="../media/image26.png"/><Relationship Id="rId1"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1.xml"/><Relationship Id="rId4" Type="http://schemas.openxmlformats.org/officeDocument/2006/relationships/tags" Target="../tags/tag20.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openxmlformats.org/officeDocument/2006/relationships/tags" Target="../tags/tag22.xml"/><Relationship Id="rId1" Type="http://schemas.openxmlformats.org/officeDocument/2006/relationships/tags" Target="../tags/tag21.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1.xml"/><Relationship Id="rId3" Type="http://schemas.openxmlformats.org/officeDocument/2006/relationships/tags" Target="../tags/tag23.xml"/><Relationship Id="rId2" Type="http://schemas.openxmlformats.org/officeDocument/2006/relationships/image" Target="../media/image31.png"/><Relationship Id="rId1" Type="http://schemas.openxmlformats.org/officeDocument/2006/relationships/image" Target="../media/image30.png"/></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vmlDrawing" Target="../drawings/vmlDrawing6.vml"/><Relationship Id="rId4" Type="http://schemas.openxmlformats.org/officeDocument/2006/relationships/slideLayout" Target="../slideLayouts/slideLayout1.xml"/><Relationship Id="rId3" Type="http://schemas.openxmlformats.org/officeDocument/2006/relationships/tags" Target="../tags/tag24.xml"/><Relationship Id="rId2" Type="http://schemas.openxmlformats.org/officeDocument/2006/relationships/image" Target="../media/image32.emf"/><Relationship Id="rId1" Type="http://schemas.openxmlformats.org/officeDocument/2006/relationships/oleObject" Target="../embeddings/oleObject16.bin"/></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tags" Target="../tags/tag26.xml"/><Relationship Id="rId1" Type="http://schemas.openxmlformats.org/officeDocument/2006/relationships/tags" Target="../tags/tag2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1.xml"/><Relationship Id="rId4" Type="http://schemas.openxmlformats.org/officeDocument/2006/relationships/tags" Target="../tags/tag29.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31.xml.rels><?xml version="1.0" encoding="UTF-8" standalone="yes"?>
<Relationships xmlns="http://schemas.openxmlformats.org/package/2006/relationships"><Relationship Id="rId8" Type="http://schemas.openxmlformats.org/officeDocument/2006/relationships/notesSlide" Target="../notesSlides/notesSlide29.xml"/><Relationship Id="rId7" Type="http://schemas.openxmlformats.org/officeDocument/2006/relationships/vmlDrawing" Target="../drawings/vmlDrawing7.vml"/><Relationship Id="rId6" Type="http://schemas.openxmlformats.org/officeDocument/2006/relationships/slideLayout" Target="../slideLayouts/slideLayout1.xml"/><Relationship Id="rId5" Type="http://schemas.openxmlformats.org/officeDocument/2006/relationships/tags" Target="../tags/tag31.xml"/><Relationship Id="rId4" Type="http://schemas.openxmlformats.org/officeDocument/2006/relationships/image" Target="../media/image37.wmf"/><Relationship Id="rId3" Type="http://schemas.openxmlformats.org/officeDocument/2006/relationships/oleObject" Target="../embeddings/oleObject18.bin"/><Relationship Id="rId2" Type="http://schemas.openxmlformats.org/officeDocument/2006/relationships/image" Target="../media/image36.wmf"/><Relationship Id="rId1" Type="http://schemas.openxmlformats.org/officeDocument/2006/relationships/oleObject" Target="../embeddings/oleObject17.bin"/></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xml"/><Relationship Id="rId2" Type="http://schemas.openxmlformats.org/officeDocument/2006/relationships/tags" Target="../tags/tag32.xml"/><Relationship Id="rId1" Type="http://schemas.openxmlformats.org/officeDocument/2006/relationships/image" Target="../media/image38.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1.xml"/><Relationship Id="rId3" Type="http://schemas.openxmlformats.org/officeDocument/2006/relationships/tags" Target="../tags/tag33.xml"/><Relationship Id="rId2" Type="http://schemas.openxmlformats.org/officeDocument/2006/relationships/image" Target="../media/image40.png"/><Relationship Id="rId1" Type="http://schemas.openxmlformats.org/officeDocument/2006/relationships/image" Target="../media/image39.png"/></Relationships>
</file>

<file path=ppt/slides/_rels/slide34.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vmlDrawing" Target="../drawings/vmlDrawing8.vml"/><Relationship Id="rId4" Type="http://schemas.openxmlformats.org/officeDocument/2006/relationships/slideLayout" Target="../slideLayouts/slideLayout1.xml"/><Relationship Id="rId3" Type="http://schemas.openxmlformats.org/officeDocument/2006/relationships/tags" Target="../tags/tag34.xml"/><Relationship Id="rId2" Type="http://schemas.openxmlformats.org/officeDocument/2006/relationships/image" Target="../media/image41.emf"/><Relationship Id="rId1" Type="http://schemas.openxmlformats.org/officeDocument/2006/relationships/oleObject" Target="../embeddings/oleObject19.bin"/></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1.xml"/><Relationship Id="rId2" Type="http://schemas.openxmlformats.org/officeDocument/2006/relationships/tags" Target="../tags/tag36.xml"/><Relationship Id="rId1" Type="http://schemas.openxmlformats.org/officeDocument/2006/relationships/tags" Target="../tags/tag35.xml"/></Relationships>
</file>

<file path=ppt/slides/_rels/slide36.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slideLayout" Target="../slideLayouts/slideLayout1.xml"/><Relationship Id="rId4" Type="http://schemas.openxmlformats.org/officeDocument/2006/relationships/tags" Target="../tags/tag37.xml"/><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2.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1.xml"/><Relationship Id="rId2" Type="http://schemas.openxmlformats.org/officeDocument/2006/relationships/tags" Target="../tags/tag38.xml"/><Relationship Id="rId1" Type="http://schemas.openxmlformats.org/officeDocument/2006/relationships/image" Target="../media/image45.png"/></Relationships>
</file>

<file path=ppt/slides/_rels/slide38.xml.rels><?xml version="1.0" encoding="UTF-8" standalone="yes"?>
<Relationships xmlns="http://schemas.openxmlformats.org/package/2006/relationships"><Relationship Id="rId7" Type="http://schemas.openxmlformats.org/officeDocument/2006/relationships/notesSlide" Target="../notesSlides/notesSlide36.xml"/><Relationship Id="rId6" Type="http://schemas.openxmlformats.org/officeDocument/2006/relationships/vmlDrawing" Target="../drawings/vmlDrawing9.vml"/><Relationship Id="rId5" Type="http://schemas.openxmlformats.org/officeDocument/2006/relationships/slideLayout" Target="../slideLayouts/slideLayout1.xml"/><Relationship Id="rId4" Type="http://schemas.openxmlformats.org/officeDocument/2006/relationships/tags" Target="../tags/tag39.xml"/><Relationship Id="rId3" Type="http://schemas.openxmlformats.org/officeDocument/2006/relationships/image" Target="../media/image47.wmf"/><Relationship Id="rId2" Type="http://schemas.openxmlformats.org/officeDocument/2006/relationships/oleObject" Target="../embeddings/oleObject20.bin"/><Relationship Id="rId1" Type="http://schemas.openxmlformats.org/officeDocument/2006/relationships/image" Target="../media/image46.png"/></Relationships>
</file>

<file path=ppt/slides/_rels/slide39.xml.rels><?xml version="1.0" encoding="UTF-8" standalone="yes"?>
<Relationships xmlns="http://schemas.openxmlformats.org/package/2006/relationships"><Relationship Id="rId9" Type="http://schemas.openxmlformats.org/officeDocument/2006/relationships/oleObject" Target="../embeddings/oleObject25.bin"/><Relationship Id="rId8" Type="http://schemas.openxmlformats.org/officeDocument/2006/relationships/image" Target="../media/image47.wmf"/><Relationship Id="rId7" Type="http://schemas.openxmlformats.org/officeDocument/2006/relationships/oleObject" Target="../embeddings/oleObject24.bin"/><Relationship Id="rId6" Type="http://schemas.openxmlformats.org/officeDocument/2006/relationships/image" Target="../media/image50.wmf"/><Relationship Id="rId5" Type="http://schemas.openxmlformats.org/officeDocument/2006/relationships/oleObject" Target="../embeddings/oleObject23.bin"/><Relationship Id="rId4" Type="http://schemas.openxmlformats.org/officeDocument/2006/relationships/image" Target="../media/image49.wmf"/><Relationship Id="rId3" Type="http://schemas.openxmlformats.org/officeDocument/2006/relationships/oleObject" Target="../embeddings/oleObject22.bin"/><Relationship Id="rId2" Type="http://schemas.openxmlformats.org/officeDocument/2006/relationships/image" Target="../media/image48.emf"/><Relationship Id="rId14" Type="http://schemas.openxmlformats.org/officeDocument/2006/relationships/notesSlide" Target="../notesSlides/notesSlide37.xml"/><Relationship Id="rId13" Type="http://schemas.openxmlformats.org/officeDocument/2006/relationships/vmlDrawing" Target="../drawings/vmlDrawing10.vml"/><Relationship Id="rId12" Type="http://schemas.openxmlformats.org/officeDocument/2006/relationships/slideLayout" Target="../slideLayouts/slideLayout1.xml"/><Relationship Id="rId11" Type="http://schemas.openxmlformats.org/officeDocument/2006/relationships/tags" Target="../tags/tag40.xml"/><Relationship Id="rId10" Type="http://schemas.openxmlformats.org/officeDocument/2006/relationships/image" Target="../media/image51.wmf"/><Relationship Id="rId1" Type="http://schemas.openxmlformats.org/officeDocument/2006/relationships/oleObject" Target="../embeddings/oleObject21.bin"/></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9" Type="http://schemas.openxmlformats.org/officeDocument/2006/relationships/image" Target="../media/image50.wmf"/><Relationship Id="rId8" Type="http://schemas.openxmlformats.org/officeDocument/2006/relationships/oleObject" Target="../embeddings/oleObject29.bin"/><Relationship Id="rId7" Type="http://schemas.openxmlformats.org/officeDocument/2006/relationships/image" Target="../media/image51.wmf"/><Relationship Id="rId6" Type="http://schemas.openxmlformats.org/officeDocument/2006/relationships/oleObject" Target="../embeddings/oleObject28.bin"/><Relationship Id="rId5" Type="http://schemas.openxmlformats.org/officeDocument/2006/relationships/image" Target="../media/image53.png"/><Relationship Id="rId4" Type="http://schemas.openxmlformats.org/officeDocument/2006/relationships/image" Target="../media/image52.wmf"/><Relationship Id="rId3" Type="http://schemas.openxmlformats.org/officeDocument/2006/relationships/oleObject" Target="../embeddings/oleObject27.bin"/><Relationship Id="rId2" Type="http://schemas.openxmlformats.org/officeDocument/2006/relationships/image" Target="../media/image48.emf"/><Relationship Id="rId13" Type="http://schemas.openxmlformats.org/officeDocument/2006/relationships/notesSlide" Target="../notesSlides/notesSlide38.xml"/><Relationship Id="rId12" Type="http://schemas.openxmlformats.org/officeDocument/2006/relationships/vmlDrawing" Target="../drawings/vmlDrawing11.vml"/><Relationship Id="rId11" Type="http://schemas.openxmlformats.org/officeDocument/2006/relationships/slideLayout" Target="../slideLayouts/slideLayout1.xml"/><Relationship Id="rId10" Type="http://schemas.openxmlformats.org/officeDocument/2006/relationships/tags" Target="../tags/tag41.xml"/><Relationship Id="rId1" Type="http://schemas.openxmlformats.org/officeDocument/2006/relationships/oleObject" Target="../embeddings/oleObject26.bin"/></Relationships>
</file>

<file path=ppt/slides/_rels/slide41.xml.rels><?xml version="1.0" encoding="UTF-8" standalone="yes"?>
<Relationships xmlns="http://schemas.openxmlformats.org/package/2006/relationships"><Relationship Id="rId9" Type="http://schemas.openxmlformats.org/officeDocument/2006/relationships/notesSlide" Target="../notesSlides/notesSlide39.xml"/><Relationship Id="rId8" Type="http://schemas.openxmlformats.org/officeDocument/2006/relationships/vmlDrawing" Target="../drawings/vmlDrawing12.vml"/><Relationship Id="rId7" Type="http://schemas.openxmlformats.org/officeDocument/2006/relationships/slideLayout" Target="../slideLayouts/slideLayout1.xml"/><Relationship Id="rId6" Type="http://schemas.openxmlformats.org/officeDocument/2006/relationships/tags" Target="../tags/tag42.xml"/><Relationship Id="rId5" Type="http://schemas.openxmlformats.org/officeDocument/2006/relationships/image" Target="../media/image52.wmf"/><Relationship Id="rId4" Type="http://schemas.openxmlformats.org/officeDocument/2006/relationships/oleObject" Target="../embeddings/oleObject31.bin"/><Relationship Id="rId3" Type="http://schemas.openxmlformats.org/officeDocument/2006/relationships/image" Target="../media/image51.wmf"/><Relationship Id="rId2" Type="http://schemas.openxmlformats.org/officeDocument/2006/relationships/oleObject" Target="../embeddings/oleObject30.bin"/><Relationship Id="rId1" Type="http://schemas.openxmlformats.org/officeDocument/2006/relationships/image" Target="../media/image54.png"/></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1.xml"/><Relationship Id="rId2" Type="http://schemas.openxmlformats.org/officeDocument/2006/relationships/tags" Target="../tags/tag43.xml"/><Relationship Id="rId1" Type="http://schemas.openxmlformats.org/officeDocument/2006/relationships/image" Target="../media/image55.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6" Type="http://schemas.openxmlformats.org/officeDocument/2006/relationships/notesSlide" Target="../notesSlides/notesSlide42.xml"/><Relationship Id="rId5" Type="http://schemas.openxmlformats.org/officeDocument/2006/relationships/slideLayout" Target="../slideLayouts/slideLayout1.xml"/><Relationship Id="rId4" Type="http://schemas.openxmlformats.org/officeDocument/2006/relationships/tags" Target="../tags/tag45.xml"/><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image" Target="../media/image56.png"/></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1.xml"/><Relationship Id="rId3" Type="http://schemas.openxmlformats.org/officeDocument/2006/relationships/tags" Target="../tags/tag46.xml"/><Relationship Id="rId2" Type="http://schemas.openxmlformats.org/officeDocument/2006/relationships/image" Target="../media/image60.png"/><Relationship Id="rId1" Type="http://schemas.openxmlformats.org/officeDocument/2006/relationships/image" Target="../media/image59.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tags" Target="../tags/tag47.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_库_矩形 6"/>
          <p:cNvSpPr/>
          <p:nvPr>
            <p:custDataLst>
              <p:tags r:id="rId1"/>
            </p:custDataLst>
          </p:nvPr>
        </p:nvSpPr>
        <p:spPr>
          <a:xfrm>
            <a:off x="0" y="13970"/>
            <a:ext cx="12192000" cy="5386039"/>
          </a:xfrm>
          <a:prstGeom prst="rect">
            <a:avLst/>
          </a:prstGeom>
          <a:solidFill>
            <a:srgbClr val="3143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7" name="TextBox 7"/>
          <p:cNvSpPr txBox="1"/>
          <p:nvPr/>
        </p:nvSpPr>
        <p:spPr>
          <a:xfrm>
            <a:off x="1235075" y="2483485"/>
            <a:ext cx="10293985" cy="768350"/>
          </a:xfrm>
          <a:prstGeom prst="rect">
            <a:avLst/>
          </a:prstGeom>
          <a:noFill/>
        </p:spPr>
        <p:txBody>
          <a:bodyPr wrap="square" rtlCol="0">
            <a:spAutoFit/>
          </a:bodyPr>
          <a:lstStyle/>
          <a:p>
            <a:pPr algn="ctr"/>
            <a:r>
              <a:rPr lang="zh-CN" altLang="en-US" sz="4400" spc="500" dirty="0" smtClean="0">
                <a:solidFill>
                  <a:schemeClr val="bg1">
                    <a:lumMod val="95000"/>
                  </a:schemeClr>
                </a:solidFill>
                <a:latin typeface="Times New Roman" panose="02020603050405020304" charset="0"/>
                <a:ea typeface="宋体" panose="02010600030101010101" pitchFamily="2" charset="-122"/>
                <a:cs typeface="Times New Roman" panose="02020603050405020304" charset="0"/>
              </a:rPr>
              <a:t>高光谱图像分类方法</a:t>
            </a:r>
            <a:endParaRPr lang="zh-CN" altLang="en-US" sz="4400" spc="500" dirty="0" smtClean="0">
              <a:solidFill>
                <a:schemeClr val="bg1">
                  <a:lumMod val="95000"/>
                </a:schemeClr>
              </a:solidFill>
              <a:latin typeface="Times New Roman" panose="02020603050405020304" charset="0"/>
              <a:ea typeface="宋体" panose="02010600030101010101" pitchFamily="2" charset="-122"/>
              <a:cs typeface="Times New Roman" panose="02020603050405020304" charset="0"/>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200" advTm="11307">
        <p14:prism dir="d"/>
      </p:transition>
    </mc:Choice>
    <mc:Fallback>
      <p:transition spd="slow" advTm="1130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800"/>
                                        <p:tgtEl>
                                          <p:spTgt spid="5"/>
                                        </p:tgtEl>
                                        <p:attrNameLst>
                                          <p:attrName>ppt_y</p:attrName>
                                        </p:attrNameLst>
                                      </p:cBhvr>
                                      <p:tavLst>
                                        <p:tav tm="0">
                                          <p:val>
                                            <p:strVal val="#ppt_y-#ppt_h*1.125000"/>
                                          </p:val>
                                        </p:tav>
                                        <p:tav tm="100000">
                                          <p:val>
                                            <p:strVal val="#ppt_y"/>
                                          </p:val>
                                        </p:tav>
                                      </p:tavLst>
                                    </p:anim>
                                    <p:animEffect transition="in" filter="wipe(down)">
                                      <p:cBhvr>
                                        <p:cTn id="8" dur="800"/>
                                        <p:tgtEl>
                                          <p:spTgt spid="5"/>
                                        </p:tgtEl>
                                      </p:cBhvr>
                                    </p:animEffect>
                                  </p:childTnLst>
                                </p:cTn>
                              </p:par>
                            </p:childTnLst>
                          </p:cTn>
                        </p:par>
                        <p:par>
                          <p:cTn id="9" fill="hold">
                            <p:stCondLst>
                              <p:cond delay="100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7"/>
                                        </p:tgtEl>
                                        <p:attrNameLst>
                                          <p:attrName>style.visibility</p:attrName>
                                        </p:attrNameLst>
                                      </p:cBhvr>
                                      <p:to>
                                        <p:strVal val="visible"/>
                                      </p:to>
                                    </p:set>
                                    <p:anim by="(-#ppt_w*2)" calcmode="lin" valueType="num">
                                      <p:cBhvr rctx="PPT">
                                        <p:cTn id="12" dur="500" autoRev="1" fill="hold">
                                          <p:stCondLst>
                                            <p:cond delay="0"/>
                                          </p:stCondLst>
                                        </p:cTn>
                                        <p:tgtEl>
                                          <p:spTgt spid="7"/>
                                        </p:tgtEl>
                                        <p:attrNameLst>
                                          <p:attrName>ppt_w</p:attrName>
                                        </p:attrNameLst>
                                      </p:cBhvr>
                                    </p:anim>
                                    <p:anim by="(#ppt_w*0.50)" calcmode="lin" valueType="num">
                                      <p:cBhvr>
                                        <p:cTn id="13" dur="500" decel="50000" autoRev="1" fill="hold">
                                          <p:stCondLst>
                                            <p:cond delay="0"/>
                                          </p:stCondLst>
                                        </p:cTn>
                                        <p:tgtEl>
                                          <p:spTgt spid="7"/>
                                        </p:tgtEl>
                                        <p:attrNameLst>
                                          <p:attrName>ppt_x</p:attrName>
                                        </p:attrNameLst>
                                      </p:cBhvr>
                                    </p:anim>
                                    <p:anim from="(-#ppt_h/2)" to="(#ppt_y)" calcmode="lin" valueType="num">
                                      <p:cBhvr>
                                        <p:cTn id="14" dur="1000" fill="hold">
                                          <p:stCondLst>
                                            <p:cond delay="0"/>
                                          </p:stCondLst>
                                        </p:cTn>
                                        <p:tgtEl>
                                          <p:spTgt spid="7"/>
                                        </p:tgtEl>
                                        <p:attrNameLst>
                                          <p:attrName>ppt_y</p:attrName>
                                        </p:attrNameLst>
                                      </p:cBhvr>
                                    </p:anim>
                                    <p:animRot by="21600000">
                                      <p:cBhvr>
                                        <p:cTn id="15" dur="1000" fill="hold">
                                          <p:stCondLst>
                                            <p:cond delay="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20204"/>
                <a:ea typeface="微软雅黑" panose="020B0503020204020204" charset="-122"/>
              </a:rPr>
            </a:fld>
            <a:r>
              <a:rPr lang="zh-CN" altLang="en-US" sz="1200" dirty="0">
                <a:solidFill>
                  <a:srgbClr val="314371"/>
                </a:solidFill>
                <a:latin typeface="Arial" panose="020B060402020202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097280" y="366395"/>
            <a:ext cx="10927080" cy="521970"/>
          </a:xfrm>
          <a:prstGeom prst="rect">
            <a:avLst/>
          </a:prstGeom>
          <a:noFill/>
        </p:spPr>
        <p:txBody>
          <a:bodyPr wrap="square" rtlCol="0">
            <a:spAutoFit/>
          </a:bodyPr>
          <a:lstStyle/>
          <a:p>
            <a:r>
              <a:rPr 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卷积神经网络</a:t>
            </a:r>
            <a:endParaRPr 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103" name="文本框 102"/>
          <p:cNvSpPr txBox="1"/>
          <p:nvPr/>
        </p:nvSpPr>
        <p:spPr>
          <a:xfrm>
            <a:off x="386715" y="1061720"/>
            <a:ext cx="3098165" cy="460375"/>
          </a:xfrm>
          <a:prstGeom prst="rect">
            <a:avLst/>
          </a:prstGeom>
          <a:noFill/>
          <a:ln w="9525">
            <a:noFill/>
          </a:ln>
        </p:spPr>
        <p:txBody>
          <a:bodyPr wrap="square">
            <a:spAutoFit/>
          </a:bodyPr>
          <a:lstStyle/>
          <a:p>
            <a:pPr indent="0">
              <a:lnSpc>
                <a:spcPct val="100000"/>
              </a:lnSpc>
              <a:buFont typeface="Wingdings" panose="05000000000000000000" charset="0"/>
              <a:buNone/>
            </a:pPr>
            <a:r>
              <a:rPr lang="zh-CN" sz="2400" b="1" dirty="0" smtClean="0">
                <a:latin typeface="Times New Roman" panose="02020603050405020304" charset="0"/>
                <a:ea typeface="宋体" panose="02010600030101010101" pitchFamily="2" charset="-122"/>
              </a:rPr>
              <a:t>卷积层</a:t>
            </a:r>
            <a:endParaRPr lang="zh-CN" sz="2400" dirty="0" smtClean="0">
              <a:latin typeface="Times New Roman" panose="02020603050405020304" charset="0"/>
              <a:ea typeface="宋体" panose="02010600030101010101" pitchFamily="2" charset="-122"/>
              <a:cs typeface="Times New Roman" panose="02020603050405020304" charset="0"/>
              <a:sym typeface="+mn-ea"/>
            </a:endParaRPr>
          </a:p>
        </p:txBody>
      </p:sp>
      <p:pic>
        <p:nvPicPr>
          <p:cNvPr id="11" name="图片 10"/>
          <p:cNvPicPr>
            <a:picLocks noChangeAspect="1"/>
          </p:cNvPicPr>
          <p:nvPr/>
        </p:nvPicPr>
        <p:blipFill>
          <a:blip r:embed="rId1"/>
          <a:stretch>
            <a:fillRect/>
          </a:stretch>
        </p:blipFill>
        <p:spPr>
          <a:xfrm>
            <a:off x="2863850" y="5555615"/>
            <a:ext cx="5324475" cy="1314450"/>
          </a:xfrm>
          <a:prstGeom prst="rect">
            <a:avLst/>
          </a:prstGeom>
        </p:spPr>
      </p:pic>
      <p:graphicFrame>
        <p:nvGraphicFramePr>
          <p:cNvPr id="13" name="对象 -2147482615"/>
          <p:cNvGraphicFramePr>
            <a:graphicFrameLocks noChangeAspect="1"/>
          </p:cNvGraphicFramePr>
          <p:nvPr/>
        </p:nvGraphicFramePr>
        <p:xfrm>
          <a:off x="236855" y="1839278"/>
          <a:ext cx="3737119" cy="3558012"/>
        </p:xfrm>
        <a:graphic>
          <a:graphicData uri="http://schemas.openxmlformats.org/presentationml/2006/ole">
            <mc:AlternateContent xmlns:mc="http://schemas.openxmlformats.org/markup-compatibility/2006">
              <mc:Choice xmlns:v="urn:schemas-microsoft-com:vml" Requires="v">
                <p:oleObj spid="_x0000_s3076" name="" r:id="rId2" imgW="3738880" imgH="3557905" progId="Visio.Drawing.15">
                  <p:embed/>
                </p:oleObj>
              </mc:Choice>
              <mc:Fallback>
                <p:oleObj name="" r:id="rId2" imgW="3738880" imgH="3557905" progId="Visio.Drawing.15">
                  <p:embed/>
                  <p:pic>
                    <p:nvPicPr>
                      <p:cNvPr id="0" name="图片 3075"/>
                      <p:cNvPicPr/>
                      <p:nvPr/>
                    </p:nvPicPr>
                    <p:blipFill>
                      <a:blip r:embed="rId3"/>
                      <a:stretch>
                        <a:fillRect/>
                      </a:stretch>
                    </p:blipFill>
                    <p:spPr>
                      <a:xfrm>
                        <a:off x="236855" y="1839278"/>
                        <a:ext cx="3737119" cy="3558012"/>
                      </a:xfrm>
                      <a:prstGeom prst="rect">
                        <a:avLst/>
                      </a:prstGeom>
                      <a:noFill/>
                      <a:ln w="38100">
                        <a:noFill/>
                        <a:miter/>
                      </a:ln>
                    </p:spPr>
                  </p:pic>
                </p:oleObj>
              </mc:Fallback>
            </mc:AlternateContent>
          </a:graphicData>
        </a:graphic>
      </p:graphicFrame>
      <p:graphicFrame>
        <p:nvGraphicFramePr>
          <p:cNvPr id="14" name="对象 -2147482611"/>
          <p:cNvGraphicFramePr>
            <a:graphicFrameLocks noChangeAspect="1"/>
          </p:cNvGraphicFramePr>
          <p:nvPr/>
        </p:nvGraphicFramePr>
        <p:xfrm>
          <a:off x="5637848" y="569278"/>
          <a:ext cx="6554042" cy="5113397"/>
        </p:xfrm>
        <a:graphic>
          <a:graphicData uri="http://schemas.openxmlformats.org/presentationml/2006/ole">
            <mc:AlternateContent xmlns:mc="http://schemas.openxmlformats.org/markup-compatibility/2006">
              <mc:Choice xmlns:v="urn:schemas-microsoft-com:vml" Requires="v">
                <p:oleObj spid="_x0000_s15" name="" r:id="rId4" imgW="8193405" imgH="6391910" progId="Visio.Drawing.15">
                  <p:embed/>
                </p:oleObj>
              </mc:Choice>
              <mc:Fallback>
                <p:oleObj name="" r:id="rId4" imgW="8193405" imgH="6391910" progId="Visio.Drawing.15">
                  <p:embed/>
                  <p:pic>
                    <p:nvPicPr>
                      <p:cNvPr id="0" name="图片 3075"/>
                      <p:cNvPicPr/>
                      <p:nvPr/>
                    </p:nvPicPr>
                    <p:blipFill>
                      <a:blip r:embed="rId5"/>
                      <a:stretch>
                        <a:fillRect/>
                      </a:stretch>
                    </p:blipFill>
                    <p:spPr>
                      <a:xfrm>
                        <a:off x="5637848" y="569278"/>
                        <a:ext cx="6554042" cy="5113397"/>
                      </a:xfrm>
                      <a:prstGeom prst="rect">
                        <a:avLst/>
                      </a:prstGeom>
                      <a:noFill/>
                      <a:ln w="38100">
                        <a:noFill/>
                        <a:miter/>
                      </a:ln>
                    </p:spPr>
                  </p:pic>
                </p:oleObj>
              </mc:Fallback>
            </mc:AlternateContent>
          </a:graphicData>
        </a:graphic>
      </p:graphicFrame>
    </p:spTree>
    <p:custDataLst>
      <p:tags r:id="rId6"/>
    </p:custDataLst>
  </p:cSld>
  <p:clrMapOvr>
    <a:masterClrMapping/>
  </p:clrMapOvr>
  <mc:AlternateContent xmlns:mc="http://schemas.openxmlformats.org/markup-compatibility/2006">
    <mc:Choice xmlns:p14="http://schemas.microsoft.com/office/powerpoint/2010/main" Requires="p14">
      <p:transition spd="slow" p14:dur="1200" advTm="8853">
        <p14:flip dir="l"/>
      </p:transition>
    </mc:Choice>
    <mc:Fallback>
      <p:transition spd="slow" advTm="8853">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20204"/>
                <a:ea typeface="微软雅黑" panose="020B0503020204020204" charset="-122"/>
              </a:rPr>
            </a:fld>
            <a:r>
              <a:rPr lang="zh-CN" altLang="en-US" sz="1200" dirty="0">
                <a:solidFill>
                  <a:srgbClr val="314371"/>
                </a:solidFill>
                <a:latin typeface="Arial" panose="020B060402020202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097280" y="366395"/>
            <a:ext cx="10927080" cy="521970"/>
          </a:xfrm>
          <a:prstGeom prst="rect">
            <a:avLst/>
          </a:prstGeom>
          <a:noFill/>
        </p:spPr>
        <p:txBody>
          <a:bodyPr wrap="square" rtlCol="0">
            <a:spAutoFit/>
          </a:bodyPr>
          <a:lstStyle/>
          <a:p>
            <a:r>
              <a:rPr 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卷积神经网络</a:t>
            </a:r>
            <a:endParaRPr 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103" name="文本框 102"/>
          <p:cNvSpPr txBox="1"/>
          <p:nvPr/>
        </p:nvSpPr>
        <p:spPr>
          <a:xfrm>
            <a:off x="386715" y="1217930"/>
            <a:ext cx="7557135" cy="5077460"/>
          </a:xfrm>
          <a:prstGeom prst="rect">
            <a:avLst/>
          </a:prstGeom>
          <a:noFill/>
          <a:ln w="9525">
            <a:noFill/>
          </a:ln>
        </p:spPr>
        <p:txBody>
          <a:bodyPr wrap="square">
            <a:spAutoFit/>
          </a:bodyPr>
          <a:lstStyle/>
          <a:p>
            <a:pPr marL="457200" indent="-457200">
              <a:lnSpc>
                <a:spcPct val="150000"/>
              </a:lnSpc>
              <a:buFont typeface="Wingdings" panose="05000000000000000000" charset="0"/>
              <a:buChar char="Ø"/>
            </a:pPr>
            <a:r>
              <a:rPr lang="zh-CN" sz="2400" dirty="0" smtClean="0">
                <a:latin typeface="Times New Roman" panose="02020603050405020304" charset="0"/>
                <a:ea typeface="宋体" panose="02010600030101010101" pitchFamily="2" charset="-122"/>
                <a:cs typeface="Times New Roman" panose="02020603050405020304" charset="0"/>
                <a:sym typeface="+mn-ea"/>
              </a:rPr>
              <a:t>对于二维或者多维的图像数据来说，线性处理不能对特征进行有效区分。卷积神经网络中的激活函数的作用即为模型添加非线性因素，提高卷积网络对真实的模型的表达能力，从而解决线性模型不能解决的问题。</a:t>
            </a:r>
            <a:endParaRPr lang="zh-CN" sz="2400" dirty="0" smtClean="0">
              <a:latin typeface="Times New Roman" panose="02020603050405020304" charset="0"/>
              <a:ea typeface="宋体" panose="02010600030101010101" pitchFamily="2" charset="-122"/>
              <a:cs typeface="Times New Roman" panose="02020603050405020304" charset="0"/>
              <a:sym typeface="+mn-ea"/>
            </a:endParaRPr>
          </a:p>
          <a:p>
            <a:pPr marL="457200" indent="-457200">
              <a:lnSpc>
                <a:spcPct val="150000"/>
              </a:lnSpc>
              <a:buFont typeface="Wingdings" panose="05000000000000000000" charset="0"/>
              <a:buChar char="Ø"/>
            </a:pPr>
            <a:r>
              <a:rPr lang="zh-CN" sz="2400" dirty="0" smtClean="0">
                <a:latin typeface="Times New Roman" panose="02020603050405020304" charset="0"/>
                <a:ea typeface="宋体" panose="02010600030101010101" pitchFamily="2" charset="-122"/>
                <a:cs typeface="Times New Roman" panose="02020603050405020304" charset="0"/>
                <a:sym typeface="+mn-ea"/>
              </a:rPr>
              <a:t>ReLU 激活函数是目前较为常用且效果较好的一个激活函数。其优点是不存在梯度消失问题，而且只需要判断输入是否大于零，计算速度较其他激活函数相对较快，有利于节省网络训练时间。</a:t>
            </a:r>
            <a:endParaRPr lang="zh-CN" sz="2400" dirty="0" smtClean="0">
              <a:latin typeface="Times New Roman" panose="02020603050405020304" charset="0"/>
              <a:ea typeface="宋体" panose="02010600030101010101" pitchFamily="2" charset="-122"/>
              <a:cs typeface="Times New Roman" panose="02020603050405020304" charset="0"/>
              <a:sym typeface="+mn-ea"/>
            </a:endParaRPr>
          </a:p>
        </p:txBody>
      </p:sp>
      <p:pic>
        <p:nvPicPr>
          <p:cNvPr id="13" name="图片 12"/>
          <p:cNvPicPr>
            <a:picLocks noChangeAspect="1"/>
          </p:cNvPicPr>
          <p:nvPr/>
        </p:nvPicPr>
        <p:blipFill>
          <a:blip r:embed="rId1"/>
          <a:stretch>
            <a:fillRect/>
          </a:stretch>
        </p:blipFill>
        <p:spPr>
          <a:xfrm>
            <a:off x="8482965" y="4580890"/>
            <a:ext cx="2933700" cy="533400"/>
          </a:xfrm>
          <a:prstGeom prst="rect">
            <a:avLst/>
          </a:prstGeom>
        </p:spPr>
      </p:pic>
      <p:pic>
        <p:nvPicPr>
          <p:cNvPr id="11" name="图片 10"/>
          <p:cNvPicPr>
            <a:picLocks noChangeAspect="1"/>
          </p:cNvPicPr>
          <p:nvPr/>
        </p:nvPicPr>
        <p:blipFill>
          <a:blip r:embed="rId2"/>
          <a:stretch>
            <a:fillRect/>
          </a:stretch>
        </p:blipFill>
        <p:spPr>
          <a:xfrm>
            <a:off x="7875270" y="1709420"/>
            <a:ext cx="4149090" cy="264033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200" advTm="8853">
        <p14:flip dir="l"/>
      </p:transition>
    </mc:Choice>
    <mc:Fallback>
      <p:transition spd="slow" advTm="8853">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20204"/>
                <a:ea typeface="微软雅黑" panose="020B0503020204020204" charset="-122"/>
              </a:rPr>
            </a:fld>
            <a:r>
              <a:rPr lang="zh-CN" altLang="en-US" sz="1200" dirty="0">
                <a:solidFill>
                  <a:srgbClr val="314371"/>
                </a:solidFill>
                <a:latin typeface="Arial" panose="020B060402020202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097280" y="366395"/>
            <a:ext cx="10927080" cy="521970"/>
          </a:xfrm>
          <a:prstGeom prst="rect">
            <a:avLst/>
          </a:prstGeom>
          <a:noFill/>
        </p:spPr>
        <p:txBody>
          <a:bodyPr wrap="square" rtlCol="0">
            <a:spAutoFit/>
          </a:bodyPr>
          <a:lstStyle/>
          <a:p>
            <a:r>
              <a:rPr 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卷积神经网络</a:t>
            </a:r>
            <a:endParaRPr 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14" name="文本框 13"/>
          <p:cNvSpPr txBox="1"/>
          <p:nvPr/>
        </p:nvSpPr>
        <p:spPr>
          <a:xfrm>
            <a:off x="386715" y="1522095"/>
            <a:ext cx="7517765" cy="5169535"/>
          </a:xfrm>
          <a:prstGeom prst="rect">
            <a:avLst/>
          </a:prstGeom>
          <a:noFill/>
        </p:spPr>
        <p:txBody>
          <a:bodyPr wrap="square" rtlCol="0" anchor="t">
            <a:spAutoFit/>
          </a:bodyPr>
          <a:p>
            <a:pPr>
              <a:lnSpc>
                <a:spcPct val="125000"/>
              </a:lnSpc>
              <a:spcBef>
                <a:spcPts val="0"/>
              </a:spcBef>
              <a:spcAft>
                <a:spcPts val="0"/>
              </a:spcAft>
            </a:pPr>
            <a:r>
              <a:rPr lang="zh-CN" altLang="en-US" sz="2400">
                <a:latin typeface="Times New Roman" panose="02020603050405020304" charset="0"/>
                <a:cs typeface="Times New Roman" panose="02020603050405020304" charset="0"/>
                <a:sym typeface="+mn-ea"/>
              </a:rPr>
              <a:t>卷积取的是局部特征，全连接就是把以前的局部特征重新通过权值矩阵组装成完整的图。因为用到了所有的局部特征，所以叫全连接。</a:t>
            </a:r>
            <a:endParaRPr lang="zh-CN" altLang="en-US" sz="2400">
              <a:latin typeface="Times New Roman" panose="02020603050405020304" charset="0"/>
              <a:cs typeface="Times New Roman" panose="02020603050405020304" charset="0"/>
              <a:sym typeface="+mn-ea"/>
            </a:endParaRPr>
          </a:p>
          <a:p>
            <a:pPr>
              <a:lnSpc>
                <a:spcPct val="125000"/>
              </a:lnSpc>
              <a:spcBef>
                <a:spcPts val="0"/>
              </a:spcBef>
              <a:spcAft>
                <a:spcPts val="0"/>
              </a:spcAft>
            </a:pPr>
            <a:r>
              <a:rPr lang="zh-CN" altLang="en-US" sz="2400">
                <a:latin typeface="Times New Roman" panose="02020603050405020304" charset="0"/>
                <a:cs typeface="Times New Roman" panose="02020603050405020304" charset="0"/>
                <a:sym typeface="+mn-ea"/>
              </a:rPr>
              <a:t>提取特征的任务基本完成，只需要将提取到的特征变换成一个</a:t>
            </a:r>
            <a:r>
              <a:rPr lang="en-US" altLang="zh-CN" sz="2400">
                <a:latin typeface="Times New Roman" panose="02020603050405020304" charset="0"/>
                <a:cs typeface="Times New Roman" panose="02020603050405020304" charset="0"/>
                <a:sym typeface="+mn-ea"/>
              </a:rPr>
              <a:t>n</a:t>
            </a:r>
            <a:r>
              <a:rPr lang="zh-CN" altLang="en-US" sz="2400">
                <a:latin typeface="Times New Roman" panose="02020603050405020304" charset="0"/>
                <a:cs typeface="Times New Roman" panose="02020603050405020304" charset="0"/>
                <a:sym typeface="+mn-ea"/>
              </a:rPr>
              <a:t>×</a:t>
            </a:r>
            <a:r>
              <a:rPr lang="en-US" altLang="zh-CN" sz="2400">
                <a:latin typeface="Times New Roman" panose="02020603050405020304" charset="0"/>
                <a:cs typeface="Times New Roman" panose="02020603050405020304" charset="0"/>
                <a:sym typeface="+mn-ea"/>
              </a:rPr>
              <a:t>1</a:t>
            </a:r>
            <a:r>
              <a:rPr lang="zh-CN" altLang="en-US" sz="2400">
                <a:latin typeface="Times New Roman" panose="02020603050405020304" charset="0"/>
                <a:cs typeface="Times New Roman" panose="02020603050405020304" charset="0"/>
                <a:sym typeface="+mn-ea"/>
              </a:rPr>
              <a:t>的向量。</a:t>
            </a:r>
            <a:r>
              <a:rPr lang="zh-CN" altLang="en-US" sz="2400">
                <a:latin typeface="Times New Roman" panose="02020603050405020304" charset="0"/>
                <a:cs typeface="Times New Roman" panose="02020603050405020304" charset="0"/>
              </a:rPr>
              <a:t>前一层的所有神经元和后一层中的所有神经元都要进行连接，多层卷积进行卷积后得到的特征一般是待分类目标的某一局部具有语义信息的特征，这些特征一般不直接用于分类，而是经过 2~3 层的全连接层将这些特征根据训练出来的连接权重进行加权组合，这样得到的特征才是真正具有判别性的可以用于分类的特征。</a:t>
            </a:r>
            <a:endParaRPr lang="zh-CN" altLang="en-US" sz="2400">
              <a:latin typeface="Times New Roman" panose="02020603050405020304" charset="0"/>
              <a:cs typeface="Times New Roman" panose="02020603050405020304" charset="0"/>
            </a:endParaRPr>
          </a:p>
        </p:txBody>
      </p:sp>
      <p:sp>
        <p:nvSpPr>
          <p:cNvPr id="103" name="文本框 102"/>
          <p:cNvSpPr txBox="1"/>
          <p:nvPr/>
        </p:nvSpPr>
        <p:spPr>
          <a:xfrm>
            <a:off x="386715" y="1061720"/>
            <a:ext cx="3098165" cy="460375"/>
          </a:xfrm>
          <a:prstGeom prst="rect">
            <a:avLst/>
          </a:prstGeom>
          <a:noFill/>
          <a:ln w="9525">
            <a:noFill/>
          </a:ln>
        </p:spPr>
        <p:txBody>
          <a:bodyPr wrap="square">
            <a:spAutoFit/>
          </a:bodyPr>
          <a:p>
            <a:pPr indent="0">
              <a:lnSpc>
                <a:spcPct val="100000"/>
              </a:lnSpc>
              <a:buFont typeface="Wingdings" panose="05000000000000000000" charset="0"/>
              <a:buNone/>
            </a:pPr>
            <a:r>
              <a:rPr lang="zh-CN" sz="2400" b="1" dirty="0" smtClean="0">
                <a:latin typeface="Times New Roman" panose="02020603050405020304" charset="0"/>
                <a:ea typeface="宋体" panose="02010600030101010101" pitchFamily="2" charset="-122"/>
              </a:rPr>
              <a:t>全连接层</a:t>
            </a:r>
            <a:endParaRPr lang="zh-CN" sz="2400" dirty="0" smtClean="0">
              <a:latin typeface="Times New Roman" panose="02020603050405020304" charset="0"/>
              <a:ea typeface="宋体" panose="02010600030101010101" pitchFamily="2" charset="-122"/>
              <a:cs typeface="Times New Roman" panose="02020603050405020304" charset="0"/>
              <a:sym typeface="+mn-ea"/>
            </a:endParaRPr>
          </a:p>
        </p:txBody>
      </p:sp>
      <p:pic>
        <p:nvPicPr>
          <p:cNvPr id="11" name="图片 10"/>
          <p:cNvPicPr>
            <a:picLocks noChangeAspect="1"/>
          </p:cNvPicPr>
          <p:nvPr/>
        </p:nvPicPr>
        <p:blipFill>
          <a:blip r:embed="rId1"/>
          <a:stretch>
            <a:fillRect/>
          </a:stretch>
        </p:blipFill>
        <p:spPr>
          <a:xfrm>
            <a:off x="8161020" y="1061720"/>
            <a:ext cx="3863341" cy="2575560"/>
          </a:xfrm>
          <a:prstGeom prst="rect">
            <a:avLst/>
          </a:prstGeom>
        </p:spPr>
      </p:pic>
      <p:pic>
        <p:nvPicPr>
          <p:cNvPr id="12" name="图片 11"/>
          <p:cNvPicPr>
            <a:picLocks noChangeAspect="1"/>
          </p:cNvPicPr>
          <p:nvPr/>
        </p:nvPicPr>
        <p:blipFill>
          <a:blip r:embed="rId2"/>
          <a:srcRect b="8741"/>
          <a:stretch>
            <a:fillRect/>
          </a:stretch>
        </p:blipFill>
        <p:spPr>
          <a:xfrm>
            <a:off x="8161020" y="3637280"/>
            <a:ext cx="4000500" cy="312928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200" advTm="8853">
        <p14:flip dir="l"/>
      </p:transition>
    </mc:Choice>
    <mc:Fallback>
      <p:transition spd="slow" advTm="8853">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20204"/>
                <a:ea typeface="微软雅黑" panose="020B0503020204020204" charset="-122"/>
              </a:rPr>
            </a:fld>
            <a:r>
              <a:rPr lang="zh-CN" altLang="en-US" sz="1200" dirty="0">
                <a:solidFill>
                  <a:srgbClr val="314371"/>
                </a:solidFill>
                <a:latin typeface="Arial" panose="020B060402020202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097280" y="366395"/>
            <a:ext cx="10927080" cy="521970"/>
          </a:xfrm>
          <a:prstGeom prst="rect">
            <a:avLst/>
          </a:prstGeom>
          <a:noFill/>
        </p:spPr>
        <p:txBody>
          <a:bodyPr wrap="square" rtlCol="0">
            <a:spAutoFit/>
          </a:bodyPr>
          <a:lstStyle/>
          <a:p>
            <a:r>
              <a:rPr 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卷积神经网络</a:t>
            </a:r>
            <a:endParaRPr 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14" name="文本框 13"/>
          <p:cNvSpPr txBox="1"/>
          <p:nvPr/>
        </p:nvSpPr>
        <p:spPr>
          <a:xfrm>
            <a:off x="386715" y="1628140"/>
            <a:ext cx="4535170" cy="4246245"/>
          </a:xfrm>
          <a:prstGeom prst="rect">
            <a:avLst/>
          </a:prstGeom>
          <a:noFill/>
        </p:spPr>
        <p:txBody>
          <a:bodyPr wrap="square" rtlCol="0" anchor="t">
            <a:spAutoFit/>
          </a:bodyPr>
          <a:p>
            <a:pPr>
              <a:lnSpc>
                <a:spcPct val="125000"/>
              </a:lnSpc>
              <a:spcBef>
                <a:spcPts val="0"/>
              </a:spcBef>
              <a:spcAft>
                <a:spcPts val="0"/>
              </a:spcAft>
            </a:pPr>
            <a:r>
              <a:rPr lang="zh-CN" altLang="en-US" sz="2400">
                <a:latin typeface="Times New Roman" panose="02020603050405020304" charset="0"/>
                <a:cs typeface="Times New Roman" panose="02020603050405020304" charset="0"/>
              </a:rPr>
              <a:t>一副待分类的高光谱图像通常包含</a:t>
            </a:r>
            <a:r>
              <a:rPr lang="zh-CN" altLang="en-US" sz="2400">
                <a:solidFill>
                  <a:srgbClr val="FF0000"/>
                </a:solidFill>
                <a:latin typeface="Times New Roman" panose="02020603050405020304" charset="0"/>
                <a:cs typeface="Times New Roman" panose="02020603050405020304" charset="0"/>
              </a:rPr>
              <a:t>多个类别</a:t>
            </a:r>
            <a:r>
              <a:rPr lang="zh-CN" altLang="en-US" sz="2400">
                <a:latin typeface="Times New Roman" panose="02020603050405020304" charset="0"/>
                <a:cs typeface="Times New Roman" panose="02020603050405020304" charset="0"/>
              </a:rPr>
              <a:t>，且类别之间并不互斥，即一个物体只属于一个类别。在</a:t>
            </a:r>
            <a:r>
              <a:rPr lang="en-US" altLang="zh-CN" sz="2400">
                <a:latin typeface="Times New Roman" panose="02020603050405020304" charset="0"/>
                <a:cs typeface="Times New Roman" panose="02020603050405020304" charset="0"/>
              </a:rPr>
              <a:t>CNN</a:t>
            </a:r>
            <a:r>
              <a:rPr lang="zh-CN" altLang="en-US" sz="2400">
                <a:latin typeface="Times New Roman" panose="02020603050405020304" charset="0"/>
                <a:cs typeface="Times New Roman" panose="02020603050405020304" charset="0"/>
              </a:rPr>
              <a:t>特征提取之后将全连接层的输出输入到</a:t>
            </a:r>
            <a:r>
              <a:rPr lang="en-US" altLang="zh-CN" sz="2400">
                <a:latin typeface="Times New Roman" panose="02020603050405020304" charset="0"/>
                <a:cs typeface="Times New Roman" panose="02020603050405020304" charset="0"/>
              </a:rPr>
              <a:t>Softmax</a:t>
            </a:r>
            <a:r>
              <a:rPr lang="zh-CN" altLang="en-US" sz="2400">
                <a:latin typeface="Times New Roman" panose="02020603050405020304" charset="0"/>
                <a:cs typeface="Times New Roman" panose="02020603050405020304" charset="0"/>
              </a:rPr>
              <a:t>分类器对</a:t>
            </a:r>
            <a:endParaRPr lang="zh-CN" altLang="en-US" sz="2400">
              <a:latin typeface="Times New Roman" panose="02020603050405020304" charset="0"/>
              <a:cs typeface="Times New Roman" panose="02020603050405020304" charset="0"/>
            </a:endParaRPr>
          </a:p>
          <a:p>
            <a:pPr>
              <a:lnSpc>
                <a:spcPct val="125000"/>
              </a:lnSpc>
              <a:spcBef>
                <a:spcPts val="0"/>
              </a:spcBef>
              <a:spcAft>
                <a:spcPts val="0"/>
              </a:spcAft>
            </a:pPr>
            <a:r>
              <a:rPr lang="zh-CN" altLang="en-US" sz="2400">
                <a:latin typeface="Times New Roman" panose="02020603050405020304" charset="0"/>
                <a:cs typeface="Times New Roman" panose="02020603050405020304" charset="0"/>
              </a:rPr>
              <a:t>像素点分类。</a:t>
            </a:r>
            <a:r>
              <a:rPr lang="en-US" altLang="zh-CN" sz="2400">
                <a:latin typeface="Times New Roman" panose="02020603050405020304" charset="0"/>
                <a:cs typeface="Times New Roman" panose="02020603050405020304" charset="0"/>
                <a:sym typeface="+mn-ea"/>
              </a:rPr>
              <a:t>Softmax</a:t>
            </a:r>
            <a:r>
              <a:rPr lang="zh-CN" altLang="en-US" sz="2400">
                <a:latin typeface="Times New Roman" panose="02020603050405020304" charset="0"/>
                <a:cs typeface="Times New Roman" panose="02020603050405020304" charset="0"/>
              </a:rPr>
              <a:t>分类器通常用于多分类上，是通过概率值（</a:t>
            </a:r>
            <a:r>
              <a:rPr lang="en-US" altLang="zh-CN" sz="2400">
                <a:latin typeface="Times New Roman" panose="02020603050405020304" charset="0"/>
                <a:cs typeface="Times New Roman" panose="02020603050405020304" charset="0"/>
              </a:rPr>
              <a:t>0-1</a:t>
            </a:r>
            <a:r>
              <a:rPr lang="zh-CN" altLang="en-US" sz="2400">
                <a:latin typeface="Times New Roman" panose="02020603050405020304" charset="0"/>
                <a:cs typeface="Times New Roman" panose="02020603050405020304" charset="0"/>
              </a:rPr>
              <a:t>之间</a:t>
            </a:r>
            <a:r>
              <a:rPr lang="zh-CN" altLang="en-US" sz="2400">
                <a:latin typeface="Times New Roman" panose="02020603050405020304" charset="0"/>
                <a:cs typeface="Times New Roman" panose="02020603050405020304" charset="0"/>
              </a:rPr>
              <a:t>）的大小确定最终的类别。</a:t>
            </a:r>
            <a:endParaRPr lang="zh-CN" altLang="en-US" sz="2400">
              <a:latin typeface="Times New Roman" panose="02020603050405020304" charset="0"/>
              <a:cs typeface="Times New Roman" panose="02020603050405020304" charset="0"/>
            </a:endParaRPr>
          </a:p>
        </p:txBody>
      </p:sp>
      <p:sp>
        <p:nvSpPr>
          <p:cNvPr id="103" name="文本框 102"/>
          <p:cNvSpPr txBox="1"/>
          <p:nvPr/>
        </p:nvSpPr>
        <p:spPr>
          <a:xfrm>
            <a:off x="386715" y="1061720"/>
            <a:ext cx="3098165" cy="460375"/>
          </a:xfrm>
          <a:prstGeom prst="rect">
            <a:avLst/>
          </a:prstGeom>
          <a:noFill/>
          <a:ln w="9525">
            <a:noFill/>
          </a:ln>
        </p:spPr>
        <p:txBody>
          <a:bodyPr wrap="square">
            <a:spAutoFit/>
          </a:bodyPr>
          <a:p>
            <a:pPr indent="0">
              <a:lnSpc>
                <a:spcPct val="100000"/>
              </a:lnSpc>
              <a:buFont typeface="Wingdings" panose="05000000000000000000" charset="0"/>
              <a:buNone/>
            </a:pPr>
            <a:r>
              <a:rPr lang="en-US" altLang="zh-CN" sz="2400" b="1" dirty="0" smtClean="0">
                <a:latin typeface="Times New Roman" panose="02020603050405020304" charset="0"/>
                <a:ea typeface="宋体" panose="02010600030101010101" pitchFamily="2" charset="-122"/>
              </a:rPr>
              <a:t>Softmax</a:t>
            </a:r>
            <a:endParaRPr lang="en-US" altLang="zh-CN" sz="2400" dirty="0" smtClean="0">
              <a:latin typeface="Times New Roman" panose="02020603050405020304" charset="0"/>
              <a:ea typeface="宋体" panose="02010600030101010101" pitchFamily="2" charset="-122"/>
              <a:cs typeface="Times New Roman" panose="02020603050405020304" charset="0"/>
              <a:sym typeface="+mn-ea"/>
            </a:endParaRPr>
          </a:p>
        </p:txBody>
      </p:sp>
      <p:graphicFrame>
        <p:nvGraphicFramePr>
          <p:cNvPr id="19" name="对象 18">
            <a:hlinkClick r:id="" action="ppaction://ole?verb="/>
          </p:cNvPr>
          <p:cNvGraphicFramePr>
            <a:graphicFrameLocks noChangeAspect="1"/>
          </p:cNvGraphicFramePr>
          <p:nvPr/>
        </p:nvGraphicFramePr>
        <p:xfrm>
          <a:off x="841375" y="5581650"/>
          <a:ext cx="4343058" cy="1015920"/>
        </p:xfrm>
        <a:graphic>
          <a:graphicData uri="http://schemas.openxmlformats.org/presentationml/2006/ole">
            <mc:AlternateContent xmlns:mc="http://schemas.openxmlformats.org/markup-compatibility/2006">
              <mc:Choice xmlns:v="urn:schemas-microsoft-com:vml" Requires="v">
                <p:oleObj spid="_x0000_s1025" name="" r:id="rId1" imgW="2171700" imgH="508000" progId="Equation.KSEE3">
                  <p:embed/>
                </p:oleObj>
              </mc:Choice>
              <mc:Fallback>
                <p:oleObj name="" r:id="rId1" imgW="2171700" imgH="508000" progId="Equation.KSEE3">
                  <p:embed/>
                  <p:pic>
                    <p:nvPicPr>
                      <p:cNvPr id="0" name="图片 1024"/>
                      <p:cNvPicPr/>
                      <p:nvPr/>
                    </p:nvPicPr>
                    <p:blipFill>
                      <a:blip r:embed="rId2"/>
                      <a:stretch>
                        <a:fillRect/>
                      </a:stretch>
                    </p:blipFill>
                    <p:spPr>
                      <a:xfrm>
                        <a:off x="841375" y="5581650"/>
                        <a:ext cx="4343058" cy="1015920"/>
                      </a:xfrm>
                      <a:prstGeom prst="rect">
                        <a:avLst/>
                      </a:prstGeom>
                    </p:spPr>
                  </p:pic>
                </p:oleObj>
              </mc:Fallback>
            </mc:AlternateContent>
          </a:graphicData>
        </a:graphic>
      </p:graphicFrame>
      <p:graphicFrame>
        <p:nvGraphicFramePr>
          <p:cNvPr id="20" name="对象 19">
            <a:hlinkClick r:id="" action="ppaction://ole?verb="/>
          </p:cNvPr>
          <p:cNvGraphicFramePr>
            <a:graphicFrameLocks noChangeAspect="1"/>
          </p:cNvGraphicFramePr>
          <p:nvPr/>
        </p:nvGraphicFramePr>
        <p:xfrm>
          <a:off x="5301481" y="1161492"/>
          <a:ext cx="6348730" cy="1980565"/>
        </p:xfrm>
        <a:graphic>
          <a:graphicData uri="http://schemas.openxmlformats.org/presentationml/2006/ole">
            <mc:AlternateContent xmlns:mc="http://schemas.openxmlformats.org/markup-compatibility/2006">
              <mc:Choice xmlns:v="urn:schemas-microsoft-com:vml" Requires="v">
                <p:oleObj spid="_x0000_s1026" name="" r:id="rId3" imgW="3175000" imgH="990600" progId="Equation.KSEE3">
                  <p:embed/>
                </p:oleObj>
              </mc:Choice>
              <mc:Fallback>
                <p:oleObj name="" r:id="rId3" imgW="3175000" imgH="990600" progId="Equation.KSEE3">
                  <p:embed/>
                  <p:pic>
                    <p:nvPicPr>
                      <p:cNvPr id="0" name="图片 1025"/>
                      <p:cNvPicPr/>
                      <p:nvPr/>
                    </p:nvPicPr>
                    <p:blipFill>
                      <a:blip r:embed="rId4"/>
                      <a:stretch>
                        <a:fillRect/>
                      </a:stretch>
                    </p:blipFill>
                    <p:spPr>
                      <a:xfrm>
                        <a:off x="5301481" y="1161492"/>
                        <a:ext cx="6348730" cy="1980565"/>
                      </a:xfrm>
                      <a:prstGeom prst="rect">
                        <a:avLst/>
                      </a:prstGeom>
                    </p:spPr>
                  </p:pic>
                </p:oleObj>
              </mc:Fallback>
            </mc:AlternateContent>
          </a:graphicData>
        </a:graphic>
      </p:graphicFrame>
      <p:graphicFrame>
        <p:nvGraphicFramePr>
          <p:cNvPr id="21" name="对象 20"/>
          <p:cNvGraphicFramePr/>
          <p:nvPr/>
        </p:nvGraphicFramePr>
        <p:xfrm>
          <a:off x="6920230" y="3141980"/>
          <a:ext cx="3525520" cy="3568876"/>
        </p:xfrm>
        <a:graphic>
          <a:graphicData uri="http://schemas.openxmlformats.org/presentationml/2006/ole">
            <mc:AlternateContent xmlns:mc="http://schemas.openxmlformats.org/markup-compatibility/2006">
              <mc:Choice xmlns:v="urn:schemas-microsoft-com:vml" Requires="v">
                <p:oleObj spid="_x0000_s22" name="" r:id="rId5" imgW="3368040" imgH="3965575" progId="Visio.Drawing.15">
                  <p:embed/>
                </p:oleObj>
              </mc:Choice>
              <mc:Fallback>
                <p:oleObj name="" r:id="rId5" imgW="3368040" imgH="3965575" progId="Visio.Drawing.15">
                  <p:embed/>
                  <p:pic>
                    <p:nvPicPr>
                      <p:cNvPr id="0" name="图片 21"/>
                      <p:cNvPicPr/>
                      <p:nvPr/>
                    </p:nvPicPr>
                    <p:blipFill>
                      <a:blip r:embed="rId6"/>
                      <a:stretch>
                        <a:fillRect/>
                      </a:stretch>
                    </p:blipFill>
                    <p:spPr>
                      <a:xfrm>
                        <a:off x="6920230" y="3141980"/>
                        <a:ext cx="3525520" cy="3568876"/>
                      </a:xfrm>
                      <a:prstGeom prst="rect">
                        <a:avLst/>
                      </a:prstGeom>
                    </p:spPr>
                  </p:pic>
                </p:oleObj>
              </mc:Fallback>
            </mc:AlternateContent>
          </a:graphicData>
        </a:graphic>
      </p:graphicFrame>
    </p:spTree>
    <p:custDataLst>
      <p:tags r:id="rId7"/>
    </p:custDataLst>
  </p:cSld>
  <p:clrMapOvr>
    <a:masterClrMapping/>
  </p:clrMapOvr>
  <mc:AlternateContent xmlns:mc="http://schemas.openxmlformats.org/markup-compatibility/2006">
    <mc:Choice xmlns:p14="http://schemas.microsoft.com/office/powerpoint/2010/main" Requires="p14">
      <p:transition spd="slow" p14:dur="1200" advTm="8853">
        <p14:flip dir="l"/>
      </p:transition>
    </mc:Choice>
    <mc:Fallback>
      <p:transition spd="slow" advTm="8853">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20204"/>
                <a:ea typeface="微软雅黑" panose="020B0503020204020204" charset="-122"/>
              </a:rPr>
            </a:fld>
            <a:r>
              <a:rPr lang="zh-CN" altLang="en-US" sz="1200" dirty="0">
                <a:solidFill>
                  <a:srgbClr val="314371"/>
                </a:solidFill>
                <a:latin typeface="Arial" panose="020B060402020202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4445" y="935355"/>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097280" y="366395"/>
            <a:ext cx="10927080" cy="521970"/>
          </a:xfrm>
          <a:prstGeom prst="rect">
            <a:avLst/>
          </a:prstGeom>
          <a:noFill/>
        </p:spPr>
        <p:txBody>
          <a:bodyPr wrap="square" rtlCol="0">
            <a:spAutoFit/>
          </a:bodyPr>
          <a:lstStyle/>
          <a:p>
            <a:r>
              <a:rPr 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卷积神经网络</a:t>
            </a:r>
            <a:endParaRPr 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14" name="文本框 13"/>
          <p:cNvSpPr txBox="1"/>
          <p:nvPr/>
        </p:nvSpPr>
        <p:spPr>
          <a:xfrm>
            <a:off x="386715" y="1522095"/>
            <a:ext cx="4535170" cy="5077460"/>
          </a:xfrm>
          <a:prstGeom prst="rect">
            <a:avLst/>
          </a:prstGeom>
          <a:noFill/>
        </p:spPr>
        <p:txBody>
          <a:bodyPr wrap="square" rtlCol="0" anchor="t">
            <a:spAutoFit/>
          </a:bodyPr>
          <a:p>
            <a:pPr indent="0">
              <a:lnSpc>
                <a:spcPct val="150000"/>
              </a:lnSpc>
              <a:buFont typeface="Wingdings" panose="05000000000000000000" charset="0"/>
              <a:buNone/>
            </a:pPr>
            <a:r>
              <a:rPr lang="zh-CN" sz="2400" dirty="0" smtClean="0">
                <a:latin typeface="Times New Roman" panose="02020603050405020304" charset="0"/>
                <a:ea typeface="宋体" panose="02010600030101010101" pitchFamily="2" charset="-122"/>
                <a:cs typeface="Times New Roman" panose="02020603050405020304" charset="0"/>
                <a:sym typeface="+mn-ea"/>
              </a:rPr>
              <a:t>交叉熵刻画两个概率分布的相似程度，用来度量预测损失。交叉熵值越小，两个概率分布越接近。</a:t>
            </a:r>
            <a:endParaRPr lang="zh-CN" sz="2400" dirty="0" smtClean="0">
              <a:latin typeface="Times New Roman" panose="02020603050405020304" charset="0"/>
              <a:ea typeface="宋体" panose="02010600030101010101" pitchFamily="2" charset="-122"/>
              <a:cs typeface="Times New Roman" panose="02020603050405020304" charset="0"/>
              <a:sym typeface="+mn-ea"/>
            </a:endParaRPr>
          </a:p>
          <a:p>
            <a:pPr indent="0">
              <a:lnSpc>
                <a:spcPct val="150000"/>
              </a:lnSpc>
              <a:buFont typeface="Wingdings" panose="05000000000000000000" charset="0"/>
              <a:buNone/>
            </a:pPr>
            <a:r>
              <a:rPr lang="zh-CN" sz="2400" dirty="0" smtClean="0">
                <a:latin typeface="Times New Roman" panose="02020603050405020304" charset="0"/>
                <a:ea typeface="宋体" panose="02010600030101010101" pitchFamily="2" charset="-122"/>
                <a:cs typeface="Times New Roman" panose="02020603050405020304" charset="0"/>
                <a:sym typeface="+mn-ea"/>
              </a:rPr>
              <a:t>卷积神经网络的训练采用</a:t>
            </a:r>
            <a:r>
              <a:rPr lang="zh-CN" sz="2400" dirty="0" smtClean="0">
                <a:solidFill>
                  <a:schemeClr val="tx1"/>
                </a:solidFill>
                <a:latin typeface="Times New Roman" panose="02020603050405020304" charset="0"/>
                <a:ea typeface="宋体" panose="02010600030101010101" pitchFamily="2" charset="-122"/>
                <a:cs typeface="Times New Roman" panose="02020603050405020304" charset="0"/>
                <a:sym typeface="+mn-ea"/>
              </a:rPr>
              <a:t>反向传播</a:t>
            </a:r>
            <a:r>
              <a:rPr lang="zh-CN" sz="2400" dirty="0" smtClean="0">
                <a:latin typeface="Times New Roman" panose="02020603050405020304" charset="0"/>
                <a:ea typeface="宋体" panose="02010600030101010101" pitchFamily="2" charset="-122"/>
                <a:cs typeface="Times New Roman" panose="02020603050405020304" charset="0"/>
                <a:sym typeface="+mn-ea"/>
              </a:rPr>
              <a:t>方法调整模型参数。抽取训练数据，得到预测分类结果，再使用训练数据的正确标注，计算样本预测损失，然后根据损失更新神经网络模型参数。</a:t>
            </a:r>
            <a:endParaRPr lang="zh-CN" altLang="en-US" sz="2400">
              <a:latin typeface="Times New Roman" panose="02020603050405020304" charset="0"/>
              <a:cs typeface="Times New Roman" panose="02020603050405020304" charset="0"/>
            </a:endParaRPr>
          </a:p>
        </p:txBody>
      </p:sp>
      <p:sp>
        <p:nvSpPr>
          <p:cNvPr id="103" name="文本框 102"/>
          <p:cNvSpPr txBox="1"/>
          <p:nvPr/>
        </p:nvSpPr>
        <p:spPr>
          <a:xfrm>
            <a:off x="386715" y="1061720"/>
            <a:ext cx="3098165" cy="460375"/>
          </a:xfrm>
          <a:prstGeom prst="rect">
            <a:avLst/>
          </a:prstGeom>
          <a:noFill/>
          <a:ln w="9525">
            <a:noFill/>
          </a:ln>
        </p:spPr>
        <p:txBody>
          <a:bodyPr wrap="square">
            <a:spAutoFit/>
          </a:bodyPr>
          <a:p>
            <a:pPr indent="0">
              <a:lnSpc>
                <a:spcPct val="100000"/>
              </a:lnSpc>
              <a:buFont typeface="Wingdings" panose="05000000000000000000" charset="0"/>
              <a:buNone/>
            </a:pPr>
            <a:r>
              <a:rPr lang="zh-CN" altLang="en-US" sz="2400" b="1" dirty="0" smtClean="0">
                <a:latin typeface="Times New Roman" panose="02020603050405020304" charset="0"/>
                <a:ea typeface="宋体" panose="02010600030101010101" pitchFamily="2" charset="-122"/>
              </a:rPr>
              <a:t>交叉熵</a:t>
            </a:r>
            <a:endParaRPr lang="zh-CN" altLang="en-US" sz="2400" dirty="0" smtClean="0">
              <a:latin typeface="Times New Roman" panose="02020603050405020304" charset="0"/>
              <a:ea typeface="宋体" panose="02010600030101010101" pitchFamily="2" charset="-122"/>
              <a:cs typeface="Times New Roman" panose="02020603050405020304" charset="0"/>
              <a:sym typeface="+mn-ea"/>
            </a:endParaRPr>
          </a:p>
        </p:txBody>
      </p:sp>
      <p:pic>
        <p:nvPicPr>
          <p:cNvPr id="13" name="图片 12"/>
          <p:cNvPicPr>
            <a:picLocks noChangeAspect="1"/>
          </p:cNvPicPr>
          <p:nvPr/>
        </p:nvPicPr>
        <p:blipFill>
          <a:blip r:embed="rId1"/>
          <a:stretch>
            <a:fillRect/>
          </a:stretch>
        </p:blipFill>
        <p:spPr>
          <a:xfrm>
            <a:off x="5436870" y="3047365"/>
            <a:ext cx="6587490" cy="619125"/>
          </a:xfrm>
          <a:prstGeom prst="rect">
            <a:avLst/>
          </a:prstGeom>
        </p:spPr>
      </p:pic>
      <p:graphicFrame>
        <p:nvGraphicFramePr>
          <p:cNvPr id="12" name="对象 11">
            <a:hlinkClick r:id="" action="ppaction://ole?verb="/>
          </p:cNvPr>
          <p:cNvGraphicFramePr>
            <a:graphicFrameLocks noChangeAspect="1"/>
          </p:cNvGraphicFramePr>
          <p:nvPr/>
        </p:nvGraphicFramePr>
        <p:xfrm>
          <a:off x="6471258" y="1061738"/>
          <a:ext cx="3222625" cy="786765"/>
        </p:xfrm>
        <a:graphic>
          <a:graphicData uri="http://schemas.openxmlformats.org/presentationml/2006/ole">
            <mc:AlternateContent xmlns:mc="http://schemas.openxmlformats.org/markup-compatibility/2006">
              <mc:Choice xmlns:v="urn:schemas-microsoft-com:vml" Requires="v">
                <p:oleObj spid="_x0000_s1025" name="" r:id="rId2" imgW="1612900" imgH="393700" progId="Equation.KSEE3">
                  <p:embed/>
                </p:oleObj>
              </mc:Choice>
              <mc:Fallback>
                <p:oleObj name="" r:id="rId2" imgW="1612900" imgH="393700" progId="Equation.KSEE3">
                  <p:embed/>
                  <p:pic>
                    <p:nvPicPr>
                      <p:cNvPr id="0" name="图片 1024"/>
                      <p:cNvPicPr/>
                      <p:nvPr/>
                    </p:nvPicPr>
                    <p:blipFill>
                      <a:blip r:embed="rId3"/>
                      <a:stretch>
                        <a:fillRect/>
                      </a:stretch>
                    </p:blipFill>
                    <p:spPr>
                      <a:xfrm>
                        <a:off x="6471258" y="1061738"/>
                        <a:ext cx="3222625" cy="786765"/>
                      </a:xfrm>
                      <a:prstGeom prst="rect">
                        <a:avLst/>
                      </a:prstGeom>
                    </p:spPr>
                  </p:pic>
                </p:oleObj>
              </mc:Fallback>
            </mc:AlternateContent>
          </a:graphicData>
        </a:graphic>
      </p:graphicFrame>
      <p:sp>
        <p:nvSpPr>
          <p:cNvPr id="15" name="文本框 14"/>
          <p:cNvSpPr txBox="1"/>
          <p:nvPr/>
        </p:nvSpPr>
        <p:spPr>
          <a:xfrm>
            <a:off x="6471285" y="1848485"/>
            <a:ext cx="4220210" cy="1198880"/>
          </a:xfrm>
          <a:prstGeom prst="rect">
            <a:avLst/>
          </a:prstGeom>
          <a:noFill/>
          <a:ln w="9525">
            <a:noFill/>
          </a:ln>
        </p:spPr>
        <p:txBody>
          <a:bodyPr wrap="square">
            <a:spAutoFit/>
          </a:bodyPr>
          <a:p>
            <a:pPr indent="0">
              <a:lnSpc>
                <a:spcPct val="100000"/>
              </a:lnSpc>
              <a:buFont typeface="Wingdings" panose="05000000000000000000" charset="0"/>
              <a:buNone/>
            </a:pPr>
            <a:r>
              <a:rPr lang="en-US" altLang="zh-CN" sz="2400" dirty="0" smtClean="0">
                <a:latin typeface="Times New Roman" panose="02020603050405020304" charset="0"/>
                <a:ea typeface="宋体" panose="02010600030101010101" pitchFamily="2" charset="-122"/>
                <a:cs typeface="Times New Roman" panose="02020603050405020304" charset="0"/>
                <a:sym typeface="+mn-ea"/>
              </a:rPr>
              <a:t>Y——</a:t>
            </a:r>
            <a:r>
              <a:rPr lang="zh-CN" altLang="en-US" sz="2400" dirty="0" smtClean="0">
                <a:latin typeface="Times New Roman" panose="02020603050405020304" charset="0"/>
                <a:ea typeface="宋体" panose="02010600030101010101" pitchFamily="2" charset="-122"/>
                <a:cs typeface="Times New Roman" panose="02020603050405020304" charset="0"/>
                <a:sym typeface="+mn-ea"/>
              </a:rPr>
              <a:t>样本的</a:t>
            </a:r>
            <a:r>
              <a:rPr lang="en-US" altLang="zh-CN" sz="2400" dirty="0" smtClean="0">
                <a:latin typeface="Times New Roman" panose="02020603050405020304" charset="0"/>
                <a:ea typeface="宋体" panose="02010600030101010101" pitchFamily="2" charset="-122"/>
                <a:cs typeface="Times New Roman" panose="02020603050405020304" charset="0"/>
                <a:sym typeface="+mn-ea"/>
              </a:rPr>
              <a:t>one-hot</a:t>
            </a:r>
            <a:r>
              <a:rPr lang="zh-CN" altLang="en-US" sz="2400" dirty="0" smtClean="0">
                <a:latin typeface="Times New Roman" panose="02020603050405020304" charset="0"/>
                <a:ea typeface="宋体" panose="02010600030101010101" pitchFamily="2" charset="-122"/>
                <a:cs typeface="Times New Roman" panose="02020603050405020304" charset="0"/>
                <a:sym typeface="+mn-ea"/>
              </a:rPr>
              <a:t>向量</a:t>
            </a:r>
            <a:endParaRPr lang="zh-CN" altLang="en-US" sz="2400" dirty="0" smtClean="0">
              <a:latin typeface="Times New Roman" panose="02020603050405020304" charset="0"/>
              <a:ea typeface="宋体" panose="02010600030101010101" pitchFamily="2" charset="-122"/>
              <a:cs typeface="Times New Roman" panose="02020603050405020304" charset="0"/>
              <a:sym typeface="+mn-ea"/>
            </a:endParaRPr>
          </a:p>
          <a:p>
            <a:pPr indent="0">
              <a:lnSpc>
                <a:spcPct val="100000"/>
              </a:lnSpc>
              <a:buFont typeface="Wingdings" panose="05000000000000000000" charset="0"/>
              <a:buNone/>
            </a:pPr>
            <a:r>
              <a:rPr lang="en-US" altLang="zh-CN" sz="2400" dirty="0" smtClean="0">
                <a:latin typeface="Times New Roman" panose="02020603050405020304" charset="0"/>
                <a:ea typeface="宋体" panose="02010600030101010101" pitchFamily="2" charset="-122"/>
                <a:cs typeface="Times New Roman" panose="02020603050405020304" charset="0"/>
                <a:sym typeface="+mn-ea"/>
              </a:rPr>
              <a:t>  ——softmax</a:t>
            </a:r>
            <a:r>
              <a:rPr lang="zh-CN" altLang="en-US" sz="2400" dirty="0" smtClean="0">
                <a:latin typeface="Times New Roman" panose="02020603050405020304" charset="0"/>
                <a:ea typeface="宋体" panose="02010600030101010101" pitchFamily="2" charset="-122"/>
                <a:cs typeface="Times New Roman" panose="02020603050405020304" charset="0"/>
                <a:sym typeface="+mn-ea"/>
              </a:rPr>
              <a:t>输出向量</a:t>
            </a:r>
            <a:endParaRPr lang="zh-CN" altLang="en-US" sz="2400" dirty="0" smtClean="0">
              <a:latin typeface="Times New Roman" panose="02020603050405020304" charset="0"/>
              <a:ea typeface="宋体" panose="02010600030101010101" pitchFamily="2" charset="-122"/>
              <a:cs typeface="Times New Roman" panose="02020603050405020304" charset="0"/>
              <a:sym typeface="+mn-ea"/>
            </a:endParaRPr>
          </a:p>
          <a:p>
            <a:pPr indent="0">
              <a:lnSpc>
                <a:spcPct val="100000"/>
              </a:lnSpc>
              <a:buFont typeface="Wingdings" panose="05000000000000000000" charset="0"/>
              <a:buNone/>
            </a:pPr>
            <a:r>
              <a:rPr lang="en-US" altLang="zh-CN" sz="2400" dirty="0" smtClean="0">
                <a:latin typeface="Times New Roman" panose="02020603050405020304" charset="0"/>
                <a:ea typeface="宋体" panose="02010600030101010101" pitchFamily="2" charset="-122"/>
                <a:cs typeface="Times New Roman" panose="02020603050405020304" charset="0"/>
                <a:sym typeface="+mn-ea"/>
              </a:rPr>
              <a:t>m——</a:t>
            </a:r>
            <a:r>
              <a:rPr lang="zh-CN" altLang="en-US" sz="2400" dirty="0" smtClean="0">
                <a:latin typeface="Times New Roman" panose="02020603050405020304" charset="0"/>
                <a:ea typeface="宋体" panose="02010600030101010101" pitchFamily="2" charset="-122"/>
                <a:cs typeface="Times New Roman" panose="02020603050405020304" charset="0"/>
                <a:sym typeface="+mn-ea"/>
              </a:rPr>
              <a:t>样本数量</a:t>
            </a:r>
            <a:endParaRPr lang="zh-CN" altLang="en-US" sz="2400" dirty="0" smtClean="0">
              <a:latin typeface="Times New Roman" panose="02020603050405020304" charset="0"/>
              <a:ea typeface="宋体" panose="02010600030101010101" pitchFamily="2" charset="-122"/>
              <a:cs typeface="Times New Roman" panose="02020603050405020304" charset="0"/>
              <a:sym typeface="+mn-ea"/>
            </a:endParaRPr>
          </a:p>
        </p:txBody>
      </p:sp>
      <p:graphicFrame>
        <p:nvGraphicFramePr>
          <p:cNvPr id="17" name="对象 16">
            <a:hlinkClick r:id="" action="ppaction://ole?verb="/>
          </p:cNvPr>
          <p:cNvGraphicFramePr>
            <a:graphicFrameLocks noChangeAspect="1"/>
          </p:cNvGraphicFramePr>
          <p:nvPr/>
        </p:nvGraphicFramePr>
        <p:xfrm>
          <a:off x="6471285" y="2245360"/>
          <a:ext cx="279180" cy="406080"/>
        </p:xfrm>
        <a:graphic>
          <a:graphicData uri="http://schemas.openxmlformats.org/presentationml/2006/ole">
            <mc:AlternateContent xmlns:mc="http://schemas.openxmlformats.org/markup-compatibility/2006">
              <mc:Choice xmlns:v="urn:schemas-microsoft-com:vml" Requires="v">
                <p:oleObj spid="_x0000_s1026" name="" r:id="rId4" imgW="139700" imgH="203200" progId="Equation.KSEE3">
                  <p:embed/>
                </p:oleObj>
              </mc:Choice>
              <mc:Fallback>
                <p:oleObj name="" r:id="rId4" imgW="139700" imgH="203200" progId="Equation.KSEE3">
                  <p:embed/>
                  <p:pic>
                    <p:nvPicPr>
                      <p:cNvPr id="0" name="图片 1025"/>
                      <p:cNvPicPr/>
                      <p:nvPr/>
                    </p:nvPicPr>
                    <p:blipFill>
                      <a:blip r:embed="rId5"/>
                      <a:stretch>
                        <a:fillRect/>
                      </a:stretch>
                    </p:blipFill>
                    <p:spPr>
                      <a:xfrm>
                        <a:off x="6471285" y="2245360"/>
                        <a:ext cx="279180" cy="406080"/>
                      </a:xfrm>
                      <a:prstGeom prst="rect">
                        <a:avLst/>
                      </a:prstGeom>
                    </p:spPr>
                  </p:pic>
                </p:oleObj>
              </mc:Fallback>
            </mc:AlternateContent>
          </a:graphicData>
        </a:graphic>
      </p:graphicFrame>
      <p:graphicFrame>
        <p:nvGraphicFramePr>
          <p:cNvPr id="11" name="表格 10"/>
          <p:cNvGraphicFramePr/>
          <p:nvPr>
            <p:custDataLst>
              <p:tags r:id="rId6"/>
            </p:custDataLst>
          </p:nvPr>
        </p:nvGraphicFramePr>
        <p:xfrm>
          <a:off x="5947410" y="3917315"/>
          <a:ext cx="5267960" cy="1169670"/>
        </p:xfrm>
        <a:graphic>
          <a:graphicData uri="http://schemas.openxmlformats.org/drawingml/2006/table">
            <a:tbl>
              <a:tblPr firstRow="1" bandRow="1">
                <a:tableStyleId>{5C22544A-7EE6-4342-B048-85BDC9FD1C3A}</a:tableStyleId>
              </a:tblPr>
              <a:tblGrid>
                <a:gridCol w="1316990"/>
                <a:gridCol w="1316990"/>
                <a:gridCol w="1316990"/>
                <a:gridCol w="1316990"/>
              </a:tblGrid>
              <a:tr h="389890">
                <a:tc>
                  <a:txBody>
                    <a:bodyPr/>
                    <a:p>
                      <a:pPr algn="ctr">
                        <a:buNone/>
                      </a:pPr>
                      <a:endParaRPr lang="zh-CN" altLang="en-US">
                        <a:latin typeface="Times New Roman" panose="02020603050405020304" charset="0"/>
                        <a:cs typeface="Times New Roman" panose="02020603050405020304" charset="0"/>
                      </a:endParaRPr>
                    </a:p>
                  </a:txBody>
                  <a:tcPr/>
                </a:tc>
                <a:tc>
                  <a:txBody>
                    <a:bodyPr/>
                    <a:p>
                      <a:pPr algn="ctr">
                        <a:buNone/>
                      </a:pPr>
                      <a:r>
                        <a:rPr lang="zh-CN" altLang="en-US">
                          <a:latin typeface="Times New Roman" panose="02020603050405020304" charset="0"/>
                          <a:cs typeface="Times New Roman" panose="02020603050405020304" charset="0"/>
                        </a:rPr>
                        <a:t>猫</a:t>
                      </a:r>
                      <a:endParaRPr lang="zh-CN" altLang="en-US">
                        <a:latin typeface="Times New Roman" panose="02020603050405020304" charset="0"/>
                        <a:cs typeface="Times New Roman" panose="02020603050405020304" charset="0"/>
                      </a:endParaRPr>
                    </a:p>
                  </a:txBody>
                  <a:tcPr/>
                </a:tc>
                <a:tc>
                  <a:txBody>
                    <a:bodyPr/>
                    <a:p>
                      <a:pPr algn="ctr">
                        <a:buNone/>
                      </a:pPr>
                      <a:r>
                        <a:rPr lang="zh-CN" altLang="en-US">
                          <a:latin typeface="Times New Roman" panose="02020603050405020304" charset="0"/>
                          <a:cs typeface="Times New Roman" panose="02020603050405020304" charset="0"/>
                        </a:rPr>
                        <a:t>狗</a:t>
                      </a:r>
                      <a:endParaRPr lang="zh-CN" altLang="en-US">
                        <a:latin typeface="Times New Roman" panose="02020603050405020304" charset="0"/>
                        <a:cs typeface="Times New Roman" panose="02020603050405020304" charset="0"/>
                      </a:endParaRPr>
                    </a:p>
                  </a:txBody>
                  <a:tcPr/>
                </a:tc>
                <a:tc>
                  <a:txBody>
                    <a:bodyPr/>
                    <a:p>
                      <a:pPr algn="ctr">
                        <a:buNone/>
                      </a:pPr>
                      <a:r>
                        <a:rPr lang="zh-CN" altLang="en-US">
                          <a:latin typeface="Times New Roman" panose="02020603050405020304" charset="0"/>
                          <a:cs typeface="Times New Roman" panose="02020603050405020304" charset="0"/>
                        </a:rPr>
                        <a:t>猪</a:t>
                      </a:r>
                      <a:endParaRPr lang="zh-CN" altLang="en-US">
                        <a:latin typeface="Times New Roman" panose="02020603050405020304" charset="0"/>
                        <a:cs typeface="Times New Roman" panose="02020603050405020304" charset="0"/>
                      </a:endParaRPr>
                    </a:p>
                  </a:txBody>
                  <a:tcPr/>
                </a:tc>
              </a:tr>
              <a:tr h="389890">
                <a:tc>
                  <a:txBody>
                    <a:bodyPr/>
                    <a:p>
                      <a:pPr algn="ctr">
                        <a:buNone/>
                      </a:pPr>
                      <a:r>
                        <a:rPr lang="en-US" altLang="zh-CN">
                          <a:latin typeface="Times New Roman" panose="02020603050405020304" charset="0"/>
                          <a:cs typeface="Times New Roman" panose="02020603050405020304" charset="0"/>
                        </a:rPr>
                        <a:t>label</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r>
              <a:tr h="389890">
                <a:tc>
                  <a:txBody>
                    <a:bodyPr/>
                    <a:p>
                      <a:pPr algn="ctr">
                        <a:buNone/>
                      </a:pPr>
                      <a:r>
                        <a:rPr lang="en-US" altLang="zh-CN">
                          <a:latin typeface="Times New Roman" panose="02020603050405020304" charset="0"/>
                          <a:cs typeface="Times New Roman" panose="02020603050405020304" charset="0"/>
                        </a:rPr>
                        <a:t>predicion</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0.3</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0.6</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0.1</a:t>
                      </a:r>
                      <a:endParaRPr lang="en-US" altLang="zh-CN">
                        <a:latin typeface="Times New Roman" panose="02020603050405020304" charset="0"/>
                        <a:cs typeface="Times New Roman" panose="02020603050405020304" charset="0"/>
                      </a:endParaRPr>
                    </a:p>
                  </a:txBody>
                  <a:tcPr/>
                </a:tc>
              </a:tr>
            </a:tbl>
          </a:graphicData>
        </a:graphic>
      </p:graphicFrame>
      <p:graphicFrame>
        <p:nvGraphicFramePr>
          <p:cNvPr id="20" name="对象 19">
            <a:hlinkClick r:id="" action="ppaction://ole?verb="/>
          </p:cNvPr>
          <p:cNvGraphicFramePr>
            <a:graphicFrameLocks noChangeAspect="1"/>
          </p:cNvGraphicFramePr>
          <p:nvPr/>
        </p:nvGraphicFramePr>
        <p:xfrm>
          <a:off x="4952365" y="5338445"/>
          <a:ext cx="7258680" cy="406080"/>
        </p:xfrm>
        <a:graphic>
          <a:graphicData uri="http://schemas.openxmlformats.org/presentationml/2006/ole">
            <mc:AlternateContent xmlns:mc="http://schemas.openxmlformats.org/markup-compatibility/2006">
              <mc:Choice xmlns:v="urn:schemas-microsoft-com:vml" Requires="v">
                <p:oleObj spid="_x0000_s1027" name="" r:id="rId7" imgW="3632200" imgH="203200" progId="Equation.KSEE3">
                  <p:embed/>
                </p:oleObj>
              </mc:Choice>
              <mc:Fallback>
                <p:oleObj name="" r:id="rId7" imgW="3632200" imgH="203200" progId="Equation.KSEE3">
                  <p:embed/>
                  <p:pic>
                    <p:nvPicPr>
                      <p:cNvPr id="0" name="图片 1026"/>
                      <p:cNvPicPr/>
                      <p:nvPr/>
                    </p:nvPicPr>
                    <p:blipFill>
                      <a:blip r:embed="rId8"/>
                      <a:stretch>
                        <a:fillRect/>
                      </a:stretch>
                    </p:blipFill>
                    <p:spPr>
                      <a:xfrm>
                        <a:off x="4952365" y="5338445"/>
                        <a:ext cx="7258680" cy="406080"/>
                      </a:xfrm>
                      <a:prstGeom prst="rect">
                        <a:avLst/>
                      </a:prstGeom>
                    </p:spPr>
                  </p:pic>
                </p:oleObj>
              </mc:Fallback>
            </mc:AlternateContent>
          </a:graphicData>
        </a:graphic>
      </p:graphicFrame>
    </p:spTree>
    <p:custDataLst>
      <p:tags r:id="rId9"/>
    </p:custDataLst>
  </p:cSld>
  <p:clrMapOvr>
    <a:masterClrMapping/>
  </p:clrMapOvr>
  <mc:AlternateContent xmlns:mc="http://schemas.openxmlformats.org/markup-compatibility/2006">
    <mc:Choice xmlns:p14="http://schemas.microsoft.com/office/powerpoint/2010/main" Requires="p14">
      <p:transition spd="slow" p14:dur="1200" advTm="8853">
        <p14:flip dir="l"/>
      </p:transition>
    </mc:Choice>
    <mc:Fallback>
      <p:transition spd="slow" advTm="8853">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20204"/>
                <a:ea typeface="微软雅黑" panose="020B0503020204020204" charset="-122"/>
              </a:rPr>
            </a:fld>
            <a:r>
              <a:rPr lang="zh-CN" altLang="en-US" sz="1200" dirty="0">
                <a:solidFill>
                  <a:srgbClr val="314371"/>
                </a:solidFill>
                <a:latin typeface="Arial" panose="020B060402020202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4445" y="935355"/>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097280" y="366395"/>
            <a:ext cx="10927080" cy="521970"/>
          </a:xfrm>
          <a:prstGeom prst="rect">
            <a:avLst/>
          </a:prstGeom>
          <a:noFill/>
        </p:spPr>
        <p:txBody>
          <a:bodyPr wrap="square" rtlCol="0">
            <a:spAutoFit/>
          </a:bodyPr>
          <a:lstStyle/>
          <a:p>
            <a:r>
              <a:rPr 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卷积神经网络</a:t>
            </a:r>
            <a:endParaRPr 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14" name="文本框 13"/>
          <p:cNvSpPr txBox="1"/>
          <p:nvPr/>
        </p:nvSpPr>
        <p:spPr>
          <a:xfrm>
            <a:off x="386715" y="1522095"/>
            <a:ext cx="4535170" cy="5077460"/>
          </a:xfrm>
          <a:prstGeom prst="rect">
            <a:avLst/>
          </a:prstGeom>
          <a:noFill/>
        </p:spPr>
        <p:txBody>
          <a:bodyPr wrap="square" rtlCol="0" anchor="t">
            <a:spAutoFit/>
          </a:bodyPr>
          <a:p>
            <a:pPr indent="0">
              <a:lnSpc>
                <a:spcPct val="150000"/>
              </a:lnSpc>
              <a:buFont typeface="Wingdings" panose="05000000000000000000" charset="0"/>
              <a:buNone/>
            </a:pPr>
            <a:r>
              <a:rPr lang="zh-CN" sz="2400" dirty="0" smtClean="0">
                <a:latin typeface="Times New Roman" panose="02020603050405020304" charset="0"/>
                <a:ea typeface="宋体" panose="02010600030101010101" pitchFamily="2" charset="-122"/>
                <a:cs typeface="Times New Roman" panose="02020603050405020304" charset="0"/>
                <a:sym typeface="+mn-ea"/>
              </a:rPr>
              <a:t>交叉熵刻画两个概率分布的相似程度，用来度量预测损失。交叉熵值越小，两个概率分布越接近。</a:t>
            </a:r>
            <a:endParaRPr lang="zh-CN" sz="2400" dirty="0" smtClean="0">
              <a:latin typeface="Times New Roman" panose="02020603050405020304" charset="0"/>
              <a:ea typeface="宋体" panose="02010600030101010101" pitchFamily="2" charset="-122"/>
              <a:cs typeface="Times New Roman" panose="02020603050405020304" charset="0"/>
              <a:sym typeface="+mn-ea"/>
            </a:endParaRPr>
          </a:p>
          <a:p>
            <a:pPr indent="0">
              <a:lnSpc>
                <a:spcPct val="150000"/>
              </a:lnSpc>
              <a:buFont typeface="Wingdings" panose="05000000000000000000" charset="0"/>
              <a:buNone/>
            </a:pPr>
            <a:r>
              <a:rPr lang="zh-CN" sz="2400" dirty="0" smtClean="0">
                <a:latin typeface="Times New Roman" panose="02020603050405020304" charset="0"/>
                <a:ea typeface="宋体" panose="02010600030101010101" pitchFamily="2" charset="-122"/>
                <a:cs typeface="Times New Roman" panose="02020603050405020304" charset="0"/>
                <a:sym typeface="+mn-ea"/>
              </a:rPr>
              <a:t>卷积神经网络的训练采用</a:t>
            </a:r>
            <a:r>
              <a:rPr lang="zh-CN" sz="2400" dirty="0" smtClean="0">
                <a:solidFill>
                  <a:schemeClr val="tx1"/>
                </a:solidFill>
                <a:latin typeface="Times New Roman" panose="02020603050405020304" charset="0"/>
                <a:ea typeface="宋体" panose="02010600030101010101" pitchFamily="2" charset="-122"/>
                <a:cs typeface="Times New Roman" panose="02020603050405020304" charset="0"/>
                <a:sym typeface="+mn-ea"/>
              </a:rPr>
              <a:t>反向传播</a:t>
            </a:r>
            <a:r>
              <a:rPr lang="zh-CN" sz="2400" dirty="0" smtClean="0">
                <a:latin typeface="Times New Roman" panose="02020603050405020304" charset="0"/>
                <a:ea typeface="宋体" panose="02010600030101010101" pitchFamily="2" charset="-122"/>
                <a:cs typeface="Times New Roman" panose="02020603050405020304" charset="0"/>
                <a:sym typeface="+mn-ea"/>
              </a:rPr>
              <a:t>方法调整模型参数。抽取训练数据，得到预测分类结果，再使用训练数据的正确标注，计算样本预测损失，然后根据损失更新神经网络模型参数。</a:t>
            </a:r>
            <a:endParaRPr lang="zh-CN" altLang="en-US" sz="2400">
              <a:latin typeface="Times New Roman" panose="02020603050405020304" charset="0"/>
              <a:cs typeface="Times New Roman" panose="02020603050405020304" charset="0"/>
            </a:endParaRPr>
          </a:p>
        </p:txBody>
      </p:sp>
      <p:sp>
        <p:nvSpPr>
          <p:cNvPr id="103" name="文本框 102"/>
          <p:cNvSpPr txBox="1"/>
          <p:nvPr/>
        </p:nvSpPr>
        <p:spPr>
          <a:xfrm>
            <a:off x="386715" y="1061720"/>
            <a:ext cx="3098165" cy="460375"/>
          </a:xfrm>
          <a:prstGeom prst="rect">
            <a:avLst/>
          </a:prstGeom>
          <a:noFill/>
          <a:ln w="9525">
            <a:noFill/>
          </a:ln>
        </p:spPr>
        <p:txBody>
          <a:bodyPr wrap="square">
            <a:spAutoFit/>
          </a:bodyPr>
          <a:p>
            <a:pPr indent="0">
              <a:lnSpc>
                <a:spcPct val="100000"/>
              </a:lnSpc>
              <a:buFont typeface="Wingdings" panose="05000000000000000000" charset="0"/>
              <a:buNone/>
            </a:pPr>
            <a:r>
              <a:rPr lang="zh-CN" altLang="en-US" sz="2400" b="1" dirty="0" smtClean="0">
                <a:latin typeface="Times New Roman" panose="02020603050405020304" charset="0"/>
                <a:ea typeface="宋体" panose="02010600030101010101" pitchFamily="2" charset="-122"/>
              </a:rPr>
              <a:t>交叉熵</a:t>
            </a:r>
            <a:endParaRPr lang="zh-CN" altLang="en-US" sz="2400" dirty="0" smtClean="0">
              <a:latin typeface="Times New Roman" panose="02020603050405020304" charset="0"/>
              <a:ea typeface="宋体" panose="02010600030101010101" pitchFamily="2" charset="-122"/>
              <a:cs typeface="Times New Roman" panose="02020603050405020304" charset="0"/>
              <a:sym typeface="+mn-ea"/>
            </a:endParaRPr>
          </a:p>
        </p:txBody>
      </p:sp>
      <p:pic>
        <p:nvPicPr>
          <p:cNvPr id="13" name="图片 12"/>
          <p:cNvPicPr>
            <a:picLocks noChangeAspect="1"/>
          </p:cNvPicPr>
          <p:nvPr/>
        </p:nvPicPr>
        <p:blipFill>
          <a:blip r:embed="rId1"/>
          <a:stretch>
            <a:fillRect/>
          </a:stretch>
        </p:blipFill>
        <p:spPr>
          <a:xfrm>
            <a:off x="5330825" y="2783205"/>
            <a:ext cx="6080760" cy="571500"/>
          </a:xfrm>
          <a:prstGeom prst="rect">
            <a:avLst/>
          </a:prstGeom>
        </p:spPr>
      </p:pic>
      <p:pic>
        <p:nvPicPr>
          <p:cNvPr id="16" name="图片 15"/>
          <p:cNvPicPr>
            <a:picLocks noChangeAspect="1"/>
          </p:cNvPicPr>
          <p:nvPr/>
        </p:nvPicPr>
        <p:blipFill>
          <a:blip r:embed="rId2"/>
          <a:stretch>
            <a:fillRect/>
          </a:stretch>
        </p:blipFill>
        <p:spPr>
          <a:xfrm>
            <a:off x="4921885" y="3484880"/>
            <a:ext cx="7120890" cy="3006090"/>
          </a:xfrm>
          <a:prstGeom prst="rect">
            <a:avLst/>
          </a:prstGeom>
        </p:spPr>
      </p:pic>
      <p:graphicFrame>
        <p:nvGraphicFramePr>
          <p:cNvPr id="12" name="对象 11">
            <a:hlinkClick r:id="" action="ppaction://ole?verb="/>
          </p:cNvPr>
          <p:cNvGraphicFramePr>
            <a:graphicFrameLocks noChangeAspect="1"/>
          </p:cNvGraphicFramePr>
          <p:nvPr/>
        </p:nvGraphicFramePr>
        <p:xfrm>
          <a:off x="6702425" y="1291590"/>
          <a:ext cx="2866971" cy="532800"/>
        </p:xfrm>
        <a:graphic>
          <a:graphicData uri="http://schemas.openxmlformats.org/presentationml/2006/ole">
            <mc:AlternateContent xmlns:mc="http://schemas.openxmlformats.org/markup-compatibility/2006">
              <mc:Choice xmlns:v="urn:schemas-microsoft-com:vml" Requires="v">
                <p:oleObj spid="_x0000_s1025" name="" r:id="rId3" imgW="1435100" imgH="266700" progId="Equation.KSEE3">
                  <p:embed/>
                </p:oleObj>
              </mc:Choice>
              <mc:Fallback>
                <p:oleObj name="" r:id="rId3" imgW="1435100" imgH="266700" progId="Equation.KSEE3">
                  <p:embed/>
                  <p:pic>
                    <p:nvPicPr>
                      <p:cNvPr id="0" name="图片 1024"/>
                      <p:cNvPicPr/>
                      <p:nvPr/>
                    </p:nvPicPr>
                    <p:blipFill>
                      <a:blip r:embed="rId4"/>
                      <a:stretch>
                        <a:fillRect/>
                      </a:stretch>
                    </p:blipFill>
                    <p:spPr>
                      <a:xfrm>
                        <a:off x="6702425" y="1291590"/>
                        <a:ext cx="2866971" cy="532800"/>
                      </a:xfrm>
                      <a:prstGeom prst="rect">
                        <a:avLst/>
                      </a:prstGeom>
                    </p:spPr>
                  </p:pic>
                </p:oleObj>
              </mc:Fallback>
            </mc:AlternateContent>
          </a:graphicData>
        </a:graphic>
      </p:graphicFrame>
      <p:sp>
        <p:nvSpPr>
          <p:cNvPr id="15" name="文本框 14"/>
          <p:cNvSpPr txBox="1"/>
          <p:nvPr/>
        </p:nvSpPr>
        <p:spPr>
          <a:xfrm>
            <a:off x="6471285" y="1979930"/>
            <a:ext cx="4220210" cy="829945"/>
          </a:xfrm>
          <a:prstGeom prst="rect">
            <a:avLst/>
          </a:prstGeom>
          <a:noFill/>
          <a:ln w="9525">
            <a:noFill/>
          </a:ln>
        </p:spPr>
        <p:txBody>
          <a:bodyPr wrap="square">
            <a:spAutoFit/>
          </a:bodyPr>
          <a:p>
            <a:pPr indent="0">
              <a:lnSpc>
                <a:spcPct val="100000"/>
              </a:lnSpc>
              <a:buFont typeface="Wingdings" panose="05000000000000000000" charset="0"/>
              <a:buNone/>
            </a:pPr>
            <a:r>
              <a:rPr lang="en-US" altLang="zh-CN" sz="2400" dirty="0" smtClean="0">
                <a:latin typeface="Times New Roman" panose="02020603050405020304" charset="0"/>
                <a:ea typeface="宋体" panose="02010600030101010101" pitchFamily="2" charset="-122"/>
                <a:cs typeface="Times New Roman" panose="02020603050405020304" charset="0"/>
                <a:sym typeface="+mn-ea"/>
              </a:rPr>
              <a:t>Y——</a:t>
            </a:r>
            <a:r>
              <a:rPr lang="zh-CN" altLang="en-US" sz="2400" dirty="0" smtClean="0">
                <a:latin typeface="Times New Roman" panose="02020603050405020304" charset="0"/>
                <a:ea typeface="宋体" panose="02010600030101010101" pitchFamily="2" charset="-122"/>
                <a:cs typeface="Times New Roman" panose="02020603050405020304" charset="0"/>
                <a:sym typeface="+mn-ea"/>
              </a:rPr>
              <a:t>样本的</a:t>
            </a:r>
            <a:r>
              <a:rPr lang="en-US" altLang="zh-CN" sz="2400" dirty="0" smtClean="0">
                <a:latin typeface="Times New Roman" panose="02020603050405020304" charset="0"/>
                <a:ea typeface="宋体" panose="02010600030101010101" pitchFamily="2" charset="-122"/>
                <a:cs typeface="Times New Roman" panose="02020603050405020304" charset="0"/>
                <a:sym typeface="+mn-ea"/>
              </a:rPr>
              <a:t>one-hot</a:t>
            </a:r>
            <a:r>
              <a:rPr lang="zh-CN" altLang="en-US" sz="2400" dirty="0" smtClean="0">
                <a:latin typeface="Times New Roman" panose="02020603050405020304" charset="0"/>
                <a:ea typeface="宋体" panose="02010600030101010101" pitchFamily="2" charset="-122"/>
                <a:cs typeface="Times New Roman" panose="02020603050405020304" charset="0"/>
                <a:sym typeface="+mn-ea"/>
              </a:rPr>
              <a:t>向量</a:t>
            </a:r>
            <a:endParaRPr lang="zh-CN" altLang="en-US" sz="2400" dirty="0" smtClean="0">
              <a:latin typeface="Times New Roman" panose="02020603050405020304" charset="0"/>
              <a:ea typeface="宋体" panose="02010600030101010101" pitchFamily="2" charset="-122"/>
              <a:cs typeface="Times New Roman" panose="02020603050405020304" charset="0"/>
              <a:sym typeface="+mn-ea"/>
            </a:endParaRPr>
          </a:p>
          <a:p>
            <a:pPr indent="0">
              <a:lnSpc>
                <a:spcPct val="100000"/>
              </a:lnSpc>
              <a:buFont typeface="Wingdings" panose="05000000000000000000" charset="0"/>
              <a:buNone/>
            </a:pPr>
            <a:r>
              <a:rPr lang="en-US" altLang="zh-CN" sz="2400" dirty="0" smtClean="0">
                <a:latin typeface="Times New Roman" panose="02020603050405020304" charset="0"/>
                <a:ea typeface="宋体" panose="02010600030101010101" pitchFamily="2" charset="-122"/>
                <a:cs typeface="Times New Roman" panose="02020603050405020304" charset="0"/>
                <a:sym typeface="+mn-ea"/>
              </a:rPr>
              <a:t>  ——softmax</a:t>
            </a:r>
            <a:r>
              <a:rPr lang="zh-CN" altLang="en-US" sz="2400" dirty="0" smtClean="0">
                <a:latin typeface="Times New Roman" panose="02020603050405020304" charset="0"/>
                <a:ea typeface="宋体" panose="02010600030101010101" pitchFamily="2" charset="-122"/>
                <a:cs typeface="Times New Roman" panose="02020603050405020304" charset="0"/>
                <a:sym typeface="+mn-ea"/>
              </a:rPr>
              <a:t>输出向量</a:t>
            </a:r>
            <a:endParaRPr lang="zh-CN" altLang="en-US" sz="2400" dirty="0" smtClean="0">
              <a:latin typeface="Times New Roman" panose="02020603050405020304" charset="0"/>
              <a:ea typeface="宋体" panose="02010600030101010101" pitchFamily="2" charset="-122"/>
              <a:cs typeface="Times New Roman" panose="02020603050405020304" charset="0"/>
              <a:sym typeface="+mn-ea"/>
            </a:endParaRPr>
          </a:p>
        </p:txBody>
      </p:sp>
      <p:graphicFrame>
        <p:nvGraphicFramePr>
          <p:cNvPr id="17" name="对象 16">
            <a:hlinkClick r:id="" action="ppaction://ole?verb="/>
          </p:cNvPr>
          <p:cNvGraphicFramePr>
            <a:graphicFrameLocks noChangeAspect="1"/>
          </p:cNvGraphicFramePr>
          <p:nvPr/>
        </p:nvGraphicFramePr>
        <p:xfrm>
          <a:off x="6471285" y="2377440"/>
          <a:ext cx="279180" cy="406080"/>
        </p:xfrm>
        <a:graphic>
          <a:graphicData uri="http://schemas.openxmlformats.org/presentationml/2006/ole">
            <mc:AlternateContent xmlns:mc="http://schemas.openxmlformats.org/markup-compatibility/2006">
              <mc:Choice xmlns:v="urn:schemas-microsoft-com:vml" Requires="v">
                <p:oleObj spid="_x0000_s1026" name="" r:id="rId5" imgW="139700" imgH="203200" progId="Equation.KSEE3">
                  <p:embed/>
                </p:oleObj>
              </mc:Choice>
              <mc:Fallback>
                <p:oleObj name="" r:id="rId5" imgW="139700" imgH="203200" progId="Equation.KSEE3">
                  <p:embed/>
                  <p:pic>
                    <p:nvPicPr>
                      <p:cNvPr id="0" name="图片 1025"/>
                      <p:cNvPicPr/>
                      <p:nvPr/>
                    </p:nvPicPr>
                    <p:blipFill>
                      <a:blip r:embed="rId6"/>
                      <a:stretch>
                        <a:fillRect/>
                      </a:stretch>
                    </p:blipFill>
                    <p:spPr>
                      <a:xfrm>
                        <a:off x="6471285" y="2377440"/>
                        <a:ext cx="279180" cy="406080"/>
                      </a:xfrm>
                      <a:prstGeom prst="rect">
                        <a:avLst/>
                      </a:prstGeom>
                    </p:spPr>
                  </p:pic>
                </p:oleObj>
              </mc:Fallback>
            </mc:AlternateContent>
          </a:graphicData>
        </a:graphic>
      </p:graphicFrame>
    </p:spTree>
    <p:custDataLst>
      <p:tags r:id="rId7"/>
    </p:custDataLst>
  </p:cSld>
  <p:clrMapOvr>
    <a:masterClrMapping/>
  </p:clrMapOvr>
  <mc:AlternateContent xmlns:mc="http://schemas.openxmlformats.org/markup-compatibility/2006">
    <mc:Choice xmlns:p14="http://schemas.microsoft.com/office/powerpoint/2010/main" Requires="p14">
      <p:transition spd="slow" p14:dur="1200" advTm="8853">
        <p14:flip dir="l"/>
      </p:transition>
    </mc:Choice>
    <mc:Fallback>
      <p:transition spd="slow" advTm="8853">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离页连接符 1"/>
          <p:cNvSpPr/>
          <p:nvPr/>
        </p:nvSpPr>
        <p:spPr>
          <a:xfrm>
            <a:off x="2079666" y="1931648"/>
            <a:ext cx="1692234" cy="1773054"/>
          </a:xfrm>
          <a:prstGeom prst="flowChartOffpageConnector">
            <a:avLst/>
          </a:prstGeom>
          <a:solidFill>
            <a:srgbClr val="3143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30000"/>
              </a:lnSpc>
              <a:spcBef>
                <a:spcPts val="0"/>
              </a:spcBef>
              <a:spcAft>
                <a:spcPts val="0"/>
              </a:spcAft>
              <a:buClrTx/>
              <a:buSzTx/>
              <a:buFontTx/>
              <a:buNone/>
              <a:defRPr/>
            </a:pPr>
            <a:r>
              <a:rPr kumimoji="0" lang="en-US" altLang="zh-CN" sz="9600" b="1" i="0" u="none" strike="noStrike" kern="0" cap="none" spc="0" normalizeH="0" baseline="0" noProof="0" dirty="0" smtClean="0">
                <a:ln>
                  <a:noFill/>
                </a:ln>
                <a:solidFill>
                  <a:prstClr val="white"/>
                </a:solidFill>
                <a:effectLst/>
                <a:uLnTx/>
                <a:uFillTx/>
                <a:latin typeface="Arial" panose="020B0604020202020204"/>
                <a:ea typeface="微软雅黑" panose="020B0503020204020204" charset="-122"/>
                <a:cs typeface="+mn-cs"/>
              </a:rPr>
              <a:t>3</a:t>
            </a:r>
            <a:endParaRPr kumimoji="0" lang="zh-CN" altLang="en-US" sz="9600" b="1" i="0" u="none" strike="noStrike" kern="0" cap="none" spc="0" normalizeH="0" baseline="0" noProof="0" dirty="0" smtClean="0">
              <a:ln>
                <a:noFill/>
              </a:ln>
              <a:solidFill>
                <a:prstClr val="white"/>
              </a:solidFill>
              <a:effectLst/>
              <a:uLnTx/>
              <a:uFillTx/>
              <a:latin typeface="Arial" panose="020B0604020202020204"/>
              <a:ea typeface="微软雅黑" panose="020B0503020204020204" charset="-122"/>
              <a:cs typeface="+mn-cs"/>
            </a:endParaRPr>
          </a:p>
        </p:txBody>
      </p:sp>
      <p:cxnSp>
        <p:nvCxnSpPr>
          <p:cNvPr id="3" name="直接连接符 2"/>
          <p:cNvCxnSpPr/>
          <p:nvPr/>
        </p:nvCxnSpPr>
        <p:spPr>
          <a:xfrm>
            <a:off x="3975100" y="2781587"/>
            <a:ext cx="5753100" cy="0"/>
          </a:xfrm>
          <a:prstGeom prst="line">
            <a:avLst/>
          </a:prstGeom>
          <a:noFill/>
          <a:ln w="12700" cap="flat" cmpd="sng" algn="ctr">
            <a:solidFill>
              <a:srgbClr val="314371"/>
            </a:solidFill>
            <a:prstDash val="solid"/>
            <a:miter lim="800000"/>
          </a:ln>
          <a:effectLst/>
        </p:spPr>
      </p:cxnSp>
      <p:sp>
        <p:nvSpPr>
          <p:cNvPr id="4" name="文本框 32"/>
          <p:cNvSpPr txBox="1"/>
          <p:nvPr/>
        </p:nvSpPr>
        <p:spPr>
          <a:xfrm>
            <a:off x="3975100" y="1931670"/>
            <a:ext cx="7607300" cy="583565"/>
          </a:xfrm>
          <a:prstGeom prst="rect">
            <a:avLst/>
          </a:prstGeom>
          <a:noFill/>
        </p:spPr>
        <p:txBody>
          <a:bodyPr wrap="square" rtlCol="0">
            <a:spAutoFit/>
          </a:bodyPr>
          <a:lstStyle/>
          <a:p>
            <a:pPr algn="l"/>
            <a:r>
              <a:rPr lang="zh-CN" altLang="en-US" sz="3200" b="1" dirty="0" smtClean="0">
                <a:solidFill>
                  <a:srgbClr val="314371"/>
                </a:solidFill>
                <a:latin typeface="Times New Roman" panose="02020603050405020304" charset="0"/>
                <a:ea typeface="宋体" panose="02010600030101010101" pitchFamily="2" charset="-122"/>
                <a:cs typeface="Times New Roman" panose="02020603050405020304" charset="0"/>
              </a:rPr>
              <a:t>研究内容及方案</a:t>
            </a:r>
            <a:endParaRPr lang="zh-CN" sz="3200" b="1" baseline="30000" dirty="0" smtClean="0">
              <a:solidFill>
                <a:srgbClr val="314371"/>
              </a:solidFill>
              <a:latin typeface="Times New Roman" panose="02020603050405020304" charset="0"/>
              <a:ea typeface="宋体" panose="02010600030101010101" pitchFamily="2" charset="-122"/>
              <a:cs typeface="Times New Roman" panose="02020603050405020304" charset="0"/>
            </a:endParaRPr>
          </a:p>
        </p:txBody>
      </p:sp>
      <p:sp>
        <p:nvSpPr>
          <p:cNvPr id="16" name="矩形 42"/>
          <p:cNvSpPr/>
          <p:nvPr/>
        </p:nvSpPr>
        <p:spPr>
          <a:xfrm rot="16200000">
            <a:off x="3723422" y="1540798"/>
            <a:ext cx="1577720" cy="9024563"/>
          </a:xfrm>
          <a:custGeom>
            <a:avLst/>
            <a:gdLst/>
            <a:ahLst/>
            <a:cxnLst/>
            <a:rect l="l" t="t" r="r" b="b"/>
            <a:pathLst>
              <a:path w="2443221" h="4630591">
                <a:moveTo>
                  <a:pt x="0" y="0"/>
                </a:moveTo>
                <a:lnTo>
                  <a:pt x="2443221" y="0"/>
                </a:lnTo>
                <a:lnTo>
                  <a:pt x="0" y="463059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algn="ctr"/>
            <a:endParaRPr lang="zh-CN" altLang="en-US"/>
          </a:p>
        </p:txBody>
      </p:sp>
      <p:sp>
        <p:nvSpPr>
          <p:cNvPr id="17" name="矩形 42"/>
          <p:cNvSpPr/>
          <p:nvPr/>
        </p:nvSpPr>
        <p:spPr>
          <a:xfrm rot="16200000" flipV="1">
            <a:off x="9435319" y="4101319"/>
            <a:ext cx="2345925" cy="3167437"/>
          </a:xfrm>
          <a:custGeom>
            <a:avLst/>
            <a:gdLst/>
            <a:ahLst/>
            <a:cxnLst/>
            <a:rect l="l" t="t" r="r" b="b"/>
            <a:pathLst>
              <a:path w="2443221" h="4630591">
                <a:moveTo>
                  <a:pt x="0" y="0"/>
                </a:moveTo>
                <a:lnTo>
                  <a:pt x="2443221" y="0"/>
                </a:lnTo>
                <a:lnTo>
                  <a:pt x="0" y="4630591"/>
                </a:lnTo>
                <a:close/>
              </a:path>
            </a:pathLst>
          </a:cu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26"/>
    </mc:Choice>
    <mc:Fallback>
      <p:transition spd="slow" advTm="302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20204"/>
                <a:ea typeface="微软雅黑" panose="020B0503020204020204" charset="-122"/>
              </a:rPr>
            </a:fld>
            <a:r>
              <a:rPr lang="zh-CN" altLang="en-US" sz="1200" dirty="0">
                <a:solidFill>
                  <a:srgbClr val="314371"/>
                </a:solidFill>
                <a:latin typeface="Arial" panose="020B060402020202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4445" y="95377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097280" y="366395"/>
            <a:ext cx="10927080" cy="521970"/>
          </a:xfrm>
          <a:prstGeom prst="rect">
            <a:avLst/>
          </a:prstGeom>
          <a:noFill/>
        </p:spPr>
        <p:txBody>
          <a:bodyPr wrap="square" rtlCol="0">
            <a:spAutoFit/>
          </a:bodyPr>
          <a:lstStyle/>
          <a:p>
            <a:r>
              <a:rPr lang="zh-CN" altLang="en-US"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数据集</a:t>
            </a:r>
            <a:endParaRPr lang="zh-CN" altLang="en-US"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4" name="文本框 23"/>
          <p:cNvSpPr txBox="1"/>
          <p:nvPr/>
        </p:nvSpPr>
        <p:spPr>
          <a:xfrm>
            <a:off x="646430" y="1305560"/>
            <a:ext cx="10560685" cy="3784600"/>
          </a:xfrm>
          <a:prstGeom prst="rect">
            <a:avLst/>
          </a:prstGeom>
          <a:noFill/>
        </p:spPr>
        <p:txBody>
          <a:bodyPr wrap="square" rtlCol="0">
            <a:spAutoFit/>
          </a:bodyPr>
          <a:p>
            <a:pPr>
              <a:lnSpc>
                <a:spcPct val="125000"/>
              </a:lnSpc>
              <a:spcBef>
                <a:spcPts val="0"/>
              </a:spcBef>
              <a:spcAft>
                <a:spcPts val="0"/>
              </a:spcAft>
            </a:pPr>
            <a:r>
              <a:rPr lang="en-US" altLang="zh-CN" sz="2400">
                <a:latin typeface="Times New Roman" panose="02020603050405020304" charset="0"/>
                <a:ea typeface="宋体" panose="02010600030101010101" pitchFamily="2" charset="-122"/>
                <a:cs typeface="Times New Roman" panose="02020603050405020304" charset="0"/>
              </a:rPr>
              <a:t>采用高光谱遥感图像研究领域最常用的三个高光谱图像数据集，分别是Indian Pines数据集、Pavia University数据集和Salinas数据集。选择该三个数据集的原因有</a:t>
            </a:r>
            <a:r>
              <a:rPr lang="zh-CN" altLang="en-US" sz="2400">
                <a:latin typeface="Times New Roman" panose="02020603050405020304" charset="0"/>
                <a:ea typeface="宋体" panose="02010600030101010101" pitchFamily="2" charset="-122"/>
                <a:cs typeface="Times New Roman" panose="02020603050405020304" charset="0"/>
              </a:rPr>
              <a:t>：</a:t>
            </a:r>
            <a:endParaRPr lang="zh-CN" altLang="en-US" sz="2400">
              <a:latin typeface="Times New Roman" panose="02020603050405020304" charset="0"/>
              <a:ea typeface="宋体" panose="02010600030101010101" pitchFamily="2" charset="-122"/>
              <a:cs typeface="Times New Roman" panose="02020603050405020304" charset="0"/>
            </a:endParaRPr>
          </a:p>
          <a:p>
            <a:pPr marL="457200" indent="-457200">
              <a:lnSpc>
                <a:spcPct val="125000"/>
              </a:lnSpc>
              <a:spcBef>
                <a:spcPts val="0"/>
              </a:spcBef>
              <a:spcAft>
                <a:spcPts val="0"/>
              </a:spcAft>
              <a:buFont typeface="+mj-lt"/>
              <a:buAutoNum type="arabicPeriod"/>
            </a:pPr>
            <a:r>
              <a:rPr lang="en-US" altLang="zh-CN" sz="2400">
                <a:latin typeface="Times New Roman" panose="02020603050405020304" charset="0"/>
                <a:ea typeface="宋体" panose="02010600030101010101" pitchFamily="2" charset="-122"/>
                <a:cs typeface="Times New Roman" panose="02020603050405020304" charset="0"/>
              </a:rPr>
              <a:t>三个数据集包含不同空间分辨率；</a:t>
            </a:r>
            <a:endParaRPr lang="en-US" altLang="zh-CN" sz="2400">
              <a:latin typeface="Times New Roman" panose="02020603050405020304" charset="0"/>
              <a:ea typeface="宋体" panose="02010600030101010101" pitchFamily="2" charset="-122"/>
              <a:cs typeface="Times New Roman" panose="02020603050405020304" charset="0"/>
            </a:endParaRPr>
          </a:p>
          <a:p>
            <a:pPr marL="457200" indent="-457200">
              <a:lnSpc>
                <a:spcPct val="125000"/>
              </a:lnSpc>
              <a:spcBef>
                <a:spcPts val="0"/>
              </a:spcBef>
              <a:spcAft>
                <a:spcPts val="0"/>
              </a:spcAft>
              <a:buFont typeface="+mj-lt"/>
              <a:buAutoNum type="arabicPeriod"/>
            </a:pPr>
            <a:r>
              <a:rPr lang="en-US" altLang="zh-CN" sz="2400">
                <a:latin typeface="Times New Roman" panose="02020603050405020304" charset="0"/>
                <a:ea typeface="宋体" panose="02010600030101010101" pitchFamily="2" charset="-122"/>
                <a:cs typeface="Times New Roman" panose="02020603050405020304" charset="0"/>
              </a:rPr>
              <a:t>既包含野外地区，又包含城镇中心区域；</a:t>
            </a:r>
            <a:endParaRPr lang="en-US" altLang="zh-CN" sz="2400">
              <a:latin typeface="Times New Roman" panose="02020603050405020304" charset="0"/>
              <a:ea typeface="宋体" panose="02010600030101010101" pitchFamily="2" charset="-122"/>
              <a:cs typeface="Times New Roman" panose="02020603050405020304" charset="0"/>
            </a:endParaRPr>
          </a:p>
          <a:p>
            <a:pPr marL="457200" indent="-457200">
              <a:lnSpc>
                <a:spcPct val="125000"/>
              </a:lnSpc>
              <a:spcBef>
                <a:spcPts val="0"/>
              </a:spcBef>
              <a:spcAft>
                <a:spcPts val="0"/>
              </a:spcAft>
              <a:buFont typeface="+mj-lt"/>
              <a:buAutoNum type="arabicPeriod"/>
            </a:pPr>
            <a:r>
              <a:rPr lang="en-US" altLang="zh-CN" sz="2400">
                <a:latin typeface="Times New Roman" panose="02020603050405020304" charset="0"/>
                <a:ea typeface="宋体" panose="02010600030101010101" pitchFamily="2" charset="-122"/>
                <a:cs typeface="Times New Roman" panose="02020603050405020304" charset="0"/>
              </a:rPr>
              <a:t>三个数据集的光谱波段数都不同，从 100 光谱波段到 200 光谱波段不等；</a:t>
            </a:r>
            <a:endParaRPr lang="en-US" altLang="zh-CN" sz="2400">
              <a:latin typeface="Times New Roman" panose="02020603050405020304" charset="0"/>
              <a:ea typeface="宋体" panose="02010600030101010101" pitchFamily="2" charset="-122"/>
              <a:cs typeface="Times New Roman" panose="02020603050405020304" charset="0"/>
            </a:endParaRPr>
          </a:p>
          <a:p>
            <a:pPr marL="457200" indent="-457200">
              <a:lnSpc>
                <a:spcPct val="125000"/>
              </a:lnSpc>
              <a:spcBef>
                <a:spcPts val="0"/>
              </a:spcBef>
              <a:spcAft>
                <a:spcPts val="0"/>
              </a:spcAft>
              <a:buFont typeface="+mj-lt"/>
              <a:buAutoNum type="arabicPeriod"/>
            </a:pPr>
            <a:r>
              <a:rPr lang="en-US" altLang="zh-CN" sz="2400">
                <a:latin typeface="Times New Roman" panose="02020603050405020304" charset="0"/>
                <a:ea typeface="宋体" panose="02010600030101010101" pitchFamily="2" charset="-122"/>
                <a:cs typeface="Times New Roman" panose="02020603050405020304" charset="0"/>
              </a:rPr>
              <a:t>三个数据集的类别数量较为复杂，能够最大程度的考验模型的分类能力和分类效果。</a:t>
            </a:r>
            <a:endParaRPr lang="en-US" altLang="zh-CN" sz="2400">
              <a:latin typeface="Times New Roman" panose="02020603050405020304" charset="0"/>
              <a:ea typeface="宋体" panose="02010600030101010101" pitchFamily="2" charset="-122"/>
              <a:cs typeface="Times New Roman" panose="0202060305040502030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200" advTm="8853">
        <p14:flip dir="l"/>
      </p:transition>
    </mc:Choice>
    <mc:Fallback>
      <p:transition spd="slow" advTm="8853">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20204"/>
                <a:ea typeface="微软雅黑" panose="020B0503020204020204" charset="-122"/>
              </a:rPr>
            </a:fld>
            <a:r>
              <a:rPr lang="zh-CN" altLang="en-US" sz="1200" dirty="0">
                <a:solidFill>
                  <a:srgbClr val="314371"/>
                </a:solidFill>
                <a:latin typeface="Arial" panose="020B060402020202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4445" y="95377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097280" y="366395"/>
            <a:ext cx="10927080" cy="521970"/>
          </a:xfrm>
          <a:prstGeom prst="rect">
            <a:avLst/>
          </a:prstGeom>
          <a:noFill/>
        </p:spPr>
        <p:txBody>
          <a:bodyPr wrap="square" rtlCol="0">
            <a:spAutoFit/>
          </a:bodyPr>
          <a:lstStyle/>
          <a:p>
            <a:r>
              <a:rPr lang="zh-CN" altLang="en-US"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评价指标</a:t>
            </a:r>
            <a:endParaRPr lang="zh-CN" altLang="en-US"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endParaRPr>
          </a:p>
        </p:txBody>
      </p:sp>
      <p:graphicFrame>
        <p:nvGraphicFramePr>
          <p:cNvPr id="11" name="对象 -2147482535"/>
          <p:cNvGraphicFramePr>
            <a:graphicFrameLocks noChangeAspect="1"/>
          </p:cNvGraphicFramePr>
          <p:nvPr/>
        </p:nvGraphicFramePr>
        <p:xfrm>
          <a:off x="170815" y="1542415"/>
          <a:ext cx="3733266" cy="2095200"/>
        </p:xfrm>
        <a:graphic>
          <a:graphicData uri="http://schemas.openxmlformats.org/presentationml/2006/ole">
            <mc:AlternateContent xmlns:mc="http://schemas.openxmlformats.org/markup-compatibility/2006">
              <mc:Choice xmlns:v="urn:schemas-microsoft-com:vml" Requires="v">
                <p:oleObj spid="_x0000_s3076" name="" r:id="rId1" imgW="2489200" imgH="1397000" progId="Equation.KSEE3">
                  <p:embed/>
                </p:oleObj>
              </mc:Choice>
              <mc:Fallback>
                <p:oleObj name="" r:id="rId1" imgW="2489200" imgH="1397000" progId="Equation.KSEE3">
                  <p:embed/>
                  <p:pic>
                    <p:nvPicPr>
                      <p:cNvPr id="0" name="图片 3075"/>
                      <p:cNvPicPr/>
                      <p:nvPr/>
                    </p:nvPicPr>
                    <p:blipFill>
                      <a:blip r:embed="rId2"/>
                      <a:stretch>
                        <a:fillRect/>
                      </a:stretch>
                    </p:blipFill>
                    <p:spPr>
                      <a:xfrm>
                        <a:off x="170815" y="1542415"/>
                        <a:ext cx="3733266" cy="2095200"/>
                      </a:xfrm>
                      <a:prstGeom prst="rect">
                        <a:avLst/>
                      </a:prstGeom>
                      <a:noFill/>
                      <a:ln w="38100">
                        <a:noFill/>
                        <a:miter/>
                      </a:ln>
                    </p:spPr>
                  </p:pic>
                </p:oleObj>
              </mc:Fallback>
            </mc:AlternateContent>
          </a:graphicData>
        </a:graphic>
      </p:graphicFrame>
      <p:sp>
        <p:nvSpPr>
          <p:cNvPr id="19" name="文本框 18"/>
          <p:cNvSpPr txBox="1"/>
          <p:nvPr/>
        </p:nvSpPr>
        <p:spPr>
          <a:xfrm>
            <a:off x="254000" y="1082040"/>
            <a:ext cx="3649980" cy="398780"/>
          </a:xfrm>
          <a:prstGeom prst="rect">
            <a:avLst/>
          </a:prstGeom>
          <a:noFill/>
          <a:ln w="9525">
            <a:noFill/>
          </a:ln>
        </p:spPr>
        <p:txBody>
          <a:bodyPr wrap="square">
            <a:spAutoFit/>
          </a:bodyPr>
          <a:p>
            <a:pPr marL="285750" indent="-285750">
              <a:buFont typeface="Wingdings" panose="05000000000000000000" charset="0"/>
              <a:buChar char="l"/>
            </a:pPr>
            <a:r>
              <a:rPr lang="zh-CN" sz="2000" b="0">
                <a:latin typeface="宋体" panose="02010600030101010101" pitchFamily="2" charset="-122"/>
                <a:ea typeface="宋体" panose="02010600030101010101" pitchFamily="2" charset="-122"/>
              </a:rPr>
              <a:t>误差矩阵</a:t>
            </a:r>
            <a:r>
              <a:rPr lang="en-US" altLang="zh-CN" sz="2000" b="0">
                <a:latin typeface="宋体" panose="02010600030101010101" pitchFamily="2" charset="-122"/>
                <a:ea typeface="宋体" panose="02010600030101010101" pitchFamily="2" charset="-122"/>
              </a:rPr>
              <a:t>(</a:t>
            </a:r>
            <a:r>
              <a:rPr lang="zh-CN" altLang="en-US" sz="2000" b="0">
                <a:latin typeface="宋体" panose="02010600030101010101" pitchFamily="2" charset="-122"/>
                <a:ea typeface="宋体" panose="02010600030101010101" pitchFamily="2" charset="-122"/>
              </a:rPr>
              <a:t>混淆矩阵</a:t>
            </a:r>
            <a:r>
              <a:rPr lang="en-US" altLang="zh-CN" sz="2000" b="0">
                <a:latin typeface="宋体" panose="02010600030101010101" pitchFamily="2" charset="-122"/>
                <a:ea typeface="宋体" panose="02010600030101010101" pitchFamily="2" charset="-122"/>
              </a:rPr>
              <a:t>)</a:t>
            </a:r>
            <a:endParaRPr lang="en-US" altLang="zh-CN" sz="2000" b="0">
              <a:latin typeface="宋体" panose="02010600030101010101" pitchFamily="2" charset="-122"/>
              <a:ea typeface="宋体" panose="02010600030101010101" pitchFamily="2" charset="-122"/>
            </a:endParaRPr>
          </a:p>
        </p:txBody>
      </p:sp>
      <p:sp>
        <p:nvSpPr>
          <p:cNvPr id="21" name="文本框 20"/>
          <p:cNvSpPr txBox="1"/>
          <p:nvPr/>
        </p:nvSpPr>
        <p:spPr>
          <a:xfrm>
            <a:off x="321310" y="3822700"/>
            <a:ext cx="4056380" cy="2784475"/>
          </a:xfrm>
          <a:prstGeom prst="rect">
            <a:avLst/>
          </a:prstGeom>
          <a:noFill/>
          <a:ln w="9525">
            <a:noFill/>
          </a:ln>
        </p:spPr>
        <p:txBody>
          <a:bodyPr wrap="square">
            <a:spAutoFit/>
          </a:bodyPr>
          <a:p>
            <a:pPr indent="0">
              <a:lnSpc>
                <a:spcPct val="125000"/>
              </a:lnSpc>
              <a:spcBef>
                <a:spcPts val="0"/>
              </a:spcBef>
              <a:spcAft>
                <a:spcPts val="0"/>
              </a:spcAft>
            </a:pPr>
            <a:r>
              <a:rPr lang="zh-CN" sz="2000" b="0">
                <a:ea typeface="宋体" panose="02010600030101010101" pitchFamily="2" charset="-122"/>
              </a:rPr>
              <a:t>行：数据的真实归属类别。总数代表该类别的数据实例的数目。</a:t>
            </a:r>
            <a:endParaRPr lang="zh-CN" sz="2000" b="0">
              <a:ea typeface="宋体" panose="02010600030101010101" pitchFamily="2" charset="-122"/>
            </a:endParaRPr>
          </a:p>
          <a:p>
            <a:pPr indent="0">
              <a:lnSpc>
                <a:spcPct val="125000"/>
              </a:lnSpc>
              <a:spcBef>
                <a:spcPts val="0"/>
              </a:spcBef>
              <a:spcAft>
                <a:spcPts val="0"/>
              </a:spcAft>
            </a:pPr>
            <a:r>
              <a:rPr lang="zh-CN" sz="2000" b="0">
                <a:ea typeface="宋体" panose="02010600030101010101" pitchFamily="2" charset="-122"/>
              </a:rPr>
              <a:t>列：</a:t>
            </a:r>
            <a:r>
              <a:rPr lang="zh-CN" sz="2000">
                <a:ea typeface="宋体" panose="02010600030101010101" pitchFamily="2" charset="-122"/>
                <a:sym typeface="+mn-ea"/>
              </a:rPr>
              <a:t>数据的预测类别。总数代表</a:t>
            </a:r>
            <a:r>
              <a:rPr lang="zh-CN" sz="2000" b="0">
                <a:ea typeface="宋体" panose="02010600030101010101" pitchFamily="2" charset="-122"/>
              </a:rPr>
              <a:t>真实数据被预测为该类的数目。</a:t>
            </a:r>
            <a:endParaRPr lang="zh-CN" sz="2000" b="0">
              <a:ea typeface="宋体" panose="02010600030101010101" pitchFamily="2" charset="-122"/>
            </a:endParaRPr>
          </a:p>
          <a:p>
            <a:pPr indent="0">
              <a:lnSpc>
                <a:spcPct val="125000"/>
              </a:lnSpc>
              <a:spcBef>
                <a:spcPts val="0"/>
              </a:spcBef>
              <a:spcAft>
                <a:spcPts val="0"/>
              </a:spcAft>
            </a:pPr>
            <a:r>
              <a:rPr lang="zh-CN" sz="2000" b="0">
                <a:ea typeface="宋体" panose="02010600030101010101" pitchFamily="2" charset="-122"/>
              </a:rPr>
              <a:t>         ：第</a:t>
            </a:r>
            <a:r>
              <a:rPr lang="en-US" altLang="zh-CN" sz="2000" b="0">
                <a:ea typeface="宋体" panose="02010600030101010101" pitchFamily="2" charset="-122"/>
              </a:rPr>
              <a:t>a</a:t>
            </a:r>
            <a:r>
              <a:rPr lang="zh-CN" altLang="en-US" sz="2000" b="0">
                <a:ea typeface="宋体" panose="02010600030101010101" pitchFamily="2" charset="-122"/>
              </a:rPr>
              <a:t>类数据被分为</a:t>
            </a:r>
            <a:r>
              <a:rPr lang="en-US" altLang="zh-CN" sz="2000" b="0">
                <a:ea typeface="宋体" panose="02010600030101010101" pitchFamily="2" charset="-122"/>
              </a:rPr>
              <a:t>b</a:t>
            </a:r>
            <a:r>
              <a:rPr lang="zh-CN" altLang="en-US" sz="2000" b="0">
                <a:ea typeface="宋体" panose="02010600030101010101" pitchFamily="2" charset="-122"/>
              </a:rPr>
              <a:t>类的数目</a:t>
            </a:r>
            <a:endParaRPr lang="zh-CN" sz="2000" b="0">
              <a:ea typeface="宋体" panose="02010600030101010101" pitchFamily="2" charset="-122"/>
            </a:endParaRPr>
          </a:p>
          <a:p>
            <a:pPr indent="0">
              <a:lnSpc>
                <a:spcPct val="125000"/>
              </a:lnSpc>
              <a:spcBef>
                <a:spcPts val="0"/>
              </a:spcBef>
              <a:spcAft>
                <a:spcPts val="0"/>
              </a:spcAft>
            </a:pPr>
            <a:r>
              <a:rPr lang="zh-CN" sz="2000" b="0">
                <a:ea typeface="宋体" panose="02010600030101010101" pitchFamily="2" charset="-122"/>
              </a:rPr>
              <a:t>主对角线上的元素：每一类样本被正确分类的个数。</a:t>
            </a:r>
            <a:endParaRPr lang="zh-CN" altLang="en-US" sz="2000"/>
          </a:p>
        </p:txBody>
      </p:sp>
      <p:sp>
        <p:nvSpPr>
          <p:cNvPr id="22" name="文本框 21"/>
          <p:cNvSpPr txBox="1"/>
          <p:nvPr/>
        </p:nvSpPr>
        <p:spPr>
          <a:xfrm>
            <a:off x="4250055" y="1082040"/>
            <a:ext cx="3570605" cy="2014855"/>
          </a:xfrm>
          <a:prstGeom prst="rect">
            <a:avLst/>
          </a:prstGeom>
          <a:noFill/>
          <a:ln w="9525">
            <a:noFill/>
          </a:ln>
        </p:spPr>
        <p:txBody>
          <a:bodyPr wrap="square">
            <a:spAutoFit/>
          </a:bodyPr>
          <a:p>
            <a:pPr marL="285750" indent="-285750">
              <a:lnSpc>
                <a:spcPct val="125000"/>
              </a:lnSpc>
              <a:spcBef>
                <a:spcPts val="0"/>
              </a:spcBef>
              <a:spcAft>
                <a:spcPts val="0"/>
              </a:spcAft>
              <a:buFont typeface="Wingdings" panose="05000000000000000000" charset="0"/>
              <a:buChar char="l"/>
            </a:pPr>
            <a:r>
              <a:rPr lang="zh-CN" sz="2000" b="0">
                <a:latin typeface="Times New Roman" panose="02020603050405020304" charset="0"/>
                <a:ea typeface="宋体" panose="02010600030101010101" pitchFamily="2" charset="-122"/>
                <a:cs typeface="Times New Roman" panose="02020603050405020304" charset="0"/>
              </a:rPr>
              <a:t>总体精度(OA)：所有样本中被正确分类的个数占所有测试样本的比例。</a:t>
            </a:r>
            <a:r>
              <a:rPr lang="zh-CN" sz="2000">
                <a:ea typeface="宋体" panose="02010600030101010101" pitchFamily="2" charset="-122"/>
                <a:sym typeface="+mn-ea"/>
              </a:rPr>
              <a:t>数据的真实归属类别，不能反映各种地物具</a:t>
            </a:r>
            <a:r>
              <a:rPr lang="zh-CN" sz="2000" b="0">
                <a:latin typeface="Times New Roman" panose="02020603050405020304" charset="0"/>
                <a:ea typeface="宋体" panose="02010600030101010101" pitchFamily="2" charset="-122"/>
                <a:cs typeface="Times New Roman" panose="02020603050405020304" charset="0"/>
              </a:rPr>
              <a:t>体的准确程度</a:t>
            </a:r>
            <a:endParaRPr lang="zh-CN" sz="2000" b="0">
              <a:latin typeface="Times New Roman" panose="02020603050405020304" charset="0"/>
              <a:ea typeface="宋体" panose="02010600030101010101" pitchFamily="2" charset="-122"/>
              <a:cs typeface="Times New Roman" panose="02020603050405020304" charset="0"/>
            </a:endParaRPr>
          </a:p>
        </p:txBody>
      </p:sp>
      <p:graphicFrame>
        <p:nvGraphicFramePr>
          <p:cNvPr id="12" name="对象 -2147482529"/>
          <p:cNvGraphicFramePr>
            <a:graphicFrameLocks noChangeAspect="1"/>
          </p:cNvGraphicFramePr>
          <p:nvPr/>
        </p:nvGraphicFramePr>
        <p:xfrm>
          <a:off x="4944428" y="3150235"/>
          <a:ext cx="2181910" cy="786960"/>
        </p:xfrm>
        <a:graphic>
          <a:graphicData uri="http://schemas.openxmlformats.org/presentationml/2006/ole">
            <mc:AlternateContent xmlns:mc="http://schemas.openxmlformats.org/markup-compatibility/2006">
              <mc:Choice xmlns:v="urn:schemas-microsoft-com:vml" Requires="v">
                <p:oleObj spid="_x0000_s23" name="" r:id="rId3" imgW="1091565" imgH="393700" progId="Equation.KSEE3">
                  <p:embed/>
                </p:oleObj>
              </mc:Choice>
              <mc:Fallback>
                <p:oleObj name="" r:id="rId3" imgW="1091565" imgH="393700" progId="Equation.KSEE3">
                  <p:embed/>
                  <p:pic>
                    <p:nvPicPr>
                      <p:cNvPr id="0" name="图片 22"/>
                      <p:cNvPicPr/>
                      <p:nvPr/>
                    </p:nvPicPr>
                    <p:blipFill>
                      <a:blip r:embed="rId4"/>
                      <a:stretch>
                        <a:fillRect/>
                      </a:stretch>
                    </p:blipFill>
                    <p:spPr>
                      <a:xfrm>
                        <a:off x="4944428" y="3150235"/>
                        <a:ext cx="2181910" cy="786960"/>
                      </a:xfrm>
                      <a:prstGeom prst="rect">
                        <a:avLst/>
                      </a:prstGeom>
                      <a:noFill/>
                      <a:ln w="38100">
                        <a:noFill/>
                        <a:miter/>
                      </a:ln>
                    </p:spPr>
                  </p:pic>
                </p:oleObj>
              </mc:Fallback>
            </mc:AlternateContent>
          </a:graphicData>
        </a:graphic>
      </p:graphicFrame>
      <p:sp>
        <p:nvSpPr>
          <p:cNvPr id="25" name="文本框 24"/>
          <p:cNvSpPr txBox="1"/>
          <p:nvPr/>
        </p:nvSpPr>
        <p:spPr>
          <a:xfrm>
            <a:off x="4377690" y="3937000"/>
            <a:ext cx="3458210" cy="860425"/>
          </a:xfrm>
          <a:prstGeom prst="rect">
            <a:avLst/>
          </a:prstGeom>
          <a:noFill/>
          <a:ln w="9525">
            <a:noFill/>
          </a:ln>
        </p:spPr>
        <p:txBody>
          <a:bodyPr wrap="square">
            <a:spAutoFit/>
          </a:bodyPr>
          <a:p>
            <a:pPr marL="285750" indent="-285750">
              <a:lnSpc>
                <a:spcPct val="125000"/>
              </a:lnSpc>
              <a:spcBef>
                <a:spcPts val="0"/>
              </a:spcBef>
              <a:spcAft>
                <a:spcPts val="0"/>
              </a:spcAft>
              <a:buFont typeface="Wingdings" panose="05000000000000000000" charset="0"/>
              <a:buChar char="l"/>
            </a:pPr>
            <a:r>
              <a:rPr lang="zh-CN" sz="2000" b="0">
                <a:latin typeface="Times New Roman" panose="02020603050405020304" charset="0"/>
                <a:ea typeface="宋体" panose="02010600030101010101" pitchFamily="2" charset="-122"/>
                <a:cs typeface="Times New Roman" panose="02020603050405020304" charset="0"/>
              </a:rPr>
              <a:t>平均精度(AA)：每一类样本的分类精度的平均值</a:t>
            </a:r>
            <a:endParaRPr lang="zh-CN" sz="2000" b="0">
              <a:latin typeface="Times New Roman" panose="02020603050405020304" charset="0"/>
              <a:ea typeface="宋体" panose="02010600030101010101" pitchFamily="2" charset="-122"/>
              <a:cs typeface="Times New Roman" panose="02020603050405020304" charset="0"/>
            </a:endParaRPr>
          </a:p>
        </p:txBody>
      </p:sp>
      <p:graphicFrame>
        <p:nvGraphicFramePr>
          <p:cNvPr id="13" name="对象 -2147482526"/>
          <p:cNvGraphicFramePr>
            <a:graphicFrameLocks noChangeAspect="1"/>
          </p:cNvGraphicFramePr>
          <p:nvPr/>
        </p:nvGraphicFramePr>
        <p:xfrm>
          <a:off x="5002530" y="4884420"/>
          <a:ext cx="2208507" cy="888480"/>
        </p:xfrm>
        <a:graphic>
          <a:graphicData uri="http://schemas.openxmlformats.org/presentationml/2006/ole">
            <mc:AlternateContent xmlns:mc="http://schemas.openxmlformats.org/markup-compatibility/2006">
              <mc:Choice xmlns:v="urn:schemas-microsoft-com:vml" Requires="v">
                <p:oleObj spid="_x0000_s26" name="" r:id="rId5" imgW="1104900" imgH="444500" progId="Equation.KSEE3">
                  <p:embed/>
                </p:oleObj>
              </mc:Choice>
              <mc:Fallback>
                <p:oleObj name="" r:id="rId5" imgW="1104900" imgH="444500" progId="Equation.KSEE3">
                  <p:embed/>
                  <p:pic>
                    <p:nvPicPr>
                      <p:cNvPr id="0" name="图片 25"/>
                      <p:cNvPicPr/>
                      <p:nvPr/>
                    </p:nvPicPr>
                    <p:blipFill>
                      <a:blip r:embed="rId6"/>
                      <a:stretch>
                        <a:fillRect/>
                      </a:stretch>
                    </p:blipFill>
                    <p:spPr>
                      <a:xfrm>
                        <a:off x="5002530" y="4884420"/>
                        <a:ext cx="2208507" cy="888480"/>
                      </a:xfrm>
                      <a:prstGeom prst="rect">
                        <a:avLst/>
                      </a:prstGeom>
                      <a:noFill/>
                      <a:ln w="38100">
                        <a:noFill/>
                        <a:miter/>
                      </a:ln>
                    </p:spPr>
                  </p:pic>
                </p:oleObj>
              </mc:Fallback>
            </mc:AlternateContent>
          </a:graphicData>
        </a:graphic>
      </p:graphicFrame>
      <p:sp>
        <p:nvSpPr>
          <p:cNvPr id="27" name="文本框 26"/>
          <p:cNvSpPr txBox="1"/>
          <p:nvPr/>
        </p:nvSpPr>
        <p:spPr>
          <a:xfrm>
            <a:off x="8205470" y="1082040"/>
            <a:ext cx="3458210" cy="1630045"/>
          </a:xfrm>
          <a:prstGeom prst="rect">
            <a:avLst/>
          </a:prstGeom>
          <a:noFill/>
          <a:ln w="9525">
            <a:noFill/>
          </a:ln>
        </p:spPr>
        <p:txBody>
          <a:bodyPr wrap="square">
            <a:spAutoFit/>
          </a:bodyPr>
          <a:p>
            <a:pPr marL="285750" indent="-285750">
              <a:lnSpc>
                <a:spcPct val="125000"/>
              </a:lnSpc>
              <a:spcBef>
                <a:spcPts val="0"/>
              </a:spcBef>
              <a:spcAft>
                <a:spcPts val="0"/>
              </a:spcAft>
              <a:buFont typeface="Wingdings" panose="05000000000000000000" charset="0"/>
              <a:buChar char="l"/>
            </a:pPr>
            <a:r>
              <a:rPr lang="zh-CN" sz="2000" b="0">
                <a:latin typeface="Times New Roman" panose="02020603050405020304" charset="0"/>
                <a:ea typeface="宋体" panose="02010600030101010101" pitchFamily="2" charset="-122"/>
                <a:cs typeface="Times New Roman" panose="02020603050405020304" charset="0"/>
              </a:rPr>
              <a:t>Kappa系数：</a:t>
            </a:r>
            <a:endParaRPr lang="zh-CN" sz="2000" b="0">
              <a:latin typeface="Times New Roman" panose="02020603050405020304" charset="0"/>
              <a:ea typeface="宋体" panose="02010600030101010101" pitchFamily="2" charset="-122"/>
              <a:cs typeface="Times New Roman" panose="02020603050405020304" charset="0"/>
            </a:endParaRPr>
          </a:p>
          <a:p>
            <a:pPr marL="285750" indent="-285750">
              <a:lnSpc>
                <a:spcPct val="125000"/>
              </a:lnSpc>
              <a:spcBef>
                <a:spcPts val="0"/>
              </a:spcBef>
              <a:spcAft>
                <a:spcPts val="0"/>
              </a:spcAft>
              <a:buFont typeface="Wingdings" panose="05000000000000000000" charset="0"/>
              <a:buChar char="Ø"/>
            </a:pPr>
            <a:r>
              <a:rPr lang="zh-CN" sz="2000" b="0">
                <a:latin typeface="Times New Roman" panose="02020603050405020304" charset="0"/>
                <a:ea typeface="宋体" panose="02010600030101010101" pitchFamily="2" charset="-122"/>
                <a:cs typeface="Times New Roman" panose="02020603050405020304" charset="0"/>
              </a:rPr>
              <a:t>评估一致性，评价分类结果存在的不确定性；</a:t>
            </a:r>
            <a:endParaRPr lang="zh-CN" sz="2000" b="0">
              <a:latin typeface="Times New Roman" panose="02020603050405020304" charset="0"/>
              <a:ea typeface="宋体" panose="02010600030101010101" pitchFamily="2" charset="-122"/>
              <a:cs typeface="Times New Roman" panose="02020603050405020304" charset="0"/>
            </a:endParaRPr>
          </a:p>
          <a:p>
            <a:pPr marL="285750" indent="-285750">
              <a:lnSpc>
                <a:spcPct val="125000"/>
              </a:lnSpc>
              <a:spcBef>
                <a:spcPts val="0"/>
              </a:spcBef>
              <a:spcAft>
                <a:spcPts val="0"/>
              </a:spcAft>
              <a:buFont typeface="Wingdings" panose="05000000000000000000" charset="0"/>
              <a:buChar char="Ø"/>
            </a:pPr>
            <a:r>
              <a:rPr lang="zh-CN" sz="2000" b="0">
                <a:latin typeface="Times New Roman" panose="02020603050405020304" charset="0"/>
                <a:ea typeface="宋体" panose="02010600030101010101" pitchFamily="2" charset="-122"/>
                <a:cs typeface="Times New Roman" panose="02020603050405020304" charset="0"/>
              </a:rPr>
              <a:t>取值范围为[-1,1]</a:t>
            </a:r>
            <a:endParaRPr lang="zh-CN" sz="2000" b="0">
              <a:latin typeface="Times New Roman" panose="02020603050405020304" charset="0"/>
              <a:ea typeface="宋体" panose="02010600030101010101" pitchFamily="2" charset="-122"/>
              <a:cs typeface="Times New Roman" panose="02020603050405020304" charset="0"/>
            </a:endParaRPr>
          </a:p>
        </p:txBody>
      </p:sp>
      <p:graphicFrame>
        <p:nvGraphicFramePr>
          <p:cNvPr id="14" name="对象 -2147482522"/>
          <p:cNvGraphicFramePr>
            <a:graphicFrameLocks noChangeAspect="1"/>
          </p:cNvGraphicFramePr>
          <p:nvPr/>
        </p:nvGraphicFramePr>
        <p:xfrm>
          <a:off x="8029575" y="2921000"/>
          <a:ext cx="3809700" cy="1015920"/>
        </p:xfrm>
        <a:graphic>
          <a:graphicData uri="http://schemas.openxmlformats.org/presentationml/2006/ole">
            <mc:AlternateContent xmlns:mc="http://schemas.openxmlformats.org/markup-compatibility/2006">
              <mc:Choice xmlns:v="urn:schemas-microsoft-com:vml" Requires="v">
                <p:oleObj spid="_x0000_s28" name="" r:id="rId7" imgW="1905000" imgH="508000" progId="Equation.KSEE3">
                  <p:embed/>
                </p:oleObj>
              </mc:Choice>
              <mc:Fallback>
                <p:oleObj name="" r:id="rId7" imgW="1905000" imgH="508000" progId="Equation.KSEE3">
                  <p:embed/>
                  <p:pic>
                    <p:nvPicPr>
                      <p:cNvPr id="0" name="图片 27"/>
                      <p:cNvPicPr/>
                      <p:nvPr/>
                    </p:nvPicPr>
                    <p:blipFill>
                      <a:blip r:embed="rId8"/>
                      <a:stretch>
                        <a:fillRect/>
                      </a:stretch>
                    </p:blipFill>
                    <p:spPr>
                      <a:xfrm>
                        <a:off x="8029575" y="2921000"/>
                        <a:ext cx="3809700" cy="1015920"/>
                      </a:xfrm>
                      <a:prstGeom prst="rect">
                        <a:avLst/>
                      </a:prstGeom>
                      <a:noFill/>
                      <a:ln w="38100">
                        <a:noFill/>
                        <a:miter/>
                      </a:ln>
                    </p:spPr>
                  </p:pic>
                </p:oleObj>
              </mc:Fallback>
            </mc:AlternateContent>
          </a:graphicData>
        </a:graphic>
      </p:graphicFrame>
      <p:sp>
        <p:nvSpPr>
          <p:cNvPr id="30" name="文本框 29"/>
          <p:cNvSpPr txBox="1"/>
          <p:nvPr/>
        </p:nvSpPr>
        <p:spPr>
          <a:xfrm>
            <a:off x="8274050" y="4201160"/>
            <a:ext cx="3389630" cy="860425"/>
          </a:xfrm>
          <a:prstGeom prst="rect">
            <a:avLst/>
          </a:prstGeom>
          <a:noFill/>
        </p:spPr>
        <p:txBody>
          <a:bodyPr wrap="square" rtlCol="0">
            <a:spAutoFit/>
          </a:bodyPr>
          <a:p>
            <a:pPr marL="285750" indent="-285750" algn="l">
              <a:lnSpc>
                <a:spcPct val="125000"/>
              </a:lnSpc>
              <a:spcBef>
                <a:spcPts val="0"/>
              </a:spcBef>
              <a:spcAft>
                <a:spcPts val="0"/>
              </a:spcAft>
              <a:buFont typeface="Wingdings" panose="05000000000000000000" charset="0"/>
              <a:buChar char="Ø"/>
            </a:pPr>
            <a:r>
              <a:rPr lang="zh-CN" sz="2000">
                <a:ea typeface="宋体" panose="02010600030101010101" pitchFamily="2" charset="-122"/>
                <a:sym typeface="+mn-ea"/>
              </a:rPr>
              <a:t>值越接近于</a:t>
            </a:r>
            <a:r>
              <a:rPr lang="en-US" sz="2000">
                <a:latin typeface="Times New Roman" panose="02020603050405020304" charset="0"/>
                <a:ea typeface="宋体" panose="02010600030101010101" pitchFamily="2" charset="-122"/>
                <a:sym typeface="+mn-ea"/>
              </a:rPr>
              <a:t>1</a:t>
            </a:r>
            <a:r>
              <a:rPr lang="zh-CN" sz="2000">
                <a:ea typeface="宋体" panose="02010600030101010101" pitchFamily="2" charset="-122"/>
                <a:sym typeface="+mn-ea"/>
              </a:rPr>
              <a:t>，表明算法的分类性能就越好</a:t>
            </a:r>
            <a:endParaRPr lang="zh-CN" altLang="en-US" sz="2000"/>
          </a:p>
        </p:txBody>
      </p:sp>
      <p:graphicFrame>
        <p:nvGraphicFramePr>
          <p:cNvPr id="15" name="对象 14">
            <a:hlinkClick r:id="" action="ppaction://ole?verb="/>
          </p:cNvPr>
          <p:cNvGraphicFramePr>
            <a:graphicFrameLocks noChangeAspect="1"/>
          </p:cNvGraphicFramePr>
          <p:nvPr/>
        </p:nvGraphicFramePr>
        <p:xfrm>
          <a:off x="423545" y="5315585"/>
          <a:ext cx="508000" cy="457200"/>
        </p:xfrm>
        <a:graphic>
          <a:graphicData uri="http://schemas.openxmlformats.org/presentationml/2006/ole">
            <mc:AlternateContent xmlns:mc="http://schemas.openxmlformats.org/markup-compatibility/2006">
              <mc:Choice xmlns:v="urn:schemas-microsoft-com:vml" Requires="v">
                <p:oleObj spid="_x0000_s2049" name="" r:id="rId9" imgW="254000" imgH="228600" progId="Equation.KSEE3">
                  <p:embed/>
                </p:oleObj>
              </mc:Choice>
              <mc:Fallback>
                <p:oleObj name="" r:id="rId9" imgW="254000" imgH="228600" progId="Equation.KSEE3">
                  <p:embed/>
                  <p:pic>
                    <p:nvPicPr>
                      <p:cNvPr id="0" name="图片 2048"/>
                      <p:cNvPicPr/>
                      <p:nvPr/>
                    </p:nvPicPr>
                    <p:blipFill>
                      <a:blip r:embed="rId10"/>
                      <a:stretch>
                        <a:fillRect/>
                      </a:stretch>
                    </p:blipFill>
                    <p:spPr>
                      <a:xfrm>
                        <a:off x="423545" y="5315585"/>
                        <a:ext cx="508000" cy="457200"/>
                      </a:xfrm>
                      <a:prstGeom prst="rect">
                        <a:avLst/>
                      </a:prstGeom>
                    </p:spPr>
                  </p:pic>
                </p:oleObj>
              </mc:Fallback>
            </mc:AlternateContent>
          </a:graphicData>
        </a:graphic>
      </p:graphicFrame>
    </p:spTree>
    <p:custDataLst>
      <p:tags r:id="rId11"/>
    </p:custDataLst>
  </p:cSld>
  <p:clrMapOvr>
    <a:masterClrMapping/>
  </p:clrMapOvr>
  <mc:AlternateContent xmlns:mc="http://schemas.openxmlformats.org/markup-compatibility/2006">
    <mc:Choice xmlns:p14="http://schemas.microsoft.com/office/powerpoint/2010/main" Requires="p14">
      <p:transition spd="slow" p14:dur="1200" advTm="8853">
        <p14:flip dir="l"/>
      </p:transition>
    </mc:Choice>
    <mc:Fallback>
      <p:transition spd="slow" advTm="8853">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20204"/>
                <a:ea typeface="微软雅黑" panose="020B0503020204020204" charset="-122"/>
              </a:rPr>
            </a:fld>
            <a:r>
              <a:rPr lang="zh-CN" altLang="en-US" sz="1200" dirty="0">
                <a:solidFill>
                  <a:srgbClr val="314371"/>
                </a:solidFill>
                <a:latin typeface="Arial" panose="020B060402020202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097280" y="366395"/>
            <a:ext cx="10927080" cy="521970"/>
          </a:xfrm>
          <a:prstGeom prst="rect">
            <a:avLst/>
          </a:prstGeom>
          <a:noFill/>
        </p:spPr>
        <p:txBody>
          <a:bodyPr wrap="square" rtlCol="0">
            <a:spAutoFit/>
          </a:bodyPr>
          <a:lstStyle/>
          <a:p>
            <a:r>
              <a:rPr lang="zh-CN" altLang="en-US"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数据划分</a:t>
            </a:r>
            <a:endParaRPr lang="zh-CN" altLang="en-US"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11" name="文本框 10"/>
          <p:cNvSpPr txBox="1"/>
          <p:nvPr/>
        </p:nvSpPr>
        <p:spPr>
          <a:xfrm>
            <a:off x="243840" y="1204595"/>
            <a:ext cx="6450330" cy="4707890"/>
          </a:xfrm>
          <a:prstGeom prst="rect">
            <a:avLst/>
          </a:prstGeom>
          <a:noFill/>
        </p:spPr>
        <p:txBody>
          <a:bodyPr wrap="square" rtlCol="0">
            <a:spAutoFit/>
          </a:bodyPr>
          <a:p>
            <a:pPr marL="285750" indent="-285750">
              <a:lnSpc>
                <a:spcPct val="125000"/>
              </a:lnSpc>
              <a:spcBef>
                <a:spcPts val="0"/>
              </a:spcBef>
              <a:spcAft>
                <a:spcPts val="0"/>
              </a:spcAft>
              <a:buFont typeface="Wingdings" panose="05000000000000000000" charset="0"/>
              <a:buChar char="Ø"/>
            </a:pPr>
            <a:r>
              <a:rPr lang="zh-CN" altLang="en-US" sz="2400"/>
              <a:t>训练集：直接参与了模型调整参数的过程，不能用来反映模型真实的能力。</a:t>
            </a:r>
            <a:endParaRPr lang="zh-CN" altLang="en-US" sz="2400"/>
          </a:p>
          <a:p>
            <a:pPr marL="285750" indent="-285750">
              <a:lnSpc>
                <a:spcPct val="125000"/>
              </a:lnSpc>
              <a:spcBef>
                <a:spcPts val="0"/>
              </a:spcBef>
              <a:spcAft>
                <a:spcPts val="0"/>
              </a:spcAft>
              <a:buFont typeface="Wingdings" panose="05000000000000000000" charset="0"/>
              <a:buChar char="Ø"/>
            </a:pPr>
            <a:r>
              <a:rPr lang="zh-CN" altLang="en-US" sz="2400"/>
              <a:t>验证集：模型训练过程中单独留出的样本集，不参与训练过程。它可以用于</a:t>
            </a:r>
            <a:r>
              <a:rPr lang="zh-CN" altLang="en-US" sz="2400">
                <a:solidFill>
                  <a:schemeClr val="tx1"/>
                </a:solidFill>
              </a:rPr>
              <a:t>调整模型的超参数（学习率等）</a:t>
            </a:r>
            <a:r>
              <a:rPr lang="zh-CN" altLang="en-US" sz="2400"/>
              <a:t>和用于对模型的能力进行初步评估，防止过拟合（多次使用，与训练集不交叉）。</a:t>
            </a:r>
            <a:endParaRPr lang="zh-CN" altLang="en-US" sz="2400"/>
          </a:p>
          <a:p>
            <a:pPr marL="285750" indent="-285750">
              <a:lnSpc>
                <a:spcPct val="125000"/>
              </a:lnSpc>
              <a:spcBef>
                <a:spcPts val="0"/>
              </a:spcBef>
              <a:spcAft>
                <a:spcPts val="0"/>
              </a:spcAft>
              <a:buFont typeface="Wingdings" panose="05000000000000000000" charset="0"/>
              <a:buChar char="Ø"/>
            </a:pPr>
            <a:r>
              <a:rPr lang="zh-CN" altLang="en-US" sz="2400">
                <a:sym typeface="+mn-ea"/>
              </a:rPr>
              <a:t>测试集：用来</a:t>
            </a:r>
            <a:r>
              <a:rPr lang="zh-CN" altLang="en-US" sz="2400">
                <a:solidFill>
                  <a:srgbClr val="FF0000"/>
                </a:solidFill>
                <a:sym typeface="+mn-ea"/>
              </a:rPr>
              <a:t>评估最终模型的泛化能力</a:t>
            </a:r>
            <a:r>
              <a:rPr lang="zh-CN" altLang="en-US" sz="2400">
                <a:sym typeface="+mn-ea"/>
              </a:rPr>
              <a:t>。但不能作为调参、选择特征等算法相关的选择的依据（只使用一次）。</a:t>
            </a:r>
            <a:endParaRPr lang="zh-CN" altLang="en-US" sz="2400">
              <a:latin typeface="Times New Roman" panose="02020603050405020304" charset="0"/>
              <a:cs typeface="Times New Roman" panose="02020603050405020304" charset="0"/>
            </a:endParaRPr>
          </a:p>
        </p:txBody>
      </p:sp>
      <p:pic>
        <p:nvPicPr>
          <p:cNvPr id="13" name="图片 12"/>
          <p:cNvPicPr>
            <a:picLocks noChangeAspect="1"/>
          </p:cNvPicPr>
          <p:nvPr/>
        </p:nvPicPr>
        <p:blipFill>
          <a:blip r:embed="rId1"/>
          <a:stretch>
            <a:fillRect/>
          </a:stretch>
        </p:blipFill>
        <p:spPr>
          <a:xfrm>
            <a:off x="7185660" y="3710940"/>
            <a:ext cx="4587240" cy="2920365"/>
          </a:xfrm>
          <a:prstGeom prst="rect">
            <a:avLst/>
          </a:prstGeom>
        </p:spPr>
      </p:pic>
      <p:sp>
        <p:nvSpPr>
          <p:cNvPr id="14" name="文本框 13"/>
          <p:cNvSpPr txBox="1"/>
          <p:nvPr/>
        </p:nvSpPr>
        <p:spPr>
          <a:xfrm>
            <a:off x="6694170" y="1103630"/>
            <a:ext cx="5078730" cy="2399665"/>
          </a:xfrm>
          <a:prstGeom prst="rect">
            <a:avLst/>
          </a:prstGeom>
          <a:noFill/>
        </p:spPr>
        <p:txBody>
          <a:bodyPr wrap="square" rtlCol="0">
            <a:spAutoFit/>
          </a:bodyPr>
          <a:p>
            <a:pPr marL="285750" indent="-285750">
              <a:lnSpc>
                <a:spcPct val="125000"/>
              </a:lnSpc>
              <a:spcBef>
                <a:spcPts val="0"/>
              </a:spcBef>
              <a:spcAft>
                <a:spcPts val="0"/>
              </a:spcAft>
              <a:buFont typeface="Wingdings" panose="05000000000000000000" charset="0"/>
              <a:buChar char="Ø"/>
            </a:pPr>
            <a:r>
              <a:rPr lang="zh-CN" altLang="en-US" sz="2400">
                <a:latin typeface="Times New Roman" panose="02020603050405020304" charset="0"/>
                <a:cs typeface="Times New Roman" panose="02020603050405020304" charset="0"/>
              </a:rPr>
              <a:t>参数：由模型通过学习得到的变量，比如权重和偏置。</a:t>
            </a:r>
            <a:endParaRPr lang="zh-CN" altLang="en-US" sz="2400">
              <a:latin typeface="Times New Roman" panose="02020603050405020304" charset="0"/>
              <a:cs typeface="Times New Roman" panose="02020603050405020304" charset="0"/>
            </a:endParaRPr>
          </a:p>
          <a:p>
            <a:pPr marL="285750" indent="-285750">
              <a:lnSpc>
                <a:spcPct val="125000"/>
              </a:lnSpc>
              <a:spcBef>
                <a:spcPts val="0"/>
              </a:spcBef>
              <a:spcAft>
                <a:spcPts val="0"/>
              </a:spcAft>
              <a:buFont typeface="Wingdings" panose="05000000000000000000" charset="0"/>
              <a:buChar char="Ø"/>
            </a:pPr>
            <a:r>
              <a:rPr lang="zh-CN" altLang="en-US" sz="2400">
                <a:latin typeface="Times New Roman" panose="02020603050405020304" charset="0"/>
                <a:cs typeface="Times New Roman" panose="02020603050405020304" charset="0"/>
              </a:rPr>
              <a:t>超参数： 根据经验进行设定，影响到权重和偏置的大小，比如迭代次数、学习速率等。</a:t>
            </a:r>
            <a:endParaRPr lang="zh-CN" altLang="en-US" sz="2400">
              <a:latin typeface="Times New Roman" panose="02020603050405020304" charset="0"/>
              <a:cs typeface="Times New Roman" panose="02020603050405020304" charset="0"/>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200" advTm="8853">
        <p14:flip dir="l"/>
      </p:transition>
    </mc:Choice>
    <mc:Fallback>
      <p:transition spd="slow" advTm="8853">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离页连接符 1"/>
          <p:cNvSpPr/>
          <p:nvPr/>
        </p:nvSpPr>
        <p:spPr>
          <a:xfrm>
            <a:off x="4759045" y="1360398"/>
            <a:ext cx="769482" cy="720156"/>
          </a:xfrm>
          <a:prstGeom prst="flowChartOffpageConnector">
            <a:avLst/>
          </a:prstGeom>
          <a:solidFill>
            <a:srgbClr val="314371"/>
          </a:solidFill>
          <a:ln w="12700" cap="flat" cmpd="sng" algn="ctr">
            <a:noFill/>
            <a:prstDash val="solid"/>
            <a:miter lim="800000"/>
          </a:ln>
          <a:effectLst/>
        </p:spPr>
        <p:txBody>
          <a:bodyPr rtlCol="0" anchor="ctr"/>
          <a:lstStyle/>
          <a:p>
            <a:pPr algn="ctr">
              <a:defRPr/>
            </a:pPr>
            <a:r>
              <a:rPr lang="en-US" altLang="zh-CN" sz="3600" b="1" kern="0" dirty="0" smtClean="0">
                <a:solidFill>
                  <a:prstClr val="white"/>
                </a:solidFill>
                <a:latin typeface="Arial" panose="020B0604020202020204"/>
                <a:ea typeface="微软雅黑" panose="020B0503020204020204" charset="-122"/>
              </a:rPr>
              <a:t>1</a:t>
            </a:r>
            <a:endParaRPr lang="zh-CN" altLang="en-US" sz="3600" b="1" kern="0" dirty="0" smtClean="0">
              <a:solidFill>
                <a:prstClr val="white"/>
              </a:solidFill>
              <a:latin typeface="Arial" panose="020B0604020202020204"/>
              <a:ea typeface="微软雅黑" panose="020B0503020204020204" charset="-122"/>
            </a:endParaRPr>
          </a:p>
        </p:txBody>
      </p:sp>
      <p:sp>
        <p:nvSpPr>
          <p:cNvPr id="3" name="流程图: 离页连接符 2"/>
          <p:cNvSpPr/>
          <p:nvPr/>
        </p:nvSpPr>
        <p:spPr>
          <a:xfrm>
            <a:off x="4759045" y="2376398"/>
            <a:ext cx="769482" cy="720156"/>
          </a:xfrm>
          <a:prstGeom prst="flowChartOffpageConnector">
            <a:avLst/>
          </a:prstGeom>
          <a:solidFill>
            <a:srgbClr val="314371"/>
          </a:solidFill>
          <a:ln w="12700" cap="flat" cmpd="sng" algn="ctr">
            <a:noFill/>
            <a:prstDash val="solid"/>
            <a:miter lim="800000"/>
          </a:ln>
          <a:effectLst/>
        </p:spPr>
        <p:txBody>
          <a:bodyPr rtlCol="0" anchor="ctr"/>
          <a:lstStyle/>
          <a:p>
            <a:pPr algn="ctr">
              <a:defRPr/>
            </a:pPr>
            <a:r>
              <a:rPr lang="en-US" altLang="zh-CN" sz="3600" b="1" kern="0" dirty="0" smtClean="0">
                <a:solidFill>
                  <a:prstClr val="white"/>
                </a:solidFill>
                <a:latin typeface="Arial" panose="020B0604020202020204"/>
                <a:ea typeface="微软雅黑" panose="020B0503020204020204" charset="-122"/>
              </a:rPr>
              <a:t>2</a:t>
            </a:r>
            <a:endParaRPr lang="zh-CN" altLang="en-US" sz="3600" b="1" kern="0" dirty="0" smtClean="0">
              <a:solidFill>
                <a:prstClr val="white"/>
              </a:solidFill>
              <a:latin typeface="Arial" panose="020B0604020202020204"/>
              <a:ea typeface="微软雅黑" panose="020B0503020204020204" charset="-122"/>
            </a:endParaRPr>
          </a:p>
        </p:txBody>
      </p:sp>
      <p:sp>
        <p:nvSpPr>
          <p:cNvPr id="4" name="流程图: 离页连接符 3"/>
          <p:cNvSpPr/>
          <p:nvPr/>
        </p:nvSpPr>
        <p:spPr>
          <a:xfrm>
            <a:off x="4759045" y="3392398"/>
            <a:ext cx="769482" cy="720156"/>
          </a:xfrm>
          <a:prstGeom prst="flowChartOffpageConnector">
            <a:avLst/>
          </a:prstGeom>
          <a:solidFill>
            <a:srgbClr val="314371"/>
          </a:solidFill>
          <a:ln w="12700" cap="flat" cmpd="sng" algn="ctr">
            <a:noFill/>
            <a:prstDash val="solid"/>
            <a:miter lim="800000"/>
          </a:ln>
          <a:effectLst/>
        </p:spPr>
        <p:txBody>
          <a:bodyPr rtlCol="0" anchor="ctr"/>
          <a:lstStyle/>
          <a:p>
            <a:pPr algn="ctr">
              <a:defRPr/>
            </a:pPr>
            <a:r>
              <a:rPr lang="en-US" altLang="zh-CN" sz="3600" b="1" kern="0" dirty="0" smtClean="0">
                <a:solidFill>
                  <a:prstClr val="white"/>
                </a:solidFill>
                <a:latin typeface="Arial" panose="020B0604020202020204"/>
                <a:ea typeface="微软雅黑" panose="020B0503020204020204" charset="-122"/>
              </a:rPr>
              <a:t>3</a:t>
            </a:r>
            <a:endParaRPr lang="zh-CN" altLang="en-US" sz="3600" b="1" kern="0" dirty="0" smtClean="0">
              <a:solidFill>
                <a:prstClr val="white"/>
              </a:solidFill>
              <a:latin typeface="Arial" panose="020B0604020202020204"/>
              <a:ea typeface="微软雅黑" panose="020B0503020204020204" charset="-122"/>
            </a:endParaRPr>
          </a:p>
        </p:txBody>
      </p:sp>
      <p:sp>
        <p:nvSpPr>
          <p:cNvPr id="5" name="流程图: 离页连接符 4"/>
          <p:cNvSpPr/>
          <p:nvPr/>
        </p:nvSpPr>
        <p:spPr>
          <a:xfrm>
            <a:off x="4759045" y="4408398"/>
            <a:ext cx="769482" cy="720156"/>
          </a:xfrm>
          <a:prstGeom prst="flowChartOffpageConnector">
            <a:avLst/>
          </a:prstGeom>
          <a:solidFill>
            <a:srgbClr val="314371"/>
          </a:solidFill>
          <a:ln w="12700" cap="flat" cmpd="sng" algn="ctr">
            <a:noFill/>
            <a:prstDash val="solid"/>
            <a:miter lim="800000"/>
          </a:ln>
          <a:effectLst/>
        </p:spPr>
        <p:txBody>
          <a:bodyPr rtlCol="0" anchor="ctr"/>
          <a:lstStyle/>
          <a:p>
            <a:pPr algn="ctr">
              <a:defRPr/>
            </a:pPr>
            <a:r>
              <a:rPr lang="en-US" altLang="zh-CN" sz="3600" b="1" kern="0" dirty="0" smtClean="0">
                <a:solidFill>
                  <a:prstClr val="white"/>
                </a:solidFill>
                <a:latin typeface="Arial" panose="020B0604020202020204"/>
                <a:ea typeface="微软雅黑" panose="020B0503020204020204" charset="-122"/>
              </a:rPr>
              <a:t>4</a:t>
            </a:r>
            <a:endParaRPr lang="zh-CN" altLang="en-US" sz="3600" b="1" kern="0" dirty="0" smtClean="0">
              <a:solidFill>
                <a:prstClr val="white"/>
              </a:solidFill>
              <a:latin typeface="Arial" panose="020B0604020202020204"/>
              <a:ea typeface="微软雅黑" panose="020B0503020204020204" charset="-122"/>
            </a:endParaRPr>
          </a:p>
        </p:txBody>
      </p:sp>
      <p:cxnSp>
        <p:nvCxnSpPr>
          <p:cNvPr id="7" name="直接连接符 6"/>
          <p:cNvCxnSpPr/>
          <p:nvPr/>
        </p:nvCxnSpPr>
        <p:spPr>
          <a:xfrm>
            <a:off x="5668227" y="1940852"/>
            <a:ext cx="4229100" cy="0"/>
          </a:xfrm>
          <a:prstGeom prst="line">
            <a:avLst/>
          </a:prstGeom>
          <a:noFill/>
          <a:ln w="12700" cap="flat" cmpd="sng" algn="ctr">
            <a:solidFill>
              <a:srgbClr val="314371"/>
            </a:solidFill>
            <a:prstDash val="solid"/>
            <a:miter lim="800000"/>
          </a:ln>
          <a:effectLst/>
        </p:spPr>
      </p:cxnSp>
      <p:cxnSp>
        <p:nvCxnSpPr>
          <p:cNvPr id="8" name="直接连接符 7"/>
          <p:cNvCxnSpPr/>
          <p:nvPr/>
        </p:nvCxnSpPr>
        <p:spPr>
          <a:xfrm>
            <a:off x="5668227" y="2956852"/>
            <a:ext cx="4229100" cy="0"/>
          </a:xfrm>
          <a:prstGeom prst="line">
            <a:avLst/>
          </a:prstGeom>
          <a:noFill/>
          <a:ln w="12700" cap="flat" cmpd="sng" algn="ctr">
            <a:solidFill>
              <a:srgbClr val="314371"/>
            </a:solidFill>
            <a:prstDash val="solid"/>
            <a:miter lim="800000"/>
          </a:ln>
          <a:effectLst/>
        </p:spPr>
      </p:cxnSp>
      <p:cxnSp>
        <p:nvCxnSpPr>
          <p:cNvPr id="9" name="直接连接符 8"/>
          <p:cNvCxnSpPr/>
          <p:nvPr/>
        </p:nvCxnSpPr>
        <p:spPr>
          <a:xfrm>
            <a:off x="5668227" y="4988851"/>
            <a:ext cx="4229100" cy="0"/>
          </a:xfrm>
          <a:prstGeom prst="line">
            <a:avLst/>
          </a:prstGeom>
          <a:noFill/>
          <a:ln w="12700" cap="flat" cmpd="sng" algn="ctr">
            <a:solidFill>
              <a:srgbClr val="314371"/>
            </a:solidFill>
            <a:prstDash val="solid"/>
            <a:miter lim="800000"/>
          </a:ln>
          <a:effectLst/>
        </p:spPr>
      </p:cxnSp>
      <p:cxnSp>
        <p:nvCxnSpPr>
          <p:cNvPr id="10" name="直接连接符 9"/>
          <p:cNvCxnSpPr/>
          <p:nvPr/>
        </p:nvCxnSpPr>
        <p:spPr>
          <a:xfrm>
            <a:off x="5668227" y="3998251"/>
            <a:ext cx="4229100" cy="0"/>
          </a:xfrm>
          <a:prstGeom prst="line">
            <a:avLst/>
          </a:prstGeom>
          <a:noFill/>
          <a:ln w="12700" cap="flat" cmpd="sng" algn="ctr">
            <a:solidFill>
              <a:srgbClr val="314371"/>
            </a:solidFill>
            <a:prstDash val="solid"/>
            <a:miter lim="800000"/>
          </a:ln>
          <a:effectLst/>
        </p:spPr>
      </p:cxnSp>
      <p:sp>
        <p:nvSpPr>
          <p:cNvPr id="12" name="文本框 4"/>
          <p:cNvSpPr txBox="1"/>
          <p:nvPr/>
        </p:nvSpPr>
        <p:spPr>
          <a:xfrm>
            <a:off x="9960827" y="1710019"/>
            <a:ext cx="411480" cy="368300"/>
          </a:xfrm>
          <a:prstGeom prst="rect">
            <a:avLst/>
          </a:prstGeom>
          <a:noFill/>
        </p:spPr>
        <p:txBody>
          <a:bodyPr wrap="none" rtlCol="0">
            <a:spAutoFit/>
          </a:bodyPr>
          <a:lstStyle/>
          <a:p>
            <a:r>
              <a:rPr lang="en-US" altLang="zh-CN" dirty="0" smtClean="0">
                <a:solidFill>
                  <a:srgbClr val="314371"/>
                </a:solidFill>
                <a:latin typeface="Times New Roman" panose="02020603050405020304" charset="0"/>
                <a:ea typeface="微软雅黑" panose="020B0503020204020204" charset="-122"/>
                <a:cs typeface="Times New Roman" panose="02020603050405020304" charset="0"/>
              </a:rPr>
              <a:t>03</a:t>
            </a:r>
            <a:endParaRPr lang="en-US" altLang="zh-CN" dirty="0" smtClean="0">
              <a:solidFill>
                <a:srgbClr val="314371"/>
              </a:solidFill>
              <a:latin typeface="Times New Roman" panose="02020603050405020304" charset="0"/>
              <a:ea typeface="微软雅黑" panose="020B0503020204020204" charset="-122"/>
              <a:cs typeface="Times New Roman" panose="02020603050405020304" charset="0"/>
            </a:endParaRPr>
          </a:p>
        </p:txBody>
      </p:sp>
      <p:sp>
        <p:nvSpPr>
          <p:cNvPr id="13" name="文本框 39"/>
          <p:cNvSpPr txBox="1"/>
          <p:nvPr/>
        </p:nvSpPr>
        <p:spPr>
          <a:xfrm>
            <a:off x="9960827" y="2756797"/>
            <a:ext cx="411480" cy="368300"/>
          </a:xfrm>
          <a:prstGeom prst="rect">
            <a:avLst/>
          </a:prstGeom>
          <a:noFill/>
        </p:spPr>
        <p:txBody>
          <a:bodyPr wrap="none" rtlCol="0">
            <a:spAutoFit/>
          </a:bodyPr>
          <a:lstStyle/>
          <a:p>
            <a:r>
              <a:rPr lang="en-US" altLang="zh-CN" dirty="0" smtClean="0">
                <a:solidFill>
                  <a:srgbClr val="314371"/>
                </a:solidFill>
                <a:latin typeface="Times New Roman" panose="02020603050405020304" charset="0"/>
                <a:ea typeface="微软雅黑" panose="020B0503020204020204" charset="-122"/>
                <a:cs typeface="Times New Roman" panose="02020603050405020304" charset="0"/>
              </a:rPr>
              <a:t>09</a:t>
            </a:r>
            <a:endParaRPr lang="en-US" altLang="zh-CN" dirty="0" smtClean="0">
              <a:solidFill>
                <a:srgbClr val="314371"/>
              </a:solidFill>
              <a:latin typeface="Times New Roman" panose="02020603050405020304" charset="0"/>
              <a:ea typeface="微软雅黑" panose="020B0503020204020204" charset="-122"/>
              <a:cs typeface="Times New Roman" panose="02020603050405020304" charset="0"/>
            </a:endParaRPr>
          </a:p>
        </p:txBody>
      </p:sp>
      <p:sp>
        <p:nvSpPr>
          <p:cNvPr id="14" name="文本框 40"/>
          <p:cNvSpPr txBox="1"/>
          <p:nvPr/>
        </p:nvSpPr>
        <p:spPr>
          <a:xfrm>
            <a:off x="9960827" y="3798196"/>
            <a:ext cx="411480" cy="368300"/>
          </a:xfrm>
          <a:prstGeom prst="rect">
            <a:avLst/>
          </a:prstGeom>
          <a:noFill/>
        </p:spPr>
        <p:txBody>
          <a:bodyPr wrap="none" rtlCol="0">
            <a:spAutoFit/>
          </a:bodyPr>
          <a:lstStyle/>
          <a:p>
            <a:r>
              <a:rPr lang="en-US" altLang="zh-CN" dirty="0" smtClean="0">
                <a:solidFill>
                  <a:srgbClr val="314371"/>
                </a:solidFill>
                <a:latin typeface="Times New Roman" panose="02020603050405020304" charset="0"/>
                <a:ea typeface="微软雅黑" panose="020B0503020204020204" charset="-122"/>
                <a:cs typeface="Times New Roman" panose="02020603050405020304" charset="0"/>
              </a:rPr>
              <a:t>15</a:t>
            </a:r>
            <a:endParaRPr lang="en-US" altLang="zh-CN" dirty="0" smtClean="0">
              <a:solidFill>
                <a:srgbClr val="314371"/>
              </a:solidFill>
              <a:latin typeface="Times New Roman" panose="02020603050405020304" charset="0"/>
              <a:ea typeface="微软雅黑" panose="020B0503020204020204" charset="-122"/>
              <a:cs typeface="Times New Roman" panose="02020603050405020304" charset="0"/>
            </a:endParaRPr>
          </a:p>
        </p:txBody>
      </p:sp>
      <p:sp>
        <p:nvSpPr>
          <p:cNvPr id="15" name="文本框 41"/>
          <p:cNvSpPr txBox="1"/>
          <p:nvPr/>
        </p:nvSpPr>
        <p:spPr>
          <a:xfrm>
            <a:off x="9960827" y="4788796"/>
            <a:ext cx="450850" cy="368300"/>
          </a:xfrm>
          <a:prstGeom prst="rect">
            <a:avLst/>
          </a:prstGeom>
          <a:noFill/>
        </p:spPr>
        <p:txBody>
          <a:bodyPr wrap="none" rtlCol="0">
            <a:spAutoFit/>
          </a:bodyPr>
          <a:lstStyle/>
          <a:p>
            <a:r>
              <a:rPr lang="en-US" altLang="zh-CN" dirty="0" smtClean="0">
                <a:solidFill>
                  <a:srgbClr val="314371"/>
                </a:solidFill>
                <a:latin typeface="微软雅黑" panose="020B0503020204020204" charset="-122"/>
                <a:ea typeface="微软雅黑" panose="020B0503020204020204" charset="-122"/>
              </a:rPr>
              <a:t>26</a:t>
            </a:r>
            <a:endParaRPr lang="zh-CN" altLang="en-US" dirty="0" smtClean="0">
              <a:solidFill>
                <a:srgbClr val="314371"/>
              </a:solidFill>
              <a:latin typeface="微软雅黑" panose="020B0503020204020204" charset="-122"/>
              <a:ea typeface="微软雅黑" panose="020B0503020204020204" charset="-122"/>
            </a:endParaRPr>
          </a:p>
        </p:txBody>
      </p:sp>
      <p:sp>
        <p:nvSpPr>
          <p:cNvPr id="17" name="文本框 5"/>
          <p:cNvSpPr txBox="1"/>
          <p:nvPr/>
        </p:nvSpPr>
        <p:spPr>
          <a:xfrm>
            <a:off x="5869679" y="1334709"/>
            <a:ext cx="3042920" cy="521970"/>
          </a:xfrm>
          <a:prstGeom prst="rect">
            <a:avLst/>
          </a:prstGeom>
          <a:noFill/>
        </p:spPr>
        <p:txBody>
          <a:bodyPr wrap="none" rtlCol="0">
            <a:spAutoFit/>
          </a:bodyPr>
          <a:lstStyle/>
          <a:p>
            <a:pPr algn="l"/>
            <a:r>
              <a:rPr 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课题的来源和背景</a:t>
            </a:r>
            <a:endParaRPr lang="zh-CN" sz="2800" dirty="0">
              <a:solidFill>
                <a:prstClr val="black">
                  <a:lumMod val="65000"/>
                  <a:lumOff val="35000"/>
                </a:prstClr>
              </a:solidFill>
              <a:latin typeface="微软雅黑" panose="020B0503020204020204" charset="-122"/>
              <a:ea typeface="微软雅黑" panose="020B0503020204020204" charset="-122"/>
            </a:endParaRPr>
          </a:p>
        </p:txBody>
      </p:sp>
      <p:sp>
        <p:nvSpPr>
          <p:cNvPr id="18" name="文本框 43"/>
          <p:cNvSpPr txBox="1"/>
          <p:nvPr/>
        </p:nvSpPr>
        <p:spPr>
          <a:xfrm>
            <a:off x="5869679" y="2363693"/>
            <a:ext cx="2327910" cy="521970"/>
          </a:xfrm>
          <a:prstGeom prst="rect">
            <a:avLst/>
          </a:prstGeom>
          <a:noFill/>
        </p:spPr>
        <p:txBody>
          <a:bodyPr wrap="none" rtlCol="0">
            <a:spAutoFit/>
          </a:bodyPr>
          <a:lstStyle/>
          <a:p>
            <a:pPr algn="l"/>
            <a:r>
              <a:rPr 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卷积神经网络</a:t>
            </a:r>
            <a:endParaRPr lang="zh-CN" sz="2800" dirty="0" smtClean="0">
              <a:solidFill>
                <a:prstClr val="black">
                  <a:lumMod val="65000"/>
                  <a:lumOff val="35000"/>
                </a:prstClr>
              </a:solidFill>
              <a:latin typeface="微软雅黑" panose="020B0503020204020204" charset="-122"/>
              <a:ea typeface="微软雅黑" panose="020B0503020204020204" charset="-122"/>
            </a:endParaRPr>
          </a:p>
        </p:txBody>
      </p:sp>
      <p:sp>
        <p:nvSpPr>
          <p:cNvPr id="19" name="文本框 44"/>
          <p:cNvSpPr txBox="1"/>
          <p:nvPr/>
        </p:nvSpPr>
        <p:spPr>
          <a:xfrm>
            <a:off x="5869679" y="3379695"/>
            <a:ext cx="3400425" cy="521970"/>
          </a:xfrm>
          <a:prstGeom prst="rect">
            <a:avLst/>
          </a:prstGeom>
          <a:noFill/>
        </p:spPr>
        <p:txBody>
          <a:bodyPr wrap="none" rtlCol="0">
            <a:spAutoFit/>
          </a:bodyPr>
          <a:lstStyle/>
          <a:p>
            <a:pPr algn="l"/>
            <a:r>
              <a:rPr lang="zh-CN" altLang="en-US" sz="2800" b="1" dirty="0" smtClean="0">
                <a:solidFill>
                  <a:schemeClr val="accent5">
                    <a:lumMod val="50000"/>
                  </a:schemeClr>
                </a:solidFill>
                <a:latin typeface="宋体" panose="02010600030101010101" pitchFamily="2" charset="-122"/>
                <a:ea typeface="宋体" panose="02010600030101010101" pitchFamily="2" charset="-122"/>
              </a:rPr>
              <a:t>研究内容及研究方案</a:t>
            </a:r>
            <a:endParaRPr lang="zh-CN" altLang="en-US" sz="2800" b="1" dirty="0" smtClean="0">
              <a:solidFill>
                <a:schemeClr val="accent5">
                  <a:lumMod val="50000"/>
                </a:schemeClr>
              </a:solidFill>
              <a:latin typeface="宋体" panose="02010600030101010101" pitchFamily="2" charset="-122"/>
              <a:ea typeface="宋体" panose="02010600030101010101" pitchFamily="2" charset="-122"/>
            </a:endParaRPr>
          </a:p>
        </p:txBody>
      </p:sp>
      <p:sp>
        <p:nvSpPr>
          <p:cNvPr id="20" name="文本框 45"/>
          <p:cNvSpPr txBox="1"/>
          <p:nvPr/>
        </p:nvSpPr>
        <p:spPr>
          <a:xfrm>
            <a:off x="5869679" y="4395693"/>
            <a:ext cx="1612900" cy="521970"/>
          </a:xfrm>
          <a:prstGeom prst="rect">
            <a:avLst/>
          </a:prstGeom>
          <a:noFill/>
        </p:spPr>
        <p:txBody>
          <a:bodyPr wrap="none" rtlCol="0">
            <a:spAutoFit/>
          </a:bodyPr>
          <a:lstStyle/>
          <a:p>
            <a:pPr algn="l"/>
            <a:r>
              <a:rPr 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进度安排</a:t>
            </a:r>
            <a:endParaRPr 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9" name="矩形 42"/>
          <p:cNvSpPr/>
          <p:nvPr/>
        </p:nvSpPr>
        <p:spPr>
          <a:xfrm>
            <a:off x="-1" y="2"/>
            <a:ext cx="3257204" cy="5557996"/>
          </a:xfrm>
          <a:custGeom>
            <a:avLst/>
            <a:gdLst/>
            <a:ahLst/>
            <a:cxnLst/>
            <a:rect l="l" t="t" r="r" b="b"/>
            <a:pathLst>
              <a:path w="2443221" h="4630591">
                <a:moveTo>
                  <a:pt x="0" y="0"/>
                </a:moveTo>
                <a:lnTo>
                  <a:pt x="2443221" y="0"/>
                </a:lnTo>
                <a:lnTo>
                  <a:pt x="0" y="463059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algn="ctr"/>
            <a:endParaRPr lang="zh-CN" altLang="en-US">
              <a:solidFill>
                <a:schemeClr val="accent5"/>
              </a:solidFill>
            </a:endParaRPr>
          </a:p>
        </p:txBody>
      </p:sp>
      <p:sp>
        <p:nvSpPr>
          <p:cNvPr id="30" name="TextBox 29"/>
          <p:cNvSpPr txBox="1"/>
          <p:nvPr/>
        </p:nvSpPr>
        <p:spPr>
          <a:xfrm>
            <a:off x="204875" y="592079"/>
            <a:ext cx="2745863" cy="650875"/>
          </a:xfrm>
          <a:prstGeom prst="rect">
            <a:avLst/>
          </a:prstGeom>
          <a:noFill/>
        </p:spPr>
        <p:txBody>
          <a:bodyPr wrap="square" lIns="143935" tIns="71966" rIns="143935" bIns="71966" rtlCol="0">
            <a:spAutoFit/>
          </a:bodyPr>
          <a:lstStyle/>
          <a:p>
            <a:r>
              <a:rPr lang="en-US" altLang="zh-CN" sz="3300" b="1" spc="-192" dirty="0">
                <a:solidFill>
                  <a:schemeClr val="tx2">
                    <a:lumMod val="60000"/>
                    <a:lumOff val="40000"/>
                  </a:schemeClr>
                </a:solidFill>
                <a:latin typeface="Times New Roman" panose="02020603050405020304" charset="0"/>
                <a:ea typeface="宋体" panose="02010600030101010101" pitchFamily="2" charset="-122"/>
                <a:cs typeface="Times New Roman" panose="02020603050405020304" charset="0"/>
              </a:rPr>
              <a:t>CONTENTS</a:t>
            </a:r>
            <a:endParaRPr lang="en-US" altLang="zh-CN" sz="3300" b="1" spc="-192" dirty="0">
              <a:solidFill>
                <a:schemeClr val="tx2">
                  <a:lumMod val="60000"/>
                  <a:lumOff val="40000"/>
                </a:schemeClr>
              </a:solidFill>
              <a:latin typeface="Times New Roman" panose="02020603050405020304" charset="0"/>
              <a:ea typeface="宋体" panose="02010600030101010101" pitchFamily="2" charset="-122"/>
              <a:cs typeface="Times New Roman" panose="02020603050405020304" charset="0"/>
            </a:endParaRPr>
          </a:p>
        </p:txBody>
      </p:sp>
      <p:sp>
        <p:nvSpPr>
          <p:cNvPr id="31" name="矩形 42"/>
          <p:cNvSpPr/>
          <p:nvPr/>
        </p:nvSpPr>
        <p:spPr>
          <a:xfrm flipV="1">
            <a:off x="-1" y="3692150"/>
            <a:ext cx="2345925" cy="3167437"/>
          </a:xfrm>
          <a:custGeom>
            <a:avLst/>
            <a:gdLst/>
            <a:ahLst/>
            <a:cxnLst/>
            <a:rect l="l" t="t" r="r" b="b"/>
            <a:pathLst>
              <a:path w="2443221" h="4630591">
                <a:moveTo>
                  <a:pt x="0" y="0"/>
                </a:moveTo>
                <a:lnTo>
                  <a:pt x="2443221" y="0"/>
                </a:lnTo>
                <a:lnTo>
                  <a:pt x="0" y="4630591"/>
                </a:lnTo>
                <a:close/>
              </a:path>
            </a:pathLst>
          </a:cu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algn="ctr"/>
            <a:endParaRPr lang="zh-CN" altLang="en-US"/>
          </a:p>
        </p:txBody>
      </p:sp>
      <p:sp>
        <p:nvSpPr>
          <p:cNvPr id="32" name="TextBox 5"/>
          <p:cNvSpPr>
            <a:spLocks noChangeArrowheads="1"/>
          </p:cNvSpPr>
          <p:nvPr/>
        </p:nvSpPr>
        <p:spPr bwMode="auto">
          <a:xfrm>
            <a:off x="394140" y="1360398"/>
            <a:ext cx="1557642"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4400" b="1" dirty="0" smtClean="0">
                <a:solidFill>
                  <a:srgbClr val="314371"/>
                </a:solidFill>
                <a:latin typeface="宋体" panose="02010600030101010101" pitchFamily="2" charset="-122"/>
                <a:ea typeface="宋体" panose="02010600030101010101" pitchFamily="2" charset="-122"/>
                <a:sym typeface="Bebas Neue" pitchFamily="2" charset="0"/>
              </a:rPr>
              <a:t>目录</a:t>
            </a:r>
            <a:endParaRPr lang="en-US" sz="4400" b="1" dirty="0">
              <a:solidFill>
                <a:srgbClr val="314371"/>
              </a:solidFill>
              <a:latin typeface="宋体" panose="02010600030101010101" pitchFamily="2" charset="-122"/>
              <a:ea typeface="宋体" panose="02010600030101010101" pitchFamily="2" charset="-122"/>
              <a:sym typeface="Bebas Neue" pitchFamily="2" charset="0"/>
            </a:endParaRPr>
          </a:p>
        </p:txBody>
      </p:sp>
    </p:spTree>
  </p:cSld>
  <p:clrMapOvr>
    <a:masterClrMapping/>
  </p:clrMapOvr>
  <mc:AlternateContent xmlns:mc="http://schemas.openxmlformats.org/markup-compatibility/2006">
    <mc:Choice xmlns:p14="http://schemas.microsoft.com/office/powerpoint/2010/main" Requires="p14">
      <p:transition spd="slow" p14:dur="1600" advTm="8658">
        <p14:prism dir="u" isInverted="1"/>
      </p:transition>
    </mc:Choice>
    <mc:Fallback>
      <p:transition spd="slow" advTm="8658">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60000">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14:bounceEnd="60000">
                                          <p:cBhvr additive="base">
                                            <p:cTn id="7" dur="500" fill="hold"/>
                                            <p:tgtEl>
                                              <p:spTgt spid="32"/>
                                            </p:tgtEl>
                                            <p:attrNameLst>
                                              <p:attrName>ppt_x</p:attrName>
                                            </p:attrNameLst>
                                          </p:cBhvr>
                                          <p:tavLst>
                                            <p:tav tm="0">
                                              <p:val>
                                                <p:strVal val="#ppt_x"/>
                                              </p:val>
                                            </p:tav>
                                            <p:tav tm="100000">
                                              <p:val>
                                                <p:strVal val="#ppt_x"/>
                                              </p:val>
                                            </p:tav>
                                          </p:tavLst>
                                        </p:anim>
                                        <p:anim calcmode="lin" valueType="num" p14:bounceEnd="60000">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childTnLst>
                              </p:cTn>
                            </p:par>
                            <p:par>
                              <p:cTn id="30" fill="hold">
                                <p:stCondLst>
                                  <p:cond delay="1500"/>
                                </p:stCondLst>
                                <p:childTnLst>
                                  <p:par>
                                    <p:cTn id="31" presetID="10" presetClass="entr" presetSubtype="0"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par>
                              <p:cTn id="34" fill="hold">
                                <p:stCondLst>
                                  <p:cond delay="2000"/>
                                </p:stCondLst>
                                <p:childTnLst>
                                  <p:par>
                                    <p:cTn id="35" presetID="22" presetClass="entr" presetSubtype="4"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down)">
                                          <p:cBhvr>
                                            <p:cTn id="37" dur="500"/>
                                            <p:tgtEl>
                                              <p:spTgt spid="17"/>
                                            </p:tgtEl>
                                          </p:cBhvr>
                                        </p:animEffect>
                                      </p:childTnLst>
                                    </p:cTn>
                                  </p:par>
                                </p:childTnLst>
                              </p:cTn>
                            </p:par>
                            <p:par>
                              <p:cTn id="38" fill="hold">
                                <p:stCondLst>
                                  <p:cond delay="2500"/>
                                </p:stCondLst>
                                <p:childTnLst>
                                  <p:par>
                                    <p:cTn id="39" presetID="22" presetClass="entr" presetSubtype="8" fill="hold"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childTnLst>
                              </p:cTn>
                            </p:par>
                            <p:par>
                              <p:cTn id="42" fill="hold">
                                <p:stCondLst>
                                  <p:cond delay="3000"/>
                                </p:stCondLst>
                                <p:childTnLst>
                                  <p:par>
                                    <p:cTn id="43" presetID="10"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par>
                              <p:cTn id="46" fill="hold">
                                <p:stCondLst>
                                  <p:cond delay="3500"/>
                                </p:stCondLst>
                                <p:childTnLst>
                                  <p:par>
                                    <p:cTn id="47" presetID="22" presetClass="entr" presetSubtype="4"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down)">
                                          <p:cBhvr>
                                            <p:cTn id="49" dur="500"/>
                                            <p:tgtEl>
                                              <p:spTgt spid="18"/>
                                            </p:tgtEl>
                                          </p:cBhvr>
                                        </p:animEffect>
                                      </p:childTnLst>
                                    </p:cTn>
                                  </p:par>
                                </p:childTnLst>
                              </p:cTn>
                            </p:par>
                            <p:par>
                              <p:cTn id="50" fill="hold">
                                <p:stCondLst>
                                  <p:cond delay="4000"/>
                                </p:stCondLst>
                                <p:childTnLst>
                                  <p:par>
                                    <p:cTn id="51" presetID="22" presetClass="entr" presetSubtype="8" fill="hold" nodeType="after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wipe(left)">
                                          <p:cBhvr>
                                            <p:cTn id="53" dur="500"/>
                                            <p:tgtEl>
                                              <p:spTgt spid="10"/>
                                            </p:tgtEl>
                                          </p:cBhvr>
                                        </p:animEffect>
                                      </p:childTnLst>
                                    </p:cTn>
                                  </p:par>
                                </p:childTnLst>
                              </p:cTn>
                            </p:par>
                            <p:par>
                              <p:cTn id="54" fill="hold">
                                <p:stCondLst>
                                  <p:cond delay="4500"/>
                                </p:stCondLst>
                                <p:childTnLst>
                                  <p:par>
                                    <p:cTn id="55" presetID="10" presetClass="entr" presetSubtype="0"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childTnLst>
                              </p:cTn>
                            </p:par>
                            <p:par>
                              <p:cTn id="58" fill="hold">
                                <p:stCondLst>
                                  <p:cond delay="5000"/>
                                </p:stCondLst>
                                <p:childTnLst>
                                  <p:par>
                                    <p:cTn id="59" presetID="22" presetClass="entr" presetSubtype="4"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down)">
                                          <p:cBhvr>
                                            <p:cTn id="61" dur="500"/>
                                            <p:tgtEl>
                                              <p:spTgt spid="19"/>
                                            </p:tgtEl>
                                          </p:cBhvr>
                                        </p:animEffect>
                                      </p:childTnLst>
                                    </p:cTn>
                                  </p:par>
                                </p:childTnLst>
                              </p:cTn>
                            </p:par>
                            <p:par>
                              <p:cTn id="62" fill="hold">
                                <p:stCondLst>
                                  <p:cond delay="5500"/>
                                </p:stCondLst>
                                <p:childTnLst>
                                  <p:par>
                                    <p:cTn id="63" presetID="22" presetClass="entr" presetSubtype="8" fill="hold" nodeType="after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wipe(left)">
                                          <p:cBhvr>
                                            <p:cTn id="65" dur="500"/>
                                            <p:tgtEl>
                                              <p:spTgt spid="9"/>
                                            </p:tgtEl>
                                          </p:cBhvr>
                                        </p:animEffect>
                                      </p:childTnLst>
                                    </p:cTn>
                                  </p:par>
                                </p:childTnLst>
                              </p:cTn>
                            </p:par>
                            <p:par>
                              <p:cTn id="66" fill="hold">
                                <p:stCondLst>
                                  <p:cond delay="6000"/>
                                </p:stCondLst>
                                <p:childTnLst>
                                  <p:par>
                                    <p:cTn id="67" presetID="10" presetClass="entr" presetSubtype="0" fill="hold" grpId="0" nodeType="after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fade">
                                          <p:cBhvr>
                                            <p:cTn id="69" dur="500"/>
                                            <p:tgtEl>
                                              <p:spTgt spid="15"/>
                                            </p:tgtEl>
                                          </p:cBhvr>
                                        </p:animEffect>
                                      </p:childTnLst>
                                    </p:cTn>
                                  </p:par>
                                </p:childTnLst>
                              </p:cTn>
                            </p:par>
                            <p:par>
                              <p:cTn id="70" fill="hold">
                                <p:stCondLst>
                                  <p:cond delay="6500"/>
                                </p:stCondLst>
                                <p:childTnLst>
                                  <p:par>
                                    <p:cTn id="71" presetID="22" presetClass="entr" presetSubtype="4" fill="hold" grpId="0" nodeType="after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wipe(down)">
                                          <p:cBhvr>
                                            <p:cTn id="7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12" grpId="0"/>
          <p:bldP spid="13" grpId="0"/>
          <p:bldP spid="14" grpId="0"/>
          <p:bldP spid="15" grpId="0"/>
          <p:bldP spid="17" grpId="0"/>
          <p:bldP spid="18" grpId="0"/>
          <p:bldP spid="19" grpId="0"/>
          <p:bldP spid="20" grpId="0"/>
          <p:bldP spid="3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childTnLst>
                              </p:cTn>
                            </p:par>
                            <p:par>
                              <p:cTn id="30" fill="hold">
                                <p:stCondLst>
                                  <p:cond delay="1500"/>
                                </p:stCondLst>
                                <p:childTnLst>
                                  <p:par>
                                    <p:cTn id="31" presetID="10" presetClass="entr" presetSubtype="0"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par>
                              <p:cTn id="34" fill="hold">
                                <p:stCondLst>
                                  <p:cond delay="2000"/>
                                </p:stCondLst>
                                <p:childTnLst>
                                  <p:par>
                                    <p:cTn id="35" presetID="22" presetClass="entr" presetSubtype="4"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down)">
                                          <p:cBhvr>
                                            <p:cTn id="37" dur="500"/>
                                            <p:tgtEl>
                                              <p:spTgt spid="17"/>
                                            </p:tgtEl>
                                          </p:cBhvr>
                                        </p:animEffect>
                                      </p:childTnLst>
                                    </p:cTn>
                                  </p:par>
                                </p:childTnLst>
                              </p:cTn>
                            </p:par>
                            <p:par>
                              <p:cTn id="38" fill="hold">
                                <p:stCondLst>
                                  <p:cond delay="2500"/>
                                </p:stCondLst>
                                <p:childTnLst>
                                  <p:par>
                                    <p:cTn id="39" presetID="22" presetClass="entr" presetSubtype="8" fill="hold"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childTnLst>
                              </p:cTn>
                            </p:par>
                            <p:par>
                              <p:cTn id="42" fill="hold">
                                <p:stCondLst>
                                  <p:cond delay="3000"/>
                                </p:stCondLst>
                                <p:childTnLst>
                                  <p:par>
                                    <p:cTn id="43" presetID="10"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par>
                              <p:cTn id="46" fill="hold">
                                <p:stCondLst>
                                  <p:cond delay="3500"/>
                                </p:stCondLst>
                                <p:childTnLst>
                                  <p:par>
                                    <p:cTn id="47" presetID="22" presetClass="entr" presetSubtype="4"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down)">
                                          <p:cBhvr>
                                            <p:cTn id="49" dur="500"/>
                                            <p:tgtEl>
                                              <p:spTgt spid="18"/>
                                            </p:tgtEl>
                                          </p:cBhvr>
                                        </p:animEffect>
                                      </p:childTnLst>
                                    </p:cTn>
                                  </p:par>
                                </p:childTnLst>
                              </p:cTn>
                            </p:par>
                            <p:par>
                              <p:cTn id="50" fill="hold">
                                <p:stCondLst>
                                  <p:cond delay="4000"/>
                                </p:stCondLst>
                                <p:childTnLst>
                                  <p:par>
                                    <p:cTn id="51" presetID="22" presetClass="entr" presetSubtype="8" fill="hold" nodeType="after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wipe(left)">
                                          <p:cBhvr>
                                            <p:cTn id="53" dur="500"/>
                                            <p:tgtEl>
                                              <p:spTgt spid="10"/>
                                            </p:tgtEl>
                                          </p:cBhvr>
                                        </p:animEffect>
                                      </p:childTnLst>
                                    </p:cTn>
                                  </p:par>
                                </p:childTnLst>
                              </p:cTn>
                            </p:par>
                            <p:par>
                              <p:cTn id="54" fill="hold">
                                <p:stCondLst>
                                  <p:cond delay="4500"/>
                                </p:stCondLst>
                                <p:childTnLst>
                                  <p:par>
                                    <p:cTn id="55" presetID="10" presetClass="entr" presetSubtype="0"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childTnLst>
                              </p:cTn>
                            </p:par>
                            <p:par>
                              <p:cTn id="58" fill="hold">
                                <p:stCondLst>
                                  <p:cond delay="5000"/>
                                </p:stCondLst>
                                <p:childTnLst>
                                  <p:par>
                                    <p:cTn id="59" presetID="22" presetClass="entr" presetSubtype="4"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down)">
                                          <p:cBhvr>
                                            <p:cTn id="61" dur="500"/>
                                            <p:tgtEl>
                                              <p:spTgt spid="19"/>
                                            </p:tgtEl>
                                          </p:cBhvr>
                                        </p:animEffect>
                                      </p:childTnLst>
                                    </p:cTn>
                                  </p:par>
                                </p:childTnLst>
                              </p:cTn>
                            </p:par>
                            <p:par>
                              <p:cTn id="62" fill="hold">
                                <p:stCondLst>
                                  <p:cond delay="5500"/>
                                </p:stCondLst>
                                <p:childTnLst>
                                  <p:par>
                                    <p:cTn id="63" presetID="22" presetClass="entr" presetSubtype="8" fill="hold" nodeType="after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wipe(left)">
                                          <p:cBhvr>
                                            <p:cTn id="65" dur="500"/>
                                            <p:tgtEl>
                                              <p:spTgt spid="9"/>
                                            </p:tgtEl>
                                          </p:cBhvr>
                                        </p:animEffect>
                                      </p:childTnLst>
                                    </p:cTn>
                                  </p:par>
                                </p:childTnLst>
                              </p:cTn>
                            </p:par>
                            <p:par>
                              <p:cTn id="66" fill="hold">
                                <p:stCondLst>
                                  <p:cond delay="6000"/>
                                </p:stCondLst>
                                <p:childTnLst>
                                  <p:par>
                                    <p:cTn id="67" presetID="10" presetClass="entr" presetSubtype="0" fill="hold" grpId="0" nodeType="after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fade">
                                          <p:cBhvr>
                                            <p:cTn id="69" dur="500"/>
                                            <p:tgtEl>
                                              <p:spTgt spid="15"/>
                                            </p:tgtEl>
                                          </p:cBhvr>
                                        </p:animEffect>
                                      </p:childTnLst>
                                    </p:cTn>
                                  </p:par>
                                </p:childTnLst>
                              </p:cTn>
                            </p:par>
                            <p:par>
                              <p:cTn id="70" fill="hold">
                                <p:stCondLst>
                                  <p:cond delay="6500"/>
                                </p:stCondLst>
                                <p:childTnLst>
                                  <p:par>
                                    <p:cTn id="71" presetID="22" presetClass="entr" presetSubtype="4" fill="hold" grpId="0" nodeType="after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wipe(down)">
                                          <p:cBhvr>
                                            <p:cTn id="7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12" grpId="0"/>
          <p:bldP spid="13" grpId="0"/>
          <p:bldP spid="14" grpId="0"/>
          <p:bldP spid="15" grpId="0"/>
          <p:bldP spid="17" grpId="0"/>
          <p:bldP spid="18" grpId="0"/>
          <p:bldP spid="19" grpId="0"/>
          <p:bldP spid="20" grpId="0"/>
          <p:bldP spid="32"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20204"/>
                <a:ea typeface="微软雅黑" panose="020B0503020204020204" charset="-122"/>
              </a:rPr>
            </a:fld>
            <a:r>
              <a:rPr lang="zh-CN" altLang="en-US" sz="1200" dirty="0">
                <a:solidFill>
                  <a:srgbClr val="314371"/>
                </a:solidFill>
                <a:latin typeface="Arial" panose="020B060402020202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4445" y="95377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097280" y="366395"/>
            <a:ext cx="10927080" cy="521970"/>
          </a:xfrm>
          <a:prstGeom prst="rect">
            <a:avLst/>
          </a:prstGeom>
          <a:noFill/>
        </p:spPr>
        <p:txBody>
          <a:bodyPr wrap="square" rtlCol="0">
            <a:spAutoFit/>
          </a:bodyPr>
          <a:lstStyle/>
          <a:p>
            <a:r>
              <a:rPr lang="en-US" alt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3D-CNN</a:t>
            </a:r>
            <a:endParaRPr lang="en-US" alt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4" name="文本框 23"/>
          <p:cNvSpPr txBox="1"/>
          <p:nvPr/>
        </p:nvSpPr>
        <p:spPr>
          <a:xfrm>
            <a:off x="254000" y="1061720"/>
            <a:ext cx="4424680" cy="460375"/>
          </a:xfrm>
          <a:prstGeom prst="rect">
            <a:avLst/>
          </a:prstGeom>
          <a:noFill/>
        </p:spPr>
        <p:txBody>
          <a:bodyPr wrap="square" rtlCol="0">
            <a:spAutoFit/>
          </a:bodyPr>
          <a:p>
            <a:r>
              <a:rPr lang="en-US" altLang="zh-CN" sz="2400" b="1">
                <a:latin typeface="Times New Roman" panose="02020603050405020304" charset="0"/>
                <a:ea typeface="宋体" panose="02010600030101010101" pitchFamily="2" charset="-122"/>
                <a:cs typeface="Times New Roman" panose="02020603050405020304" charset="0"/>
                <a:sym typeface="+mn-ea"/>
              </a:rPr>
              <a:t>3D-CNN</a:t>
            </a:r>
            <a:endParaRPr lang="en-US" altLang="zh-CN" sz="2400" b="1">
              <a:latin typeface="Times New Roman" panose="02020603050405020304" charset="0"/>
              <a:ea typeface="宋体" panose="02010600030101010101" pitchFamily="2" charset="-122"/>
              <a:cs typeface="Times New Roman" panose="02020603050405020304" charset="0"/>
            </a:endParaRPr>
          </a:p>
        </p:txBody>
      </p:sp>
      <p:sp>
        <p:nvSpPr>
          <p:cNvPr id="12" name="文本框 11"/>
          <p:cNvSpPr txBox="1"/>
          <p:nvPr/>
        </p:nvSpPr>
        <p:spPr>
          <a:xfrm>
            <a:off x="404495" y="1572260"/>
            <a:ext cx="5830570" cy="4892675"/>
          </a:xfrm>
          <a:prstGeom prst="rect">
            <a:avLst/>
          </a:prstGeom>
          <a:noFill/>
        </p:spPr>
        <p:txBody>
          <a:bodyPr wrap="square" rtlCol="0">
            <a:spAutoFit/>
          </a:bodyPr>
          <a:p>
            <a:pPr marL="342900" indent="-342900">
              <a:buFont typeface="Wingdings" panose="05000000000000000000" charset="0"/>
              <a:buChar char="Ø"/>
            </a:pPr>
            <a:r>
              <a:rPr lang="zh-CN" altLang="en-US" sz="2400">
                <a:latin typeface="Times New Roman" panose="02020603050405020304" charset="0"/>
                <a:cs typeface="Times New Roman" panose="02020603050405020304" charset="0"/>
              </a:rPr>
              <a:t>针对单通道，与2D卷积不同之处在于，输入图像多了一个 depth 维度，卷积核也多了一个维度，因此卷积核在输入3D图像的空间维度（height和width维）和depth维度上均进行滑窗操作，每次滑窗与 (k_d, k_h, k_w) 窗口内的values进行相关操作，得到输出3D图像中的一个value。</a:t>
            </a:r>
            <a:endParaRPr lang="zh-CN" altLang="en-US" sz="2400">
              <a:latin typeface="Times New Roman" panose="02020603050405020304" charset="0"/>
              <a:cs typeface="Times New Roman" panose="02020603050405020304" charset="0"/>
            </a:endParaRPr>
          </a:p>
          <a:p>
            <a:pPr marL="342900" indent="-342900">
              <a:buFont typeface="Wingdings" panose="05000000000000000000" charset="0"/>
              <a:buChar char="ü"/>
            </a:pPr>
            <a:r>
              <a:rPr lang="zh-CN" altLang="en-US" sz="2400">
                <a:latin typeface="Times New Roman" panose="02020603050405020304" charset="0"/>
                <a:cs typeface="Times New Roman" panose="02020603050405020304" charset="0"/>
              </a:rPr>
              <a:t>针对多通道，输入大小为(</a:t>
            </a:r>
            <a:r>
              <a:rPr lang="en-US" altLang="zh-CN" sz="2400">
                <a:latin typeface="Times New Roman" panose="02020603050405020304" charset="0"/>
                <a:cs typeface="Times New Roman" panose="02020603050405020304" charset="0"/>
              </a:rPr>
              <a:t>channel</a:t>
            </a:r>
            <a:r>
              <a:rPr lang="zh-CN" altLang="en-US" sz="2400">
                <a:latin typeface="Times New Roman" panose="02020603050405020304" charset="0"/>
                <a:cs typeface="Times New Roman" panose="02020603050405020304" charset="0"/>
              </a:rPr>
              <a:t>, depth, height, width)，则与2D卷积的操作一样，每次滑窗与多个channels上的 (k_d, k_h, k_w) 窗口内的所有values进行相关操作，得到输出3D图像中的一个value。</a:t>
            </a:r>
            <a:endParaRPr lang="zh-CN" altLang="en-US" sz="2400">
              <a:latin typeface="Times New Roman" panose="02020603050405020304" charset="0"/>
              <a:cs typeface="Times New Roman" panose="02020603050405020304" charset="0"/>
            </a:endParaRPr>
          </a:p>
        </p:txBody>
      </p:sp>
      <p:pic>
        <p:nvPicPr>
          <p:cNvPr id="14" name="图片 13"/>
          <p:cNvPicPr>
            <a:picLocks noChangeAspect="1"/>
          </p:cNvPicPr>
          <p:nvPr/>
        </p:nvPicPr>
        <p:blipFill>
          <a:blip r:embed="rId1"/>
          <a:stretch>
            <a:fillRect/>
          </a:stretch>
        </p:blipFill>
        <p:spPr>
          <a:xfrm>
            <a:off x="6852285" y="1061720"/>
            <a:ext cx="4876800" cy="4953000"/>
          </a:xfrm>
          <a:prstGeom prst="rect">
            <a:avLst/>
          </a:prstGeom>
        </p:spPr>
      </p:pic>
      <p:pic>
        <p:nvPicPr>
          <p:cNvPr id="16" name="图片 15"/>
          <p:cNvPicPr>
            <a:picLocks noChangeAspect="1"/>
          </p:cNvPicPr>
          <p:nvPr/>
        </p:nvPicPr>
        <p:blipFill>
          <a:blip r:embed="rId2"/>
          <a:stretch>
            <a:fillRect/>
          </a:stretch>
        </p:blipFill>
        <p:spPr>
          <a:xfrm>
            <a:off x="6680835" y="6014720"/>
            <a:ext cx="5219700" cy="70485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200" advTm="8853">
        <p14:flip dir="l"/>
      </p:transition>
    </mc:Choice>
    <mc:Fallback>
      <p:transition spd="slow" advTm="8853">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20204"/>
                <a:ea typeface="微软雅黑" panose="020B0503020204020204" charset="-122"/>
              </a:rPr>
            </a:fld>
            <a:r>
              <a:rPr lang="zh-CN" altLang="en-US" sz="1200" dirty="0">
                <a:solidFill>
                  <a:srgbClr val="314371"/>
                </a:solidFill>
                <a:latin typeface="Arial" panose="020B060402020202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4445" y="95377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097280" y="366395"/>
            <a:ext cx="10927080" cy="521970"/>
          </a:xfrm>
          <a:prstGeom prst="rect">
            <a:avLst/>
          </a:prstGeom>
          <a:noFill/>
        </p:spPr>
        <p:txBody>
          <a:bodyPr wrap="square" rtlCol="0">
            <a:spAutoFit/>
          </a:bodyPr>
          <a:lstStyle/>
          <a:p>
            <a:r>
              <a:rPr lang="zh-CN" altLang="en-US"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数据集</a:t>
            </a:r>
            <a:endParaRPr lang="zh-CN" altLang="en-US"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4" name="文本框 23"/>
          <p:cNvSpPr txBox="1"/>
          <p:nvPr/>
        </p:nvSpPr>
        <p:spPr>
          <a:xfrm>
            <a:off x="254000" y="1061720"/>
            <a:ext cx="4424680" cy="460375"/>
          </a:xfrm>
          <a:prstGeom prst="rect">
            <a:avLst/>
          </a:prstGeom>
          <a:noFill/>
        </p:spPr>
        <p:txBody>
          <a:bodyPr wrap="square" rtlCol="0">
            <a:spAutoFit/>
          </a:bodyPr>
          <a:p>
            <a:r>
              <a:rPr lang="en-US" altLang="zh-CN" sz="2400" b="1">
                <a:latin typeface="Times New Roman" panose="02020603050405020304" charset="0"/>
                <a:ea typeface="宋体" panose="02010600030101010101" pitchFamily="2" charset="-122"/>
                <a:cs typeface="Times New Roman" panose="02020603050405020304" charset="0"/>
              </a:rPr>
              <a:t>Pavia University</a:t>
            </a:r>
            <a:endParaRPr lang="en-US" altLang="zh-CN" sz="2400" b="1">
              <a:latin typeface="Times New Roman" panose="02020603050405020304" charset="0"/>
              <a:ea typeface="宋体" panose="02010600030101010101" pitchFamily="2" charset="-122"/>
              <a:cs typeface="Times New Roman" panose="02020603050405020304" charset="0"/>
            </a:endParaRPr>
          </a:p>
        </p:txBody>
      </p:sp>
      <p:sp>
        <p:nvSpPr>
          <p:cNvPr id="12" name="文本框 11"/>
          <p:cNvSpPr txBox="1"/>
          <p:nvPr/>
        </p:nvSpPr>
        <p:spPr>
          <a:xfrm>
            <a:off x="607695" y="1522095"/>
            <a:ext cx="10640060" cy="5077460"/>
          </a:xfrm>
          <a:prstGeom prst="rect">
            <a:avLst/>
          </a:prstGeom>
          <a:noFill/>
          <a:ln w="9525">
            <a:noFill/>
          </a:ln>
        </p:spPr>
        <p:txBody>
          <a:bodyPr wrap="square">
            <a:spAutoFit/>
          </a:bodyPr>
          <a:p>
            <a:pPr indent="0">
              <a:lnSpc>
                <a:spcPct val="150000"/>
              </a:lnSpc>
            </a:pPr>
            <a:r>
              <a:rPr lang="en-US" altLang="zh-CN" sz="2400">
                <a:latin typeface="Times New Roman" panose="02020603050405020304" charset="0"/>
                <a:cs typeface="Times New Roman" panose="02020603050405020304" charset="0"/>
              </a:rPr>
              <a:t>bands</a:t>
            </a:r>
            <a:r>
              <a:rPr lang="zh-CN" altLang="en-US" sz="2400">
                <a:latin typeface="Times New Roman" panose="02020603050405020304" charset="0"/>
                <a:cs typeface="Times New Roman" panose="02020603050405020304" charset="0"/>
              </a:rPr>
              <a:t>：</a:t>
            </a:r>
            <a:r>
              <a:rPr lang="en-US" altLang="zh-CN" sz="2400">
                <a:latin typeface="Times New Roman" panose="02020603050405020304" charset="0"/>
                <a:cs typeface="Times New Roman" panose="02020603050405020304" charset="0"/>
              </a:rPr>
              <a:t>103 </a:t>
            </a:r>
            <a:endParaRPr lang="en-US" altLang="zh-CN" sz="2400">
              <a:latin typeface="Times New Roman" panose="02020603050405020304" charset="0"/>
              <a:cs typeface="Times New Roman" panose="02020603050405020304" charset="0"/>
            </a:endParaRPr>
          </a:p>
          <a:p>
            <a:pPr indent="0">
              <a:lnSpc>
                <a:spcPct val="150000"/>
              </a:lnSpc>
            </a:pPr>
            <a:r>
              <a:rPr lang="en-US" altLang="zh-CN" sz="2400">
                <a:latin typeface="Times New Roman" panose="02020603050405020304" charset="0"/>
                <a:cs typeface="Times New Roman" panose="02020603050405020304" charset="0"/>
              </a:rPr>
              <a:t>classes</a:t>
            </a:r>
            <a:r>
              <a:rPr lang="zh-CN" altLang="en-US" sz="2400">
                <a:latin typeface="Times New Roman" panose="02020603050405020304" charset="0"/>
                <a:cs typeface="Times New Roman" panose="02020603050405020304" charset="0"/>
              </a:rPr>
              <a:t>：</a:t>
            </a:r>
            <a:r>
              <a:rPr lang="en-US" altLang="zh-CN" sz="2400">
                <a:latin typeface="Times New Roman" panose="02020603050405020304" charset="0"/>
                <a:cs typeface="Times New Roman" panose="02020603050405020304" charset="0"/>
              </a:rPr>
              <a:t>9</a:t>
            </a:r>
            <a:endParaRPr lang="en-US" altLang="zh-CN" sz="2400">
              <a:latin typeface="Times New Roman" panose="02020603050405020304" charset="0"/>
              <a:cs typeface="Times New Roman" panose="02020603050405020304" charset="0"/>
            </a:endParaRPr>
          </a:p>
          <a:p>
            <a:pPr indent="0">
              <a:lnSpc>
                <a:spcPct val="150000"/>
              </a:lnSpc>
            </a:pPr>
            <a:r>
              <a:rPr lang="en-US" altLang="zh-CN" sz="2400">
                <a:latin typeface="Times New Roman" panose="02020603050405020304" charset="0"/>
                <a:cs typeface="Times New Roman" panose="02020603050405020304" charset="0"/>
              </a:rPr>
              <a:t>在一个城市地貌地区被获取，其他两个数据集均在野外地区。帕维亚大学数据集是由意大利帕维亚大学的 ROSIS 传感器采集的。在舍弃原始的 13 个嘈杂的光谱波段后，剩余且保留的光谱波段数目为 103 个。该数据集的的尺寸大小610×340，空间分辨率为 1.3米/像素。真实地貌信息包括 9 个类42776 个标记样本，种类大致包含树木，沥青路，建筑以及彩绘过的金属物体</a:t>
            </a:r>
            <a:r>
              <a:rPr lang="zh-CN" altLang="en-US" sz="2400">
                <a:latin typeface="Times New Roman" panose="02020603050405020304" charset="0"/>
                <a:cs typeface="Times New Roman" panose="02020603050405020304" charset="0"/>
              </a:rPr>
              <a:t>。</a:t>
            </a:r>
            <a:endParaRPr lang="en-US" altLang="zh-CN" sz="2400">
              <a:latin typeface="Times New Roman" panose="02020603050405020304" charset="0"/>
              <a:cs typeface="Times New Roman" panose="02020603050405020304" charset="0"/>
            </a:endParaRPr>
          </a:p>
          <a:p>
            <a:pPr indent="0">
              <a:lnSpc>
                <a:spcPct val="150000"/>
              </a:lnSpc>
            </a:pPr>
            <a:r>
              <a:rPr lang="en-US" altLang="zh-CN" sz="2400">
                <a:latin typeface="Times New Roman" panose="02020603050405020304" charset="0"/>
                <a:cs typeface="Times New Roman" panose="02020603050405020304" charset="0"/>
              </a:rPr>
              <a:t> 0.43-0.86μm 波长范围</a:t>
            </a:r>
            <a:r>
              <a:rPr lang="zh-CN" altLang="en-US" sz="2400">
                <a:latin typeface="Times New Roman" panose="02020603050405020304" charset="0"/>
                <a:cs typeface="Times New Roman" panose="02020603050405020304" charset="0"/>
              </a:rPr>
              <a:t>，</a:t>
            </a:r>
            <a:r>
              <a:rPr lang="en-US" altLang="zh-CN" sz="2400">
                <a:latin typeface="Times New Roman" panose="02020603050405020304" charset="0"/>
                <a:cs typeface="Times New Roman" panose="02020603050405020304" charset="0"/>
              </a:rPr>
              <a:t>共包含2207400 个像素，但是其中包含大量的背景像素，包含地物的像素总共只有 42776 个</a:t>
            </a:r>
            <a:r>
              <a:rPr lang="zh-CN" altLang="en-US" sz="2400">
                <a:latin typeface="Times New Roman" panose="02020603050405020304" charset="0"/>
                <a:cs typeface="Times New Roman" panose="02020603050405020304" charset="0"/>
              </a:rPr>
              <a:t>。</a:t>
            </a:r>
            <a:endParaRPr lang="zh-CN" altLang="en-US" sz="2400">
              <a:latin typeface="Times New Roman" panose="02020603050405020304" charset="0"/>
              <a:cs typeface="Times New Roman" panose="0202060305040502030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200" advTm="8853">
        <p14:flip dir="l"/>
      </p:transition>
    </mc:Choice>
    <mc:Fallback>
      <p:transition spd="slow" advTm="8853">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20204"/>
                <a:ea typeface="微软雅黑" panose="020B0503020204020204" charset="-122"/>
              </a:rPr>
            </a:fld>
            <a:r>
              <a:rPr lang="zh-CN" altLang="en-US" sz="1200" dirty="0">
                <a:solidFill>
                  <a:srgbClr val="314371"/>
                </a:solidFill>
                <a:latin typeface="Arial" panose="020B060402020202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4445" y="95377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097280" y="366395"/>
            <a:ext cx="10927080" cy="521970"/>
          </a:xfrm>
          <a:prstGeom prst="rect">
            <a:avLst/>
          </a:prstGeom>
          <a:noFill/>
        </p:spPr>
        <p:txBody>
          <a:bodyPr wrap="square" rtlCol="0">
            <a:spAutoFit/>
          </a:bodyPr>
          <a:lstStyle/>
          <a:p>
            <a:r>
              <a:rPr lang="zh-CN" altLang="en-US"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数据集</a:t>
            </a:r>
            <a:endParaRPr lang="zh-CN" altLang="en-US"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4" name="文本框 23"/>
          <p:cNvSpPr txBox="1"/>
          <p:nvPr/>
        </p:nvSpPr>
        <p:spPr>
          <a:xfrm>
            <a:off x="254000" y="1061720"/>
            <a:ext cx="4424680" cy="460375"/>
          </a:xfrm>
          <a:prstGeom prst="rect">
            <a:avLst/>
          </a:prstGeom>
          <a:noFill/>
        </p:spPr>
        <p:txBody>
          <a:bodyPr wrap="square" rtlCol="0">
            <a:spAutoFit/>
          </a:bodyPr>
          <a:p>
            <a:r>
              <a:rPr lang="en-US" altLang="zh-CN" sz="2400" b="1">
                <a:latin typeface="Times New Roman" panose="02020603050405020304" charset="0"/>
                <a:ea typeface="宋体" panose="02010600030101010101" pitchFamily="2" charset="-122"/>
                <a:cs typeface="Times New Roman" panose="02020603050405020304" charset="0"/>
              </a:rPr>
              <a:t>Pavia University</a:t>
            </a:r>
            <a:endParaRPr lang="en-US" altLang="zh-CN" sz="2400" b="1">
              <a:latin typeface="Times New Roman" panose="02020603050405020304" charset="0"/>
              <a:ea typeface="宋体" panose="02010600030101010101" pitchFamily="2" charset="-122"/>
              <a:cs typeface="Times New Roman" panose="02020603050405020304" charset="0"/>
            </a:endParaRPr>
          </a:p>
        </p:txBody>
      </p:sp>
      <p:pic>
        <p:nvPicPr>
          <p:cNvPr id="13" name="图片 12"/>
          <p:cNvPicPr>
            <a:picLocks noChangeAspect="1"/>
          </p:cNvPicPr>
          <p:nvPr/>
        </p:nvPicPr>
        <p:blipFill>
          <a:blip r:embed="rId1"/>
          <a:stretch>
            <a:fillRect/>
          </a:stretch>
        </p:blipFill>
        <p:spPr>
          <a:xfrm>
            <a:off x="5272405" y="2301240"/>
            <a:ext cx="6915149" cy="2629852"/>
          </a:xfrm>
          <a:prstGeom prst="rect">
            <a:avLst/>
          </a:prstGeom>
        </p:spPr>
      </p:pic>
      <p:pic>
        <p:nvPicPr>
          <p:cNvPr id="11" name="图片 10"/>
          <p:cNvPicPr>
            <a:picLocks noChangeAspect="1"/>
          </p:cNvPicPr>
          <p:nvPr/>
        </p:nvPicPr>
        <p:blipFill>
          <a:blip r:embed="rId2"/>
          <a:stretch>
            <a:fillRect/>
          </a:stretch>
        </p:blipFill>
        <p:spPr>
          <a:xfrm>
            <a:off x="480695" y="1728470"/>
            <a:ext cx="2006422" cy="3600000"/>
          </a:xfrm>
          <a:prstGeom prst="rect">
            <a:avLst/>
          </a:prstGeom>
        </p:spPr>
      </p:pic>
      <p:pic>
        <p:nvPicPr>
          <p:cNvPr id="14" name="图片 13"/>
          <p:cNvPicPr>
            <a:picLocks noChangeAspect="1"/>
          </p:cNvPicPr>
          <p:nvPr/>
        </p:nvPicPr>
        <p:blipFill>
          <a:blip r:embed="rId3"/>
          <a:stretch>
            <a:fillRect/>
          </a:stretch>
        </p:blipFill>
        <p:spPr>
          <a:xfrm>
            <a:off x="2911475" y="1728470"/>
            <a:ext cx="1998972" cy="360000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200" advTm="8853">
        <p14:flip dir="l"/>
      </p:transition>
    </mc:Choice>
    <mc:Fallback>
      <p:transition spd="slow" advTm="8853">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20204"/>
                <a:ea typeface="微软雅黑" panose="020B0503020204020204" charset="-122"/>
              </a:rPr>
            </a:fld>
            <a:r>
              <a:rPr lang="zh-CN" altLang="en-US" sz="1200" dirty="0">
                <a:solidFill>
                  <a:srgbClr val="314371"/>
                </a:solidFill>
                <a:latin typeface="Arial" panose="020B060402020202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4445" y="95377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097280" y="366395"/>
            <a:ext cx="10927080" cy="521970"/>
          </a:xfrm>
          <a:prstGeom prst="rect">
            <a:avLst/>
          </a:prstGeom>
          <a:noFill/>
        </p:spPr>
        <p:txBody>
          <a:bodyPr wrap="square" rtlCol="0">
            <a:spAutoFit/>
          </a:bodyPr>
          <a:lstStyle/>
          <a:p>
            <a:r>
              <a:rPr lang="en-US" alt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Pavia University</a:t>
            </a:r>
            <a:endParaRPr lang="en-US" alt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4" name="文本框 23"/>
          <p:cNvSpPr txBox="1"/>
          <p:nvPr/>
        </p:nvSpPr>
        <p:spPr>
          <a:xfrm>
            <a:off x="254000" y="1061720"/>
            <a:ext cx="6495415" cy="460375"/>
          </a:xfrm>
          <a:prstGeom prst="rect">
            <a:avLst/>
          </a:prstGeom>
          <a:noFill/>
        </p:spPr>
        <p:txBody>
          <a:bodyPr wrap="square" rtlCol="0">
            <a:spAutoFit/>
          </a:bodyPr>
          <a:p>
            <a:r>
              <a:rPr lang="en-US" altLang="zh-CN" sz="2400" b="1">
                <a:latin typeface="Times New Roman" panose="02020603050405020304" charset="0"/>
                <a:ea typeface="宋体" panose="02010600030101010101" pitchFamily="2" charset="-122"/>
                <a:cs typeface="Times New Roman" panose="02020603050405020304" charset="0"/>
              </a:rPr>
              <a:t>Classification results(</a:t>
            </a:r>
            <a:r>
              <a:rPr lang="zh-CN" altLang="en-US" sz="2400" b="1">
                <a:latin typeface="Times New Roman" panose="02020603050405020304" charset="0"/>
                <a:ea typeface="宋体" panose="02010600030101010101" pitchFamily="2" charset="-122"/>
                <a:cs typeface="Times New Roman" panose="02020603050405020304" charset="0"/>
              </a:rPr>
              <a:t>％</a:t>
            </a:r>
            <a:r>
              <a:rPr lang="en-US" altLang="zh-CN" sz="2400" b="1">
                <a:latin typeface="Times New Roman" panose="02020603050405020304" charset="0"/>
                <a:ea typeface="宋体" panose="02010600030101010101" pitchFamily="2" charset="-122"/>
                <a:cs typeface="Times New Roman" panose="02020603050405020304" charset="0"/>
              </a:rPr>
              <a:t>)</a:t>
            </a:r>
            <a:r>
              <a:rPr lang="zh-CN" altLang="en-US" sz="2400" b="1">
                <a:latin typeface="Times New Roman" panose="02020603050405020304" charset="0"/>
                <a:ea typeface="宋体" panose="02010600030101010101" pitchFamily="2" charset="-122"/>
                <a:cs typeface="Times New Roman" panose="02020603050405020304" charset="0"/>
              </a:rPr>
              <a:t>：不同方法 </a:t>
            </a:r>
            <a:r>
              <a:rPr lang="en-US" altLang="zh-CN" sz="2400" b="1">
                <a:latin typeface="Times New Roman" panose="02020603050405020304" charset="0"/>
                <a:ea typeface="宋体" panose="02010600030101010101" pitchFamily="2" charset="-122"/>
                <a:cs typeface="Times New Roman" panose="02020603050405020304" charset="0"/>
              </a:rPr>
              <a:t>PaviaU</a:t>
            </a:r>
            <a:endParaRPr lang="en-US" altLang="zh-CN" sz="2400" b="1">
              <a:latin typeface="Times New Roman" panose="02020603050405020304" charset="0"/>
              <a:ea typeface="宋体" panose="02010600030101010101" pitchFamily="2" charset="-122"/>
              <a:cs typeface="Times New Roman" panose="02020603050405020304" charset="0"/>
            </a:endParaRPr>
          </a:p>
        </p:txBody>
      </p:sp>
      <p:graphicFrame>
        <p:nvGraphicFramePr>
          <p:cNvPr id="11" name="表格 10"/>
          <p:cNvGraphicFramePr/>
          <p:nvPr>
            <p:custDataLst>
              <p:tags r:id="rId1"/>
            </p:custDataLst>
          </p:nvPr>
        </p:nvGraphicFramePr>
        <p:xfrm>
          <a:off x="2174240" y="1522095"/>
          <a:ext cx="6824980" cy="4953000"/>
        </p:xfrm>
        <a:graphic>
          <a:graphicData uri="http://schemas.openxmlformats.org/drawingml/2006/table">
            <a:tbl>
              <a:tblPr firstRow="1" bandRow="1">
                <a:tableStyleId>{5C22544A-7EE6-4342-B048-85BDC9FD1C3A}</a:tableStyleId>
              </a:tblPr>
              <a:tblGrid>
                <a:gridCol w="1706245"/>
                <a:gridCol w="1706245"/>
                <a:gridCol w="1706245"/>
                <a:gridCol w="1706245"/>
              </a:tblGrid>
              <a:tr h="381000">
                <a:tc>
                  <a:txBody>
                    <a:bodyPr/>
                    <a:p>
                      <a:pPr algn="ctr">
                        <a:buNone/>
                      </a:pPr>
                      <a:r>
                        <a:rPr lang="en-US" altLang="zh-CN">
                          <a:latin typeface="Times New Roman" panose="02020603050405020304" charset="0"/>
                          <a:cs typeface="Times New Roman" panose="02020603050405020304" charset="0"/>
                        </a:rPr>
                        <a:t>Class</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1D-CNN</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2D-CNN</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3D-CNN</a:t>
                      </a:r>
                      <a:endParaRPr lang="en-US" altLang="zh-CN" baseline="30000">
                        <a:latin typeface="Times New Roman" panose="02020603050405020304" charset="0"/>
                        <a:cs typeface="Times New Roman" panose="02020603050405020304" charset="0"/>
                      </a:endParaRPr>
                    </a:p>
                  </a:txBody>
                  <a:tcPr/>
                </a:tc>
              </a:tr>
              <a:tr h="381000">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86.47</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92.78</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b="1">
                          <a:latin typeface="Times New Roman" panose="02020603050405020304" charset="0"/>
                          <a:cs typeface="Times New Roman" panose="02020603050405020304" charset="0"/>
                        </a:rPr>
                        <a:t>97.95</a:t>
                      </a:r>
                      <a:endParaRPr lang="en-US" altLang="zh-CN" b="1">
                        <a:latin typeface="Times New Roman" panose="02020603050405020304" charset="0"/>
                        <a:cs typeface="Times New Roman" panose="02020603050405020304" charset="0"/>
                      </a:endParaRPr>
                    </a:p>
                  </a:txBody>
                  <a:tcPr/>
                </a:tc>
              </a:tr>
              <a:tr h="381000">
                <a:tc>
                  <a:txBody>
                    <a:bodyPr/>
                    <a:p>
                      <a:pPr algn="ctr">
                        <a:buNone/>
                      </a:pPr>
                      <a:r>
                        <a:rPr lang="en-US" altLang="zh-CN">
                          <a:latin typeface="Times New Roman" panose="02020603050405020304" charset="0"/>
                          <a:cs typeface="Times New Roman" panose="02020603050405020304" charset="0"/>
                        </a:rPr>
                        <a:t>2</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87.92</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94.23</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94.59</a:t>
                      </a:r>
                      <a:endParaRPr lang="en-US" altLang="zh-CN">
                        <a:latin typeface="Times New Roman" panose="02020603050405020304" charset="0"/>
                        <a:cs typeface="Times New Roman" panose="02020603050405020304" charset="0"/>
                      </a:endParaRPr>
                    </a:p>
                  </a:txBody>
                  <a:tcPr/>
                </a:tc>
              </a:tr>
              <a:tr h="381000">
                <a:tc>
                  <a:txBody>
                    <a:bodyPr/>
                    <a:p>
                      <a:pPr algn="ctr">
                        <a:buNone/>
                      </a:pPr>
                      <a:r>
                        <a:rPr lang="en-US" altLang="zh-CN">
                          <a:latin typeface="Times New Roman" panose="02020603050405020304" charset="0"/>
                          <a:cs typeface="Times New Roman" panose="02020603050405020304" charset="0"/>
                        </a:rPr>
                        <a:t>3</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82.04</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95.79</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b="1">
                          <a:latin typeface="Times New Roman" panose="02020603050405020304" charset="0"/>
                          <a:cs typeface="Times New Roman" panose="02020603050405020304" charset="0"/>
                        </a:rPr>
                        <a:t>96.24</a:t>
                      </a:r>
                      <a:endParaRPr lang="en-US" altLang="zh-CN" b="1">
                        <a:latin typeface="Times New Roman" panose="02020603050405020304" charset="0"/>
                        <a:cs typeface="Times New Roman" panose="02020603050405020304" charset="0"/>
                      </a:endParaRPr>
                    </a:p>
                  </a:txBody>
                  <a:tcPr/>
                </a:tc>
              </a:tr>
              <a:tr h="381000">
                <a:tc>
                  <a:txBody>
                    <a:bodyPr/>
                    <a:p>
                      <a:pPr algn="ctr">
                        <a:buNone/>
                      </a:pPr>
                      <a:r>
                        <a:rPr lang="en-US" altLang="zh-CN">
                          <a:latin typeface="Times New Roman" panose="02020603050405020304" charset="0"/>
                          <a:cs typeface="Times New Roman" panose="02020603050405020304" charset="0"/>
                        </a:rPr>
                        <a:t>4</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96.23</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97.70</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b="1">
                          <a:latin typeface="Times New Roman" panose="02020603050405020304" charset="0"/>
                          <a:cs typeface="Times New Roman" panose="02020603050405020304" charset="0"/>
                        </a:rPr>
                        <a:t>99.05</a:t>
                      </a:r>
                      <a:endParaRPr lang="en-US" altLang="zh-CN" b="1">
                        <a:latin typeface="Times New Roman" panose="02020603050405020304" charset="0"/>
                        <a:cs typeface="Times New Roman" panose="02020603050405020304" charset="0"/>
                      </a:endParaRPr>
                    </a:p>
                  </a:txBody>
                  <a:tcPr/>
                </a:tc>
              </a:tr>
              <a:tr h="381000">
                <a:tc>
                  <a:txBody>
                    <a:bodyPr/>
                    <a:p>
                      <a:pPr algn="ctr">
                        <a:buNone/>
                      </a:pPr>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99.39</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99.91</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b="1">
                          <a:latin typeface="Times New Roman" panose="02020603050405020304" charset="0"/>
                          <a:cs typeface="Times New Roman" panose="02020603050405020304" charset="0"/>
                        </a:rPr>
                        <a:t>100.00</a:t>
                      </a:r>
                      <a:endParaRPr lang="en-US" altLang="zh-CN" b="1">
                        <a:latin typeface="Times New Roman" panose="02020603050405020304" charset="0"/>
                        <a:cs typeface="Times New Roman" panose="02020603050405020304" charset="0"/>
                      </a:endParaRPr>
                    </a:p>
                  </a:txBody>
                  <a:tcPr/>
                </a:tc>
              </a:tr>
              <a:tr h="381000">
                <a:tc>
                  <a:txBody>
                    <a:bodyPr/>
                    <a:p>
                      <a:pPr algn="ctr">
                        <a:buNone/>
                      </a:pPr>
                      <a:r>
                        <a:rPr lang="en-US" altLang="zh-CN">
                          <a:latin typeface="Times New Roman" panose="02020603050405020304" charset="0"/>
                          <a:cs typeface="Times New Roman" panose="02020603050405020304" charset="0"/>
                        </a:rPr>
                        <a:t>6</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87.35</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91.01</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b="1">
                          <a:latin typeface="Times New Roman" panose="02020603050405020304" charset="0"/>
                          <a:cs typeface="Times New Roman" panose="02020603050405020304" charset="0"/>
                        </a:rPr>
                        <a:t>99.72</a:t>
                      </a:r>
                      <a:endParaRPr lang="en-US" altLang="zh-CN" b="1">
                        <a:latin typeface="Times New Roman" panose="02020603050405020304" charset="0"/>
                        <a:cs typeface="Times New Roman" panose="02020603050405020304" charset="0"/>
                      </a:endParaRPr>
                    </a:p>
                  </a:txBody>
                  <a:tcPr/>
                </a:tc>
              </a:tr>
              <a:tr h="381000">
                <a:tc>
                  <a:txBody>
                    <a:bodyPr/>
                    <a:p>
                      <a:pPr algn="ctr">
                        <a:buNone/>
                      </a:pPr>
                      <a:r>
                        <a:rPr lang="en-US" altLang="zh-CN">
                          <a:latin typeface="Times New Roman" panose="02020603050405020304" charset="0"/>
                          <a:cs typeface="Times New Roman" panose="02020603050405020304" charset="0"/>
                        </a:rPr>
                        <a:t>7</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95.04</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94.51</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b="1">
                          <a:latin typeface="Times New Roman" panose="02020603050405020304" charset="0"/>
                          <a:cs typeface="Times New Roman" panose="02020603050405020304" charset="0"/>
                        </a:rPr>
                        <a:t>99.25</a:t>
                      </a:r>
                      <a:endParaRPr lang="en-US" altLang="zh-CN" b="1">
                        <a:latin typeface="Times New Roman" panose="02020603050405020304" charset="0"/>
                        <a:cs typeface="Times New Roman" panose="02020603050405020304" charset="0"/>
                      </a:endParaRPr>
                    </a:p>
                  </a:txBody>
                  <a:tcPr/>
                </a:tc>
              </a:tr>
              <a:tr h="381000">
                <a:tc>
                  <a:txBody>
                    <a:bodyPr/>
                    <a:p>
                      <a:pPr algn="ctr">
                        <a:buNone/>
                      </a:pPr>
                      <a:r>
                        <a:rPr lang="en-US" altLang="zh-CN">
                          <a:latin typeface="Times New Roman" panose="02020603050405020304" charset="0"/>
                          <a:cs typeface="Times New Roman" panose="02020603050405020304" charset="0"/>
                        </a:rPr>
                        <a:t>8</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85.41</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93.31</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99.67</a:t>
                      </a:r>
                      <a:endParaRPr lang="en-US" altLang="zh-CN">
                        <a:latin typeface="Times New Roman" panose="02020603050405020304" charset="0"/>
                        <a:cs typeface="Times New Roman" panose="02020603050405020304" charset="0"/>
                      </a:endParaRPr>
                    </a:p>
                  </a:txBody>
                  <a:tcPr/>
                </a:tc>
              </a:tr>
              <a:tr h="381000">
                <a:tc>
                  <a:txBody>
                    <a:bodyPr/>
                    <a:p>
                      <a:pPr algn="ctr">
                        <a:buNone/>
                      </a:pPr>
                      <a:r>
                        <a:rPr lang="en-US" altLang="zh-CN">
                          <a:latin typeface="Times New Roman" panose="02020603050405020304" charset="0"/>
                          <a:cs typeface="Times New Roman" panose="02020603050405020304" charset="0"/>
                        </a:rPr>
                        <a:t>9</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b="1">
                          <a:latin typeface="Times New Roman" panose="02020603050405020304" charset="0"/>
                          <a:cs typeface="Times New Roman" panose="02020603050405020304" charset="0"/>
                        </a:rPr>
                        <a:t>100.00</a:t>
                      </a:r>
                      <a:endParaRPr lang="en-US" altLang="zh-CN" b="1">
                        <a:latin typeface="Times New Roman" panose="02020603050405020304" charset="0"/>
                        <a:cs typeface="Times New Roman" panose="02020603050405020304" charset="0"/>
                      </a:endParaRPr>
                    </a:p>
                  </a:txBody>
                  <a:tcPr/>
                </a:tc>
                <a:tc>
                  <a:txBody>
                    <a:bodyPr/>
                    <a:p>
                      <a:pPr algn="ctr">
                        <a:buNone/>
                      </a:pPr>
                      <a:r>
                        <a:rPr lang="en-US" altLang="zh-CN" b="1">
                          <a:latin typeface="Times New Roman" panose="02020603050405020304" charset="0"/>
                          <a:cs typeface="Times New Roman" panose="02020603050405020304" charset="0"/>
                        </a:rPr>
                        <a:t>100.00</a:t>
                      </a:r>
                      <a:endParaRPr lang="en-US" altLang="zh-CN" b="1">
                        <a:latin typeface="Times New Roman" panose="02020603050405020304" charset="0"/>
                        <a:cs typeface="Times New Roman" panose="02020603050405020304" charset="0"/>
                      </a:endParaRPr>
                    </a:p>
                  </a:txBody>
                  <a:tcPr/>
                </a:tc>
                <a:tc>
                  <a:txBody>
                    <a:bodyPr/>
                    <a:p>
                      <a:pPr algn="ctr">
                        <a:buNone/>
                      </a:pPr>
                      <a:r>
                        <a:rPr lang="en-US" altLang="zh-CN" b="1">
                          <a:latin typeface="Times New Roman" panose="02020603050405020304" charset="0"/>
                          <a:cs typeface="Times New Roman" panose="02020603050405020304" charset="0"/>
                        </a:rPr>
                        <a:t>100.0</a:t>
                      </a:r>
                      <a:endParaRPr lang="en-US" altLang="zh-CN" b="1">
                        <a:latin typeface="Times New Roman" panose="02020603050405020304" charset="0"/>
                        <a:cs typeface="Times New Roman" panose="02020603050405020304" charset="0"/>
                      </a:endParaRPr>
                    </a:p>
                  </a:txBody>
                  <a:tcPr/>
                </a:tc>
              </a:tr>
              <a:tr h="381000">
                <a:tc>
                  <a:txBody>
                    <a:bodyPr/>
                    <a:p>
                      <a:pPr algn="ctr">
                        <a:buNone/>
                      </a:pPr>
                      <a:r>
                        <a:rPr lang="en-US" altLang="zh-CN">
                          <a:latin typeface="Times New Roman" panose="02020603050405020304" charset="0"/>
                          <a:cs typeface="Times New Roman" panose="02020603050405020304" charset="0"/>
                        </a:rPr>
                        <a:t>OA</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88.46</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94.13</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b="1">
                          <a:latin typeface="Times New Roman" panose="02020603050405020304" charset="0"/>
                          <a:cs typeface="Times New Roman" panose="02020603050405020304" charset="0"/>
                        </a:rPr>
                        <a:t>97.03</a:t>
                      </a:r>
                      <a:endParaRPr lang="en-US" altLang="zh-CN" b="1">
                        <a:latin typeface="Times New Roman" panose="02020603050405020304" charset="0"/>
                        <a:cs typeface="Times New Roman" panose="02020603050405020304" charset="0"/>
                      </a:endParaRPr>
                    </a:p>
                  </a:txBody>
                  <a:tcPr/>
                </a:tc>
              </a:tr>
              <a:tr h="381000">
                <a:tc>
                  <a:txBody>
                    <a:bodyPr/>
                    <a:p>
                      <a:pPr algn="ctr">
                        <a:buNone/>
                      </a:pPr>
                      <a:r>
                        <a:rPr lang="en-US" altLang="zh-CN">
                          <a:latin typeface="Times New Roman" panose="02020603050405020304" charset="0"/>
                          <a:cs typeface="Times New Roman" panose="02020603050405020304" charset="0"/>
                        </a:rPr>
                        <a:t>AA</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91.10</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95.48</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b="1">
                          <a:latin typeface="Times New Roman" panose="02020603050405020304" charset="0"/>
                          <a:cs typeface="Times New Roman" panose="02020603050405020304" charset="0"/>
                        </a:rPr>
                        <a:t>98.52</a:t>
                      </a:r>
                      <a:endParaRPr lang="en-US" altLang="zh-CN" b="1">
                        <a:latin typeface="Times New Roman" panose="02020603050405020304" charset="0"/>
                        <a:cs typeface="Times New Roman" panose="02020603050405020304" charset="0"/>
                      </a:endParaRPr>
                    </a:p>
                  </a:txBody>
                  <a:tcPr/>
                </a:tc>
              </a:tr>
              <a:tr h="381000">
                <a:tc>
                  <a:txBody>
                    <a:bodyPr/>
                    <a:p>
                      <a:pPr algn="ctr">
                        <a:buNone/>
                      </a:pPr>
                      <a:r>
                        <a:rPr lang="en-US" altLang="zh-CN">
                          <a:latin typeface="Times New Roman" panose="02020603050405020304" charset="0"/>
                          <a:cs typeface="Times New Roman" panose="02020603050405020304" charset="0"/>
                        </a:rPr>
                        <a:t>Kappa</a:t>
                      </a:r>
                      <a:r>
                        <a:rPr lang="zh-CN" altLang="en-US">
                          <a:latin typeface="Times New Roman" panose="02020603050405020304" charset="0"/>
                          <a:cs typeface="Times New Roman" panose="02020603050405020304" charset="0"/>
                        </a:rPr>
                        <a:t>×</a:t>
                      </a:r>
                      <a:r>
                        <a:rPr lang="en-US" altLang="zh-CN">
                          <a:latin typeface="Times New Roman" panose="02020603050405020304" charset="0"/>
                          <a:cs typeface="Times New Roman" panose="02020603050405020304" charset="0"/>
                        </a:rPr>
                        <a:t>100</a:t>
                      </a:r>
                      <a:r>
                        <a:rPr lang="zh-CN" altLang="en-US">
                          <a:latin typeface="Times New Roman" panose="02020603050405020304" charset="0"/>
                          <a:cs typeface="Times New Roman" panose="02020603050405020304" charset="0"/>
                        </a:rPr>
                        <a:t>％</a:t>
                      </a:r>
                      <a:endParaRPr lang="zh-CN" altLang="en-US">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84.78</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92.17</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b="1">
                          <a:latin typeface="Times New Roman" panose="02020603050405020304" charset="0"/>
                          <a:cs typeface="Times New Roman" panose="02020603050405020304" charset="0"/>
                        </a:rPr>
                        <a:t>96.04</a:t>
                      </a:r>
                      <a:endParaRPr lang="en-US" altLang="zh-CN" b="1">
                        <a:latin typeface="Times New Roman" panose="02020603050405020304" charset="0"/>
                        <a:cs typeface="Times New Roman" panose="02020603050405020304" charset="0"/>
                      </a:endParaRPr>
                    </a:p>
                  </a:txBody>
                  <a:tcPr/>
                </a:tc>
              </a:tr>
            </a:tbl>
          </a:graphicData>
        </a:graphic>
      </p:graphicFrame>
    </p:spTree>
    <p:custDataLst>
      <p:tags r:id="rId2"/>
    </p:custDataLst>
  </p:cSld>
  <p:clrMapOvr>
    <a:masterClrMapping/>
  </p:clrMapOvr>
  <mc:AlternateContent xmlns:mc="http://schemas.openxmlformats.org/markup-compatibility/2006">
    <mc:Choice xmlns:p14="http://schemas.microsoft.com/office/powerpoint/2010/main" Requires="p14">
      <p:transition spd="slow" p14:dur="1200" advTm="8853">
        <p14:flip dir="l"/>
      </p:transition>
    </mc:Choice>
    <mc:Fallback>
      <p:transition spd="slow" advTm="8853">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20204"/>
                <a:ea typeface="微软雅黑" panose="020B0503020204020204" charset="-122"/>
              </a:rPr>
            </a:fld>
            <a:r>
              <a:rPr lang="zh-CN" altLang="en-US" sz="1200" dirty="0">
                <a:solidFill>
                  <a:srgbClr val="314371"/>
                </a:solidFill>
                <a:latin typeface="Arial" panose="020B060402020202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4445" y="95377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097280" y="366395"/>
            <a:ext cx="10927080" cy="521970"/>
          </a:xfrm>
          <a:prstGeom prst="rect">
            <a:avLst/>
          </a:prstGeom>
          <a:noFill/>
        </p:spPr>
        <p:txBody>
          <a:bodyPr wrap="square" rtlCol="0">
            <a:spAutoFit/>
          </a:bodyPr>
          <a:lstStyle/>
          <a:p>
            <a:r>
              <a:rPr lang="en-US" alt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Pavia University</a:t>
            </a:r>
            <a:endParaRPr lang="en-US" alt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4" name="文本框 23"/>
          <p:cNvSpPr txBox="1"/>
          <p:nvPr/>
        </p:nvSpPr>
        <p:spPr>
          <a:xfrm>
            <a:off x="254000" y="1061720"/>
            <a:ext cx="3324225" cy="460375"/>
          </a:xfrm>
          <a:prstGeom prst="rect">
            <a:avLst/>
          </a:prstGeom>
          <a:noFill/>
        </p:spPr>
        <p:txBody>
          <a:bodyPr wrap="square" rtlCol="0">
            <a:spAutoFit/>
          </a:bodyPr>
          <a:p>
            <a:r>
              <a:rPr lang="en-US" altLang="zh-CN" sz="2400" b="1">
                <a:latin typeface="Times New Roman" panose="02020603050405020304" charset="0"/>
                <a:ea typeface="宋体" panose="02010600030101010101" pitchFamily="2" charset="-122"/>
                <a:cs typeface="Times New Roman" panose="02020603050405020304" charset="0"/>
              </a:rPr>
              <a:t>Classification results</a:t>
            </a:r>
            <a:endParaRPr lang="en-US" altLang="zh-CN" sz="2400" b="1">
              <a:latin typeface="Times New Roman" panose="02020603050405020304" charset="0"/>
              <a:ea typeface="宋体" panose="02010600030101010101" pitchFamily="2" charset="-122"/>
              <a:cs typeface="Times New Roman" panose="02020603050405020304" charset="0"/>
            </a:endParaRPr>
          </a:p>
        </p:txBody>
      </p:sp>
      <p:pic>
        <p:nvPicPr>
          <p:cNvPr id="12" name="图片 11" descr="下载"/>
          <p:cNvPicPr>
            <a:picLocks noChangeAspect="1"/>
          </p:cNvPicPr>
          <p:nvPr/>
        </p:nvPicPr>
        <p:blipFill>
          <a:blip r:embed="rId1"/>
          <a:srcRect r="49990"/>
          <a:stretch>
            <a:fillRect/>
          </a:stretch>
        </p:blipFill>
        <p:spPr>
          <a:xfrm>
            <a:off x="3250565" y="1280160"/>
            <a:ext cx="2949511" cy="5263515"/>
          </a:xfrm>
          <a:prstGeom prst="rect">
            <a:avLst/>
          </a:prstGeom>
        </p:spPr>
      </p:pic>
      <p:pic>
        <p:nvPicPr>
          <p:cNvPr id="13" name="图片 12" descr="GT"/>
          <p:cNvPicPr>
            <a:picLocks noChangeAspect="1"/>
          </p:cNvPicPr>
          <p:nvPr/>
        </p:nvPicPr>
        <p:blipFill>
          <a:blip r:embed="rId2"/>
          <a:stretch>
            <a:fillRect/>
          </a:stretch>
        </p:blipFill>
        <p:spPr>
          <a:xfrm>
            <a:off x="6590030" y="1280160"/>
            <a:ext cx="2948940" cy="5263515"/>
          </a:xfrm>
          <a:prstGeom prst="rect">
            <a:avLst/>
          </a:prstGeom>
        </p:spPr>
      </p:pic>
      <p:sp>
        <p:nvSpPr>
          <p:cNvPr id="14" name="文本框 13"/>
          <p:cNvSpPr txBox="1"/>
          <p:nvPr/>
        </p:nvSpPr>
        <p:spPr>
          <a:xfrm>
            <a:off x="4522470" y="6543675"/>
            <a:ext cx="4076700" cy="368300"/>
          </a:xfrm>
          <a:prstGeom prst="rect">
            <a:avLst/>
          </a:prstGeom>
          <a:noFill/>
        </p:spPr>
        <p:txBody>
          <a:bodyPr wrap="square" rtlCol="0">
            <a:spAutoFit/>
          </a:bodyPr>
          <a:p>
            <a:pPr algn="ctr"/>
            <a:r>
              <a:rPr lang="en-US" altLang="zh-CN" b="1">
                <a:latin typeface="Times New Roman" panose="02020603050405020304" charset="0"/>
                <a:cs typeface="Times New Roman" panose="02020603050405020304" charset="0"/>
              </a:rPr>
              <a:t>prediction</a:t>
            </a:r>
            <a:r>
              <a:rPr lang="en-US" altLang="zh-CN">
                <a:latin typeface="Times New Roman" panose="02020603050405020304" charset="0"/>
                <a:cs typeface="Times New Roman" panose="02020603050405020304" charset="0"/>
              </a:rPr>
              <a:t> vs </a:t>
            </a:r>
            <a:r>
              <a:rPr lang="en-US" altLang="zh-CN" b="1">
                <a:latin typeface="Times New Roman" panose="02020603050405020304" charset="0"/>
                <a:cs typeface="Times New Roman" panose="02020603050405020304" charset="0"/>
              </a:rPr>
              <a:t>ground truth</a:t>
            </a:r>
            <a:endParaRPr lang="en-US" altLang="zh-CN" b="1">
              <a:latin typeface="Times New Roman" panose="02020603050405020304" charset="0"/>
              <a:cs typeface="Times New Roman" panose="02020603050405020304" charset="0"/>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1200" advTm="8853">
        <p14:flip dir="l"/>
      </p:transition>
    </mc:Choice>
    <mc:Fallback>
      <p:transition spd="slow" advTm="8853">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20204"/>
                <a:ea typeface="微软雅黑" panose="020B0503020204020204" charset="-122"/>
              </a:rPr>
            </a:fld>
            <a:r>
              <a:rPr lang="zh-CN" altLang="en-US" sz="1200" dirty="0">
                <a:solidFill>
                  <a:srgbClr val="314371"/>
                </a:solidFill>
                <a:latin typeface="Arial" panose="020B060402020202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4445" y="95377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097280" y="366395"/>
            <a:ext cx="10927080" cy="521970"/>
          </a:xfrm>
          <a:prstGeom prst="rect">
            <a:avLst/>
          </a:prstGeom>
          <a:noFill/>
        </p:spPr>
        <p:txBody>
          <a:bodyPr wrap="square" rtlCol="0">
            <a:spAutoFit/>
          </a:bodyPr>
          <a:lstStyle/>
          <a:p>
            <a:r>
              <a:rPr lang="zh-CN" altLang="en-US"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特征融合</a:t>
            </a:r>
            <a:endParaRPr lang="zh-CN" altLang="en-US"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4" name="文本框 23"/>
          <p:cNvSpPr txBox="1"/>
          <p:nvPr/>
        </p:nvSpPr>
        <p:spPr>
          <a:xfrm>
            <a:off x="254000" y="1061720"/>
            <a:ext cx="4424680" cy="460375"/>
          </a:xfrm>
          <a:prstGeom prst="rect">
            <a:avLst/>
          </a:prstGeom>
          <a:noFill/>
        </p:spPr>
        <p:txBody>
          <a:bodyPr wrap="square" rtlCol="0">
            <a:spAutoFit/>
          </a:bodyPr>
          <a:p>
            <a:r>
              <a:rPr lang="zh-CN" altLang="en-US" sz="2400" b="1">
                <a:latin typeface="Times New Roman" panose="02020603050405020304" charset="0"/>
                <a:ea typeface="宋体" panose="02010600030101010101" pitchFamily="2" charset="-122"/>
                <a:cs typeface="Times New Roman" panose="02020603050405020304" charset="0"/>
                <a:sym typeface="+mn-ea"/>
              </a:rPr>
              <a:t>特征融合</a:t>
            </a:r>
            <a:endParaRPr lang="zh-CN" altLang="en-US" sz="2400" b="1">
              <a:latin typeface="Times New Roman" panose="02020603050405020304" charset="0"/>
              <a:ea typeface="宋体" panose="02010600030101010101" pitchFamily="2" charset="-122"/>
              <a:cs typeface="Times New Roman" panose="02020603050405020304" charset="0"/>
            </a:endParaRPr>
          </a:p>
        </p:txBody>
      </p:sp>
      <p:sp>
        <p:nvSpPr>
          <p:cNvPr id="12" name="文本框 11"/>
          <p:cNvSpPr txBox="1"/>
          <p:nvPr/>
        </p:nvSpPr>
        <p:spPr>
          <a:xfrm>
            <a:off x="607695" y="1522095"/>
            <a:ext cx="10873105" cy="2399665"/>
          </a:xfrm>
          <a:prstGeom prst="rect">
            <a:avLst/>
          </a:prstGeom>
          <a:noFill/>
        </p:spPr>
        <p:txBody>
          <a:bodyPr wrap="square" rtlCol="0">
            <a:spAutoFit/>
          </a:bodyPr>
          <a:p>
            <a:pPr>
              <a:lnSpc>
                <a:spcPct val="125000"/>
              </a:lnSpc>
              <a:spcBef>
                <a:spcPts val="0"/>
              </a:spcBef>
              <a:spcAft>
                <a:spcPts val="0"/>
              </a:spcAft>
            </a:pPr>
            <a:r>
              <a:rPr lang="zh-CN" altLang="en-US" sz="2000">
                <a:latin typeface="Times New Roman" panose="02020603050405020304" charset="0"/>
                <a:cs typeface="Times New Roman" panose="02020603050405020304" charset="0"/>
              </a:rPr>
              <a:t>卷积核尺寸越大，其卷积层的神经元感受野越大，处理过的图像也就越平滑，对图像局部区域的共性特征提取也越好；反之，如果卷积核尺寸越小，神经元的感受野越窄，卷积后图像越尖锐，表明对图像极小范围内的特性特征提取的越充分。如何充分提取其图像的共性特征和特性特征进行分类是很有必要且具有研究价值的。</a:t>
            </a:r>
            <a:endParaRPr lang="zh-CN" altLang="en-US" sz="2000">
              <a:latin typeface="Times New Roman" panose="02020603050405020304" charset="0"/>
              <a:cs typeface="Times New Roman" panose="02020603050405020304" charset="0"/>
            </a:endParaRPr>
          </a:p>
          <a:p>
            <a:pPr>
              <a:lnSpc>
                <a:spcPct val="125000"/>
              </a:lnSpc>
              <a:spcBef>
                <a:spcPts val="0"/>
              </a:spcBef>
              <a:spcAft>
                <a:spcPts val="0"/>
              </a:spcAft>
            </a:pPr>
            <a:r>
              <a:rPr lang="zh-CN" altLang="en-US" sz="2000">
                <a:sym typeface="+mn-ea"/>
              </a:rPr>
              <a:t>模块“多尺度求和”，用于深度特征提取，可以将多个尺度和不同层次的特征从不等层中组合起来，保证了信息的完备性。</a:t>
            </a:r>
            <a:endParaRPr lang="zh-CN" altLang="en-US" sz="2000">
              <a:latin typeface="Times New Roman" panose="02020603050405020304" charset="0"/>
              <a:cs typeface="Times New Roman" panose="02020603050405020304" charset="0"/>
            </a:endParaRPr>
          </a:p>
        </p:txBody>
      </p:sp>
      <p:graphicFrame>
        <p:nvGraphicFramePr>
          <p:cNvPr id="17" name="对象 16"/>
          <p:cNvGraphicFramePr/>
          <p:nvPr/>
        </p:nvGraphicFramePr>
        <p:xfrm>
          <a:off x="4768215" y="3899535"/>
          <a:ext cx="6864350" cy="2811145"/>
        </p:xfrm>
        <a:graphic>
          <a:graphicData uri="http://schemas.openxmlformats.org/presentationml/2006/ole">
            <mc:AlternateContent xmlns:mc="http://schemas.openxmlformats.org/markup-compatibility/2006">
              <mc:Choice xmlns:v="urn:schemas-microsoft-com:vml" Requires="v">
                <p:oleObj spid="_x0000_s18" name="" r:id="rId1" imgW="6545580" imgH="2688590" progId="Visio.Drawing.15">
                  <p:embed/>
                </p:oleObj>
              </mc:Choice>
              <mc:Fallback>
                <p:oleObj name="" r:id="rId1" imgW="6545580" imgH="2688590" progId="Visio.Drawing.15">
                  <p:embed/>
                  <p:pic>
                    <p:nvPicPr>
                      <p:cNvPr id="0" name="图片 17"/>
                      <p:cNvPicPr/>
                      <p:nvPr/>
                    </p:nvPicPr>
                    <p:blipFill>
                      <a:blip r:embed="rId2"/>
                      <a:stretch>
                        <a:fillRect/>
                      </a:stretch>
                    </p:blipFill>
                    <p:spPr>
                      <a:xfrm>
                        <a:off x="4768215" y="3899535"/>
                        <a:ext cx="6864350" cy="2811145"/>
                      </a:xfrm>
                      <a:prstGeom prst="rect">
                        <a:avLst/>
                      </a:prstGeom>
                    </p:spPr>
                  </p:pic>
                </p:oleObj>
              </mc:Fallback>
            </mc:AlternateContent>
          </a:graphicData>
        </a:graphic>
      </p:graphicFrame>
    </p:spTree>
    <p:custDataLst>
      <p:tags r:id="rId3"/>
    </p:custDataLst>
  </p:cSld>
  <p:clrMapOvr>
    <a:masterClrMapping/>
  </p:clrMapOvr>
  <mc:AlternateContent xmlns:mc="http://schemas.openxmlformats.org/markup-compatibility/2006">
    <mc:Choice xmlns:p14="http://schemas.microsoft.com/office/powerpoint/2010/main" Requires="p14">
      <p:transition spd="slow" p14:dur="1200" advTm="8853">
        <p14:flip dir="l"/>
      </p:transition>
    </mc:Choice>
    <mc:Fallback>
      <p:transition spd="slow" advTm="8853">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20204"/>
                <a:ea typeface="微软雅黑" panose="020B0503020204020204" charset="-122"/>
              </a:rPr>
            </a:fld>
            <a:r>
              <a:rPr lang="zh-CN" altLang="en-US" sz="1200" dirty="0">
                <a:solidFill>
                  <a:srgbClr val="314371"/>
                </a:solidFill>
                <a:latin typeface="Arial" panose="020B060402020202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4445" y="95377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097280" y="366395"/>
            <a:ext cx="10927080" cy="521970"/>
          </a:xfrm>
          <a:prstGeom prst="rect">
            <a:avLst/>
          </a:prstGeom>
          <a:noFill/>
        </p:spPr>
        <p:txBody>
          <a:bodyPr wrap="square" rtlCol="0">
            <a:spAutoFit/>
          </a:bodyPr>
          <a:lstStyle/>
          <a:p>
            <a:r>
              <a:rPr lang="en-US" alt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Pavia University</a:t>
            </a:r>
            <a:endParaRPr lang="en-US" alt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4" name="文本框 23"/>
          <p:cNvSpPr txBox="1"/>
          <p:nvPr/>
        </p:nvSpPr>
        <p:spPr>
          <a:xfrm>
            <a:off x="254000" y="1061720"/>
            <a:ext cx="6495415" cy="460375"/>
          </a:xfrm>
          <a:prstGeom prst="rect">
            <a:avLst/>
          </a:prstGeom>
          <a:noFill/>
        </p:spPr>
        <p:txBody>
          <a:bodyPr wrap="square" rtlCol="0">
            <a:spAutoFit/>
          </a:bodyPr>
          <a:p>
            <a:r>
              <a:rPr lang="en-US" altLang="zh-CN" sz="2400" b="1">
                <a:latin typeface="Times New Roman" panose="02020603050405020304" charset="0"/>
                <a:ea typeface="宋体" panose="02010600030101010101" pitchFamily="2" charset="-122"/>
                <a:cs typeface="Times New Roman" panose="02020603050405020304" charset="0"/>
              </a:rPr>
              <a:t>Classification results(</a:t>
            </a:r>
            <a:r>
              <a:rPr lang="zh-CN" altLang="en-US" sz="2400" b="1">
                <a:latin typeface="Times New Roman" panose="02020603050405020304" charset="0"/>
                <a:ea typeface="宋体" panose="02010600030101010101" pitchFamily="2" charset="-122"/>
                <a:cs typeface="Times New Roman" panose="02020603050405020304" charset="0"/>
              </a:rPr>
              <a:t>％</a:t>
            </a:r>
            <a:r>
              <a:rPr lang="en-US" altLang="zh-CN" sz="2400" b="1">
                <a:latin typeface="Times New Roman" panose="02020603050405020304" charset="0"/>
                <a:ea typeface="宋体" panose="02010600030101010101" pitchFamily="2" charset="-122"/>
                <a:cs typeface="Times New Roman" panose="02020603050405020304" charset="0"/>
              </a:rPr>
              <a:t>)</a:t>
            </a:r>
            <a:r>
              <a:rPr lang="zh-CN" altLang="en-US" sz="2400" b="1">
                <a:latin typeface="Times New Roman" panose="02020603050405020304" charset="0"/>
                <a:ea typeface="宋体" panose="02010600030101010101" pitchFamily="2" charset="-122"/>
                <a:cs typeface="Times New Roman" panose="02020603050405020304" charset="0"/>
              </a:rPr>
              <a:t>：不同方法 </a:t>
            </a:r>
            <a:r>
              <a:rPr lang="en-US" altLang="zh-CN" sz="2400" b="1">
                <a:latin typeface="Times New Roman" panose="02020603050405020304" charset="0"/>
                <a:ea typeface="宋体" panose="02010600030101010101" pitchFamily="2" charset="-122"/>
                <a:cs typeface="Times New Roman" panose="02020603050405020304" charset="0"/>
              </a:rPr>
              <a:t>PaviaU</a:t>
            </a:r>
            <a:endParaRPr lang="en-US" altLang="zh-CN" sz="2400" b="1">
              <a:latin typeface="Times New Roman" panose="02020603050405020304" charset="0"/>
              <a:ea typeface="宋体" panose="02010600030101010101" pitchFamily="2" charset="-122"/>
              <a:cs typeface="Times New Roman" panose="02020603050405020304" charset="0"/>
            </a:endParaRPr>
          </a:p>
        </p:txBody>
      </p:sp>
      <p:graphicFrame>
        <p:nvGraphicFramePr>
          <p:cNvPr id="11" name="表格 10"/>
          <p:cNvGraphicFramePr/>
          <p:nvPr>
            <p:custDataLst>
              <p:tags r:id="rId1"/>
            </p:custDataLst>
          </p:nvPr>
        </p:nvGraphicFramePr>
        <p:xfrm>
          <a:off x="1980565" y="1522095"/>
          <a:ext cx="7248525" cy="5236845"/>
        </p:xfrm>
        <a:graphic>
          <a:graphicData uri="http://schemas.openxmlformats.org/drawingml/2006/table">
            <a:tbl>
              <a:tblPr firstRow="1" bandRow="1">
                <a:tableStyleId>{5C22544A-7EE6-4342-B048-85BDC9FD1C3A}</a:tableStyleId>
              </a:tblPr>
              <a:tblGrid>
                <a:gridCol w="1604645"/>
                <a:gridCol w="1410970"/>
                <a:gridCol w="1410970"/>
                <a:gridCol w="1410970"/>
                <a:gridCol w="1410970"/>
              </a:tblGrid>
              <a:tr h="642620">
                <a:tc>
                  <a:txBody>
                    <a:bodyPr/>
                    <a:p>
                      <a:pPr algn="ctr">
                        <a:buNone/>
                      </a:pPr>
                      <a:r>
                        <a:rPr lang="en-US" altLang="zh-CN">
                          <a:latin typeface="Times New Roman" panose="02020603050405020304" charset="0"/>
                          <a:cs typeface="Times New Roman" panose="02020603050405020304" charset="0"/>
                        </a:rPr>
                        <a:t>Class</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1D-CNN</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2D-CNN</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3D-CNN</a:t>
                      </a:r>
                      <a:endParaRPr lang="en-US" altLang="zh-CN" baseline="30000">
                        <a:latin typeface="Times New Roman" panose="02020603050405020304" charset="0"/>
                        <a:cs typeface="Times New Roman" panose="02020603050405020304" charset="0"/>
                      </a:endParaRPr>
                    </a:p>
                  </a:txBody>
                  <a:tcPr/>
                </a:tc>
                <a:tc>
                  <a:txBody>
                    <a:bodyPr/>
                    <a:p>
                      <a:pPr algn="ctr">
                        <a:buNone/>
                      </a:pPr>
                      <a:r>
                        <a:rPr lang="en-US" altLang="zh-CN" sz="1800">
                          <a:latin typeface="Times New Roman" panose="02020603050405020304" charset="0"/>
                          <a:cs typeface="Times New Roman" panose="02020603050405020304" charset="0"/>
                          <a:sym typeface="+mn-ea"/>
                        </a:rPr>
                        <a:t>3D-CNN</a:t>
                      </a:r>
                      <a:r>
                        <a:rPr lang="zh-CN" altLang="en-US" sz="1800">
                          <a:latin typeface="Times New Roman" panose="02020603050405020304" charset="0"/>
                          <a:cs typeface="Times New Roman" panose="02020603050405020304" charset="0"/>
                          <a:sym typeface="+mn-ea"/>
                        </a:rPr>
                        <a:t>（特征融合）</a:t>
                      </a:r>
                      <a:endParaRPr lang="zh-CN" altLang="en-US" sz="1800" baseline="30000">
                        <a:latin typeface="Times New Roman" panose="02020603050405020304" charset="0"/>
                        <a:cs typeface="Times New Roman" panose="02020603050405020304" charset="0"/>
                        <a:sym typeface="+mn-ea"/>
                      </a:endParaRPr>
                    </a:p>
                  </a:txBody>
                  <a:tcPr/>
                </a:tc>
              </a:tr>
              <a:tr h="383540">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86.47</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92.78</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97.95</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1">
                          <a:latin typeface="Times New Roman" panose="02020603050405020304" charset="0"/>
                          <a:cs typeface="Times New Roman" panose="02020603050405020304" charset="0"/>
                        </a:rPr>
                        <a:t>99.30</a:t>
                      </a:r>
                      <a:endParaRPr lang="en-US" altLang="zh-CN" b="1">
                        <a:latin typeface="Times New Roman" panose="02020603050405020304" charset="0"/>
                        <a:cs typeface="Times New Roman" panose="02020603050405020304" charset="0"/>
                      </a:endParaRPr>
                    </a:p>
                  </a:txBody>
                  <a:tcPr/>
                </a:tc>
              </a:tr>
              <a:tr h="382270">
                <a:tc>
                  <a:txBody>
                    <a:bodyPr/>
                    <a:p>
                      <a:pPr algn="ctr">
                        <a:buNone/>
                      </a:pPr>
                      <a:r>
                        <a:rPr lang="en-US" altLang="zh-CN">
                          <a:latin typeface="Times New Roman" panose="02020603050405020304" charset="0"/>
                          <a:cs typeface="Times New Roman" panose="02020603050405020304" charset="0"/>
                        </a:rPr>
                        <a:t>2</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87.92</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94.23</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94.59</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1">
                          <a:latin typeface="Times New Roman" panose="02020603050405020304" charset="0"/>
                          <a:cs typeface="Times New Roman" panose="02020603050405020304" charset="0"/>
                        </a:rPr>
                        <a:t>99.95</a:t>
                      </a:r>
                      <a:endParaRPr lang="en-US" altLang="zh-CN" b="1">
                        <a:latin typeface="Times New Roman" panose="02020603050405020304" charset="0"/>
                        <a:cs typeface="Times New Roman" panose="02020603050405020304" charset="0"/>
                      </a:endParaRPr>
                    </a:p>
                  </a:txBody>
                  <a:tcPr/>
                </a:tc>
              </a:tr>
              <a:tr h="383540">
                <a:tc>
                  <a:txBody>
                    <a:bodyPr/>
                    <a:p>
                      <a:pPr algn="ctr">
                        <a:buNone/>
                      </a:pPr>
                      <a:r>
                        <a:rPr lang="en-US" altLang="zh-CN">
                          <a:latin typeface="Times New Roman" panose="02020603050405020304" charset="0"/>
                          <a:cs typeface="Times New Roman" panose="02020603050405020304" charset="0"/>
                        </a:rPr>
                        <a:t>3</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82.04</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95.79</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b="1">
                          <a:latin typeface="Times New Roman" panose="02020603050405020304" charset="0"/>
                          <a:cs typeface="Times New Roman" panose="02020603050405020304" charset="0"/>
                        </a:rPr>
                        <a:t>96.24</a:t>
                      </a:r>
                      <a:endParaRPr lang="en-US" altLang="zh-CN" b="1">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93.88</a:t>
                      </a:r>
                      <a:endParaRPr lang="en-US" altLang="zh-CN" b="0">
                        <a:latin typeface="Times New Roman" panose="02020603050405020304" charset="0"/>
                        <a:cs typeface="Times New Roman" panose="02020603050405020304" charset="0"/>
                      </a:endParaRPr>
                    </a:p>
                  </a:txBody>
                  <a:tcPr/>
                </a:tc>
              </a:tr>
              <a:tr h="382270">
                <a:tc>
                  <a:txBody>
                    <a:bodyPr/>
                    <a:p>
                      <a:pPr algn="ctr">
                        <a:buNone/>
                      </a:pPr>
                      <a:r>
                        <a:rPr lang="en-US" altLang="zh-CN">
                          <a:latin typeface="Times New Roman" panose="02020603050405020304" charset="0"/>
                          <a:cs typeface="Times New Roman" panose="02020603050405020304" charset="0"/>
                        </a:rPr>
                        <a:t>4</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96.23</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97.70</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99.05</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1">
                          <a:latin typeface="Times New Roman" panose="02020603050405020304" charset="0"/>
                          <a:cs typeface="Times New Roman" panose="02020603050405020304" charset="0"/>
                        </a:rPr>
                        <a:t>99.21</a:t>
                      </a:r>
                      <a:endParaRPr lang="en-US" altLang="zh-CN" b="1">
                        <a:latin typeface="Times New Roman" panose="02020603050405020304" charset="0"/>
                        <a:cs typeface="Times New Roman" panose="02020603050405020304" charset="0"/>
                      </a:endParaRPr>
                    </a:p>
                  </a:txBody>
                  <a:tcPr/>
                </a:tc>
              </a:tr>
              <a:tr h="382905">
                <a:tc>
                  <a:txBody>
                    <a:bodyPr/>
                    <a:p>
                      <a:pPr algn="ctr">
                        <a:buNone/>
                      </a:pPr>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99.39</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99.91</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b="1">
                          <a:latin typeface="Times New Roman" panose="02020603050405020304" charset="0"/>
                          <a:cs typeface="Times New Roman" panose="02020603050405020304" charset="0"/>
                        </a:rPr>
                        <a:t>100.00</a:t>
                      </a:r>
                      <a:endParaRPr lang="en-US" altLang="zh-CN" b="1">
                        <a:latin typeface="Times New Roman" panose="02020603050405020304" charset="0"/>
                        <a:cs typeface="Times New Roman" panose="02020603050405020304" charset="0"/>
                      </a:endParaRPr>
                    </a:p>
                  </a:txBody>
                  <a:tcPr/>
                </a:tc>
                <a:tc>
                  <a:txBody>
                    <a:bodyPr/>
                    <a:p>
                      <a:pPr algn="ctr">
                        <a:buNone/>
                      </a:pPr>
                      <a:r>
                        <a:rPr lang="en-US" altLang="zh-CN" b="1">
                          <a:latin typeface="Times New Roman" panose="02020603050405020304" charset="0"/>
                          <a:cs typeface="Times New Roman" panose="02020603050405020304" charset="0"/>
                        </a:rPr>
                        <a:t>100.00</a:t>
                      </a:r>
                      <a:endParaRPr lang="en-US" altLang="zh-CN" b="1">
                        <a:latin typeface="Times New Roman" panose="02020603050405020304" charset="0"/>
                        <a:cs typeface="Times New Roman" panose="02020603050405020304" charset="0"/>
                      </a:endParaRPr>
                    </a:p>
                  </a:txBody>
                  <a:tcPr/>
                </a:tc>
              </a:tr>
              <a:tr h="382905">
                <a:tc>
                  <a:txBody>
                    <a:bodyPr/>
                    <a:p>
                      <a:pPr algn="ctr">
                        <a:buNone/>
                      </a:pPr>
                      <a:r>
                        <a:rPr lang="en-US" altLang="zh-CN">
                          <a:latin typeface="Times New Roman" panose="02020603050405020304" charset="0"/>
                          <a:cs typeface="Times New Roman" panose="02020603050405020304" charset="0"/>
                        </a:rPr>
                        <a:t>6</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87.35</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91.01</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99.72</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1">
                          <a:latin typeface="Times New Roman" panose="02020603050405020304" charset="0"/>
                          <a:cs typeface="Times New Roman" panose="02020603050405020304" charset="0"/>
                        </a:rPr>
                        <a:t>100.00</a:t>
                      </a:r>
                      <a:endParaRPr lang="en-US" altLang="zh-CN" b="1">
                        <a:latin typeface="Times New Roman" panose="02020603050405020304" charset="0"/>
                        <a:cs typeface="Times New Roman" panose="02020603050405020304" charset="0"/>
                      </a:endParaRPr>
                    </a:p>
                  </a:txBody>
                  <a:tcPr/>
                </a:tc>
              </a:tr>
              <a:tr h="382905">
                <a:tc>
                  <a:txBody>
                    <a:bodyPr/>
                    <a:p>
                      <a:pPr algn="ctr">
                        <a:buNone/>
                      </a:pPr>
                      <a:r>
                        <a:rPr lang="en-US" altLang="zh-CN">
                          <a:latin typeface="Times New Roman" panose="02020603050405020304" charset="0"/>
                          <a:cs typeface="Times New Roman" panose="02020603050405020304" charset="0"/>
                        </a:rPr>
                        <a:t>7</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95.04</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94.51</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b="1">
                          <a:latin typeface="Times New Roman" panose="02020603050405020304" charset="0"/>
                          <a:cs typeface="Times New Roman" panose="02020603050405020304" charset="0"/>
                        </a:rPr>
                        <a:t>99.25</a:t>
                      </a:r>
                      <a:endParaRPr lang="en-US" altLang="zh-CN" b="1">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98.58</a:t>
                      </a:r>
                      <a:endParaRPr lang="en-US" altLang="zh-CN" b="0">
                        <a:latin typeface="Times New Roman" panose="02020603050405020304" charset="0"/>
                        <a:cs typeface="Times New Roman" panose="02020603050405020304" charset="0"/>
                      </a:endParaRPr>
                    </a:p>
                  </a:txBody>
                  <a:tcPr/>
                </a:tc>
              </a:tr>
              <a:tr h="382270">
                <a:tc>
                  <a:txBody>
                    <a:bodyPr/>
                    <a:p>
                      <a:pPr algn="ctr">
                        <a:buNone/>
                      </a:pPr>
                      <a:r>
                        <a:rPr lang="en-US" altLang="zh-CN">
                          <a:latin typeface="Times New Roman" panose="02020603050405020304" charset="0"/>
                          <a:cs typeface="Times New Roman" panose="02020603050405020304" charset="0"/>
                        </a:rPr>
                        <a:t>8</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85.41</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93.31</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b="1">
                          <a:latin typeface="Times New Roman" panose="02020603050405020304" charset="0"/>
                          <a:cs typeface="Times New Roman" panose="02020603050405020304" charset="0"/>
                        </a:rPr>
                        <a:t>99.67</a:t>
                      </a:r>
                      <a:endParaRPr lang="en-US" altLang="zh-CN" b="1">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99.60</a:t>
                      </a:r>
                      <a:endParaRPr lang="en-US" altLang="zh-CN">
                        <a:latin typeface="Times New Roman" panose="02020603050405020304" charset="0"/>
                        <a:cs typeface="Times New Roman" panose="02020603050405020304" charset="0"/>
                      </a:endParaRPr>
                    </a:p>
                  </a:txBody>
                  <a:tcPr/>
                </a:tc>
              </a:tr>
              <a:tr h="383540">
                <a:tc>
                  <a:txBody>
                    <a:bodyPr/>
                    <a:p>
                      <a:pPr algn="ctr">
                        <a:buNone/>
                      </a:pPr>
                      <a:r>
                        <a:rPr lang="en-US" altLang="zh-CN">
                          <a:latin typeface="Times New Roman" panose="02020603050405020304" charset="0"/>
                          <a:cs typeface="Times New Roman" panose="02020603050405020304" charset="0"/>
                        </a:rPr>
                        <a:t>9</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b="1">
                          <a:latin typeface="Times New Roman" panose="02020603050405020304" charset="0"/>
                          <a:cs typeface="Times New Roman" panose="02020603050405020304" charset="0"/>
                        </a:rPr>
                        <a:t>100.00</a:t>
                      </a:r>
                      <a:endParaRPr lang="en-US" altLang="zh-CN" b="1">
                        <a:latin typeface="Times New Roman" panose="02020603050405020304" charset="0"/>
                        <a:cs typeface="Times New Roman" panose="02020603050405020304" charset="0"/>
                      </a:endParaRPr>
                    </a:p>
                  </a:txBody>
                  <a:tcPr/>
                </a:tc>
                <a:tc>
                  <a:txBody>
                    <a:bodyPr/>
                    <a:p>
                      <a:pPr algn="ctr">
                        <a:buNone/>
                      </a:pPr>
                      <a:r>
                        <a:rPr lang="en-US" altLang="zh-CN" b="1">
                          <a:latin typeface="Times New Roman" panose="02020603050405020304" charset="0"/>
                          <a:cs typeface="Times New Roman" panose="02020603050405020304" charset="0"/>
                        </a:rPr>
                        <a:t>100.00</a:t>
                      </a:r>
                      <a:endParaRPr lang="en-US" altLang="zh-CN" b="1">
                        <a:latin typeface="Times New Roman" panose="02020603050405020304" charset="0"/>
                        <a:cs typeface="Times New Roman" panose="02020603050405020304" charset="0"/>
                      </a:endParaRPr>
                    </a:p>
                  </a:txBody>
                  <a:tcPr/>
                </a:tc>
                <a:tc>
                  <a:txBody>
                    <a:bodyPr/>
                    <a:p>
                      <a:pPr algn="ctr">
                        <a:buNone/>
                      </a:pPr>
                      <a:r>
                        <a:rPr lang="en-US" altLang="zh-CN" b="1">
                          <a:latin typeface="Times New Roman" panose="02020603050405020304" charset="0"/>
                          <a:cs typeface="Times New Roman" panose="02020603050405020304" charset="0"/>
                        </a:rPr>
                        <a:t>100.0</a:t>
                      </a:r>
                      <a:endParaRPr lang="en-US" altLang="zh-CN" b="1">
                        <a:latin typeface="Times New Roman" panose="02020603050405020304" charset="0"/>
                        <a:cs typeface="Times New Roman" panose="02020603050405020304" charset="0"/>
                      </a:endParaRPr>
                    </a:p>
                  </a:txBody>
                  <a:tcPr/>
                </a:tc>
                <a:tc>
                  <a:txBody>
                    <a:bodyPr/>
                    <a:p>
                      <a:pPr algn="ctr">
                        <a:buNone/>
                      </a:pPr>
                      <a:r>
                        <a:rPr lang="en-US" altLang="zh-CN" b="1">
                          <a:latin typeface="Times New Roman" panose="02020603050405020304" charset="0"/>
                          <a:cs typeface="Times New Roman" panose="02020603050405020304" charset="0"/>
                        </a:rPr>
                        <a:t>100.00</a:t>
                      </a:r>
                      <a:endParaRPr lang="en-US" altLang="zh-CN" b="1">
                        <a:latin typeface="Times New Roman" panose="02020603050405020304" charset="0"/>
                        <a:cs typeface="Times New Roman" panose="02020603050405020304" charset="0"/>
                      </a:endParaRPr>
                    </a:p>
                  </a:txBody>
                  <a:tcPr/>
                </a:tc>
              </a:tr>
              <a:tr h="382270">
                <a:tc>
                  <a:txBody>
                    <a:bodyPr/>
                    <a:p>
                      <a:pPr algn="ctr">
                        <a:buNone/>
                      </a:pPr>
                      <a:r>
                        <a:rPr lang="en-US" altLang="zh-CN">
                          <a:latin typeface="Times New Roman" panose="02020603050405020304" charset="0"/>
                          <a:cs typeface="Times New Roman" panose="02020603050405020304" charset="0"/>
                        </a:rPr>
                        <a:t>OA</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88.46</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94.13</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97.03</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1">
                          <a:latin typeface="Times New Roman" panose="02020603050405020304" charset="0"/>
                          <a:cs typeface="Times New Roman" panose="02020603050405020304" charset="0"/>
                        </a:rPr>
                        <a:t>99.40</a:t>
                      </a:r>
                      <a:endParaRPr lang="en-US" altLang="zh-CN" b="1">
                        <a:latin typeface="Times New Roman" panose="02020603050405020304" charset="0"/>
                        <a:cs typeface="Times New Roman" panose="02020603050405020304" charset="0"/>
                      </a:endParaRPr>
                    </a:p>
                  </a:txBody>
                  <a:tcPr/>
                </a:tc>
              </a:tr>
              <a:tr h="383540">
                <a:tc>
                  <a:txBody>
                    <a:bodyPr/>
                    <a:p>
                      <a:pPr algn="ctr">
                        <a:buNone/>
                      </a:pPr>
                      <a:r>
                        <a:rPr lang="en-US" altLang="zh-CN">
                          <a:latin typeface="Times New Roman" panose="02020603050405020304" charset="0"/>
                          <a:cs typeface="Times New Roman" panose="02020603050405020304" charset="0"/>
                        </a:rPr>
                        <a:t>AA</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91.10</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95.48</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98.52</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1">
                          <a:latin typeface="Times New Roman" panose="02020603050405020304" charset="0"/>
                          <a:cs typeface="Times New Roman" panose="02020603050405020304" charset="0"/>
                        </a:rPr>
                        <a:t>98.61</a:t>
                      </a:r>
                      <a:endParaRPr lang="en-US" altLang="zh-CN" b="1">
                        <a:latin typeface="Times New Roman" panose="02020603050405020304" charset="0"/>
                        <a:cs typeface="Times New Roman" panose="02020603050405020304" charset="0"/>
                      </a:endParaRPr>
                    </a:p>
                  </a:txBody>
                  <a:tcPr/>
                </a:tc>
              </a:tr>
              <a:tr h="382270">
                <a:tc>
                  <a:txBody>
                    <a:bodyPr/>
                    <a:p>
                      <a:pPr algn="ctr">
                        <a:buNone/>
                      </a:pPr>
                      <a:r>
                        <a:rPr lang="en-US" altLang="zh-CN" sz="1800">
                          <a:latin typeface="Times New Roman" panose="02020603050405020304" charset="0"/>
                          <a:cs typeface="Times New Roman" panose="02020603050405020304" charset="0"/>
                          <a:sym typeface="+mn-ea"/>
                        </a:rPr>
                        <a:t>Kappa</a:t>
                      </a:r>
                      <a:r>
                        <a:rPr lang="zh-CN" altLang="en-US" sz="1800">
                          <a:latin typeface="Times New Roman" panose="02020603050405020304" charset="0"/>
                          <a:cs typeface="Times New Roman" panose="02020603050405020304" charset="0"/>
                          <a:sym typeface="+mn-ea"/>
                        </a:rPr>
                        <a:t>×</a:t>
                      </a:r>
                      <a:r>
                        <a:rPr lang="en-US" altLang="zh-CN" sz="1800">
                          <a:latin typeface="Times New Roman" panose="02020603050405020304" charset="0"/>
                          <a:cs typeface="Times New Roman" panose="02020603050405020304" charset="0"/>
                          <a:sym typeface="+mn-ea"/>
                        </a:rPr>
                        <a:t>100</a:t>
                      </a:r>
                      <a:r>
                        <a:rPr lang="zh-CN" altLang="en-US" sz="1800">
                          <a:latin typeface="Times New Roman" panose="02020603050405020304" charset="0"/>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84.78</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92.17</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96.04</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1">
                          <a:latin typeface="Times New Roman" panose="02020603050405020304" charset="0"/>
                          <a:cs typeface="Times New Roman" panose="02020603050405020304" charset="0"/>
                        </a:rPr>
                        <a:t>97.64</a:t>
                      </a:r>
                      <a:endParaRPr lang="en-US" altLang="zh-CN" b="1">
                        <a:latin typeface="Times New Roman" panose="02020603050405020304" charset="0"/>
                        <a:cs typeface="Times New Roman" panose="02020603050405020304" charset="0"/>
                      </a:endParaRPr>
                    </a:p>
                  </a:txBody>
                  <a:tcPr/>
                </a:tc>
              </a:tr>
            </a:tbl>
          </a:graphicData>
        </a:graphic>
      </p:graphicFrame>
    </p:spTree>
    <p:custDataLst>
      <p:tags r:id="rId2"/>
    </p:custDataLst>
  </p:cSld>
  <p:clrMapOvr>
    <a:masterClrMapping/>
  </p:clrMapOvr>
  <mc:AlternateContent xmlns:mc="http://schemas.openxmlformats.org/markup-compatibility/2006">
    <mc:Choice xmlns:p14="http://schemas.microsoft.com/office/powerpoint/2010/main" Requires="p14">
      <p:transition spd="slow" p14:dur="1200" advTm="8853">
        <p14:flip dir="l"/>
      </p:transition>
    </mc:Choice>
    <mc:Fallback>
      <p:transition spd="slow" advTm="8853">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20204"/>
                <a:ea typeface="微软雅黑" panose="020B0503020204020204" charset="-122"/>
              </a:rPr>
            </a:fld>
            <a:r>
              <a:rPr lang="zh-CN" altLang="en-US" sz="1200" dirty="0">
                <a:solidFill>
                  <a:srgbClr val="314371"/>
                </a:solidFill>
                <a:latin typeface="Arial" panose="020B060402020202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4445" y="95377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097280" y="366395"/>
            <a:ext cx="10927080" cy="521970"/>
          </a:xfrm>
          <a:prstGeom prst="rect">
            <a:avLst/>
          </a:prstGeom>
          <a:noFill/>
        </p:spPr>
        <p:txBody>
          <a:bodyPr wrap="square" rtlCol="0">
            <a:spAutoFit/>
          </a:bodyPr>
          <a:lstStyle/>
          <a:p>
            <a:r>
              <a:rPr lang="zh-CN" altLang="en-US"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数据集</a:t>
            </a:r>
            <a:endParaRPr lang="zh-CN" altLang="en-US"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4" name="文本框 23"/>
          <p:cNvSpPr txBox="1"/>
          <p:nvPr/>
        </p:nvSpPr>
        <p:spPr>
          <a:xfrm>
            <a:off x="254000" y="1061720"/>
            <a:ext cx="4424680" cy="460375"/>
          </a:xfrm>
          <a:prstGeom prst="rect">
            <a:avLst/>
          </a:prstGeom>
          <a:noFill/>
        </p:spPr>
        <p:txBody>
          <a:bodyPr wrap="square" rtlCol="0">
            <a:spAutoFit/>
          </a:bodyPr>
          <a:p>
            <a:r>
              <a:rPr lang="en-US" altLang="zh-CN" sz="2400" b="1">
                <a:latin typeface="Times New Roman" panose="02020603050405020304" charset="0"/>
                <a:ea typeface="宋体" panose="02010600030101010101" pitchFamily="2" charset="-122"/>
                <a:cs typeface="Times New Roman" panose="02020603050405020304" charset="0"/>
              </a:rPr>
              <a:t>Indian Pines</a:t>
            </a:r>
            <a:endParaRPr lang="en-US" altLang="zh-CN" sz="2400" b="1">
              <a:latin typeface="Times New Roman" panose="02020603050405020304" charset="0"/>
              <a:ea typeface="宋体" panose="02010600030101010101" pitchFamily="2" charset="-122"/>
              <a:cs typeface="Times New Roman" panose="02020603050405020304" charset="0"/>
            </a:endParaRPr>
          </a:p>
        </p:txBody>
      </p:sp>
      <p:sp>
        <p:nvSpPr>
          <p:cNvPr id="12" name="文本框 11"/>
          <p:cNvSpPr txBox="1"/>
          <p:nvPr/>
        </p:nvSpPr>
        <p:spPr>
          <a:xfrm>
            <a:off x="607695" y="1522095"/>
            <a:ext cx="8569960" cy="5077460"/>
          </a:xfrm>
          <a:prstGeom prst="rect">
            <a:avLst/>
          </a:prstGeom>
          <a:noFill/>
          <a:ln w="9525">
            <a:noFill/>
          </a:ln>
        </p:spPr>
        <p:txBody>
          <a:bodyPr wrap="square">
            <a:spAutoFit/>
          </a:bodyPr>
          <a:p>
            <a:pPr indent="0">
              <a:lnSpc>
                <a:spcPct val="150000"/>
              </a:lnSpc>
            </a:pPr>
            <a:r>
              <a:rPr lang="en-US" altLang="zh-CN" sz="2400">
                <a:latin typeface="Times New Roman" panose="02020603050405020304" charset="0"/>
                <a:cs typeface="Times New Roman" panose="02020603050405020304" charset="0"/>
              </a:rPr>
              <a:t>bands</a:t>
            </a:r>
            <a:r>
              <a:rPr lang="zh-CN" altLang="en-US" sz="2400">
                <a:latin typeface="Times New Roman" panose="02020603050405020304" charset="0"/>
                <a:cs typeface="Times New Roman" panose="02020603050405020304" charset="0"/>
              </a:rPr>
              <a:t>：</a:t>
            </a:r>
            <a:r>
              <a:rPr lang="en-US" altLang="zh-CN" sz="2400">
                <a:latin typeface="Times New Roman" panose="02020603050405020304" charset="0"/>
                <a:cs typeface="Times New Roman" panose="02020603050405020304" charset="0"/>
              </a:rPr>
              <a:t>224</a:t>
            </a:r>
            <a:r>
              <a:rPr lang="en-US" altLang="zh-CN" sz="2400">
                <a:latin typeface="Times New Roman" panose="02020603050405020304" charset="0"/>
                <a:cs typeface="Times New Roman" panose="02020603050405020304" charset="0"/>
              </a:rPr>
              <a:t> </a:t>
            </a:r>
            <a:endParaRPr lang="en-US" altLang="zh-CN" sz="2400">
              <a:latin typeface="Times New Roman" panose="02020603050405020304" charset="0"/>
              <a:cs typeface="Times New Roman" panose="02020603050405020304" charset="0"/>
            </a:endParaRPr>
          </a:p>
          <a:p>
            <a:pPr indent="0">
              <a:lnSpc>
                <a:spcPct val="150000"/>
              </a:lnSpc>
            </a:pPr>
            <a:r>
              <a:rPr lang="en-US" altLang="zh-CN" sz="2400">
                <a:latin typeface="Times New Roman" panose="02020603050405020304" charset="0"/>
                <a:cs typeface="Times New Roman" panose="02020603050405020304" charset="0"/>
              </a:rPr>
              <a:t>classes</a:t>
            </a:r>
            <a:r>
              <a:rPr lang="zh-CN" altLang="en-US" sz="2400">
                <a:latin typeface="Times New Roman" panose="02020603050405020304" charset="0"/>
                <a:cs typeface="Times New Roman" panose="02020603050405020304" charset="0"/>
              </a:rPr>
              <a:t>：</a:t>
            </a:r>
            <a:r>
              <a:rPr lang="en-US" altLang="zh-CN" sz="2400">
                <a:latin typeface="Times New Roman" panose="02020603050405020304" charset="0"/>
                <a:cs typeface="Times New Roman" panose="02020603050405020304" charset="0"/>
              </a:rPr>
              <a:t>16</a:t>
            </a:r>
            <a:endParaRPr lang="en-US" altLang="zh-CN" sz="2400">
              <a:latin typeface="Times New Roman" panose="02020603050405020304" charset="0"/>
              <a:cs typeface="Times New Roman" panose="02020603050405020304" charset="0"/>
            </a:endParaRPr>
          </a:p>
          <a:p>
            <a:pPr indent="0">
              <a:lnSpc>
                <a:spcPct val="150000"/>
              </a:lnSpc>
            </a:pPr>
            <a:r>
              <a:rPr lang="en-US" altLang="zh-CN" sz="2400">
                <a:latin typeface="Times New Roman" panose="02020603050405020304" charset="0"/>
                <a:cs typeface="Times New Roman" panose="02020603050405020304" charset="0"/>
              </a:rPr>
              <a:t>AVIRIS 仪器在印第安纳州西北部的农业土壤上获取的印第安纳州松树林数据集，其空间维数为 145×145，光谱波段数为 224</a:t>
            </a:r>
            <a:endParaRPr lang="en-US" altLang="zh-CN" sz="2400">
              <a:latin typeface="Times New Roman" panose="02020603050405020304" charset="0"/>
              <a:cs typeface="Times New Roman" panose="02020603050405020304" charset="0"/>
            </a:endParaRPr>
          </a:p>
          <a:p>
            <a:pPr indent="0">
              <a:lnSpc>
                <a:spcPct val="150000"/>
              </a:lnSpc>
            </a:pPr>
            <a:r>
              <a:rPr lang="en-US" altLang="zh-CN" sz="2400">
                <a:latin typeface="Times New Roman" panose="02020603050405020304" charset="0"/>
                <a:cs typeface="Times New Roman" panose="02020603050405020304" charset="0"/>
              </a:rPr>
              <a:t>。该数据集的空间分辨率为每像素 20 米。在丢弃受大气吸收影响的 4 个零值波段和 20 个低信噪比光谱波段后，对数据集保留了 200 个光谱通道。</a:t>
            </a:r>
            <a:r>
              <a:rPr lang="en-US" altLang="zh-CN" sz="2400">
                <a:latin typeface="Times New Roman" panose="02020603050405020304" charset="0"/>
                <a:cs typeface="Times New Roman" panose="02020603050405020304" charset="0"/>
                <a:sym typeface="+mn-ea"/>
              </a:rPr>
              <a:t>波长范围</a:t>
            </a:r>
            <a:r>
              <a:rPr lang="zh-CN" altLang="en-US" sz="2400">
                <a:latin typeface="Times New Roman" panose="02020603050405020304" charset="0"/>
                <a:cs typeface="Times New Roman" panose="02020603050405020304" charset="0"/>
                <a:sym typeface="+mn-ea"/>
              </a:rPr>
              <a:t>为</a:t>
            </a:r>
            <a:r>
              <a:rPr lang="en-US" altLang="zh-CN" sz="2400">
                <a:latin typeface="Times New Roman" panose="02020603050405020304" charset="0"/>
                <a:cs typeface="Times New Roman" panose="02020603050405020304" charset="0"/>
                <a:sym typeface="+mn-ea"/>
              </a:rPr>
              <a:t>0.4-2.5μm </a:t>
            </a:r>
            <a:r>
              <a:rPr lang="en-US" altLang="zh-CN" sz="2400">
                <a:latin typeface="Times New Roman" panose="02020603050405020304" charset="0"/>
                <a:cs typeface="Times New Roman" panose="02020603050405020304" charset="0"/>
              </a:rPr>
              <a:t>从像元角度上来看，数据集共包含 10366 个标记像素和 16 个地面真值类，其中大部分是不同类型的作物，例如玉米，小麦，树林等</a:t>
            </a:r>
            <a:r>
              <a:rPr lang="zh-CN" altLang="en-US" sz="2400">
                <a:latin typeface="Times New Roman" panose="02020603050405020304" charset="0"/>
                <a:cs typeface="Times New Roman" panose="02020603050405020304" charset="0"/>
              </a:rPr>
              <a:t>。</a:t>
            </a:r>
            <a:endParaRPr lang="zh-CN" altLang="en-US" sz="2400">
              <a:latin typeface="Times New Roman" panose="02020603050405020304" charset="0"/>
              <a:cs typeface="Times New Roman" panose="0202060305040502030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200" advTm="8853">
        <p14:flip dir="l"/>
      </p:transition>
    </mc:Choice>
    <mc:Fallback>
      <p:transition spd="slow" advTm="8853">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20204"/>
                <a:ea typeface="微软雅黑" panose="020B0503020204020204" charset="-122"/>
              </a:rPr>
            </a:fld>
            <a:r>
              <a:rPr lang="zh-CN" altLang="en-US" sz="1200" dirty="0">
                <a:solidFill>
                  <a:srgbClr val="314371"/>
                </a:solidFill>
                <a:latin typeface="Arial" panose="020B060402020202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4445" y="95377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097280" y="366395"/>
            <a:ext cx="10927080" cy="521970"/>
          </a:xfrm>
          <a:prstGeom prst="rect">
            <a:avLst/>
          </a:prstGeom>
          <a:noFill/>
        </p:spPr>
        <p:txBody>
          <a:bodyPr wrap="square" rtlCol="0">
            <a:spAutoFit/>
          </a:bodyPr>
          <a:lstStyle/>
          <a:p>
            <a:r>
              <a:rPr lang="zh-CN" altLang="en-US"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数据集</a:t>
            </a:r>
            <a:endParaRPr lang="zh-CN" altLang="en-US"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4" name="文本框 23"/>
          <p:cNvSpPr txBox="1"/>
          <p:nvPr/>
        </p:nvSpPr>
        <p:spPr>
          <a:xfrm>
            <a:off x="254000" y="1061720"/>
            <a:ext cx="4424680" cy="460375"/>
          </a:xfrm>
          <a:prstGeom prst="rect">
            <a:avLst/>
          </a:prstGeom>
          <a:noFill/>
        </p:spPr>
        <p:txBody>
          <a:bodyPr wrap="square" rtlCol="0">
            <a:spAutoFit/>
          </a:bodyPr>
          <a:p>
            <a:r>
              <a:rPr lang="en-US" altLang="zh-CN" sz="2400" b="1">
                <a:latin typeface="Times New Roman" panose="02020603050405020304" charset="0"/>
                <a:ea typeface="宋体" panose="02010600030101010101" pitchFamily="2" charset="-122"/>
                <a:cs typeface="Times New Roman" panose="02020603050405020304" charset="0"/>
              </a:rPr>
              <a:t>Indian Pines</a:t>
            </a:r>
            <a:endParaRPr lang="en-US" altLang="zh-CN" sz="2400" b="1">
              <a:latin typeface="Times New Roman" panose="02020603050405020304" charset="0"/>
              <a:ea typeface="宋体" panose="02010600030101010101" pitchFamily="2" charset="-122"/>
              <a:cs typeface="Times New Roman" panose="02020603050405020304" charset="0"/>
            </a:endParaRPr>
          </a:p>
        </p:txBody>
      </p:sp>
      <p:sp>
        <p:nvSpPr>
          <p:cNvPr id="12" name="文本框 11"/>
          <p:cNvSpPr txBox="1"/>
          <p:nvPr/>
        </p:nvSpPr>
        <p:spPr>
          <a:xfrm>
            <a:off x="607695" y="1522095"/>
            <a:ext cx="10066655" cy="2861310"/>
          </a:xfrm>
          <a:prstGeom prst="rect">
            <a:avLst/>
          </a:prstGeom>
          <a:noFill/>
          <a:ln w="9525">
            <a:noFill/>
          </a:ln>
        </p:spPr>
        <p:txBody>
          <a:bodyPr wrap="square">
            <a:spAutoFit/>
          </a:bodyPr>
          <a:p>
            <a:pPr indent="0">
              <a:lnSpc>
                <a:spcPct val="150000"/>
              </a:lnSpc>
            </a:pPr>
            <a:r>
              <a:rPr lang="en-US" altLang="zh-CN" sz="2400">
                <a:latin typeface="Times New Roman" panose="02020603050405020304" charset="0"/>
                <a:cs typeface="Times New Roman" panose="02020603050405020304" charset="0"/>
              </a:rPr>
              <a:t>波长范围为 0.4-2.5μm</a:t>
            </a:r>
            <a:r>
              <a:rPr lang="zh-CN" altLang="en-US" sz="2400">
                <a:latin typeface="Times New Roman" panose="02020603050405020304" charset="0"/>
                <a:cs typeface="Times New Roman" panose="02020603050405020304" charset="0"/>
              </a:rPr>
              <a:t>，该数据总共有 21025个像素，但是其中只有 10249 </a:t>
            </a:r>
            <a:endParaRPr lang="zh-CN" altLang="en-US" sz="2400">
              <a:latin typeface="Times New Roman" panose="02020603050405020304" charset="0"/>
              <a:cs typeface="Times New Roman" panose="02020603050405020304" charset="0"/>
            </a:endParaRPr>
          </a:p>
          <a:p>
            <a:pPr indent="0">
              <a:lnSpc>
                <a:spcPct val="150000"/>
              </a:lnSpc>
            </a:pPr>
            <a:r>
              <a:rPr lang="zh-CN" altLang="en-US" sz="2400">
                <a:latin typeface="Times New Roman" panose="02020603050405020304" charset="0"/>
                <a:cs typeface="Times New Roman" panose="02020603050405020304" charset="0"/>
              </a:rPr>
              <a:t>个像素是地物像素，其余 10776 个像素均为背景像素，在实际分类中，这些像素是需要剔除的，由于截取的这块区域均是庄稼，总共有 </a:t>
            </a:r>
            <a:r>
              <a:rPr lang="en-US" altLang="zh-CN" sz="2400">
                <a:latin typeface="Times New Roman" panose="02020603050405020304" charset="0"/>
                <a:cs typeface="Times New Roman" panose="02020603050405020304" charset="0"/>
              </a:rPr>
              <a:t>1</a:t>
            </a:r>
            <a:r>
              <a:rPr lang="zh-CN" altLang="en-US" sz="2400">
                <a:latin typeface="Times New Roman" panose="02020603050405020304" charset="0"/>
                <a:cs typeface="Times New Roman" panose="02020603050405020304" charset="0"/>
              </a:rPr>
              <a:t>6类，因此不同的地物具有较为相似的光谱曲线，而且这 </a:t>
            </a:r>
            <a:r>
              <a:rPr lang="en-US" altLang="zh-CN" sz="2400">
                <a:latin typeface="Times New Roman" panose="02020603050405020304" charset="0"/>
                <a:cs typeface="Times New Roman" panose="02020603050405020304" charset="0"/>
              </a:rPr>
              <a:t>1</a:t>
            </a:r>
            <a:r>
              <a:rPr lang="zh-CN" altLang="en-US" sz="2400">
                <a:latin typeface="Times New Roman" panose="02020603050405020304" charset="0"/>
                <a:cs typeface="Times New Roman" panose="02020603050405020304" charset="0"/>
              </a:rPr>
              <a:t>6 类中，</a:t>
            </a:r>
            <a:r>
              <a:rPr lang="zh-CN" altLang="en-US" sz="2400">
                <a:solidFill>
                  <a:srgbClr val="FF0000"/>
                </a:solidFill>
                <a:latin typeface="Times New Roman" panose="02020603050405020304" charset="0"/>
                <a:cs typeface="Times New Roman" panose="02020603050405020304" charset="0"/>
              </a:rPr>
              <a:t>样本的分布极不均匀</a:t>
            </a:r>
            <a:r>
              <a:rPr lang="zh-CN" altLang="en-US" sz="2400">
                <a:latin typeface="Times New Roman" panose="02020603050405020304" charset="0"/>
                <a:cs typeface="Times New Roman" panose="02020603050405020304" charset="0"/>
              </a:rPr>
              <a:t>，最多的一类样本达到了 2455 个，最少的一类样本却只有 20 个。</a:t>
            </a:r>
            <a:endParaRPr lang="zh-CN" altLang="en-US" sz="2400">
              <a:latin typeface="Times New Roman" panose="02020603050405020304" charset="0"/>
              <a:cs typeface="Times New Roman" panose="0202060305040502030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200" advTm="8853">
        <p14:flip dir="l"/>
      </p:transition>
    </mc:Choice>
    <mc:Fallback>
      <p:transition spd="slow" advTm="8853">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20204"/>
                <a:ea typeface="微软雅黑" panose="020B0503020204020204" charset="-122"/>
              </a:rPr>
            </a:fld>
            <a:r>
              <a:rPr lang="zh-CN" altLang="en-US" sz="1200" dirty="0">
                <a:solidFill>
                  <a:srgbClr val="314371"/>
                </a:solidFill>
                <a:latin typeface="Arial" panose="020B060402020202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4445" y="95377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097280" y="366395"/>
            <a:ext cx="10927080" cy="521970"/>
          </a:xfrm>
          <a:prstGeom prst="rect">
            <a:avLst/>
          </a:prstGeom>
          <a:noFill/>
        </p:spPr>
        <p:txBody>
          <a:bodyPr wrap="square" rtlCol="0">
            <a:spAutoFit/>
          </a:bodyPr>
          <a:lstStyle/>
          <a:p>
            <a:r>
              <a:rPr lang="zh-CN" altLang="en-US"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数据集</a:t>
            </a:r>
            <a:endParaRPr lang="zh-CN" altLang="en-US"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4" name="文本框 23"/>
          <p:cNvSpPr txBox="1"/>
          <p:nvPr/>
        </p:nvSpPr>
        <p:spPr>
          <a:xfrm>
            <a:off x="254000" y="1061720"/>
            <a:ext cx="4424680" cy="460375"/>
          </a:xfrm>
          <a:prstGeom prst="rect">
            <a:avLst/>
          </a:prstGeom>
          <a:noFill/>
        </p:spPr>
        <p:txBody>
          <a:bodyPr wrap="square" rtlCol="0">
            <a:spAutoFit/>
          </a:bodyPr>
          <a:p>
            <a:r>
              <a:rPr lang="en-US" altLang="zh-CN" sz="2400" b="1">
                <a:latin typeface="Times New Roman" panose="02020603050405020304" charset="0"/>
                <a:ea typeface="宋体" panose="02010600030101010101" pitchFamily="2" charset="-122"/>
                <a:cs typeface="Times New Roman" panose="02020603050405020304" charset="0"/>
                <a:sym typeface="+mn-ea"/>
              </a:rPr>
              <a:t>Indian Pines</a:t>
            </a:r>
            <a:endParaRPr lang="en-US" altLang="zh-CN" sz="2400" b="1">
              <a:latin typeface="Times New Roman" panose="02020603050405020304" charset="0"/>
              <a:ea typeface="宋体" panose="02010600030101010101" pitchFamily="2" charset="-122"/>
              <a:cs typeface="Times New Roman" panose="02020603050405020304" charset="0"/>
            </a:endParaRPr>
          </a:p>
        </p:txBody>
      </p:sp>
      <p:pic>
        <p:nvPicPr>
          <p:cNvPr id="12" name="图片 11"/>
          <p:cNvPicPr>
            <a:picLocks noChangeAspect="1"/>
          </p:cNvPicPr>
          <p:nvPr/>
        </p:nvPicPr>
        <p:blipFill>
          <a:blip r:embed="rId1"/>
          <a:stretch>
            <a:fillRect/>
          </a:stretch>
        </p:blipFill>
        <p:spPr>
          <a:xfrm>
            <a:off x="799465" y="1770380"/>
            <a:ext cx="2070000" cy="2070000"/>
          </a:xfrm>
          <a:prstGeom prst="rect">
            <a:avLst/>
          </a:prstGeom>
        </p:spPr>
      </p:pic>
      <p:pic>
        <p:nvPicPr>
          <p:cNvPr id="14" name="图片 13"/>
          <p:cNvPicPr>
            <a:picLocks noChangeAspect="1"/>
          </p:cNvPicPr>
          <p:nvPr/>
        </p:nvPicPr>
        <p:blipFill>
          <a:blip r:embed="rId2"/>
          <a:stretch>
            <a:fillRect/>
          </a:stretch>
        </p:blipFill>
        <p:spPr>
          <a:xfrm>
            <a:off x="3343910" y="1189990"/>
            <a:ext cx="8267700" cy="5440680"/>
          </a:xfrm>
          <a:prstGeom prst="rect">
            <a:avLst/>
          </a:prstGeom>
        </p:spPr>
      </p:pic>
      <p:pic>
        <p:nvPicPr>
          <p:cNvPr id="15" name="图片 14"/>
          <p:cNvPicPr>
            <a:picLocks noChangeAspect="1"/>
          </p:cNvPicPr>
          <p:nvPr/>
        </p:nvPicPr>
        <p:blipFill>
          <a:blip r:embed="rId3"/>
          <a:stretch>
            <a:fillRect/>
          </a:stretch>
        </p:blipFill>
        <p:spPr>
          <a:xfrm>
            <a:off x="799465" y="4064000"/>
            <a:ext cx="2071688" cy="2071688"/>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200" advTm="8853">
        <p14:flip dir="l"/>
      </p:transition>
    </mc:Choice>
    <mc:Fallback>
      <p:transition spd="slow" advTm="8853">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离页连接符 1"/>
          <p:cNvSpPr/>
          <p:nvPr/>
        </p:nvSpPr>
        <p:spPr>
          <a:xfrm>
            <a:off x="2079666" y="1931648"/>
            <a:ext cx="1692234" cy="1773054"/>
          </a:xfrm>
          <a:prstGeom prst="flowChartOffpageConnector">
            <a:avLst/>
          </a:prstGeom>
          <a:solidFill>
            <a:srgbClr val="314371"/>
          </a:solidFill>
          <a:ln w="12700" cap="flat" cmpd="sng" algn="ctr">
            <a:noFill/>
            <a:prstDash val="solid"/>
            <a:miter lim="800000"/>
          </a:ln>
          <a:effectLst/>
        </p:spPr>
        <p:txBody>
          <a:bodyPr rtlCol="0" anchor="ctr"/>
          <a:lstStyle/>
          <a:p>
            <a:pPr algn="ctr">
              <a:lnSpc>
                <a:spcPct val="130000"/>
              </a:lnSpc>
              <a:defRPr/>
            </a:pPr>
            <a:r>
              <a:rPr lang="en-US" altLang="zh-CN" sz="9600" b="1" kern="0" dirty="0" smtClean="0">
                <a:solidFill>
                  <a:prstClr val="white"/>
                </a:solidFill>
                <a:latin typeface="Arial" panose="020B0604020202020204"/>
                <a:ea typeface="微软雅黑" panose="020B0503020204020204" charset="-122"/>
              </a:rPr>
              <a:t>1</a:t>
            </a:r>
            <a:endParaRPr lang="zh-CN" altLang="en-US" sz="9600" b="1" kern="0" dirty="0" smtClean="0">
              <a:solidFill>
                <a:prstClr val="white"/>
              </a:solidFill>
              <a:latin typeface="Arial" panose="020B0604020202020204"/>
              <a:ea typeface="微软雅黑" panose="020B0503020204020204" charset="-122"/>
            </a:endParaRPr>
          </a:p>
        </p:txBody>
      </p:sp>
      <p:cxnSp>
        <p:nvCxnSpPr>
          <p:cNvPr id="3" name="直接连接符 2"/>
          <p:cNvCxnSpPr/>
          <p:nvPr/>
        </p:nvCxnSpPr>
        <p:spPr>
          <a:xfrm>
            <a:off x="3975100" y="2781587"/>
            <a:ext cx="5753100" cy="0"/>
          </a:xfrm>
          <a:prstGeom prst="line">
            <a:avLst/>
          </a:prstGeom>
          <a:noFill/>
          <a:ln w="12700" cap="flat" cmpd="sng" algn="ctr">
            <a:solidFill>
              <a:srgbClr val="314371"/>
            </a:solidFill>
            <a:prstDash val="solid"/>
            <a:miter lim="800000"/>
          </a:ln>
          <a:effectLst/>
        </p:spPr>
      </p:cxnSp>
      <p:sp>
        <p:nvSpPr>
          <p:cNvPr id="4" name="文本框 32"/>
          <p:cNvSpPr txBox="1"/>
          <p:nvPr/>
        </p:nvSpPr>
        <p:spPr>
          <a:xfrm>
            <a:off x="3974921" y="1931772"/>
            <a:ext cx="3449320" cy="583565"/>
          </a:xfrm>
          <a:prstGeom prst="rect">
            <a:avLst/>
          </a:prstGeom>
          <a:noFill/>
        </p:spPr>
        <p:txBody>
          <a:bodyPr wrap="none" rtlCol="0">
            <a:spAutoFit/>
          </a:bodyPr>
          <a:lstStyle/>
          <a:p>
            <a:pPr algn="l"/>
            <a:r>
              <a:rPr lang="zh-CN" sz="3200" b="1" dirty="0" smtClean="0">
                <a:solidFill>
                  <a:srgbClr val="314371"/>
                </a:solidFill>
                <a:latin typeface="Times New Roman" panose="02020603050405020304" charset="0"/>
                <a:ea typeface="宋体" panose="02010600030101010101" pitchFamily="2" charset="-122"/>
                <a:cs typeface="Times New Roman" panose="02020603050405020304" charset="0"/>
              </a:rPr>
              <a:t>课题的来源和背景</a:t>
            </a:r>
            <a:endParaRPr lang="zh-CN" sz="3200" b="1" dirty="0" smtClean="0">
              <a:solidFill>
                <a:srgbClr val="314371"/>
              </a:solidFill>
              <a:latin typeface="Times New Roman" panose="02020603050405020304" charset="0"/>
              <a:ea typeface="宋体" panose="02010600030101010101" pitchFamily="2" charset="-122"/>
              <a:cs typeface="Times New Roman" panose="02020603050405020304" charset="0"/>
            </a:endParaRPr>
          </a:p>
        </p:txBody>
      </p:sp>
      <p:sp>
        <p:nvSpPr>
          <p:cNvPr id="17" name="矩形 42"/>
          <p:cNvSpPr/>
          <p:nvPr/>
        </p:nvSpPr>
        <p:spPr>
          <a:xfrm rot="16200000">
            <a:off x="3723422" y="1540798"/>
            <a:ext cx="1577720" cy="9024563"/>
          </a:xfrm>
          <a:custGeom>
            <a:avLst/>
            <a:gdLst/>
            <a:ahLst/>
            <a:cxnLst/>
            <a:rect l="l" t="t" r="r" b="b"/>
            <a:pathLst>
              <a:path w="2443221" h="4630591">
                <a:moveTo>
                  <a:pt x="0" y="0"/>
                </a:moveTo>
                <a:lnTo>
                  <a:pt x="2443221" y="0"/>
                </a:lnTo>
                <a:lnTo>
                  <a:pt x="0" y="463059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algn="ctr"/>
            <a:endParaRPr lang="zh-CN" altLang="en-US"/>
          </a:p>
        </p:txBody>
      </p:sp>
      <p:sp>
        <p:nvSpPr>
          <p:cNvPr id="18" name="矩形 42"/>
          <p:cNvSpPr/>
          <p:nvPr/>
        </p:nvSpPr>
        <p:spPr>
          <a:xfrm rot="16200000" flipV="1">
            <a:off x="9435319" y="4101319"/>
            <a:ext cx="2345925" cy="3167437"/>
          </a:xfrm>
          <a:custGeom>
            <a:avLst/>
            <a:gdLst/>
            <a:ahLst/>
            <a:cxnLst/>
            <a:rect l="l" t="t" r="r" b="b"/>
            <a:pathLst>
              <a:path w="2443221" h="4630591">
                <a:moveTo>
                  <a:pt x="0" y="0"/>
                </a:moveTo>
                <a:lnTo>
                  <a:pt x="2443221" y="0"/>
                </a:lnTo>
                <a:lnTo>
                  <a:pt x="0" y="4630591"/>
                </a:lnTo>
                <a:close/>
              </a:path>
            </a:pathLst>
          </a:cu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5145">
        <p14:prism dir="u" isInverted="1"/>
      </p:transition>
    </mc:Choice>
    <mc:Fallback>
      <p:transition spd="slow" advTm="514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20204"/>
                <a:ea typeface="微软雅黑" panose="020B0503020204020204" charset="-122"/>
              </a:rPr>
            </a:fld>
            <a:r>
              <a:rPr lang="zh-CN" altLang="en-US" sz="1200" dirty="0">
                <a:solidFill>
                  <a:srgbClr val="314371"/>
                </a:solidFill>
                <a:latin typeface="Arial" panose="020B060402020202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097280" y="366395"/>
            <a:ext cx="10927080" cy="521970"/>
          </a:xfrm>
          <a:prstGeom prst="rect">
            <a:avLst/>
          </a:prstGeom>
          <a:noFill/>
        </p:spPr>
        <p:txBody>
          <a:bodyPr wrap="square" rtlCol="0">
            <a:spAutoFit/>
          </a:bodyPr>
          <a:lstStyle/>
          <a:p>
            <a:r>
              <a:rPr 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扩充样本</a:t>
            </a:r>
            <a:r>
              <a:rPr lang="en-US" alt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a:t>
            </a:r>
            <a:r>
              <a:rPr 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数据增强（</a:t>
            </a:r>
            <a:r>
              <a:rPr lang="en-US" alt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D</a:t>
            </a:r>
            <a:r>
              <a:rPr 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ata augmentation）</a:t>
            </a:r>
            <a:endParaRPr 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4" name="文本框 23"/>
          <p:cNvSpPr txBox="1"/>
          <p:nvPr/>
        </p:nvSpPr>
        <p:spPr>
          <a:xfrm>
            <a:off x="254000" y="1061720"/>
            <a:ext cx="5473065" cy="5169535"/>
          </a:xfrm>
          <a:prstGeom prst="rect">
            <a:avLst/>
          </a:prstGeom>
          <a:noFill/>
        </p:spPr>
        <p:txBody>
          <a:bodyPr wrap="square" rtlCol="0">
            <a:spAutoFit/>
          </a:bodyPr>
          <a:p>
            <a:pPr marL="342900" indent="-342900">
              <a:lnSpc>
                <a:spcPct val="125000"/>
              </a:lnSpc>
              <a:spcBef>
                <a:spcPts val="0"/>
              </a:spcBef>
              <a:spcAft>
                <a:spcPts val="0"/>
              </a:spcAft>
              <a:buFont typeface="Wingdings" panose="05000000000000000000" charset="0"/>
              <a:buChar char="Ø"/>
            </a:pPr>
            <a:r>
              <a:rPr lang="en-US" altLang="zh-CN" sz="2400">
                <a:latin typeface="Times New Roman" panose="02020603050405020304" charset="0"/>
                <a:ea typeface="宋体" panose="02010600030101010101" pitchFamily="2" charset="-122"/>
                <a:cs typeface="Times New Roman" panose="02020603050405020304" charset="0"/>
              </a:rPr>
              <a:t>D</a:t>
            </a:r>
            <a:r>
              <a:rPr lang="zh-CN" sz="2400">
                <a:latin typeface="Times New Roman" panose="02020603050405020304" charset="0"/>
                <a:ea typeface="宋体" panose="02010600030101010101" pitchFamily="2" charset="-122"/>
                <a:cs typeface="Times New Roman" panose="02020603050405020304" charset="0"/>
              </a:rPr>
              <a:t>ata augmentation：数据增强主要用来防止过拟合，用于dataset较小的时候。</a:t>
            </a:r>
            <a:endParaRPr lang="zh-CN" sz="2400">
              <a:latin typeface="Times New Roman" panose="02020603050405020304" charset="0"/>
              <a:ea typeface="宋体" panose="02010600030101010101" pitchFamily="2" charset="-122"/>
              <a:cs typeface="Times New Roman" panose="02020603050405020304" charset="0"/>
            </a:endParaRPr>
          </a:p>
          <a:p>
            <a:pPr indent="0">
              <a:lnSpc>
                <a:spcPct val="125000"/>
              </a:lnSpc>
              <a:spcBef>
                <a:spcPts val="0"/>
              </a:spcBef>
              <a:spcAft>
                <a:spcPts val="0"/>
              </a:spcAft>
              <a:buFont typeface="Wingdings" panose="05000000000000000000" charset="0"/>
              <a:buNone/>
            </a:pPr>
            <a:r>
              <a:rPr lang="zh-CN" sz="2400">
                <a:latin typeface="Times New Roman" panose="02020603050405020304" charset="0"/>
                <a:ea typeface="宋体" panose="02010600030101010101" pitchFamily="2" charset="-122"/>
                <a:cs typeface="Times New Roman" panose="02020603050405020304" charset="0"/>
              </a:rPr>
              <a:t>常用方法：</a:t>
            </a:r>
            <a:endParaRPr lang="zh-CN" sz="2400">
              <a:latin typeface="Times New Roman" panose="02020603050405020304" charset="0"/>
              <a:ea typeface="宋体" panose="02010600030101010101" pitchFamily="2" charset="-122"/>
              <a:cs typeface="Times New Roman" panose="02020603050405020304" charset="0"/>
            </a:endParaRPr>
          </a:p>
          <a:p>
            <a:pPr indent="0">
              <a:lnSpc>
                <a:spcPct val="125000"/>
              </a:lnSpc>
              <a:spcBef>
                <a:spcPts val="0"/>
              </a:spcBef>
              <a:spcAft>
                <a:spcPts val="0"/>
              </a:spcAft>
              <a:buFont typeface="Wingdings" panose="05000000000000000000" charset="0"/>
              <a:buNone/>
            </a:pPr>
            <a:r>
              <a:rPr lang="zh-CN" sz="2400">
                <a:latin typeface="Times New Roman" panose="02020603050405020304" charset="0"/>
                <a:ea typeface="宋体" panose="02010600030101010101" pitchFamily="2" charset="-122"/>
                <a:cs typeface="Times New Roman" panose="02020603050405020304" charset="0"/>
              </a:rPr>
              <a:t>1）随机旋转 </a:t>
            </a:r>
            <a:endParaRPr lang="zh-CN" sz="2400">
              <a:latin typeface="Times New Roman" panose="02020603050405020304" charset="0"/>
              <a:ea typeface="宋体" panose="02010600030101010101" pitchFamily="2" charset="-122"/>
              <a:cs typeface="Times New Roman" panose="02020603050405020304" charset="0"/>
            </a:endParaRPr>
          </a:p>
          <a:p>
            <a:pPr indent="0">
              <a:lnSpc>
                <a:spcPct val="125000"/>
              </a:lnSpc>
              <a:spcBef>
                <a:spcPts val="0"/>
              </a:spcBef>
              <a:spcAft>
                <a:spcPts val="0"/>
              </a:spcAft>
              <a:buFont typeface="Wingdings" panose="05000000000000000000" charset="0"/>
              <a:buNone/>
            </a:pPr>
            <a:r>
              <a:rPr lang="zh-CN" sz="2400">
                <a:latin typeface="Times New Roman" panose="02020603050405020304" charset="0"/>
                <a:ea typeface="宋体" panose="02010600030101010101" pitchFamily="2" charset="-122"/>
                <a:cs typeface="Times New Roman" panose="02020603050405020304" charset="0"/>
              </a:rPr>
              <a:t>随机旋转一般情况下是对输入图像随机旋转[0,360) </a:t>
            </a:r>
            <a:endParaRPr lang="zh-CN" sz="2400">
              <a:latin typeface="Times New Roman" panose="02020603050405020304" charset="0"/>
              <a:ea typeface="宋体" panose="02010600030101010101" pitchFamily="2" charset="-122"/>
              <a:cs typeface="Times New Roman" panose="02020603050405020304" charset="0"/>
            </a:endParaRPr>
          </a:p>
          <a:p>
            <a:pPr indent="0">
              <a:lnSpc>
                <a:spcPct val="125000"/>
              </a:lnSpc>
              <a:spcBef>
                <a:spcPts val="0"/>
              </a:spcBef>
              <a:spcAft>
                <a:spcPts val="0"/>
              </a:spcAft>
              <a:buFont typeface="Wingdings" panose="05000000000000000000" charset="0"/>
              <a:buNone/>
            </a:pPr>
            <a:r>
              <a:rPr lang="zh-CN" sz="2400">
                <a:latin typeface="Times New Roman" panose="02020603050405020304" charset="0"/>
                <a:ea typeface="宋体" panose="02010600030101010101" pitchFamily="2" charset="-122"/>
                <a:cs typeface="Times New Roman" panose="02020603050405020304" charset="0"/>
              </a:rPr>
              <a:t>2）随机裁剪 </a:t>
            </a:r>
            <a:endParaRPr lang="zh-CN" sz="2400">
              <a:latin typeface="Times New Roman" panose="02020603050405020304" charset="0"/>
              <a:ea typeface="宋体" panose="02010600030101010101" pitchFamily="2" charset="-122"/>
              <a:cs typeface="Times New Roman" panose="02020603050405020304" charset="0"/>
            </a:endParaRPr>
          </a:p>
          <a:p>
            <a:pPr indent="0">
              <a:lnSpc>
                <a:spcPct val="125000"/>
              </a:lnSpc>
              <a:spcBef>
                <a:spcPts val="0"/>
              </a:spcBef>
              <a:spcAft>
                <a:spcPts val="0"/>
              </a:spcAft>
              <a:buFont typeface="Wingdings" panose="05000000000000000000" charset="0"/>
              <a:buNone/>
            </a:pPr>
            <a:r>
              <a:rPr lang="zh-CN" sz="2400">
                <a:latin typeface="Times New Roman" panose="02020603050405020304" charset="0"/>
                <a:ea typeface="宋体" panose="02010600030101010101" pitchFamily="2" charset="-122"/>
                <a:cs typeface="Times New Roman" panose="02020603050405020304" charset="0"/>
              </a:rPr>
              <a:t>随机裁剪是对输入图像随机切割掉一部分 </a:t>
            </a:r>
            <a:endParaRPr lang="zh-CN" sz="2400">
              <a:latin typeface="Times New Roman" panose="02020603050405020304" charset="0"/>
              <a:ea typeface="宋体" panose="02010600030101010101" pitchFamily="2" charset="-122"/>
              <a:cs typeface="Times New Roman" panose="02020603050405020304" charset="0"/>
            </a:endParaRPr>
          </a:p>
          <a:p>
            <a:pPr indent="0">
              <a:lnSpc>
                <a:spcPct val="125000"/>
              </a:lnSpc>
              <a:spcBef>
                <a:spcPts val="0"/>
              </a:spcBef>
              <a:spcAft>
                <a:spcPts val="0"/>
              </a:spcAft>
              <a:buFont typeface="Wingdings" panose="05000000000000000000" charset="0"/>
              <a:buNone/>
            </a:pPr>
            <a:endParaRPr lang="zh-CN" sz="2400">
              <a:latin typeface="Times New Roman" panose="02020603050405020304" charset="0"/>
              <a:ea typeface="宋体" panose="02010600030101010101" pitchFamily="2" charset="-122"/>
              <a:cs typeface="Times New Roman" panose="02020603050405020304" charset="0"/>
            </a:endParaRPr>
          </a:p>
        </p:txBody>
      </p:sp>
      <p:sp>
        <p:nvSpPr>
          <p:cNvPr id="15" name="文本框 14"/>
          <p:cNvSpPr txBox="1"/>
          <p:nvPr/>
        </p:nvSpPr>
        <p:spPr>
          <a:xfrm>
            <a:off x="6029325" y="1122045"/>
            <a:ext cx="5730875" cy="5169535"/>
          </a:xfrm>
          <a:prstGeom prst="rect">
            <a:avLst/>
          </a:prstGeom>
          <a:noFill/>
        </p:spPr>
        <p:txBody>
          <a:bodyPr wrap="square" rtlCol="0">
            <a:spAutoFit/>
          </a:bodyPr>
          <a:p>
            <a:pPr indent="0">
              <a:lnSpc>
                <a:spcPct val="125000"/>
              </a:lnSpc>
              <a:spcBef>
                <a:spcPts val="0"/>
              </a:spcBef>
              <a:spcAft>
                <a:spcPts val="0"/>
              </a:spcAft>
              <a:buFont typeface="Wingdings" panose="05000000000000000000" charset="0"/>
              <a:buNone/>
            </a:pPr>
            <a:r>
              <a:rPr lang="zh-CN" sz="2400">
                <a:latin typeface="Times New Roman" panose="02020603050405020304" charset="0"/>
                <a:ea typeface="宋体" panose="02010600030101010101" pitchFamily="2" charset="-122"/>
                <a:cs typeface="Times New Roman" panose="02020603050405020304" charset="0"/>
                <a:sym typeface="+mn-ea"/>
              </a:rPr>
              <a:t>3）色彩抖动 </a:t>
            </a:r>
            <a:endParaRPr lang="zh-CN" sz="2400">
              <a:latin typeface="Times New Roman" panose="02020603050405020304" charset="0"/>
              <a:ea typeface="宋体" panose="02010600030101010101" pitchFamily="2" charset="-122"/>
              <a:cs typeface="Times New Roman" panose="02020603050405020304" charset="0"/>
            </a:endParaRPr>
          </a:p>
          <a:p>
            <a:pPr indent="0">
              <a:lnSpc>
                <a:spcPct val="125000"/>
              </a:lnSpc>
              <a:spcBef>
                <a:spcPts val="0"/>
              </a:spcBef>
              <a:spcAft>
                <a:spcPts val="0"/>
              </a:spcAft>
              <a:buFont typeface="Wingdings" panose="05000000000000000000" charset="0"/>
              <a:buNone/>
            </a:pPr>
            <a:r>
              <a:rPr lang="zh-CN" sz="2400">
                <a:latin typeface="Times New Roman" panose="02020603050405020304" charset="0"/>
                <a:ea typeface="宋体" panose="02010600030101010101" pitchFamily="2" charset="-122"/>
                <a:cs typeface="Times New Roman" panose="02020603050405020304" charset="0"/>
                <a:sym typeface="+mn-ea"/>
              </a:rPr>
              <a:t>色彩抖动指的是在颜色空间如RGB中，每个通道随机抖动一定的程度。在实际的使用中，该方法不常用，在很多场景下反而会使实验结果变差 </a:t>
            </a:r>
            <a:endParaRPr lang="zh-CN" sz="2400">
              <a:latin typeface="Times New Roman" panose="02020603050405020304" charset="0"/>
              <a:ea typeface="宋体" panose="02010600030101010101" pitchFamily="2" charset="-122"/>
              <a:cs typeface="Times New Roman" panose="02020603050405020304" charset="0"/>
            </a:endParaRPr>
          </a:p>
          <a:p>
            <a:pPr indent="0">
              <a:lnSpc>
                <a:spcPct val="125000"/>
              </a:lnSpc>
              <a:spcBef>
                <a:spcPts val="0"/>
              </a:spcBef>
              <a:spcAft>
                <a:spcPts val="0"/>
              </a:spcAft>
              <a:buFont typeface="Wingdings" panose="05000000000000000000" charset="0"/>
              <a:buNone/>
            </a:pPr>
            <a:r>
              <a:rPr lang="zh-CN" sz="2400">
                <a:latin typeface="Times New Roman" panose="02020603050405020304" charset="0"/>
                <a:ea typeface="宋体" panose="02010600030101010101" pitchFamily="2" charset="-122"/>
                <a:cs typeface="Times New Roman" panose="02020603050405020304" charset="0"/>
                <a:sym typeface="+mn-ea"/>
              </a:rPr>
              <a:t>4）高斯噪声 </a:t>
            </a:r>
            <a:endParaRPr lang="zh-CN" sz="2400">
              <a:latin typeface="Times New Roman" panose="02020603050405020304" charset="0"/>
              <a:ea typeface="宋体" panose="02010600030101010101" pitchFamily="2" charset="-122"/>
              <a:cs typeface="Times New Roman" panose="02020603050405020304" charset="0"/>
            </a:endParaRPr>
          </a:p>
          <a:p>
            <a:pPr indent="0">
              <a:lnSpc>
                <a:spcPct val="125000"/>
              </a:lnSpc>
              <a:spcBef>
                <a:spcPts val="0"/>
              </a:spcBef>
              <a:spcAft>
                <a:spcPts val="0"/>
              </a:spcAft>
              <a:buFont typeface="Wingdings" panose="05000000000000000000" charset="0"/>
              <a:buNone/>
            </a:pPr>
            <a:r>
              <a:rPr lang="zh-CN" sz="2400">
                <a:latin typeface="Times New Roman" panose="02020603050405020304" charset="0"/>
                <a:ea typeface="宋体" panose="02010600030101010101" pitchFamily="2" charset="-122"/>
                <a:cs typeface="Times New Roman" panose="02020603050405020304" charset="0"/>
                <a:sym typeface="+mn-ea"/>
              </a:rPr>
              <a:t>是指在图像中随机加入少量的噪声。该方法对防止过拟合比较有效，这会让神经网络不能拟合输入图像的所有特征 </a:t>
            </a:r>
            <a:endParaRPr lang="zh-CN" sz="2400">
              <a:latin typeface="Times New Roman" panose="02020603050405020304" charset="0"/>
              <a:ea typeface="宋体" panose="02010600030101010101" pitchFamily="2" charset="-122"/>
              <a:cs typeface="Times New Roman" panose="02020603050405020304" charset="0"/>
            </a:endParaRPr>
          </a:p>
          <a:p>
            <a:pPr indent="0">
              <a:lnSpc>
                <a:spcPct val="125000"/>
              </a:lnSpc>
              <a:spcBef>
                <a:spcPts val="0"/>
              </a:spcBef>
              <a:spcAft>
                <a:spcPts val="0"/>
              </a:spcAft>
              <a:buFont typeface="Wingdings" panose="05000000000000000000" charset="0"/>
              <a:buNone/>
            </a:pPr>
            <a:r>
              <a:rPr lang="zh-CN" sz="2400">
                <a:latin typeface="Times New Roman" panose="02020603050405020304" charset="0"/>
                <a:ea typeface="宋体" panose="02010600030101010101" pitchFamily="2" charset="-122"/>
                <a:cs typeface="Times New Roman" panose="02020603050405020304" charset="0"/>
                <a:sym typeface="+mn-ea"/>
              </a:rPr>
              <a:t>5）水平翻转 </a:t>
            </a:r>
            <a:endParaRPr lang="zh-CN" sz="2400">
              <a:latin typeface="Times New Roman" panose="02020603050405020304" charset="0"/>
              <a:ea typeface="宋体" panose="02010600030101010101" pitchFamily="2" charset="-122"/>
              <a:cs typeface="Times New Roman" panose="02020603050405020304" charset="0"/>
            </a:endParaRPr>
          </a:p>
          <a:p>
            <a:pPr indent="0">
              <a:lnSpc>
                <a:spcPct val="125000"/>
              </a:lnSpc>
              <a:spcBef>
                <a:spcPts val="0"/>
              </a:spcBef>
              <a:spcAft>
                <a:spcPts val="0"/>
              </a:spcAft>
              <a:buFont typeface="Wingdings" panose="05000000000000000000" charset="0"/>
              <a:buNone/>
            </a:pPr>
            <a:r>
              <a:rPr lang="zh-CN" sz="2400">
                <a:latin typeface="Times New Roman" panose="02020603050405020304" charset="0"/>
                <a:ea typeface="宋体" panose="02010600030101010101" pitchFamily="2" charset="-122"/>
                <a:cs typeface="Times New Roman" panose="02020603050405020304" charset="0"/>
                <a:sym typeface="+mn-ea"/>
              </a:rPr>
              <a:t>6）竖直翻转</a:t>
            </a:r>
            <a:endParaRPr lang="en-US" altLang="zh-CN" sz="2400">
              <a:latin typeface="Times New Roman" panose="02020603050405020304" charset="0"/>
              <a:ea typeface="宋体" panose="02010600030101010101" pitchFamily="2" charset="-122"/>
              <a:cs typeface="Times New Roman" panose="0202060305040502030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200" advTm="8853">
        <p14:flip dir="l"/>
      </p:transition>
    </mc:Choice>
    <mc:Fallback>
      <p:transition spd="slow" advTm="8853">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20204"/>
                <a:ea typeface="微软雅黑" panose="020B0503020204020204" charset="-122"/>
              </a:rPr>
            </a:fld>
            <a:r>
              <a:rPr lang="zh-CN" altLang="en-US" sz="1200" dirty="0">
                <a:solidFill>
                  <a:srgbClr val="314371"/>
                </a:solidFill>
                <a:latin typeface="Arial" panose="020B060402020202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grpSp>
      <p:sp>
        <p:nvSpPr>
          <p:cNvPr id="24" name="文本框 23"/>
          <p:cNvSpPr txBox="1"/>
          <p:nvPr/>
        </p:nvSpPr>
        <p:spPr>
          <a:xfrm>
            <a:off x="263525" y="1061720"/>
            <a:ext cx="4424680" cy="460375"/>
          </a:xfrm>
          <a:prstGeom prst="rect">
            <a:avLst/>
          </a:prstGeom>
          <a:noFill/>
        </p:spPr>
        <p:txBody>
          <a:bodyPr wrap="square" rtlCol="0">
            <a:spAutoFit/>
          </a:bodyPr>
          <a:p>
            <a:r>
              <a:rPr lang="zh-CN" altLang="en-US" sz="2400" b="1">
                <a:latin typeface="Times New Roman" panose="02020603050405020304" charset="0"/>
                <a:ea typeface="宋体" panose="02010600030101010101" pitchFamily="2" charset="-122"/>
                <a:cs typeface="Times New Roman" panose="02020603050405020304" charset="0"/>
              </a:rPr>
              <a:t>三种方法</a:t>
            </a:r>
            <a:endParaRPr lang="zh-CN" altLang="en-US" sz="2400" b="1">
              <a:latin typeface="Times New Roman" panose="02020603050405020304" charset="0"/>
              <a:ea typeface="宋体" panose="02010600030101010101" pitchFamily="2" charset="-122"/>
              <a:cs typeface="Times New Roman" panose="02020603050405020304" charset="0"/>
            </a:endParaRPr>
          </a:p>
        </p:txBody>
      </p:sp>
      <p:sp>
        <p:nvSpPr>
          <p:cNvPr id="17" name="文本框 16"/>
          <p:cNvSpPr txBox="1"/>
          <p:nvPr/>
        </p:nvSpPr>
        <p:spPr>
          <a:xfrm>
            <a:off x="5448300" y="1061720"/>
            <a:ext cx="6219190" cy="5631180"/>
          </a:xfrm>
          <a:prstGeom prst="rect">
            <a:avLst/>
          </a:prstGeom>
          <a:noFill/>
        </p:spPr>
        <p:txBody>
          <a:bodyPr wrap="square" rtlCol="0" anchor="t">
            <a:spAutoFit/>
          </a:bodyPr>
          <a:p>
            <a:pPr marL="457200" indent="-457200">
              <a:lnSpc>
                <a:spcPct val="125000"/>
              </a:lnSpc>
              <a:spcBef>
                <a:spcPts val="0"/>
              </a:spcBef>
              <a:spcAft>
                <a:spcPts val="0"/>
              </a:spcAft>
              <a:buFont typeface="+mj-lt"/>
              <a:buAutoNum type="arabicPeriod"/>
            </a:pPr>
            <a:r>
              <a:rPr lang="zh-CN" sz="2400">
                <a:latin typeface="Times New Roman" panose="02020603050405020304" charset="0"/>
                <a:ea typeface="宋体" panose="02010600030101010101" pitchFamily="2" charset="-122"/>
                <a:cs typeface="Times New Roman" panose="02020603050405020304" charset="0"/>
                <a:sym typeface="+mn-ea"/>
              </a:rPr>
              <a:t>随机旋转</a:t>
            </a:r>
            <a:endParaRPr lang="zh-CN" sz="2400">
              <a:latin typeface="Times New Roman" panose="02020603050405020304" charset="0"/>
              <a:ea typeface="宋体" panose="02010600030101010101" pitchFamily="2" charset="-122"/>
              <a:cs typeface="Times New Roman" panose="02020603050405020304" charset="0"/>
              <a:sym typeface="+mn-ea"/>
            </a:endParaRPr>
          </a:p>
          <a:p>
            <a:pPr marL="457200" indent="-457200">
              <a:lnSpc>
                <a:spcPct val="125000"/>
              </a:lnSpc>
              <a:spcBef>
                <a:spcPts val="0"/>
              </a:spcBef>
              <a:spcAft>
                <a:spcPts val="0"/>
              </a:spcAft>
              <a:buFont typeface="+mj-lt"/>
              <a:buAutoNum type="arabicPeriod"/>
            </a:pPr>
            <a:r>
              <a:rPr lang="zh-CN" sz="2400">
                <a:latin typeface="Times New Roman" panose="02020603050405020304" charset="0"/>
                <a:ea typeface="宋体" panose="02010600030101010101" pitchFamily="2" charset="-122"/>
                <a:cs typeface="Times New Roman" panose="02020603050405020304" charset="0"/>
                <a:sym typeface="+mn-ea"/>
              </a:rPr>
              <a:t>在图像中随机加入少量的噪声。该方法对防止过拟合比较有效，这会让神经网络不能拟合输入图像的所有特征</a:t>
            </a:r>
            <a:endParaRPr lang="zh-CN" sz="2400">
              <a:latin typeface="Times New Roman" panose="02020603050405020304" charset="0"/>
              <a:ea typeface="宋体" panose="02010600030101010101" pitchFamily="2" charset="-122"/>
              <a:cs typeface="Times New Roman" panose="02020603050405020304" charset="0"/>
              <a:sym typeface="+mn-ea"/>
            </a:endParaRPr>
          </a:p>
          <a:p>
            <a:pPr marL="457200" indent="-457200">
              <a:lnSpc>
                <a:spcPct val="125000"/>
              </a:lnSpc>
              <a:spcBef>
                <a:spcPts val="0"/>
              </a:spcBef>
              <a:spcAft>
                <a:spcPts val="0"/>
              </a:spcAft>
              <a:buFont typeface="+mj-lt"/>
              <a:buAutoNum type="arabicPeriod"/>
            </a:pPr>
            <a:r>
              <a:rPr lang="zh-CN" altLang="en-US" sz="2400">
                <a:latin typeface="Times New Roman" panose="02020603050405020304" charset="0"/>
              </a:rPr>
              <a:t>由于物体与传感器之间的距离较远，混叠现象在遥感中十分常见。受这一现象的启发，可以从两个给定的具有适当比例的同类样本生成一个虚拟样本。根据一个类的高光谱特征在一定范围内变化的事实，可以合理地假设在这个范围内的混合图像的结果仍然属于同一类。因此，将相同的训练样本标签分配给虚拟样本。</a:t>
            </a:r>
            <a:endParaRPr lang="zh-CN" altLang="en-US" sz="2400">
              <a:latin typeface="Times New Roman" panose="02020603050405020304" charset="0"/>
            </a:endParaRPr>
          </a:p>
        </p:txBody>
      </p:sp>
      <p:graphicFrame>
        <p:nvGraphicFramePr>
          <p:cNvPr id="11" name="对象 10">
            <a:hlinkClick r:id="" action="ppaction://ole?verb="/>
          </p:cNvPr>
          <p:cNvGraphicFramePr>
            <a:graphicFrameLocks noChangeAspect="1"/>
          </p:cNvGraphicFramePr>
          <p:nvPr/>
        </p:nvGraphicFramePr>
        <p:xfrm>
          <a:off x="1460500" y="1773555"/>
          <a:ext cx="2933700" cy="685800"/>
        </p:xfrm>
        <a:graphic>
          <a:graphicData uri="http://schemas.openxmlformats.org/presentationml/2006/ole">
            <mc:AlternateContent xmlns:mc="http://schemas.openxmlformats.org/markup-compatibility/2006">
              <mc:Choice xmlns:v="urn:schemas-microsoft-com:vml" Requires="v">
                <p:oleObj spid="_x0000_s1025" name="" r:id="rId1" imgW="977900" imgH="228600" progId="Equation.KSEE3">
                  <p:embed/>
                </p:oleObj>
              </mc:Choice>
              <mc:Fallback>
                <p:oleObj name="" r:id="rId1" imgW="977900" imgH="228600" progId="Equation.KSEE3">
                  <p:embed/>
                  <p:pic>
                    <p:nvPicPr>
                      <p:cNvPr id="0" name="图片 1024"/>
                      <p:cNvPicPr/>
                      <p:nvPr/>
                    </p:nvPicPr>
                    <p:blipFill>
                      <a:blip r:embed="rId2"/>
                      <a:stretch>
                        <a:fillRect/>
                      </a:stretch>
                    </p:blipFill>
                    <p:spPr>
                      <a:xfrm>
                        <a:off x="1460500" y="1773555"/>
                        <a:ext cx="2933700" cy="685800"/>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993140" y="3449320"/>
          <a:ext cx="4037741" cy="1409400"/>
        </p:xfrm>
        <a:graphic>
          <a:graphicData uri="http://schemas.openxmlformats.org/presentationml/2006/ole">
            <mc:AlternateContent xmlns:mc="http://schemas.openxmlformats.org/markup-compatibility/2006">
              <mc:Choice xmlns:v="urn:schemas-microsoft-com:vml" Requires="v">
                <p:oleObj spid="_x0000_s1026" name="" r:id="rId3" imgW="1346200" imgH="469900" progId="Equation.KSEE3">
                  <p:embed/>
                </p:oleObj>
              </mc:Choice>
              <mc:Fallback>
                <p:oleObj name="" r:id="rId3" imgW="1346200" imgH="469900" progId="Equation.KSEE3">
                  <p:embed/>
                  <p:pic>
                    <p:nvPicPr>
                      <p:cNvPr id="0" name="图片 1025"/>
                      <p:cNvPicPr/>
                      <p:nvPr/>
                    </p:nvPicPr>
                    <p:blipFill>
                      <a:blip r:embed="rId4"/>
                      <a:stretch>
                        <a:fillRect/>
                      </a:stretch>
                    </p:blipFill>
                    <p:spPr>
                      <a:xfrm>
                        <a:off x="993140" y="3449320"/>
                        <a:ext cx="4037741" cy="1409400"/>
                      </a:xfrm>
                      <a:prstGeom prst="rect">
                        <a:avLst/>
                      </a:prstGeom>
                    </p:spPr>
                  </p:pic>
                </p:oleObj>
              </mc:Fallback>
            </mc:AlternateContent>
          </a:graphicData>
        </a:graphic>
      </p:graphicFrame>
      <p:sp>
        <p:nvSpPr>
          <p:cNvPr id="13" name="文本框 38"/>
          <p:cNvSpPr txBox="1"/>
          <p:nvPr/>
        </p:nvSpPr>
        <p:spPr>
          <a:xfrm>
            <a:off x="1097280" y="366395"/>
            <a:ext cx="10927080" cy="521970"/>
          </a:xfrm>
          <a:prstGeom prst="rect">
            <a:avLst/>
          </a:prstGeom>
          <a:noFill/>
        </p:spPr>
        <p:txBody>
          <a:bodyPr wrap="square" rtlCol="0">
            <a:spAutoFit/>
          </a:bodyPr>
          <a:p>
            <a:r>
              <a:rPr 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扩充样本</a:t>
            </a:r>
            <a:r>
              <a:rPr lang="en-US" alt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a:t>
            </a:r>
            <a:r>
              <a:rPr 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数据增强（</a:t>
            </a:r>
            <a:r>
              <a:rPr lang="en-US" alt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D</a:t>
            </a:r>
            <a:r>
              <a:rPr 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ata augmentation）</a:t>
            </a:r>
            <a:endParaRPr 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1200" advTm="8853">
        <p14:flip dir="l"/>
      </p:transition>
    </mc:Choice>
    <mc:Fallback>
      <p:transition spd="slow" advTm="8853">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20204"/>
                <a:ea typeface="微软雅黑" panose="020B0503020204020204" charset="-122"/>
              </a:rPr>
            </a:fld>
            <a:r>
              <a:rPr lang="zh-CN" altLang="en-US" sz="1200" dirty="0">
                <a:solidFill>
                  <a:srgbClr val="314371"/>
                </a:solidFill>
                <a:latin typeface="Arial" panose="020B060402020202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097280" y="366395"/>
            <a:ext cx="10927080" cy="521970"/>
          </a:xfrm>
          <a:prstGeom prst="rect">
            <a:avLst/>
          </a:prstGeom>
          <a:noFill/>
        </p:spPr>
        <p:txBody>
          <a:bodyPr wrap="square" rtlCol="0">
            <a:spAutoFit/>
          </a:bodyPr>
          <a:lstStyle/>
          <a:p>
            <a:r>
              <a:rPr 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空间尺寸的影响</a:t>
            </a:r>
            <a:endParaRPr 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4" name="文本框 23"/>
          <p:cNvSpPr txBox="1"/>
          <p:nvPr/>
        </p:nvSpPr>
        <p:spPr>
          <a:xfrm>
            <a:off x="254000" y="1061720"/>
            <a:ext cx="4424680" cy="460375"/>
          </a:xfrm>
          <a:prstGeom prst="rect">
            <a:avLst/>
          </a:prstGeom>
          <a:noFill/>
        </p:spPr>
        <p:txBody>
          <a:bodyPr wrap="square" rtlCol="0">
            <a:spAutoFit/>
          </a:bodyPr>
          <a:p>
            <a:r>
              <a:rPr lang="zh-CN" altLang="en-US" sz="2400" b="1">
                <a:latin typeface="Times New Roman" panose="02020603050405020304" charset="0"/>
                <a:ea typeface="宋体" panose="02010600030101010101" pitchFamily="2" charset="-122"/>
                <a:cs typeface="Times New Roman" panose="02020603050405020304" charset="0"/>
              </a:rPr>
              <a:t>不同</a:t>
            </a:r>
            <a:r>
              <a:rPr lang="en-US" altLang="zh-CN" sz="2400" b="1">
                <a:latin typeface="Times New Roman" panose="02020603050405020304" charset="0"/>
                <a:ea typeface="宋体" panose="02010600030101010101" pitchFamily="2" charset="-122"/>
                <a:cs typeface="Times New Roman" panose="02020603050405020304" charset="0"/>
              </a:rPr>
              <a:t>Patch</a:t>
            </a:r>
            <a:r>
              <a:rPr lang="zh-CN" altLang="en-US" sz="2400" b="1">
                <a:latin typeface="Times New Roman" panose="02020603050405020304" charset="0"/>
                <a:ea typeface="宋体" panose="02010600030101010101" pitchFamily="2" charset="-122"/>
                <a:cs typeface="Times New Roman" panose="02020603050405020304" charset="0"/>
              </a:rPr>
              <a:t>大小对分类的影响</a:t>
            </a:r>
            <a:endParaRPr lang="zh-CN" altLang="en-US" sz="2400" b="1">
              <a:latin typeface="Times New Roman" panose="02020603050405020304" charset="0"/>
              <a:ea typeface="宋体" panose="02010600030101010101" pitchFamily="2" charset="-122"/>
              <a:cs typeface="Times New Roman" panose="02020603050405020304" charset="0"/>
            </a:endParaRPr>
          </a:p>
        </p:txBody>
      </p:sp>
      <p:pic>
        <p:nvPicPr>
          <p:cNvPr id="11" name="图片 10"/>
          <p:cNvPicPr>
            <a:picLocks noChangeAspect="1"/>
          </p:cNvPicPr>
          <p:nvPr/>
        </p:nvPicPr>
        <p:blipFill>
          <a:blip r:embed="rId1"/>
          <a:stretch>
            <a:fillRect/>
          </a:stretch>
        </p:blipFill>
        <p:spPr>
          <a:xfrm>
            <a:off x="1097280" y="2101850"/>
            <a:ext cx="10347961" cy="3558540"/>
          </a:xfrm>
          <a:prstGeom prst="rect">
            <a:avLst/>
          </a:prstGeom>
        </p:spPr>
      </p:pic>
      <p:sp>
        <p:nvSpPr>
          <p:cNvPr id="18" name="文本框 17"/>
          <p:cNvSpPr txBox="1"/>
          <p:nvPr/>
        </p:nvSpPr>
        <p:spPr>
          <a:xfrm>
            <a:off x="2095500" y="5660390"/>
            <a:ext cx="1833880" cy="368300"/>
          </a:xfrm>
          <a:prstGeom prst="rect">
            <a:avLst/>
          </a:prstGeom>
          <a:noFill/>
        </p:spPr>
        <p:txBody>
          <a:bodyPr wrap="square" rtlCol="0">
            <a:spAutoFit/>
          </a:bodyPr>
          <a:p>
            <a:pPr algn="ctr"/>
            <a:r>
              <a:rPr lang="en-US" altLang="zh-CN" b="1">
                <a:latin typeface="Times New Roman" panose="02020603050405020304" charset="0"/>
                <a:cs typeface="Times New Roman" panose="02020603050405020304" charset="0"/>
              </a:rPr>
              <a:t>Indian Pines</a:t>
            </a:r>
            <a:endParaRPr lang="en-US" altLang="zh-CN" b="1">
              <a:latin typeface="Times New Roman" panose="02020603050405020304" charset="0"/>
              <a:cs typeface="Times New Roman" panose="02020603050405020304" charset="0"/>
            </a:endParaRPr>
          </a:p>
        </p:txBody>
      </p:sp>
      <p:sp>
        <p:nvSpPr>
          <p:cNvPr id="12" name="文本框 11"/>
          <p:cNvSpPr txBox="1"/>
          <p:nvPr/>
        </p:nvSpPr>
        <p:spPr>
          <a:xfrm>
            <a:off x="5354320" y="5660390"/>
            <a:ext cx="1833880" cy="368300"/>
          </a:xfrm>
          <a:prstGeom prst="rect">
            <a:avLst/>
          </a:prstGeom>
          <a:noFill/>
        </p:spPr>
        <p:txBody>
          <a:bodyPr wrap="square" rtlCol="0">
            <a:spAutoFit/>
          </a:bodyPr>
          <a:p>
            <a:pPr algn="ctr"/>
            <a:r>
              <a:rPr lang="en-US" altLang="zh-CN" b="1">
                <a:latin typeface="Times New Roman" panose="02020603050405020304" charset="0"/>
                <a:cs typeface="Times New Roman" panose="02020603050405020304" charset="0"/>
              </a:rPr>
              <a:t>PaviaU</a:t>
            </a:r>
            <a:endParaRPr lang="en-US" altLang="zh-CN" b="1">
              <a:latin typeface="Times New Roman" panose="02020603050405020304" charset="0"/>
              <a:cs typeface="Times New Roman" panose="02020603050405020304" charset="0"/>
            </a:endParaRPr>
          </a:p>
        </p:txBody>
      </p:sp>
      <p:sp>
        <p:nvSpPr>
          <p:cNvPr id="13" name="文本框 12"/>
          <p:cNvSpPr txBox="1"/>
          <p:nvPr/>
        </p:nvSpPr>
        <p:spPr>
          <a:xfrm>
            <a:off x="8787765" y="5660390"/>
            <a:ext cx="1833880" cy="368300"/>
          </a:xfrm>
          <a:prstGeom prst="rect">
            <a:avLst/>
          </a:prstGeom>
          <a:noFill/>
        </p:spPr>
        <p:txBody>
          <a:bodyPr wrap="square" rtlCol="0">
            <a:spAutoFit/>
          </a:bodyPr>
          <a:p>
            <a:pPr algn="ctr"/>
            <a:r>
              <a:rPr lang="en-US" altLang="zh-CN" b="1">
                <a:latin typeface="Times New Roman" panose="02020603050405020304" charset="0"/>
                <a:cs typeface="Times New Roman" panose="02020603050405020304" charset="0"/>
              </a:rPr>
              <a:t>Salinas</a:t>
            </a:r>
            <a:endParaRPr lang="en-US" altLang="zh-CN" b="1">
              <a:latin typeface="Times New Roman" panose="02020603050405020304" charset="0"/>
              <a:cs typeface="Times New Roman" panose="02020603050405020304" charset="0"/>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200" advTm="8853">
        <p14:flip dir="l"/>
      </p:transition>
    </mc:Choice>
    <mc:Fallback>
      <p:transition spd="slow" advTm="8853">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20204"/>
                <a:ea typeface="微软雅黑" panose="020B0503020204020204" charset="-122"/>
              </a:rPr>
            </a:fld>
            <a:r>
              <a:rPr lang="zh-CN" altLang="en-US" sz="1200" dirty="0">
                <a:solidFill>
                  <a:srgbClr val="314371"/>
                </a:solidFill>
                <a:latin typeface="Arial" panose="020B060402020202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097280" y="366395"/>
            <a:ext cx="10927080" cy="521970"/>
          </a:xfrm>
          <a:prstGeom prst="rect">
            <a:avLst/>
          </a:prstGeom>
          <a:noFill/>
        </p:spPr>
        <p:txBody>
          <a:bodyPr wrap="square" rtlCol="0">
            <a:spAutoFit/>
          </a:bodyPr>
          <a:lstStyle/>
          <a:p>
            <a:r>
              <a:rPr lang="en-US" alt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Diverse Region</a:t>
            </a:r>
            <a:endParaRPr lang="en-US" alt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endParaRPr>
          </a:p>
        </p:txBody>
      </p:sp>
      <p:pic>
        <p:nvPicPr>
          <p:cNvPr id="13" name="图片 12"/>
          <p:cNvPicPr>
            <a:picLocks noChangeAspect="1"/>
          </p:cNvPicPr>
          <p:nvPr/>
        </p:nvPicPr>
        <p:blipFill>
          <a:blip r:embed="rId1"/>
          <a:stretch>
            <a:fillRect/>
          </a:stretch>
        </p:blipFill>
        <p:spPr>
          <a:xfrm>
            <a:off x="2422525" y="1773555"/>
            <a:ext cx="3307080" cy="3310890"/>
          </a:xfrm>
          <a:prstGeom prst="rect">
            <a:avLst/>
          </a:prstGeom>
        </p:spPr>
      </p:pic>
      <p:pic>
        <p:nvPicPr>
          <p:cNvPr id="11" name="图片 10"/>
          <p:cNvPicPr>
            <a:picLocks noChangeAspect="1"/>
          </p:cNvPicPr>
          <p:nvPr/>
        </p:nvPicPr>
        <p:blipFill>
          <a:blip r:embed="rId2"/>
          <a:stretch>
            <a:fillRect/>
          </a:stretch>
        </p:blipFill>
        <p:spPr>
          <a:xfrm>
            <a:off x="7233285" y="953770"/>
            <a:ext cx="3888105" cy="5931217"/>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200" advTm="8853">
        <p14:flip dir="l"/>
      </p:transition>
    </mc:Choice>
    <mc:Fallback>
      <p:transition spd="slow" advTm="8853">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20204"/>
                <a:ea typeface="微软雅黑" panose="020B0503020204020204" charset="-122"/>
              </a:rPr>
            </a:fld>
            <a:r>
              <a:rPr lang="zh-CN" altLang="en-US" sz="1200" dirty="0">
                <a:solidFill>
                  <a:srgbClr val="314371"/>
                </a:solidFill>
                <a:latin typeface="Arial" panose="020B060402020202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097280" y="366395"/>
            <a:ext cx="10927080" cy="953135"/>
          </a:xfrm>
          <a:prstGeom prst="rect">
            <a:avLst/>
          </a:prstGeom>
          <a:noFill/>
        </p:spPr>
        <p:txBody>
          <a:bodyPr wrap="square" rtlCol="0">
            <a:spAutoFit/>
          </a:bodyPr>
          <a:lstStyle/>
          <a:p>
            <a:r>
              <a:rPr lang="en-US" alt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Diverse Region</a:t>
            </a:r>
            <a:endParaRPr lang="en-US" alt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endParaRPr>
          </a:p>
          <a:p>
            <a:r>
              <a:rPr lang="en-US" alt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 </a:t>
            </a:r>
            <a:endParaRPr lang="en-US" alt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4" name="文本框 23"/>
          <p:cNvSpPr txBox="1"/>
          <p:nvPr/>
        </p:nvSpPr>
        <p:spPr>
          <a:xfrm>
            <a:off x="254000" y="1061720"/>
            <a:ext cx="4424680" cy="460375"/>
          </a:xfrm>
          <a:prstGeom prst="rect">
            <a:avLst/>
          </a:prstGeom>
          <a:noFill/>
        </p:spPr>
        <p:txBody>
          <a:bodyPr wrap="square" rtlCol="0">
            <a:spAutoFit/>
          </a:bodyPr>
          <a:p>
            <a:r>
              <a:rPr lang="zh-CN" altLang="en-US" sz="2400" b="1">
                <a:latin typeface="Times New Roman" panose="02020603050405020304" charset="0"/>
                <a:ea typeface="宋体" panose="02010600030101010101" pitchFamily="2" charset="-122"/>
                <a:cs typeface="Times New Roman" panose="02020603050405020304" charset="0"/>
              </a:rPr>
              <a:t>网络结构</a:t>
            </a:r>
            <a:endParaRPr lang="zh-CN" altLang="en-US" sz="2400" b="1">
              <a:latin typeface="Times New Roman" panose="02020603050405020304" charset="0"/>
              <a:ea typeface="宋体" panose="02010600030101010101" pitchFamily="2" charset="-122"/>
              <a:cs typeface="Times New Roman" panose="02020603050405020304" charset="0"/>
            </a:endParaRPr>
          </a:p>
        </p:txBody>
      </p:sp>
      <p:sp>
        <p:nvSpPr>
          <p:cNvPr id="12" name="文本框 11"/>
          <p:cNvSpPr txBox="1"/>
          <p:nvPr/>
        </p:nvSpPr>
        <p:spPr>
          <a:xfrm>
            <a:off x="254000" y="1685290"/>
            <a:ext cx="3199130" cy="2030095"/>
          </a:xfrm>
          <a:prstGeom prst="rect">
            <a:avLst/>
          </a:prstGeom>
          <a:noFill/>
        </p:spPr>
        <p:txBody>
          <a:bodyPr wrap="square" rtlCol="0" anchor="t">
            <a:spAutoFit/>
          </a:bodyPr>
          <a:p>
            <a:r>
              <a:rPr lang="zh-CN" altLang="en-US"/>
              <a:t>不能充分利用特定像素周围丰富的语义上下文属性，造成大量信息的丢失。</a:t>
            </a:r>
            <a:endParaRPr lang="zh-CN" altLang="en-US"/>
          </a:p>
          <a:p>
            <a:r>
              <a:rPr lang="zh-CN" altLang="en-US">
                <a:sym typeface="+mn-ea"/>
              </a:rPr>
              <a:t>使用不同区域的联合表示可以同时利用每个像素的光谱信息、空间结构信息和语义上下文感知信息。</a:t>
            </a:r>
            <a:endParaRPr lang="zh-CN" altLang="en-US"/>
          </a:p>
        </p:txBody>
      </p:sp>
      <p:sp>
        <p:nvSpPr>
          <p:cNvPr id="13" name="文本框 12"/>
          <p:cNvSpPr txBox="1"/>
          <p:nvPr/>
        </p:nvSpPr>
        <p:spPr>
          <a:xfrm>
            <a:off x="254000" y="3715385"/>
            <a:ext cx="3041650" cy="2584450"/>
          </a:xfrm>
          <a:prstGeom prst="rect">
            <a:avLst/>
          </a:prstGeom>
          <a:noFill/>
        </p:spPr>
        <p:txBody>
          <a:bodyPr wrap="square" rtlCol="0" anchor="t">
            <a:spAutoFit/>
          </a:bodyPr>
          <a:p>
            <a:r>
              <a:rPr lang="zh-CN" altLang="en-US">
                <a:latin typeface="Times New Roman" panose="02020603050405020304" charset="0"/>
                <a:cs typeface="Times New Roman" panose="02020603050405020304" charset="0"/>
              </a:rPr>
              <a:t>网络架构基本结构由CNN组成，它将原图像分为六个patch，分别为全局，上、下、左、右以及中央，这六个区域对应的patch分别对应一种网络结构，这六个CNN分支组成的框架再进行特征提取之后进行全连接操作，最后利用softmax输出分类结果。</a:t>
            </a:r>
            <a:endParaRPr lang="zh-CN" altLang="en-US">
              <a:latin typeface="Times New Roman" panose="02020603050405020304" charset="0"/>
              <a:cs typeface="Times New Roman" panose="02020603050405020304" charset="0"/>
            </a:endParaRPr>
          </a:p>
        </p:txBody>
      </p:sp>
      <p:graphicFrame>
        <p:nvGraphicFramePr>
          <p:cNvPr id="11" name="对象 10"/>
          <p:cNvGraphicFramePr>
            <a:graphicFrameLocks noChangeAspect="1"/>
          </p:cNvGraphicFramePr>
          <p:nvPr/>
        </p:nvGraphicFramePr>
        <p:xfrm>
          <a:off x="3453130" y="1522095"/>
          <a:ext cx="8440710" cy="4715045"/>
        </p:xfrm>
        <a:graphic>
          <a:graphicData uri="http://schemas.openxmlformats.org/presentationml/2006/ole">
            <mc:AlternateContent xmlns:mc="http://schemas.openxmlformats.org/markup-compatibility/2006">
              <mc:Choice xmlns:v="urn:schemas-microsoft-com:vml" Requires="v">
                <p:oleObj spid="_x0000_s14" name="" r:id="rId1" imgW="10538460" imgH="5894070" progId="Visio.Drawing.15">
                  <p:embed/>
                </p:oleObj>
              </mc:Choice>
              <mc:Fallback>
                <p:oleObj name="" r:id="rId1" imgW="10538460" imgH="5894070" progId="Visio.Drawing.15">
                  <p:embed/>
                  <p:pic>
                    <p:nvPicPr>
                      <p:cNvPr id="0" name="图片 13"/>
                      <p:cNvPicPr/>
                      <p:nvPr/>
                    </p:nvPicPr>
                    <p:blipFill>
                      <a:blip r:embed="rId2"/>
                      <a:stretch>
                        <a:fillRect/>
                      </a:stretch>
                    </p:blipFill>
                    <p:spPr>
                      <a:xfrm>
                        <a:off x="3453130" y="1522095"/>
                        <a:ext cx="8440710" cy="4715045"/>
                      </a:xfrm>
                      <a:prstGeom prst="rect">
                        <a:avLst/>
                      </a:prstGeom>
                    </p:spPr>
                  </p:pic>
                </p:oleObj>
              </mc:Fallback>
            </mc:AlternateContent>
          </a:graphicData>
        </a:graphic>
      </p:graphicFrame>
    </p:spTree>
    <p:custDataLst>
      <p:tags r:id="rId3"/>
    </p:custDataLst>
  </p:cSld>
  <p:clrMapOvr>
    <a:masterClrMapping/>
  </p:clrMapOvr>
  <mc:AlternateContent xmlns:mc="http://schemas.openxmlformats.org/markup-compatibility/2006">
    <mc:Choice xmlns:p14="http://schemas.microsoft.com/office/powerpoint/2010/main" Requires="p14">
      <p:transition spd="slow" p14:dur="1200" advTm="8853">
        <p14:flip dir="l"/>
      </p:transition>
    </mc:Choice>
    <mc:Fallback>
      <p:transition spd="slow" advTm="8853">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20204"/>
                <a:ea typeface="微软雅黑" panose="020B0503020204020204" charset="-122"/>
              </a:rPr>
            </a:fld>
            <a:r>
              <a:rPr lang="zh-CN" altLang="en-US" sz="1200" dirty="0">
                <a:solidFill>
                  <a:srgbClr val="314371"/>
                </a:solidFill>
                <a:latin typeface="Arial" panose="020B060402020202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4445" y="95377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127125" y="346710"/>
            <a:ext cx="10927080" cy="521970"/>
          </a:xfrm>
          <a:prstGeom prst="rect">
            <a:avLst/>
          </a:prstGeom>
          <a:noFill/>
        </p:spPr>
        <p:txBody>
          <a:bodyPr wrap="square" rtlCol="0">
            <a:spAutoFit/>
          </a:bodyPr>
          <a:lstStyle/>
          <a:p>
            <a:r>
              <a:rPr lang="en-US" alt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Diverse Region——Indian Pines</a:t>
            </a:r>
            <a:endParaRPr lang="en-US"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14" name="文本框 13"/>
          <p:cNvSpPr txBox="1"/>
          <p:nvPr/>
        </p:nvSpPr>
        <p:spPr>
          <a:xfrm>
            <a:off x="254000" y="1061720"/>
            <a:ext cx="3605530" cy="460375"/>
          </a:xfrm>
          <a:prstGeom prst="rect">
            <a:avLst/>
          </a:prstGeom>
          <a:noFill/>
        </p:spPr>
        <p:txBody>
          <a:bodyPr wrap="square" rtlCol="0">
            <a:spAutoFit/>
          </a:bodyPr>
          <a:p>
            <a:r>
              <a:rPr lang="en-US" altLang="zh-CN" sz="2400" b="1">
                <a:latin typeface="Times New Roman" panose="02020603050405020304" charset="0"/>
                <a:ea typeface="宋体" panose="02010600030101010101" pitchFamily="2" charset="-122"/>
                <a:cs typeface="Times New Roman" panose="02020603050405020304" charset="0"/>
              </a:rPr>
              <a:t>Classification results</a:t>
            </a:r>
            <a:r>
              <a:rPr lang="zh-CN" altLang="en-US" sz="2400" b="1">
                <a:latin typeface="Times New Roman" panose="02020603050405020304" charset="0"/>
                <a:ea typeface="宋体" panose="02010600030101010101" pitchFamily="2" charset="-122"/>
                <a:cs typeface="Times New Roman" panose="02020603050405020304" charset="0"/>
              </a:rPr>
              <a:t>：</a:t>
            </a:r>
            <a:endParaRPr lang="zh-CN" altLang="en-US" sz="2400">
              <a:latin typeface="Times New Roman" panose="02020603050405020304" charset="0"/>
              <a:ea typeface="宋体" panose="02010600030101010101" pitchFamily="2" charset="-122"/>
              <a:cs typeface="Times New Roman" panose="02020603050405020304" charset="0"/>
              <a:sym typeface="+mn-ea"/>
            </a:endParaRPr>
          </a:p>
        </p:txBody>
      </p:sp>
      <p:graphicFrame>
        <p:nvGraphicFramePr>
          <p:cNvPr id="21" name="表格 20"/>
          <p:cNvGraphicFramePr/>
          <p:nvPr>
            <p:custDataLst>
              <p:tags r:id="rId1"/>
            </p:custDataLst>
          </p:nvPr>
        </p:nvGraphicFramePr>
        <p:xfrm>
          <a:off x="1663065" y="2077720"/>
          <a:ext cx="8531860" cy="3048000"/>
        </p:xfrm>
        <a:graphic>
          <a:graphicData uri="http://schemas.openxmlformats.org/drawingml/2006/table">
            <a:tbl>
              <a:tblPr firstRow="1" bandRow="1">
                <a:tableStyleId>{5C22544A-7EE6-4342-B048-85BDC9FD1C3A}</a:tableStyleId>
              </a:tblPr>
              <a:tblGrid>
                <a:gridCol w="2132965"/>
                <a:gridCol w="2132965"/>
                <a:gridCol w="2132965"/>
                <a:gridCol w="2132965"/>
              </a:tblGrid>
              <a:tr h="381000">
                <a:tc>
                  <a:txBody>
                    <a:bodyPr/>
                    <a:p>
                      <a:pPr algn="ctr">
                        <a:buNone/>
                      </a:pPr>
                      <a:endParaRPr lang="zh-CN" altLang="en-US">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OA</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AA</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Kappa</a:t>
                      </a:r>
                      <a:endParaRPr lang="en-US" altLang="zh-CN">
                        <a:latin typeface="Times New Roman" panose="02020603050405020304" charset="0"/>
                        <a:cs typeface="Times New Roman" panose="02020603050405020304" charset="0"/>
                      </a:endParaRPr>
                    </a:p>
                  </a:txBody>
                  <a:tcPr/>
                </a:tc>
              </a:tr>
              <a:tr h="381000">
                <a:tc>
                  <a:txBody>
                    <a:bodyPr/>
                    <a:p>
                      <a:pPr algn="ctr">
                        <a:buNone/>
                      </a:pPr>
                      <a:r>
                        <a:rPr lang="en-US" altLang="zh-CN">
                          <a:latin typeface="Times New Roman" panose="02020603050405020304" charset="0"/>
                          <a:cs typeface="Times New Roman" panose="02020603050405020304" charset="0"/>
                        </a:rPr>
                        <a:t>R</a:t>
                      </a:r>
                      <a:r>
                        <a:rPr lang="en-US" altLang="zh-CN" baseline="-25000">
                          <a:latin typeface="Times New Roman" panose="02020603050405020304" charset="0"/>
                          <a:cs typeface="Times New Roman" panose="02020603050405020304" charset="0"/>
                        </a:rPr>
                        <a:t>L</a:t>
                      </a:r>
                      <a:r>
                        <a:rPr lang="en-US" altLang="zh-CN">
                          <a:latin typeface="Times New Roman" panose="02020603050405020304" charset="0"/>
                          <a:cs typeface="Times New Roman" panose="02020603050405020304" charset="0"/>
                        </a:rPr>
                        <a:t>(</a:t>
                      </a:r>
                      <a:r>
                        <a:rPr lang="zh-CN" altLang="en-US">
                          <a:latin typeface="Times New Roman" panose="02020603050405020304" charset="0"/>
                          <a:cs typeface="Times New Roman" panose="02020603050405020304" charset="0"/>
                        </a:rPr>
                        <a:t>左</a:t>
                      </a:r>
                      <a:r>
                        <a:rPr lang="en-US" altLang="zh-CN">
                          <a:latin typeface="Times New Roman" panose="02020603050405020304" charset="0"/>
                          <a:cs typeface="Times New Roman" panose="02020603050405020304" charset="0"/>
                        </a:rPr>
                        <a:t>)</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76.12</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75.79</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0.653</a:t>
                      </a:r>
                      <a:endParaRPr lang="en-US" altLang="zh-CN">
                        <a:latin typeface="Times New Roman" panose="02020603050405020304" charset="0"/>
                        <a:cs typeface="Times New Roman" panose="02020603050405020304" charset="0"/>
                      </a:endParaRPr>
                    </a:p>
                  </a:txBody>
                  <a:tcPr/>
                </a:tc>
              </a:tr>
              <a:tr h="381000">
                <a:tc>
                  <a:txBody>
                    <a:bodyPr/>
                    <a:p>
                      <a:pPr algn="ctr">
                        <a:buNone/>
                      </a:pPr>
                      <a:r>
                        <a:rPr lang="en-US" altLang="zh-CN" sz="1800">
                          <a:latin typeface="Times New Roman" panose="02020603050405020304" charset="0"/>
                          <a:cs typeface="Times New Roman" panose="02020603050405020304" charset="0"/>
                          <a:sym typeface="+mn-ea"/>
                        </a:rPr>
                        <a:t>R</a:t>
                      </a:r>
                      <a:r>
                        <a:rPr lang="en-US" altLang="zh-CN" sz="1800" baseline="-25000">
                          <a:latin typeface="Times New Roman" panose="02020603050405020304" charset="0"/>
                          <a:cs typeface="Times New Roman" panose="02020603050405020304" charset="0"/>
                          <a:sym typeface="+mn-ea"/>
                        </a:rPr>
                        <a:t>R</a:t>
                      </a:r>
                      <a:r>
                        <a:rPr lang="en-US" altLang="zh-CN" sz="1800">
                          <a:latin typeface="Times New Roman" panose="02020603050405020304" charset="0"/>
                          <a:cs typeface="Times New Roman" panose="02020603050405020304" charset="0"/>
                          <a:sym typeface="+mn-ea"/>
                        </a:rPr>
                        <a:t>(</a:t>
                      </a:r>
                      <a:r>
                        <a:rPr lang="zh-CN" altLang="en-US" sz="1800">
                          <a:latin typeface="Times New Roman" panose="02020603050405020304" charset="0"/>
                          <a:cs typeface="Times New Roman" panose="02020603050405020304" charset="0"/>
                          <a:sym typeface="+mn-ea"/>
                        </a:rPr>
                        <a:t>右</a:t>
                      </a:r>
                      <a:r>
                        <a:rPr lang="en-US" altLang="zh-CN" sz="1800">
                          <a:latin typeface="Times New Roman" panose="02020603050405020304" charset="0"/>
                          <a:cs typeface="Times New Roman" panose="02020603050405020304" charset="0"/>
                          <a:sym typeface="+mn-ea"/>
                        </a:rPr>
                        <a:t>)</a:t>
                      </a:r>
                      <a:endParaRPr lang="zh-CN" altLang="en-US">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75.44</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74.94</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0644</a:t>
                      </a:r>
                      <a:endParaRPr lang="en-US" altLang="zh-CN">
                        <a:latin typeface="Times New Roman" panose="02020603050405020304" charset="0"/>
                        <a:cs typeface="Times New Roman" panose="02020603050405020304" charset="0"/>
                      </a:endParaRPr>
                    </a:p>
                  </a:txBody>
                  <a:tcPr/>
                </a:tc>
              </a:tr>
              <a:tr h="381000">
                <a:tc>
                  <a:txBody>
                    <a:bodyPr/>
                    <a:p>
                      <a:pPr algn="ctr">
                        <a:buNone/>
                      </a:pPr>
                      <a:r>
                        <a:rPr lang="en-US" altLang="zh-CN" sz="1800">
                          <a:latin typeface="Times New Roman" panose="02020603050405020304" charset="0"/>
                          <a:cs typeface="Times New Roman" panose="02020603050405020304" charset="0"/>
                          <a:sym typeface="+mn-ea"/>
                        </a:rPr>
                        <a:t>R</a:t>
                      </a:r>
                      <a:r>
                        <a:rPr lang="en-US" altLang="zh-CN" sz="1800" baseline="-25000">
                          <a:latin typeface="Times New Roman" panose="02020603050405020304" charset="0"/>
                          <a:cs typeface="Times New Roman" panose="02020603050405020304" charset="0"/>
                          <a:sym typeface="+mn-ea"/>
                        </a:rPr>
                        <a:t>U</a:t>
                      </a:r>
                      <a:r>
                        <a:rPr lang="en-US" altLang="zh-CN" sz="1800">
                          <a:latin typeface="Times New Roman" panose="02020603050405020304" charset="0"/>
                          <a:cs typeface="Times New Roman" panose="02020603050405020304" charset="0"/>
                          <a:sym typeface="+mn-ea"/>
                        </a:rPr>
                        <a:t>(</a:t>
                      </a:r>
                      <a:r>
                        <a:rPr lang="zh-CN" altLang="en-US" sz="1800">
                          <a:latin typeface="Times New Roman" panose="02020603050405020304" charset="0"/>
                          <a:cs typeface="Times New Roman" panose="02020603050405020304" charset="0"/>
                          <a:sym typeface="+mn-ea"/>
                        </a:rPr>
                        <a:t>上</a:t>
                      </a:r>
                      <a:r>
                        <a:rPr lang="en-US" altLang="zh-CN" sz="1800">
                          <a:latin typeface="Times New Roman" panose="02020603050405020304" charset="0"/>
                          <a:cs typeface="Times New Roman" panose="02020603050405020304" charset="0"/>
                          <a:sym typeface="+mn-ea"/>
                        </a:rPr>
                        <a:t>)</a:t>
                      </a:r>
                      <a:endParaRPr lang="zh-CN" altLang="en-US">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74.38</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73.90</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0.632</a:t>
                      </a:r>
                      <a:endParaRPr lang="en-US" altLang="zh-CN">
                        <a:latin typeface="Times New Roman" panose="02020603050405020304" charset="0"/>
                        <a:cs typeface="Times New Roman" panose="02020603050405020304" charset="0"/>
                      </a:endParaRPr>
                    </a:p>
                  </a:txBody>
                  <a:tcPr/>
                </a:tc>
              </a:tr>
              <a:tr h="381000">
                <a:tc>
                  <a:txBody>
                    <a:bodyPr/>
                    <a:p>
                      <a:pPr algn="ctr">
                        <a:buNone/>
                      </a:pPr>
                      <a:r>
                        <a:rPr lang="en-US" altLang="zh-CN" sz="1800">
                          <a:latin typeface="Times New Roman" panose="02020603050405020304" charset="0"/>
                          <a:cs typeface="Times New Roman" panose="02020603050405020304" charset="0"/>
                          <a:sym typeface="+mn-ea"/>
                        </a:rPr>
                        <a:t>R</a:t>
                      </a:r>
                      <a:r>
                        <a:rPr lang="en-US" altLang="zh-CN" sz="1800" baseline="-25000">
                          <a:latin typeface="Times New Roman" panose="02020603050405020304" charset="0"/>
                          <a:cs typeface="Times New Roman" panose="02020603050405020304" charset="0"/>
                          <a:sym typeface="+mn-ea"/>
                        </a:rPr>
                        <a:t>B</a:t>
                      </a:r>
                      <a:r>
                        <a:rPr lang="en-US" altLang="zh-CN" sz="1800">
                          <a:latin typeface="Times New Roman" panose="02020603050405020304" charset="0"/>
                          <a:cs typeface="Times New Roman" panose="02020603050405020304" charset="0"/>
                          <a:sym typeface="+mn-ea"/>
                        </a:rPr>
                        <a:t>(</a:t>
                      </a:r>
                      <a:r>
                        <a:rPr lang="zh-CN" altLang="en-US" sz="1800">
                          <a:latin typeface="Times New Roman" panose="02020603050405020304" charset="0"/>
                          <a:cs typeface="Times New Roman" panose="02020603050405020304" charset="0"/>
                          <a:sym typeface="+mn-ea"/>
                        </a:rPr>
                        <a:t>下</a:t>
                      </a:r>
                      <a:r>
                        <a:rPr lang="en-US" altLang="zh-CN" sz="1800">
                          <a:latin typeface="Times New Roman" panose="02020603050405020304" charset="0"/>
                          <a:cs typeface="Times New Roman" panose="02020603050405020304" charset="0"/>
                          <a:sym typeface="+mn-ea"/>
                        </a:rPr>
                        <a:t>)</a:t>
                      </a:r>
                      <a:endParaRPr lang="zh-CN" altLang="en-US">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75.52</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75.20</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0.645</a:t>
                      </a:r>
                      <a:endParaRPr lang="en-US" altLang="zh-CN">
                        <a:latin typeface="Times New Roman" panose="02020603050405020304" charset="0"/>
                        <a:cs typeface="Times New Roman" panose="02020603050405020304" charset="0"/>
                      </a:endParaRPr>
                    </a:p>
                  </a:txBody>
                  <a:tcPr/>
                </a:tc>
              </a:tr>
              <a:tr h="381000">
                <a:tc>
                  <a:txBody>
                    <a:bodyPr/>
                    <a:p>
                      <a:pPr algn="ctr">
                        <a:buNone/>
                      </a:pPr>
                      <a:r>
                        <a:rPr lang="en-US" altLang="zh-CN" sz="1800">
                          <a:latin typeface="Times New Roman" panose="02020603050405020304" charset="0"/>
                          <a:cs typeface="Times New Roman" panose="02020603050405020304" charset="0"/>
                          <a:sym typeface="+mn-ea"/>
                        </a:rPr>
                        <a:t>R</a:t>
                      </a:r>
                      <a:r>
                        <a:rPr lang="en-US" altLang="zh-CN" sz="1800" baseline="-25000">
                          <a:latin typeface="Times New Roman" panose="02020603050405020304" charset="0"/>
                          <a:cs typeface="Times New Roman" panose="02020603050405020304" charset="0"/>
                          <a:sym typeface="+mn-ea"/>
                        </a:rPr>
                        <a:t>C</a:t>
                      </a:r>
                      <a:r>
                        <a:rPr lang="en-US" altLang="zh-CN" sz="1800">
                          <a:latin typeface="Times New Roman" panose="02020603050405020304" charset="0"/>
                          <a:cs typeface="Times New Roman" panose="02020603050405020304" charset="0"/>
                          <a:sym typeface="+mn-ea"/>
                        </a:rPr>
                        <a:t>(</a:t>
                      </a:r>
                      <a:r>
                        <a:rPr lang="zh-CN" altLang="en-US" sz="1800">
                          <a:latin typeface="Times New Roman" panose="02020603050405020304" charset="0"/>
                          <a:cs typeface="Times New Roman" panose="02020603050405020304" charset="0"/>
                          <a:sym typeface="+mn-ea"/>
                        </a:rPr>
                        <a:t>中</a:t>
                      </a:r>
                      <a:r>
                        <a:rPr lang="en-US" altLang="zh-CN" sz="1800">
                          <a:latin typeface="Times New Roman" panose="02020603050405020304" charset="0"/>
                          <a:cs typeface="Times New Roman" panose="02020603050405020304" charset="0"/>
                          <a:sym typeface="+mn-ea"/>
                        </a:rPr>
                        <a:t>)</a:t>
                      </a:r>
                      <a:endParaRPr lang="zh-CN" altLang="en-US">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70.43</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70.24</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0.689</a:t>
                      </a:r>
                      <a:endParaRPr lang="en-US" altLang="zh-CN">
                        <a:latin typeface="Times New Roman" panose="02020603050405020304" charset="0"/>
                        <a:cs typeface="Times New Roman" panose="02020603050405020304" charset="0"/>
                      </a:endParaRPr>
                    </a:p>
                  </a:txBody>
                  <a:tcPr/>
                </a:tc>
              </a:tr>
              <a:tr h="381000">
                <a:tc>
                  <a:txBody>
                    <a:bodyPr/>
                    <a:p>
                      <a:pPr algn="ctr">
                        <a:buNone/>
                      </a:pPr>
                      <a:r>
                        <a:rPr lang="en-US" altLang="zh-CN" sz="1800">
                          <a:latin typeface="Times New Roman" panose="02020603050405020304" charset="0"/>
                          <a:cs typeface="Times New Roman" panose="02020603050405020304" charset="0"/>
                          <a:sym typeface="+mn-ea"/>
                        </a:rPr>
                        <a:t>R</a:t>
                      </a:r>
                      <a:r>
                        <a:rPr lang="en-US" altLang="zh-CN" sz="1800" baseline="-25000">
                          <a:latin typeface="Times New Roman" panose="02020603050405020304" charset="0"/>
                          <a:cs typeface="Times New Roman" panose="02020603050405020304" charset="0"/>
                          <a:sym typeface="+mn-ea"/>
                        </a:rPr>
                        <a:t>G</a:t>
                      </a:r>
                      <a:r>
                        <a:rPr lang="en-US" altLang="zh-CN" sz="1800">
                          <a:latin typeface="Times New Roman" panose="02020603050405020304" charset="0"/>
                          <a:cs typeface="Times New Roman" panose="02020603050405020304" charset="0"/>
                          <a:sym typeface="+mn-ea"/>
                        </a:rPr>
                        <a:t>(</a:t>
                      </a:r>
                      <a:r>
                        <a:rPr lang="zh-CN" altLang="en-US" sz="1800">
                          <a:latin typeface="Times New Roman" panose="02020603050405020304" charset="0"/>
                          <a:cs typeface="Times New Roman" panose="02020603050405020304" charset="0"/>
                          <a:sym typeface="+mn-ea"/>
                        </a:rPr>
                        <a:t>整体</a:t>
                      </a:r>
                      <a:r>
                        <a:rPr lang="en-US" altLang="zh-CN" sz="1800">
                          <a:latin typeface="Times New Roman" panose="02020603050405020304" charset="0"/>
                          <a:cs typeface="Times New Roman" panose="02020603050405020304" charset="0"/>
                          <a:sym typeface="+mn-ea"/>
                        </a:rPr>
                        <a:t>)</a:t>
                      </a:r>
                      <a:endParaRPr lang="zh-CN" altLang="en-US">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71.48</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68.42</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0.665</a:t>
                      </a:r>
                      <a:endParaRPr lang="en-US" altLang="zh-CN">
                        <a:latin typeface="Times New Roman" panose="02020603050405020304" charset="0"/>
                        <a:cs typeface="Times New Roman" panose="02020603050405020304" charset="0"/>
                      </a:endParaRPr>
                    </a:p>
                  </a:txBody>
                  <a:tcPr/>
                </a:tc>
              </a:tr>
              <a:tr h="381000">
                <a:tc>
                  <a:txBody>
                    <a:bodyPr/>
                    <a:p>
                      <a:pPr algn="ctr">
                        <a:buNone/>
                      </a:pPr>
                      <a:r>
                        <a:rPr lang="en-US" altLang="zh-CN">
                          <a:latin typeface="Times New Roman" panose="02020603050405020304" charset="0"/>
                          <a:cs typeface="Times New Roman" panose="02020603050405020304" charset="0"/>
                        </a:rPr>
                        <a:t>diverse region</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b="1">
                          <a:latin typeface="Times New Roman" panose="02020603050405020304" charset="0"/>
                          <a:cs typeface="Times New Roman" panose="02020603050405020304" charset="0"/>
                        </a:rPr>
                        <a:t>82.77</a:t>
                      </a:r>
                      <a:endParaRPr lang="en-US" altLang="zh-CN" b="1">
                        <a:latin typeface="Times New Roman" panose="02020603050405020304" charset="0"/>
                        <a:cs typeface="Times New Roman" panose="02020603050405020304" charset="0"/>
                      </a:endParaRPr>
                    </a:p>
                  </a:txBody>
                  <a:tcPr/>
                </a:tc>
                <a:tc>
                  <a:txBody>
                    <a:bodyPr/>
                    <a:p>
                      <a:pPr algn="ctr">
                        <a:buNone/>
                      </a:pPr>
                      <a:r>
                        <a:rPr lang="en-US" altLang="zh-CN" b="1">
                          <a:latin typeface="Times New Roman" panose="02020603050405020304" charset="0"/>
                          <a:cs typeface="Times New Roman" panose="02020603050405020304" charset="0"/>
                        </a:rPr>
                        <a:t>79.65</a:t>
                      </a:r>
                      <a:endParaRPr lang="en-US" altLang="zh-CN" b="1">
                        <a:latin typeface="Times New Roman" panose="02020603050405020304" charset="0"/>
                        <a:cs typeface="Times New Roman" panose="02020603050405020304" charset="0"/>
                      </a:endParaRPr>
                    </a:p>
                  </a:txBody>
                  <a:tcPr/>
                </a:tc>
                <a:tc>
                  <a:txBody>
                    <a:bodyPr/>
                    <a:p>
                      <a:pPr algn="ctr">
                        <a:buNone/>
                      </a:pPr>
                      <a:r>
                        <a:rPr lang="en-US" altLang="zh-CN" b="1">
                          <a:latin typeface="Times New Roman" panose="02020603050405020304" charset="0"/>
                          <a:cs typeface="Times New Roman" panose="02020603050405020304" charset="0"/>
                        </a:rPr>
                        <a:t>0.804</a:t>
                      </a:r>
                      <a:endParaRPr lang="en-US" altLang="zh-CN" b="1">
                        <a:latin typeface="Times New Roman" panose="02020603050405020304" charset="0"/>
                        <a:cs typeface="Times New Roman" panose="02020603050405020304" charset="0"/>
                      </a:endParaRPr>
                    </a:p>
                  </a:txBody>
                  <a:tcPr/>
                </a:tc>
              </a:tr>
            </a:tbl>
          </a:graphicData>
        </a:graphic>
      </p:graphicFrame>
    </p:spTree>
    <p:custDataLst>
      <p:tags r:id="rId2"/>
    </p:custDataLst>
  </p:cSld>
  <p:clrMapOvr>
    <a:masterClrMapping/>
  </p:clrMapOvr>
  <mc:AlternateContent xmlns:mc="http://schemas.openxmlformats.org/markup-compatibility/2006">
    <mc:Choice xmlns:p14="http://schemas.microsoft.com/office/powerpoint/2010/main" Requires="p14">
      <p:transition spd="slow" p14:dur="1200" advTm="8853">
        <p14:flip dir="l"/>
      </p:transition>
    </mc:Choice>
    <mc:Fallback>
      <p:transition spd="slow" advTm="8853">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20204"/>
                <a:ea typeface="微软雅黑" panose="020B0503020204020204" charset="-122"/>
              </a:rPr>
            </a:fld>
            <a:r>
              <a:rPr lang="zh-CN" altLang="en-US" sz="1200" dirty="0">
                <a:solidFill>
                  <a:srgbClr val="314371"/>
                </a:solidFill>
                <a:latin typeface="Arial" panose="020B060402020202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4445" y="95377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127125" y="346710"/>
            <a:ext cx="10927080" cy="521970"/>
          </a:xfrm>
          <a:prstGeom prst="rect">
            <a:avLst/>
          </a:prstGeom>
          <a:noFill/>
        </p:spPr>
        <p:txBody>
          <a:bodyPr wrap="square" rtlCol="0">
            <a:spAutoFit/>
          </a:bodyPr>
          <a:lstStyle/>
          <a:p>
            <a:r>
              <a:rPr lang="en-US" alt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Diverse Region——Indian Pines</a:t>
            </a:r>
            <a:endParaRPr lang="en-US"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14" name="文本框 13"/>
          <p:cNvSpPr txBox="1"/>
          <p:nvPr/>
        </p:nvSpPr>
        <p:spPr>
          <a:xfrm>
            <a:off x="254000" y="1061720"/>
            <a:ext cx="3605530" cy="460375"/>
          </a:xfrm>
          <a:prstGeom prst="rect">
            <a:avLst/>
          </a:prstGeom>
          <a:noFill/>
        </p:spPr>
        <p:txBody>
          <a:bodyPr wrap="square" rtlCol="0">
            <a:spAutoFit/>
          </a:bodyPr>
          <a:p>
            <a:r>
              <a:rPr lang="en-US" altLang="zh-CN" sz="2400" b="1">
                <a:latin typeface="Times New Roman" panose="02020603050405020304" charset="0"/>
                <a:ea typeface="宋体" panose="02010600030101010101" pitchFamily="2" charset="-122"/>
                <a:cs typeface="Times New Roman" panose="02020603050405020304" charset="0"/>
              </a:rPr>
              <a:t>Classification results</a:t>
            </a:r>
            <a:r>
              <a:rPr lang="zh-CN" altLang="en-US" sz="2400" b="1">
                <a:latin typeface="Times New Roman" panose="02020603050405020304" charset="0"/>
                <a:ea typeface="宋体" panose="02010600030101010101" pitchFamily="2" charset="-122"/>
                <a:cs typeface="Times New Roman" panose="02020603050405020304" charset="0"/>
              </a:rPr>
              <a:t>：</a:t>
            </a:r>
            <a:endParaRPr lang="zh-CN" altLang="en-US" sz="2400">
              <a:latin typeface="Times New Roman" panose="02020603050405020304" charset="0"/>
              <a:ea typeface="宋体" panose="02010600030101010101" pitchFamily="2" charset="-122"/>
              <a:cs typeface="Times New Roman" panose="02020603050405020304" charset="0"/>
              <a:sym typeface="+mn-ea"/>
            </a:endParaRPr>
          </a:p>
        </p:txBody>
      </p:sp>
      <p:pic>
        <p:nvPicPr>
          <p:cNvPr id="11" name="图片 10" descr="vs"/>
          <p:cNvPicPr>
            <a:picLocks noChangeAspect="1"/>
          </p:cNvPicPr>
          <p:nvPr/>
        </p:nvPicPr>
        <p:blipFill>
          <a:blip r:embed="rId1"/>
          <a:srcRect r="50593"/>
          <a:stretch>
            <a:fillRect/>
          </a:stretch>
        </p:blipFill>
        <p:spPr>
          <a:xfrm>
            <a:off x="4453890" y="1807210"/>
            <a:ext cx="2804795" cy="2838450"/>
          </a:xfrm>
          <a:prstGeom prst="rect">
            <a:avLst/>
          </a:prstGeom>
        </p:spPr>
      </p:pic>
      <p:pic>
        <p:nvPicPr>
          <p:cNvPr id="12" name="图片 11" descr="gt"/>
          <p:cNvPicPr>
            <a:picLocks noChangeAspect="1"/>
          </p:cNvPicPr>
          <p:nvPr/>
        </p:nvPicPr>
        <p:blipFill>
          <a:blip r:embed="rId2"/>
          <a:stretch>
            <a:fillRect/>
          </a:stretch>
        </p:blipFill>
        <p:spPr>
          <a:xfrm>
            <a:off x="7447915" y="1807210"/>
            <a:ext cx="2838450" cy="2838450"/>
          </a:xfrm>
          <a:prstGeom prst="rect">
            <a:avLst/>
          </a:prstGeom>
        </p:spPr>
      </p:pic>
      <p:pic>
        <p:nvPicPr>
          <p:cNvPr id="13" name="图片 12" descr="下载"/>
          <p:cNvPicPr>
            <a:picLocks noChangeAspect="1"/>
          </p:cNvPicPr>
          <p:nvPr/>
        </p:nvPicPr>
        <p:blipFill>
          <a:blip r:embed="rId3"/>
          <a:srcRect l="-22" t="224" r="49955" b="2282"/>
          <a:stretch>
            <a:fillRect/>
          </a:stretch>
        </p:blipFill>
        <p:spPr>
          <a:xfrm>
            <a:off x="1350645" y="1807210"/>
            <a:ext cx="2914650" cy="2838450"/>
          </a:xfrm>
          <a:prstGeom prst="rect">
            <a:avLst/>
          </a:prstGeom>
        </p:spPr>
      </p:pic>
      <p:sp>
        <p:nvSpPr>
          <p:cNvPr id="15" name="文本框 14"/>
          <p:cNvSpPr txBox="1"/>
          <p:nvPr/>
        </p:nvSpPr>
        <p:spPr>
          <a:xfrm>
            <a:off x="7950200" y="4838065"/>
            <a:ext cx="1833880" cy="368300"/>
          </a:xfrm>
          <a:prstGeom prst="rect">
            <a:avLst/>
          </a:prstGeom>
          <a:noFill/>
        </p:spPr>
        <p:txBody>
          <a:bodyPr wrap="square" rtlCol="0">
            <a:spAutoFit/>
          </a:bodyPr>
          <a:p>
            <a:pPr algn="ctr"/>
            <a:r>
              <a:rPr lang="en-US" altLang="zh-CN" b="1">
                <a:latin typeface="Times New Roman" panose="02020603050405020304" charset="0"/>
                <a:cs typeface="Times New Roman" panose="02020603050405020304" charset="0"/>
              </a:rPr>
              <a:t>ground truth</a:t>
            </a:r>
            <a:endParaRPr lang="en-US" altLang="zh-CN" b="1">
              <a:latin typeface="Times New Roman" panose="02020603050405020304" charset="0"/>
              <a:cs typeface="Times New Roman" panose="02020603050405020304" charset="0"/>
            </a:endParaRPr>
          </a:p>
        </p:txBody>
      </p:sp>
      <p:sp>
        <p:nvSpPr>
          <p:cNvPr id="17" name="文本框 16"/>
          <p:cNvSpPr txBox="1"/>
          <p:nvPr/>
        </p:nvSpPr>
        <p:spPr>
          <a:xfrm>
            <a:off x="4939665" y="4838065"/>
            <a:ext cx="1833880" cy="645160"/>
          </a:xfrm>
          <a:prstGeom prst="rect">
            <a:avLst/>
          </a:prstGeom>
          <a:noFill/>
        </p:spPr>
        <p:txBody>
          <a:bodyPr wrap="square" rtlCol="0">
            <a:spAutoFit/>
          </a:bodyPr>
          <a:p>
            <a:pPr algn="ctr"/>
            <a:r>
              <a:rPr lang="en-US" altLang="zh-CN" b="1">
                <a:latin typeface="Times New Roman" panose="02020603050405020304" charset="0"/>
                <a:cs typeface="Times New Roman" panose="02020603050405020304" charset="0"/>
              </a:rPr>
              <a:t>diverse region Classification</a:t>
            </a:r>
            <a:endParaRPr lang="en-US" altLang="zh-CN" b="1">
              <a:latin typeface="Times New Roman" panose="02020603050405020304" charset="0"/>
              <a:cs typeface="Times New Roman" panose="02020603050405020304" charset="0"/>
            </a:endParaRPr>
          </a:p>
        </p:txBody>
      </p:sp>
      <p:sp>
        <p:nvSpPr>
          <p:cNvPr id="18" name="文本框 17"/>
          <p:cNvSpPr txBox="1"/>
          <p:nvPr/>
        </p:nvSpPr>
        <p:spPr>
          <a:xfrm>
            <a:off x="1891030" y="4838065"/>
            <a:ext cx="1833880" cy="645160"/>
          </a:xfrm>
          <a:prstGeom prst="rect">
            <a:avLst/>
          </a:prstGeom>
          <a:noFill/>
        </p:spPr>
        <p:txBody>
          <a:bodyPr wrap="square" rtlCol="0">
            <a:spAutoFit/>
          </a:bodyPr>
          <a:p>
            <a:pPr algn="ctr"/>
            <a:r>
              <a:rPr lang="en-US" altLang="zh-CN" b="1">
                <a:latin typeface="Times New Roman" panose="02020603050405020304" charset="0"/>
                <a:cs typeface="Times New Roman" panose="02020603050405020304" charset="0"/>
              </a:rPr>
              <a:t>global region </a:t>
            </a:r>
            <a:endParaRPr lang="en-US" altLang="zh-CN" b="1">
              <a:latin typeface="Times New Roman" panose="02020603050405020304" charset="0"/>
              <a:cs typeface="Times New Roman" panose="02020603050405020304" charset="0"/>
            </a:endParaRPr>
          </a:p>
          <a:p>
            <a:pPr algn="ctr"/>
            <a:r>
              <a:rPr lang="en-US" altLang="zh-CN" b="1">
                <a:latin typeface="Times New Roman" panose="02020603050405020304" charset="0"/>
                <a:cs typeface="Times New Roman" panose="02020603050405020304" charset="0"/>
              </a:rPr>
              <a:t>Classification</a:t>
            </a:r>
            <a:endParaRPr lang="en-US" altLang="zh-CN" b="1">
              <a:latin typeface="Times New Roman" panose="02020603050405020304" charset="0"/>
              <a:cs typeface="Times New Roman" panose="02020603050405020304" charset="0"/>
            </a:endParaRPr>
          </a:p>
        </p:txBody>
      </p:sp>
      <p:sp>
        <p:nvSpPr>
          <p:cNvPr id="19" name="文本框 18"/>
          <p:cNvSpPr txBox="1"/>
          <p:nvPr/>
        </p:nvSpPr>
        <p:spPr>
          <a:xfrm>
            <a:off x="1891030" y="5483225"/>
            <a:ext cx="1833880" cy="922020"/>
          </a:xfrm>
          <a:prstGeom prst="rect">
            <a:avLst/>
          </a:prstGeom>
          <a:noFill/>
        </p:spPr>
        <p:txBody>
          <a:bodyPr wrap="square" rtlCol="0">
            <a:spAutoFit/>
          </a:bodyPr>
          <a:p>
            <a:pPr algn="ctr"/>
            <a:r>
              <a:rPr lang="en-US" altLang="zh-CN" b="1">
                <a:latin typeface="Times New Roman" panose="02020603050405020304" charset="0"/>
                <a:cs typeface="Times New Roman" panose="02020603050405020304" charset="0"/>
              </a:rPr>
              <a:t>OA(</a:t>
            </a:r>
            <a:r>
              <a:rPr lang="zh-CN" altLang="en-US" b="1">
                <a:latin typeface="Times New Roman" panose="02020603050405020304" charset="0"/>
                <a:cs typeface="Times New Roman" panose="02020603050405020304" charset="0"/>
              </a:rPr>
              <a:t>％</a:t>
            </a:r>
            <a:r>
              <a:rPr lang="en-US" altLang="zh-CN" b="1">
                <a:latin typeface="Times New Roman" panose="02020603050405020304" charset="0"/>
                <a:cs typeface="Times New Roman" panose="02020603050405020304" charset="0"/>
              </a:rPr>
              <a:t>):71.48</a:t>
            </a:r>
            <a:endParaRPr lang="en-US" altLang="zh-CN" b="1">
              <a:latin typeface="Times New Roman" panose="02020603050405020304" charset="0"/>
              <a:cs typeface="Times New Roman" panose="02020603050405020304" charset="0"/>
            </a:endParaRPr>
          </a:p>
          <a:p>
            <a:pPr algn="ctr"/>
            <a:r>
              <a:rPr lang="en-US" altLang="zh-CN" b="1">
                <a:latin typeface="Times New Roman" panose="02020603050405020304" charset="0"/>
                <a:cs typeface="Times New Roman" panose="02020603050405020304" charset="0"/>
              </a:rPr>
              <a:t>AA</a:t>
            </a:r>
            <a:r>
              <a:rPr lang="en-US" altLang="zh-CN" b="1">
                <a:latin typeface="Times New Roman" panose="02020603050405020304" charset="0"/>
                <a:cs typeface="Times New Roman" panose="02020603050405020304" charset="0"/>
                <a:sym typeface="+mn-ea"/>
              </a:rPr>
              <a:t>(</a:t>
            </a:r>
            <a:r>
              <a:rPr lang="zh-CN" altLang="en-US" b="1">
                <a:latin typeface="Times New Roman" panose="02020603050405020304" charset="0"/>
                <a:cs typeface="Times New Roman" panose="02020603050405020304" charset="0"/>
                <a:sym typeface="+mn-ea"/>
              </a:rPr>
              <a:t>％</a:t>
            </a:r>
            <a:r>
              <a:rPr lang="en-US" altLang="zh-CN" b="1">
                <a:latin typeface="Times New Roman" panose="02020603050405020304" charset="0"/>
                <a:cs typeface="Times New Roman" panose="02020603050405020304" charset="0"/>
                <a:sym typeface="+mn-ea"/>
              </a:rPr>
              <a:t>):68.42</a:t>
            </a:r>
            <a:endParaRPr lang="en-US" altLang="zh-CN" b="1">
              <a:latin typeface="Times New Roman" panose="02020603050405020304" charset="0"/>
              <a:cs typeface="Times New Roman" panose="02020603050405020304" charset="0"/>
            </a:endParaRPr>
          </a:p>
          <a:p>
            <a:pPr algn="ctr"/>
            <a:r>
              <a:rPr lang="en-US" altLang="zh-CN" b="1">
                <a:latin typeface="Times New Roman" panose="02020603050405020304" charset="0"/>
                <a:cs typeface="Times New Roman" panose="02020603050405020304" charset="0"/>
              </a:rPr>
              <a:t>Kappa:0.665</a:t>
            </a:r>
            <a:endParaRPr lang="en-US" altLang="zh-CN" b="1">
              <a:latin typeface="Times New Roman" panose="02020603050405020304" charset="0"/>
              <a:cs typeface="Times New Roman" panose="02020603050405020304" charset="0"/>
            </a:endParaRPr>
          </a:p>
        </p:txBody>
      </p:sp>
      <p:sp>
        <p:nvSpPr>
          <p:cNvPr id="20" name="文本框 19"/>
          <p:cNvSpPr txBox="1"/>
          <p:nvPr/>
        </p:nvSpPr>
        <p:spPr>
          <a:xfrm>
            <a:off x="4939665" y="5483225"/>
            <a:ext cx="1833880" cy="922020"/>
          </a:xfrm>
          <a:prstGeom prst="rect">
            <a:avLst/>
          </a:prstGeom>
          <a:noFill/>
        </p:spPr>
        <p:txBody>
          <a:bodyPr wrap="square" rtlCol="0">
            <a:spAutoFit/>
          </a:bodyPr>
          <a:p>
            <a:pPr algn="ctr"/>
            <a:r>
              <a:rPr lang="en-US" altLang="zh-CN" b="1">
                <a:latin typeface="Times New Roman" panose="02020603050405020304" charset="0"/>
                <a:cs typeface="Times New Roman" panose="02020603050405020304" charset="0"/>
              </a:rPr>
              <a:t>OA(</a:t>
            </a:r>
            <a:r>
              <a:rPr lang="zh-CN" altLang="en-US" b="1">
                <a:latin typeface="Times New Roman" panose="02020603050405020304" charset="0"/>
                <a:cs typeface="Times New Roman" panose="02020603050405020304" charset="0"/>
              </a:rPr>
              <a:t>％</a:t>
            </a:r>
            <a:r>
              <a:rPr lang="en-US" altLang="zh-CN" b="1">
                <a:latin typeface="Times New Roman" panose="02020603050405020304" charset="0"/>
                <a:cs typeface="Times New Roman" panose="02020603050405020304" charset="0"/>
              </a:rPr>
              <a:t>):82.77</a:t>
            </a:r>
            <a:endParaRPr lang="en-US" altLang="zh-CN" b="1">
              <a:latin typeface="Times New Roman" panose="02020603050405020304" charset="0"/>
              <a:cs typeface="Times New Roman" panose="02020603050405020304" charset="0"/>
            </a:endParaRPr>
          </a:p>
          <a:p>
            <a:pPr algn="ctr"/>
            <a:r>
              <a:rPr lang="en-US" altLang="zh-CN" b="1">
                <a:latin typeface="Times New Roman" panose="02020603050405020304" charset="0"/>
                <a:cs typeface="Times New Roman" panose="02020603050405020304" charset="0"/>
              </a:rPr>
              <a:t>AA</a:t>
            </a:r>
            <a:r>
              <a:rPr lang="en-US" altLang="zh-CN" b="1">
                <a:latin typeface="Times New Roman" panose="02020603050405020304" charset="0"/>
                <a:cs typeface="Times New Roman" panose="02020603050405020304" charset="0"/>
                <a:sym typeface="+mn-ea"/>
              </a:rPr>
              <a:t>(</a:t>
            </a:r>
            <a:r>
              <a:rPr lang="zh-CN" altLang="en-US" b="1">
                <a:latin typeface="Times New Roman" panose="02020603050405020304" charset="0"/>
                <a:cs typeface="Times New Roman" panose="02020603050405020304" charset="0"/>
                <a:sym typeface="+mn-ea"/>
              </a:rPr>
              <a:t>％</a:t>
            </a:r>
            <a:r>
              <a:rPr lang="en-US" altLang="zh-CN" b="1">
                <a:latin typeface="Times New Roman" panose="02020603050405020304" charset="0"/>
                <a:cs typeface="Times New Roman" panose="02020603050405020304" charset="0"/>
                <a:sym typeface="+mn-ea"/>
              </a:rPr>
              <a:t>):79.65</a:t>
            </a:r>
            <a:endParaRPr lang="en-US" altLang="zh-CN" b="1">
              <a:latin typeface="Times New Roman" panose="02020603050405020304" charset="0"/>
              <a:cs typeface="Times New Roman" panose="02020603050405020304" charset="0"/>
            </a:endParaRPr>
          </a:p>
          <a:p>
            <a:pPr algn="ctr"/>
            <a:r>
              <a:rPr lang="en-US" altLang="zh-CN" b="1">
                <a:latin typeface="Times New Roman" panose="02020603050405020304" charset="0"/>
                <a:cs typeface="Times New Roman" panose="02020603050405020304" charset="0"/>
              </a:rPr>
              <a:t>Kappa:0.804</a:t>
            </a:r>
            <a:endParaRPr lang="en-US" altLang="zh-CN" b="1">
              <a:latin typeface="Times New Roman" panose="02020603050405020304" charset="0"/>
              <a:cs typeface="Times New Roman" panose="02020603050405020304" charset="0"/>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slow" p14:dur="1200" advTm="8853">
        <p14:flip dir="l"/>
      </p:transition>
    </mc:Choice>
    <mc:Fallback>
      <p:transition spd="slow" advTm="8853">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20204"/>
                <a:ea typeface="微软雅黑" panose="020B0503020204020204" charset="-122"/>
              </a:rPr>
            </a:fld>
            <a:r>
              <a:rPr lang="zh-CN" altLang="en-US" sz="1200" dirty="0">
                <a:solidFill>
                  <a:srgbClr val="314371"/>
                </a:solidFill>
                <a:latin typeface="Arial" panose="020B060402020202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097280" y="366395"/>
            <a:ext cx="10927080" cy="521970"/>
          </a:xfrm>
          <a:prstGeom prst="rect">
            <a:avLst/>
          </a:prstGeom>
          <a:noFill/>
        </p:spPr>
        <p:txBody>
          <a:bodyPr wrap="square" rtlCol="0">
            <a:spAutoFit/>
          </a:bodyPr>
          <a:lstStyle/>
          <a:p>
            <a:pPr algn="l"/>
            <a:r>
              <a:rPr lang="en-US" alt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Capsule Network</a:t>
            </a:r>
            <a:endParaRPr lang="en-US" alt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4" name="文本框 23"/>
          <p:cNvSpPr txBox="1"/>
          <p:nvPr/>
        </p:nvSpPr>
        <p:spPr>
          <a:xfrm>
            <a:off x="254000" y="1061720"/>
            <a:ext cx="4424680" cy="460375"/>
          </a:xfrm>
          <a:prstGeom prst="rect">
            <a:avLst/>
          </a:prstGeom>
          <a:noFill/>
        </p:spPr>
        <p:txBody>
          <a:bodyPr wrap="square" rtlCol="0">
            <a:spAutoFit/>
          </a:bodyPr>
          <a:p>
            <a:r>
              <a:rPr lang="en-US" altLang="zh-CN" sz="2400" b="1">
                <a:latin typeface="Times New Roman" panose="02020603050405020304" charset="0"/>
                <a:ea typeface="宋体" panose="02010600030101010101" pitchFamily="2" charset="-122"/>
                <a:cs typeface="Times New Roman" panose="02020603050405020304" charset="0"/>
              </a:rPr>
              <a:t>CNN</a:t>
            </a:r>
            <a:r>
              <a:rPr lang="zh-CN" altLang="en-US" sz="2400" b="1">
                <a:latin typeface="Times New Roman" panose="02020603050405020304" charset="0"/>
                <a:ea typeface="宋体" panose="02010600030101010101" pitchFamily="2" charset="-122"/>
                <a:cs typeface="Times New Roman" panose="02020603050405020304" charset="0"/>
              </a:rPr>
              <a:t>的缺陷</a:t>
            </a:r>
            <a:r>
              <a:rPr lang="en-US" altLang="zh-CN" sz="2400" b="1">
                <a:latin typeface="Times New Roman" panose="02020603050405020304" charset="0"/>
                <a:ea typeface="宋体" panose="02010600030101010101" pitchFamily="2" charset="-122"/>
                <a:cs typeface="Times New Roman" panose="02020603050405020304" charset="0"/>
              </a:rPr>
              <a:t>——</a:t>
            </a:r>
            <a:r>
              <a:rPr lang="zh-CN" altLang="en-US" sz="2400" b="1">
                <a:latin typeface="Times New Roman" panose="02020603050405020304" charset="0"/>
                <a:ea typeface="宋体" panose="02010600030101010101" pitchFamily="2" charset="-122"/>
                <a:cs typeface="Times New Roman" panose="02020603050405020304" charset="0"/>
              </a:rPr>
              <a:t>忽略结构信息</a:t>
            </a:r>
            <a:endParaRPr lang="zh-CN" altLang="en-US" sz="2400" b="1">
              <a:latin typeface="Times New Roman" panose="02020603050405020304" charset="0"/>
              <a:ea typeface="宋体" panose="02010600030101010101" pitchFamily="2" charset="-122"/>
              <a:cs typeface="Times New Roman" panose="02020603050405020304" charset="0"/>
            </a:endParaRPr>
          </a:p>
        </p:txBody>
      </p:sp>
      <p:pic>
        <p:nvPicPr>
          <p:cNvPr id="12" name="图片 11"/>
          <p:cNvPicPr>
            <a:picLocks noChangeAspect="1"/>
          </p:cNvPicPr>
          <p:nvPr/>
        </p:nvPicPr>
        <p:blipFill>
          <a:blip r:embed="rId1"/>
          <a:stretch>
            <a:fillRect/>
          </a:stretch>
        </p:blipFill>
        <p:spPr>
          <a:xfrm>
            <a:off x="799465" y="2037080"/>
            <a:ext cx="2381250" cy="1114425"/>
          </a:xfrm>
          <a:prstGeom prst="rect">
            <a:avLst/>
          </a:prstGeom>
        </p:spPr>
      </p:pic>
      <p:sp>
        <p:nvSpPr>
          <p:cNvPr id="13" name="文本框 12"/>
          <p:cNvSpPr txBox="1"/>
          <p:nvPr/>
        </p:nvSpPr>
        <p:spPr>
          <a:xfrm>
            <a:off x="4208780" y="2220595"/>
            <a:ext cx="2540000" cy="3553460"/>
          </a:xfrm>
          <a:prstGeom prst="rect">
            <a:avLst/>
          </a:prstGeom>
          <a:noFill/>
        </p:spPr>
        <p:txBody>
          <a:bodyPr wrap="square" rtlCol="0" anchor="t">
            <a:spAutoFit/>
          </a:bodyPr>
          <a:p>
            <a:pPr>
              <a:lnSpc>
                <a:spcPct val="125000"/>
              </a:lnSpc>
              <a:spcBef>
                <a:spcPts val="0"/>
              </a:spcBef>
              <a:spcAft>
                <a:spcPts val="0"/>
              </a:spcAft>
            </a:pPr>
            <a:r>
              <a:rPr lang="zh-CN" altLang="en-US" b="1">
                <a:latin typeface="Times New Roman" panose="02020603050405020304" charset="0"/>
                <a:cs typeface="Times New Roman" panose="02020603050405020304" charset="0"/>
              </a:rPr>
              <a:t>解释</a:t>
            </a:r>
            <a:r>
              <a:rPr lang="zh-CN" altLang="en-US">
                <a:latin typeface="Times New Roman" panose="02020603050405020304" charset="0"/>
                <a:cs typeface="Times New Roman" panose="02020603050405020304" charset="0"/>
              </a:rPr>
              <a:t>：不同的feature map分别捕捉了“三角形”和“四边形”的图形信息。对于测试样本“帆船”，CNN的“三角形”和“四边形”的feature map都会被激活，即该图片中包含了三角形和四边形，就认为这是一个房子。</a:t>
            </a:r>
            <a:endParaRPr lang="zh-CN" altLang="en-US">
              <a:latin typeface="Times New Roman" panose="02020603050405020304" charset="0"/>
              <a:cs typeface="Times New Roman" panose="02020603050405020304" charset="0"/>
            </a:endParaRPr>
          </a:p>
        </p:txBody>
      </p:sp>
      <p:sp>
        <p:nvSpPr>
          <p:cNvPr id="14" name="文本框 13"/>
          <p:cNvSpPr txBox="1"/>
          <p:nvPr/>
        </p:nvSpPr>
        <p:spPr>
          <a:xfrm>
            <a:off x="706755" y="3553460"/>
            <a:ext cx="2540000" cy="2168525"/>
          </a:xfrm>
          <a:prstGeom prst="rect">
            <a:avLst/>
          </a:prstGeom>
          <a:noFill/>
        </p:spPr>
        <p:txBody>
          <a:bodyPr wrap="square" rtlCol="0" anchor="t">
            <a:spAutoFit/>
          </a:bodyPr>
          <a:p>
            <a:pPr>
              <a:lnSpc>
                <a:spcPct val="125000"/>
              </a:lnSpc>
              <a:spcBef>
                <a:spcPts val="0"/>
              </a:spcBef>
              <a:spcAft>
                <a:spcPts val="0"/>
              </a:spcAft>
            </a:pPr>
            <a:r>
              <a:rPr lang="zh-CN" altLang="en-US" b="1">
                <a:latin typeface="Times New Roman" panose="02020603050405020304" charset="0"/>
                <a:cs typeface="Times New Roman" panose="02020603050405020304" charset="0"/>
              </a:rPr>
              <a:t>问题的提出</a:t>
            </a:r>
            <a:r>
              <a:rPr lang="zh-CN" altLang="en-US">
                <a:latin typeface="Times New Roman" panose="02020603050405020304" charset="0"/>
                <a:cs typeface="Times New Roman" panose="02020603050405020304" charset="0"/>
              </a:rPr>
              <a:t>：用大量“房子”的图片训练CNN，然后用右边的“帆船”去测试CNN，CNN会错误地认为右边的图片也是“房子”。</a:t>
            </a:r>
            <a:endParaRPr lang="zh-CN" altLang="en-US">
              <a:latin typeface="Times New Roman" panose="02020603050405020304" charset="0"/>
              <a:cs typeface="Times New Roman" panose="02020603050405020304" charset="0"/>
            </a:endParaRPr>
          </a:p>
        </p:txBody>
      </p:sp>
      <p:sp>
        <p:nvSpPr>
          <p:cNvPr id="15" name="右箭头 14"/>
          <p:cNvSpPr/>
          <p:nvPr/>
        </p:nvSpPr>
        <p:spPr>
          <a:xfrm>
            <a:off x="3442970" y="3463290"/>
            <a:ext cx="542925" cy="3752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7692390" y="2412365"/>
            <a:ext cx="3629660" cy="2861310"/>
          </a:xfrm>
          <a:prstGeom prst="rect">
            <a:avLst/>
          </a:prstGeom>
          <a:noFill/>
        </p:spPr>
        <p:txBody>
          <a:bodyPr wrap="square" rtlCol="0" anchor="t">
            <a:spAutoFit/>
          </a:bodyPr>
          <a:p>
            <a:pPr>
              <a:lnSpc>
                <a:spcPct val="125000"/>
              </a:lnSpc>
              <a:spcBef>
                <a:spcPts val="0"/>
              </a:spcBef>
              <a:spcAft>
                <a:spcPts val="0"/>
              </a:spcAft>
            </a:pPr>
            <a:r>
              <a:rPr lang="zh-CN" altLang="en-US" b="1">
                <a:latin typeface="Times New Roman" panose="02020603050405020304" charset="0"/>
                <a:cs typeface="Times New Roman" panose="02020603050405020304" charset="0"/>
                <a:sym typeface="+mn-ea"/>
              </a:rPr>
              <a:t>CNN的缺陷</a:t>
            </a:r>
            <a:r>
              <a:rPr lang="zh-CN" altLang="en-US">
                <a:latin typeface="Times New Roman" panose="02020603050405020304" charset="0"/>
                <a:cs typeface="Times New Roman" panose="02020603050405020304" charset="0"/>
                <a:sym typeface="+mn-ea"/>
              </a:rPr>
              <a:t>：仅仅考虑了“有没有”的问题，没有考虑feature map的结构关系。这个结构关系包括位置，角度等等。</a:t>
            </a:r>
            <a:endParaRPr lang="zh-CN" altLang="en-US">
              <a:latin typeface="Times New Roman" panose="02020603050405020304" charset="0"/>
              <a:cs typeface="Times New Roman" panose="02020603050405020304" charset="0"/>
              <a:sym typeface="+mn-ea"/>
            </a:endParaRPr>
          </a:p>
          <a:p>
            <a:pPr>
              <a:lnSpc>
                <a:spcPct val="125000"/>
              </a:lnSpc>
              <a:spcBef>
                <a:spcPts val="0"/>
              </a:spcBef>
              <a:spcAft>
                <a:spcPts val="0"/>
              </a:spcAft>
            </a:pPr>
            <a:r>
              <a:rPr lang="zh-CN" altLang="en-US"/>
              <a:t>池化逐渐降低数据体的空间尺寸，这样的话能减少网络中参数的数量，使得计算资源消耗变少，但却导致一些重要信息丢失。</a:t>
            </a:r>
            <a:endParaRPr lang="zh-CN" altLang="en-US"/>
          </a:p>
        </p:txBody>
      </p:sp>
      <p:sp>
        <p:nvSpPr>
          <p:cNvPr id="17" name="右箭头 16"/>
          <p:cNvSpPr/>
          <p:nvPr/>
        </p:nvSpPr>
        <p:spPr>
          <a:xfrm>
            <a:off x="6949440" y="3463925"/>
            <a:ext cx="542925" cy="3752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200" advTm="8853">
        <p14:flip dir="l"/>
      </p:transition>
    </mc:Choice>
    <mc:Fallback>
      <p:transition spd="slow" advTm="8853">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20204"/>
                <a:ea typeface="微软雅黑" panose="020B0503020204020204" charset="-122"/>
              </a:rPr>
            </a:fld>
            <a:r>
              <a:rPr lang="zh-CN" altLang="en-US" sz="1200" dirty="0">
                <a:solidFill>
                  <a:srgbClr val="314371"/>
                </a:solidFill>
                <a:latin typeface="Arial" panose="020B060402020202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4445" y="95377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097280" y="366395"/>
            <a:ext cx="10927080" cy="521970"/>
          </a:xfrm>
          <a:prstGeom prst="rect">
            <a:avLst/>
          </a:prstGeom>
          <a:noFill/>
        </p:spPr>
        <p:txBody>
          <a:bodyPr wrap="square" rtlCol="0">
            <a:spAutoFit/>
          </a:bodyPr>
          <a:lstStyle/>
          <a:p>
            <a:r>
              <a:rPr lang="en-US" alt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Capsule Network</a:t>
            </a:r>
            <a:endParaRPr lang="zh-CN" altLang="en-US"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4" name="文本框 23"/>
          <p:cNvSpPr txBox="1"/>
          <p:nvPr/>
        </p:nvSpPr>
        <p:spPr>
          <a:xfrm>
            <a:off x="254000" y="1061720"/>
            <a:ext cx="6734175" cy="460375"/>
          </a:xfrm>
          <a:prstGeom prst="rect">
            <a:avLst/>
          </a:prstGeom>
          <a:noFill/>
        </p:spPr>
        <p:txBody>
          <a:bodyPr wrap="square" rtlCol="0">
            <a:spAutoFit/>
          </a:bodyPr>
          <a:p>
            <a:r>
              <a:rPr lang="en-US" altLang="zh-CN" sz="2400" b="1">
                <a:latin typeface="Times New Roman" panose="02020603050405020304" charset="0"/>
                <a:ea typeface="宋体" panose="02010600030101010101" pitchFamily="2" charset="-122"/>
                <a:cs typeface="Times New Roman" panose="02020603050405020304" charset="0"/>
              </a:rPr>
              <a:t>胶囊网络</a:t>
            </a:r>
            <a:endParaRPr lang="en-US" altLang="zh-CN" sz="2400" b="1">
              <a:latin typeface="Times New Roman" panose="02020603050405020304" charset="0"/>
              <a:ea typeface="宋体" panose="02010600030101010101" pitchFamily="2" charset="-122"/>
              <a:cs typeface="Times New Roman" panose="02020603050405020304" charset="0"/>
            </a:endParaRPr>
          </a:p>
        </p:txBody>
      </p:sp>
      <p:pic>
        <p:nvPicPr>
          <p:cNvPr id="14" name="图片 12"/>
          <p:cNvPicPr>
            <a:picLocks noChangeAspect="1"/>
          </p:cNvPicPr>
          <p:nvPr/>
        </p:nvPicPr>
        <p:blipFill>
          <a:blip r:embed="rId1"/>
          <a:stretch>
            <a:fillRect/>
          </a:stretch>
        </p:blipFill>
        <p:spPr>
          <a:xfrm>
            <a:off x="799148" y="3914775"/>
            <a:ext cx="3804281" cy="2171700"/>
          </a:xfrm>
          <a:prstGeom prst="rect">
            <a:avLst/>
          </a:prstGeom>
        </p:spPr>
      </p:pic>
      <p:sp>
        <p:nvSpPr>
          <p:cNvPr id="19" name="文本框 18"/>
          <p:cNvSpPr txBox="1"/>
          <p:nvPr/>
        </p:nvSpPr>
        <p:spPr>
          <a:xfrm>
            <a:off x="345440" y="1522095"/>
            <a:ext cx="5683885" cy="2515235"/>
          </a:xfrm>
          <a:prstGeom prst="rect">
            <a:avLst/>
          </a:prstGeom>
          <a:noFill/>
        </p:spPr>
        <p:txBody>
          <a:bodyPr wrap="square" rtlCol="0" anchor="t">
            <a:spAutoFit/>
          </a:bodyPr>
          <a:p>
            <a:pPr marL="285750" indent="-285750">
              <a:lnSpc>
                <a:spcPct val="125000"/>
              </a:lnSpc>
              <a:spcBef>
                <a:spcPts val="0"/>
              </a:spcBef>
              <a:spcAft>
                <a:spcPts val="0"/>
              </a:spcAft>
              <a:buFont typeface="Wingdings" panose="05000000000000000000" charset="0"/>
              <a:buChar char="l"/>
            </a:pPr>
            <a:r>
              <a:rPr lang="en-US" altLang="zh-CN">
                <a:latin typeface="Times New Roman" panose="02020603050405020304" charset="0"/>
                <a:cs typeface="Times New Roman" panose="02020603050405020304" charset="0"/>
              </a:rPr>
              <a:t>Capsule:</a:t>
            </a:r>
            <a:r>
              <a:rPr lang="zh-CN" altLang="en-US">
                <a:latin typeface="Times New Roman" panose="02020603050405020304" charset="0"/>
                <a:cs typeface="Times New Roman" panose="02020603050405020304" charset="0"/>
              </a:rPr>
              <a:t>也称为向量神经元。</a:t>
            </a:r>
            <a:r>
              <a:rPr lang="en-US" altLang="zh-CN">
                <a:latin typeface="Times New Roman" panose="02020603050405020304" charset="0"/>
                <a:cs typeface="Times New Roman" panose="02020603050405020304" charset="0"/>
              </a:rPr>
              <a:t>将原先使用标量表示的神经元变为使用向量表示的神经元。每一个”Capsule”表示一个属性，而</a:t>
            </a:r>
            <a:r>
              <a:rPr lang="en-US" altLang="zh-CN">
                <a:latin typeface="Times New Roman" panose="02020603050405020304" charset="0"/>
                <a:cs typeface="Times New Roman" panose="02020603050405020304" charset="0"/>
                <a:sym typeface="+mn-ea"/>
              </a:rPr>
              <a:t>”Capsule”</a:t>
            </a:r>
            <a:r>
              <a:rPr lang="en-US" altLang="zh-CN">
                <a:latin typeface="Times New Roman" panose="02020603050405020304" charset="0"/>
                <a:cs typeface="Times New Roman" panose="02020603050405020304" charset="0"/>
              </a:rPr>
              <a:t>的向量则表示该特征的某些“含义”。</a:t>
            </a:r>
            <a:endParaRPr lang="en-US" altLang="zh-CN">
              <a:latin typeface="Times New Roman" panose="02020603050405020304" charset="0"/>
              <a:cs typeface="Times New Roman" panose="02020603050405020304" charset="0"/>
            </a:endParaRPr>
          </a:p>
          <a:p>
            <a:pPr marL="285750" indent="-285750">
              <a:lnSpc>
                <a:spcPct val="125000"/>
              </a:lnSpc>
              <a:spcBef>
                <a:spcPts val="0"/>
              </a:spcBef>
              <a:spcAft>
                <a:spcPts val="0"/>
              </a:spcAft>
              <a:buFont typeface="Wingdings" panose="05000000000000000000" charset="0"/>
              <a:buChar char="Ø"/>
            </a:pPr>
            <a:r>
              <a:rPr lang="en-US" altLang="zh-CN">
                <a:latin typeface="Times New Roman" panose="02020603050405020304" charset="0"/>
                <a:cs typeface="Times New Roman" panose="02020603050405020304" charset="0"/>
              </a:rPr>
              <a:t>长度代表</a:t>
            </a:r>
            <a:r>
              <a:rPr lang="zh-CN" altLang="en-US">
                <a:latin typeface="Times New Roman" panose="02020603050405020304" charset="0"/>
                <a:cs typeface="Times New Roman" panose="02020603050405020304" charset="0"/>
                <a:sym typeface="+mn-ea"/>
              </a:rPr>
              <a:t>特征</a:t>
            </a:r>
            <a:r>
              <a:rPr lang="en-US" altLang="zh-CN">
                <a:latin typeface="Times New Roman" panose="02020603050405020304" charset="0"/>
                <a:cs typeface="Times New Roman" panose="02020603050405020304" charset="0"/>
              </a:rPr>
              <a:t>在图像某个位置存在的概率</a:t>
            </a:r>
            <a:r>
              <a:rPr lang="zh-CN" altLang="en-US">
                <a:latin typeface="Times New Roman" panose="02020603050405020304" charset="0"/>
                <a:cs typeface="Times New Roman" panose="02020603050405020304" charset="0"/>
              </a:rPr>
              <a:t>；</a:t>
            </a:r>
            <a:endParaRPr lang="zh-CN" altLang="en-US">
              <a:latin typeface="Times New Roman" panose="02020603050405020304" charset="0"/>
              <a:cs typeface="Times New Roman" panose="02020603050405020304" charset="0"/>
            </a:endParaRPr>
          </a:p>
          <a:p>
            <a:pPr marL="285750" indent="-285750">
              <a:lnSpc>
                <a:spcPct val="125000"/>
              </a:lnSpc>
              <a:spcBef>
                <a:spcPts val="0"/>
              </a:spcBef>
              <a:spcAft>
                <a:spcPts val="0"/>
              </a:spcAft>
              <a:buFont typeface="Wingdings" panose="05000000000000000000" charset="0"/>
              <a:buChar char="Ø"/>
            </a:pPr>
            <a:r>
              <a:rPr lang="zh-CN" altLang="en-US">
                <a:latin typeface="Times New Roman" panose="02020603050405020304" charset="0"/>
                <a:cs typeface="Times New Roman" panose="02020603050405020304" charset="0"/>
              </a:rPr>
              <a:t>向量中的每个元素代表一些参数，比如位置，转角，清晰度等等。</a:t>
            </a:r>
            <a:endParaRPr lang="zh-CN" altLang="en-US">
              <a:latin typeface="Times New Roman" panose="02020603050405020304" charset="0"/>
              <a:cs typeface="Times New Roman" panose="02020603050405020304" charset="0"/>
            </a:endParaRPr>
          </a:p>
        </p:txBody>
      </p:sp>
      <p:sp>
        <p:nvSpPr>
          <p:cNvPr id="13" name="文本框 12"/>
          <p:cNvSpPr txBox="1"/>
          <p:nvPr/>
        </p:nvSpPr>
        <p:spPr>
          <a:xfrm>
            <a:off x="6340475" y="1061720"/>
            <a:ext cx="5683885" cy="5631180"/>
          </a:xfrm>
          <a:prstGeom prst="rect">
            <a:avLst/>
          </a:prstGeom>
          <a:noFill/>
        </p:spPr>
        <p:txBody>
          <a:bodyPr wrap="square" rtlCol="0" anchor="t">
            <a:spAutoFit/>
          </a:bodyPr>
          <a:p>
            <a:pPr marL="285750" indent="-285750">
              <a:lnSpc>
                <a:spcPct val="125000"/>
              </a:lnSpc>
              <a:spcBef>
                <a:spcPts val="0"/>
              </a:spcBef>
              <a:spcAft>
                <a:spcPts val="0"/>
              </a:spcAft>
              <a:buFont typeface="Wingdings" panose="05000000000000000000" charset="0"/>
              <a:buChar char="l"/>
            </a:pPr>
            <a:r>
              <a:rPr lang="zh-CN" altLang="en-US">
                <a:latin typeface="Times New Roman" panose="02020603050405020304" charset="0"/>
                <a:cs typeface="Times New Roman" panose="02020603050405020304" charset="0"/>
              </a:rPr>
              <a:t>标量神经元：</a:t>
            </a:r>
            <a:endParaRPr lang="zh-CN" altLang="en-US">
              <a:latin typeface="Times New Roman" panose="02020603050405020304" charset="0"/>
              <a:cs typeface="Times New Roman" panose="02020603050405020304" charset="0"/>
            </a:endParaRPr>
          </a:p>
          <a:p>
            <a:pPr marL="342900" indent="-342900">
              <a:lnSpc>
                <a:spcPct val="125000"/>
              </a:lnSpc>
              <a:spcBef>
                <a:spcPts val="0"/>
              </a:spcBef>
              <a:spcAft>
                <a:spcPts val="0"/>
              </a:spcAft>
              <a:buFont typeface="+mj-lt"/>
              <a:buAutoNum type="arabicPeriod"/>
            </a:pPr>
            <a:r>
              <a:rPr lang="zh-CN" altLang="en-US">
                <a:latin typeface="Times New Roman" panose="02020603050405020304" charset="0"/>
                <a:ea typeface="宋体" panose="02010600030101010101" pitchFamily="2" charset="-122"/>
                <a:cs typeface="Times New Roman" panose="02020603050405020304" charset="0"/>
              </a:rPr>
              <a:t>将输入标量x 乘上权重w</a:t>
            </a:r>
            <a:endParaRPr lang="zh-CN" altLang="en-US">
              <a:latin typeface="Times New Roman" panose="02020603050405020304" charset="0"/>
              <a:ea typeface="宋体" panose="02010600030101010101" pitchFamily="2" charset="-122"/>
              <a:cs typeface="Times New Roman" panose="02020603050405020304" charset="0"/>
            </a:endParaRPr>
          </a:p>
          <a:p>
            <a:pPr marL="342900" indent="-342900">
              <a:lnSpc>
                <a:spcPct val="125000"/>
              </a:lnSpc>
              <a:spcBef>
                <a:spcPts val="0"/>
              </a:spcBef>
              <a:spcAft>
                <a:spcPts val="0"/>
              </a:spcAft>
              <a:buFont typeface="+mj-lt"/>
              <a:buAutoNum type="arabicPeriod"/>
            </a:pPr>
            <a:r>
              <a:rPr lang="zh-CN" altLang="en-US">
                <a:latin typeface="Times New Roman" panose="02020603050405020304" charset="0"/>
                <a:ea typeface="宋体" panose="02010600030101010101" pitchFamily="2" charset="-122"/>
                <a:cs typeface="Times New Roman" panose="02020603050405020304" charset="0"/>
              </a:rPr>
              <a:t>对加权的输入标量求和成标量a</a:t>
            </a:r>
            <a:endParaRPr lang="zh-CN" altLang="en-US">
              <a:latin typeface="Times New Roman" panose="02020603050405020304" charset="0"/>
              <a:ea typeface="宋体" panose="02010600030101010101" pitchFamily="2" charset="-122"/>
              <a:cs typeface="Times New Roman" panose="02020603050405020304" charset="0"/>
            </a:endParaRPr>
          </a:p>
          <a:p>
            <a:pPr marL="342900" indent="-342900">
              <a:lnSpc>
                <a:spcPct val="125000"/>
              </a:lnSpc>
              <a:spcBef>
                <a:spcPts val="0"/>
              </a:spcBef>
              <a:spcAft>
                <a:spcPts val="0"/>
              </a:spcAft>
              <a:buFont typeface="+mj-lt"/>
              <a:buAutoNum type="arabicPeriod"/>
            </a:pPr>
            <a:r>
              <a:rPr lang="zh-CN" altLang="en-US">
                <a:latin typeface="Times New Roman" panose="02020603050405020304" charset="0"/>
                <a:ea typeface="宋体" panose="02010600030101010101" pitchFamily="2" charset="-122"/>
                <a:cs typeface="Times New Roman" panose="02020603050405020304" charset="0"/>
              </a:rPr>
              <a:t>用非线性函数将标量a 转化成标量h</a:t>
            </a:r>
            <a:endParaRPr lang="zh-CN" altLang="en-US">
              <a:latin typeface="Times New Roman" panose="02020603050405020304" charset="0"/>
              <a:ea typeface="宋体" panose="02010600030101010101" pitchFamily="2" charset="-122"/>
              <a:cs typeface="Times New Roman" panose="02020603050405020304" charset="0"/>
            </a:endParaRPr>
          </a:p>
          <a:p>
            <a:pPr marL="285750" indent="-285750">
              <a:lnSpc>
                <a:spcPct val="125000"/>
              </a:lnSpc>
              <a:spcBef>
                <a:spcPts val="0"/>
              </a:spcBef>
              <a:spcAft>
                <a:spcPts val="0"/>
              </a:spcAft>
              <a:buFont typeface="Wingdings" panose="05000000000000000000" charset="0"/>
              <a:buChar char="l"/>
            </a:pPr>
            <a:r>
              <a:rPr lang="zh-CN" altLang="en-US">
                <a:latin typeface="Times New Roman" panose="02020603050405020304" charset="0"/>
                <a:ea typeface="宋体" panose="02010600030101010101" pitchFamily="2" charset="-122"/>
                <a:cs typeface="Times New Roman" panose="02020603050405020304" charset="0"/>
              </a:rPr>
              <a:t>向量神经元：</a:t>
            </a:r>
            <a:endParaRPr lang="zh-CN" altLang="en-US">
              <a:latin typeface="Times New Roman" panose="02020603050405020304" charset="0"/>
              <a:ea typeface="宋体" panose="02010600030101010101" pitchFamily="2" charset="-122"/>
              <a:cs typeface="Times New Roman" panose="02020603050405020304" charset="0"/>
            </a:endParaRPr>
          </a:p>
          <a:p>
            <a:pPr marL="342900" indent="-342900">
              <a:lnSpc>
                <a:spcPct val="125000"/>
              </a:lnSpc>
              <a:spcBef>
                <a:spcPts val="0"/>
              </a:spcBef>
              <a:spcAft>
                <a:spcPts val="0"/>
              </a:spcAft>
              <a:buFont typeface="+mj-lt"/>
              <a:buAutoNum type="arabicPeriod"/>
            </a:pPr>
            <a:r>
              <a:rPr lang="zh-CN" altLang="en-US">
                <a:latin typeface="Times New Roman" panose="02020603050405020304" charset="0"/>
                <a:ea typeface="宋体" panose="02010600030101010101" pitchFamily="2" charset="-122"/>
                <a:cs typeface="Times New Roman" panose="02020603050405020304" charset="0"/>
              </a:rPr>
              <a:t>将输入向量u 用权值矩阵W 加工成新的输入向量U</a:t>
            </a:r>
            <a:endParaRPr lang="zh-CN" altLang="en-US">
              <a:latin typeface="Times New Roman" panose="02020603050405020304" charset="0"/>
              <a:ea typeface="宋体" panose="02010600030101010101" pitchFamily="2" charset="-122"/>
              <a:cs typeface="Times New Roman" panose="02020603050405020304" charset="0"/>
            </a:endParaRPr>
          </a:p>
          <a:p>
            <a:pPr marL="342900" indent="-342900">
              <a:lnSpc>
                <a:spcPct val="125000"/>
              </a:lnSpc>
              <a:spcBef>
                <a:spcPts val="0"/>
              </a:spcBef>
              <a:spcAft>
                <a:spcPts val="0"/>
              </a:spcAft>
              <a:buFont typeface="+mj-lt"/>
              <a:buAutoNum type="arabicPeriod"/>
            </a:pPr>
            <a:r>
              <a:rPr lang="zh-CN" altLang="en-US">
                <a:latin typeface="Times New Roman" panose="02020603050405020304" charset="0"/>
                <a:ea typeface="宋体" panose="02010600030101010101" pitchFamily="2" charset="-122"/>
                <a:cs typeface="Times New Roman" panose="02020603050405020304" charset="0"/>
              </a:rPr>
              <a:t>将输入向量U 乘上耦合系数c</a:t>
            </a:r>
            <a:endParaRPr lang="zh-CN" altLang="en-US">
              <a:latin typeface="Times New Roman" panose="02020603050405020304" charset="0"/>
              <a:ea typeface="宋体" panose="02010600030101010101" pitchFamily="2" charset="-122"/>
              <a:cs typeface="Times New Roman" panose="02020603050405020304" charset="0"/>
            </a:endParaRPr>
          </a:p>
          <a:p>
            <a:pPr marL="342900" indent="-342900">
              <a:lnSpc>
                <a:spcPct val="125000"/>
              </a:lnSpc>
              <a:spcBef>
                <a:spcPts val="0"/>
              </a:spcBef>
              <a:spcAft>
                <a:spcPts val="0"/>
              </a:spcAft>
              <a:buFont typeface="+mj-lt"/>
              <a:buAutoNum type="arabicPeriod"/>
            </a:pPr>
            <a:r>
              <a:rPr lang="zh-CN" altLang="en-US">
                <a:latin typeface="Times New Roman" panose="02020603050405020304" charset="0"/>
                <a:ea typeface="宋体" panose="02010600030101010101" pitchFamily="2" charset="-122"/>
                <a:cs typeface="Times New Roman" panose="02020603050405020304" charset="0"/>
              </a:rPr>
              <a:t>对加权的输入向量求和成向量s</a:t>
            </a:r>
            <a:endParaRPr lang="zh-CN" altLang="en-US">
              <a:latin typeface="Times New Roman" panose="02020603050405020304" charset="0"/>
              <a:ea typeface="宋体" panose="02010600030101010101" pitchFamily="2" charset="-122"/>
              <a:cs typeface="Times New Roman" panose="02020603050405020304" charset="0"/>
            </a:endParaRPr>
          </a:p>
          <a:p>
            <a:pPr marL="342900" indent="-342900">
              <a:lnSpc>
                <a:spcPct val="125000"/>
              </a:lnSpc>
              <a:spcBef>
                <a:spcPts val="0"/>
              </a:spcBef>
              <a:spcAft>
                <a:spcPts val="0"/>
              </a:spcAft>
              <a:buFont typeface="+mj-lt"/>
              <a:buAutoNum type="arabicPeriod"/>
            </a:pPr>
            <a:r>
              <a:rPr lang="zh-CN" altLang="en-US">
                <a:latin typeface="Times New Roman" panose="02020603050405020304" charset="0"/>
                <a:ea typeface="宋体" panose="02010600030101010101" pitchFamily="2" charset="-122"/>
                <a:cs typeface="Times New Roman" panose="02020603050405020304" charset="0"/>
              </a:rPr>
              <a:t>用非线性函数将向量s 转化成向量v</a:t>
            </a:r>
            <a:endParaRPr lang="zh-CN" altLang="en-US">
              <a:latin typeface="Times New Roman" panose="02020603050405020304" charset="0"/>
              <a:ea typeface="宋体" panose="02010600030101010101" pitchFamily="2" charset="-122"/>
              <a:cs typeface="Times New Roman" panose="02020603050405020304" charset="0"/>
            </a:endParaRPr>
          </a:p>
          <a:p>
            <a:pPr marL="285750" indent="-285750">
              <a:lnSpc>
                <a:spcPct val="125000"/>
              </a:lnSpc>
              <a:spcBef>
                <a:spcPts val="0"/>
              </a:spcBef>
              <a:spcAft>
                <a:spcPts val="0"/>
              </a:spcAft>
              <a:buFont typeface="Wingdings" panose="05000000000000000000" charset="0"/>
              <a:buChar char="Ø"/>
            </a:pPr>
            <a:r>
              <a:rPr lang="zh-CN" altLang="en-US">
                <a:latin typeface="Times New Roman" panose="02020603050405020304" charset="0"/>
                <a:ea typeface="宋体" panose="02010600030101010101" pitchFamily="2" charset="-122"/>
                <a:cs typeface="Times New Roman" panose="02020603050405020304" charset="0"/>
              </a:rPr>
              <a:t>新的非线性激活函数</a:t>
            </a:r>
            <a:r>
              <a:rPr lang="en-US" altLang="zh-CN">
                <a:latin typeface="Times New Roman" panose="02020603050405020304" charset="0"/>
                <a:ea typeface="宋体" panose="02010600030101010101" pitchFamily="2" charset="-122"/>
                <a:cs typeface="Times New Roman" panose="02020603050405020304" charset="0"/>
              </a:rPr>
              <a:t>(squash</a:t>
            </a:r>
            <a:r>
              <a:rPr lang="zh-CN" altLang="en-US">
                <a:latin typeface="Times New Roman" panose="02020603050405020304" charset="0"/>
                <a:ea typeface="宋体" panose="02010600030101010101" pitchFamily="2" charset="-122"/>
                <a:cs typeface="Times New Roman" panose="02020603050405020304" charset="0"/>
              </a:rPr>
              <a:t>函数</a:t>
            </a:r>
            <a:r>
              <a:rPr lang="en-US" altLang="zh-CN">
                <a:latin typeface="Times New Roman" panose="02020603050405020304" charset="0"/>
                <a:ea typeface="宋体" panose="02010600030101010101" pitchFamily="2" charset="-122"/>
                <a:cs typeface="Times New Roman" panose="02020603050405020304" charset="0"/>
              </a:rPr>
              <a:t>)</a:t>
            </a:r>
            <a:r>
              <a:rPr lang="zh-CN" altLang="en-US">
                <a:latin typeface="Times New Roman" panose="02020603050405020304" charset="0"/>
                <a:ea typeface="宋体" panose="02010600030101010101" pitchFamily="2" charset="-122"/>
                <a:cs typeface="Times New Roman" panose="02020603050405020304" charset="0"/>
              </a:rPr>
              <a:t>：</a:t>
            </a:r>
            <a:endParaRPr lang="zh-CN" altLang="en-US">
              <a:latin typeface="Times New Roman" panose="02020603050405020304" charset="0"/>
              <a:ea typeface="宋体" panose="02010600030101010101" pitchFamily="2" charset="-122"/>
              <a:cs typeface="Times New Roman" panose="02020603050405020304" charset="0"/>
            </a:endParaRPr>
          </a:p>
          <a:p>
            <a:pPr indent="0">
              <a:lnSpc>
                <a:spcPct val="125000"/>
              </a:lnSpc>
              <a:spcBef>
                <a:spcPts val="0"/>
              </a:spcBef>
              <a:spcAft>
                <a:spcPts val="0"/>
              </a:spcAft>
              <a:buFont typeface="+mj-lt"/>
              <a:buNone/>
            </a:pPr>
            <a:endParaRPr lang="zh-CN" altLang="en-US">
              <a:latin typeface="Times New Roman" panose="02020603050405020304" charset="0"/>
              <a:ea typeface="宋体" panose="02010600030101010101" pitchFamily="2" charset="-122"/>
              <a:cs typeface="Times New Roman" panose="02020603050405020304" charset="0"/>
            </a:endParaRPr>
          </a:p>
          <a:p>
            <a:pPr indent="0">
              <a:lnSpc>
                <a:spcPct val="125000"/>
              </a:lnSpc>
              <a:spcBef>
                <a:spcPts val="0"/>
              </a:spcBef>
              <a:spcAft>
                <a:spcPts val="0"/>
              </a:spcAft>
              <a:buFont typeface="+mj-lt"/>
              <a:buNone/>
            </a:pPr>
            <a:endParaRPr lang="zh-CN" altLang="en-US">
              <a:latin typeface="Times New Roman" panose="02020603050405020304" charset="0"/>
              <a:ea typeface="宋体" panose="02010600030101010101" pitchFamily="2" charset="-122"/>
              <a:cs typeface="Times New Roman" panose="02020603050405020304" charset="0"/>
            </a:endParaRPr>
          </a:p>
          <a:p>
            <a:pPr indent="0">
              <a:lnSpc>
                <a:spcPct val="125000"/>
              </a:lnSpc>
              <a:spcBef>
                <a:spcPts val="0"/>
              </a:spcBef>
              <a:spcAft>
                <a:spcPts val="0"/>
              </a:spcAft>
              <a:buFont typeface="+mj-lt"/>
              <a:buNone/>
            </a:pPr>
            <a:endParaRPr lang="zh-CN" altLang="en-US">
              <a:latin typeface="Times New Roman" panose="02020603050405020304" charset="0"/>
              <a:ea typeface="宋体" panose="02010600030101010101" pitchFamily="2" charset="-122"/>
              <a:cs typeface="Times New Roman" panose="02020603050405020304" charset="0"/>
            </a:endParaRPr>
          </a:p>
          <a:p>
            <a:pPr indent="0">
              <a:lnSpc>
                <a:spcPct val="125000"/>
              </a:lnSpc>
              <a:spcBef>
                <a:spcPts val="0"/>
              </a:spcBef>
              <a:spcAft>
                <a:spcPts val="0"/>
              </a:spcAft>
              <a:buFont typeface="+mj-lt"/>
              <a:buNone/>
            </a:pPr>
            <a:r>
              <a:rPr lang="zh-CN" altLang="en-US">
                <a:latin typeface="Times New Roman" panose="02020603050405020304" charset="0"/>
                <a:ea typeface="宋体" panose="02010600030101010101" pitchFamily="2" charset="-122"/>
                <a:cs typeface="Times New Roman" panose="02020603050405020304" charset="0"/>
              </a:rPr>
              <a:t>前一部分是输入输入向量S的缩放尺度，后一部分是S的单位向量。用向量模的大小衡量某个特征出现的概率，模值越大，概率越大。</a:t>
            </a:r>
            <a:endParaRPr lang="zh-CN" altLang="en-US">
              <a:latin typeface="Times New Roman" panose="02020603050405020304" charset="0"/>
              <a:ea typeface="宋体" panose="02010600030101010101" pitchFamily="2" charset="-122"/>
              <a:cs typeface="Times New Roman" panose="02020603050405020304" charset="0"/>
            </a:endParaRPr>
          </a:p>
        </p:txBody>
      </p:sp>
      <p:graphicFrame>
        <p:nvGraphicFramePr>
          <p:cNvPr id="16" name="对象 15">
            <a:hlinkClick r:id="" action="ppaction://ole?verb="/>
          </p:cNvPr>
          <p:cNvGraphicFramePr>
            <a:graphicFrameLocks noChangeAspect="1"/>
          </p:cNvGraphicFramePr>
          <p:nvPr/>
        </p:nvGraphicFramePr>
        <p:xfrm>
          <a:off x="7613650" y="4475480"/>
          <a:ext cx="2079263" cy="1051056"/>
        </p:xfrm>
        <a:graphic>
          <a:graphicData uri="http://schemas.openxmlformats.org/presentationml/2006/ole">
            <mc:AlternateContent xmlns:mc="http://schemas.openxmlformats.org/markup-compatibility/2006">
              <mc:Choice xmlns:v="urn:schemas-microsoft-com:vml" Requires="v">
                <p:oleObj spid="_x0000_s3073" name="" r:id="rId2" imgW="1155700" imgH="584200" progId="Equation.KSEE3">
                  <p:embed/>
                </p:oleObj>
              </mc:Choice>
              <mc:Fallback>
                <p:oleObj name="" r:id="rId2" imgW="1155700" imgH="584200" progId="Equation.KSEE3">
                  <p:embed/>
                  <p:pic>
                    <p:nvPicPr>
                      <p:cNvPr id="0" name="图片 3072"/>
                      <p:cNvPicPr/>
                      <p:nvPr/>
                    </p:nvPicPr>
                    <p:blipFill>
                      <a:blip r:embed="rId3"/>
                      <a:stretch>
                        <a:fillRect/>
                      </a:stretch>
                    </p:blipFill>
                    <p:spPr>
                      <a:xfrm>
                        <a:off x="7613650" y="4475480"/>
                        <a:ext cx="2079263" cy="1051056"/>
                      </a:xfrm>
                      <a:prstGeom prst="rect">
                        <a:avLst/>
                      </a:prstGeom>
                    </p:spPr>
                  </p:pic>
                </p:oleObj>
              </mc:Fallback>
            </mc:AlternateContent>
          </a:graphicData>
        </a:graphic>
      </p:graphicFrame>
    </p:spTree>
    <p:custDataLst>
      <p:tags r:id="rId4"/>
    </p:custDataLst>
  </p:cSld>
  <p:clrMapOvr>
    <a:masterClrMapping/>
  </p:clrMapOvr>
  <mc:AlternateContent xmlns:mc="http://schemas.openxmlformats.org/markup-compatibility/2006">
    <mc:Choice xmlns:p14="http://schemas.microsoft.com/office/powerpoint/2010/main" Requires="p14">
      <p:transition spd="slow" p14:dur="1200" advTm="8853">
        <p14:flip dir="l"/>
      </p:transition>
    </mc:Choice>
    <mc:Fallback>
      <p:transition spd="slow" advTm="8853">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20204"/>
                <a:ea typeface="微软雅黑" panose="020B0503020204020204" charset="-122"/>
              </a:rPr>
            </a:fld>
            <a:r>
              <a:rPr lang="zh-CN" altLang="en-US" sz="1200" dirty="0">
                <a:solidFill>
                  <a:srgbClr val="314371"/>
                </a:solidFill>
                <a:latin typeface="Arial" panose="020B060402020202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4445" y="95377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097280" y="366395"/>
            <a:ext cx="10927080" cy="521970"/>
          </a:xfrm>
          <a:prstGeom prst="rect">
            <a:avLst/>
          </a:prstGeom>
          <a:noFill/>
        </p:spPr>
        <p:txBody>
          <a:bodyPr wrap="square" rtlCol="0">
            <a:spAutoFit/>
          </a:bodyPr>
          <a:lstStyle/>
          <a:p>
            <a:r>
              <a:rPr lang="en-US" alt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Capsule Network</a:t>
            </a:r>
            <a:endParaRPr lang="zh-CN" altLang="en-US"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4" name="文本框 23"/>
          <p:cNvSpPr txBox="1"/>
          <p:nvPr/>
        </p:nvSpPr>
        <p:spPr>
          <a:xfrm>
            <a:off x="254000" y="1061720"/>
            <a:ext cx="6734175" cy="460375"/>
          </a:xfrm>
          <a:prstGeom prst="rect">
            <a:avLst/>
          </a:prstGeom>
          <a:noFill/>
        </p:spPr>
        <p:txBody>
          <a:bodyPr wrap="square" rtlCol="0">
            <a:spAutoFit/>
          </a:bodyPr>
          <a:p>
            <a:r>
              <a:rPr lang="en-US" altLang="zh-CN" sz="2400" b="1">
                <a:latin typeface="Times New Roman" panose="02020603050405020304" charset="0"/>
                <a:ea typeface="宋体" panose="02010600030101010101" pitchFamily="2" charset="-122"/>
                <a:cs typeface="Times New Roman" panose="02020603050405020304" charset="0"/>
                <a:sym typeface="+mn-ea"/>
              </a:rPr>
              <a:t>胶囊网络</a:t>
            </a:r>
            <a:endParaRPr lang="en-US" altLang="zh-CN" sz="2400" b="1">
              <a:latin typeface="Times New Roman" panose="02020603050405020304" charset="0"/>
              <a:ea typeface="宋体" panose="02010600030101010101" pitchFamily="2" charset="-122"/>
              <a:cs typeface="Times New Roman" panose="02020603050405020304" charset="0"/>
            </a:endParaRPr>
          </a:p>
        </p:txBody>
      </p:sp>
      <p:graphicFrame>
        <p:nvGraphicFramePr>
          <p:cNvPr id="11" name="对象 -2147482607"/>
          <p:cNvGraphicFramePr>
            <a:graphicFrameLocks noChangeAspect="1"/>
          </p:cNvGraphicFramePr>
          <p:nvPr/>
        </p:nvGraphicFramePr>
        <p:xfrm>
          <a:off x="7836218" y="2857183"/>
          <a:ext cx="4023877" cy="3534473"/>
        </p:xfrm>
        <a:graphic>
          <a:graphicData uri="http://schemas.openxmlformats.org/presentationml/2006/ole">
            <mc:AlternateContent xmlns:mc="http://schemas.openxmlformats.org/markup-compatibility/2006">
              <mc:Choice xmlns:v="urn:schemas-microsoft-com:vml" Requires="v">
                <p:oleObj spid="_x0000_s15" name="" r:id="rId1" imgW="5033645" imgH="4418330" progId="Visio.Drawing.15">
                  <p:embed/>
                </p:oleObj>
              </mc:Choice>
              <mc:Fallback>
                <p:oleObj name="" r:id="rId1" imgW="5033645" imgH="4418330" progId="Visio.Drawing.15">
                  <p:embed/>
                  <p:pic>
                    <p:nvPicPr>
                      <p:cNvPr id="0" name="图片 14"/>
                      <p:cNvPicPr/>
                      <p:nvPr/>
                    </p:nvPicPr>
                    <p:blipFill>
                      <a:blip r:embed="rId2"/>
                      <a:stretch>
                        <a:fillRect/>
                      </a:stretch>
                    </p:blipFill>
                    <p:spPr>
                      <a:xfrm>
                        <a:off x="7836218" y="2857183"/>
                        <a:ext cx="4023877" cy="3534473"/>
                      </a:xfrm>
                      <a:prstGeom prst="rect">
                        <a:avLst/>
                      </a:prstGeom>
                      <a:noFill/>
                      <a:ln w="38100">
                        <a:noFill/>
                        <a:miter/>
                      </a:ln>
                    </p:spPr>
                  </p:pic>
                </p:oleObj>
              </mc:Fallback>
            </mc:AlternateContent>
          </a:graphicData>
        </a:graphic>
      </p:graphicFrame>
      <p:sp>
        <p:nvSpPr>
          <p:cNvPr id="17" name="文本框 16"/>
          <p:cNvSpPr txBox="1"/>
          <p:nvPr/>
        </p:nvSpPr>
        <p:spPr>
          <a:xfrm>
            <a:off x="8375015" y="6391910"/>
            <a:ext cx="2946400" cy="337185"/>
          </a:xfrm>
          <a:prstGeom prst="rect">
            <a:avLst/>
          </a:prstGeom>
          <a:noFill/>
          <a:ln w="9525">
            <a:noFill/>
          </a:ln>
        </p:spPr>
        <p:txBody>
          <a:bodyPr wrap="square">
            <a:spAutoFit/>
          </a:bodyPr>
          <a:p>
            <a:pPr indent="0" algn="ctr"/>
            <a:r>
              <a:rPr sz="1600" b="0">
                <a:latin typeface="Times New Roman" panose="02020603050405020304" charset="0"/>
                <a:ea typeface="宋体" panose="02010600030101010101" pitchFamily="2" charset="-122"/>
                <a:cs typeface="Times New Roman" panose="02020603050405020304" charset="0"/>
              </a:rPr>
              <a:t>胶囊神经元的连接方式</a:t>
            </a:r>
            <a:endParaRPr sz="1600" b="0">
              <a:latin typeface="Times New Roman" panose="02020603050405020304" charset="0"/>
              <a:ea typeface="宋体" panose="02010600030101010101" pitchFamily="2" charset="-122"/>
              <a:cs typeface="Times New Roman" panose="02020603050405020304" charset="0"/>
            </a:endParaRPr>
          </a:p>
        </p:txBody>
      </p:sp>
      <p:sp>
        <p:nvSpPr>
          <p:cNvPr id="18" name="文本框 17"/>
          <p:cNvSpPr txBox="1"/>
          <p:nvPr/>
        </p:nvSpPr>
        <p:spPr>
          <a:xfrm>
            <a:off x="7708265" y="1522095"/>
            <a:ext cx="4280535" cy="1129665"/>
          </a:xfrm>
          <a:prstGeom prst="rect">
            <a:avLst/>
          </a:prstGeom>
          <a:noFill/>
          <a:ln w="9525">
            <a:noFill/>
          </a:ln>
        </p:spPr>
        <p:txBody>
          <a:bodyPr wrap="square">
            <a:spAutoFit/>
          </a:bodyPr>
          <a:p>
            <a:pPr marL="285750" indent="-285750">
              <a:lnSpc>
                <a:spcPct val="125000"/>
              </a:lnSpc>
              <a:spcBef>
                <a:spcPts val="0"/>
              </a:spcBef>
              <a:spcAft>
                <a:spcPts val="0"/>
              </a:spcAft>
              <a:buFont typeface="Wingdings" panose="05000000000000000000" charset="0"/>
              <a:buChar char="l"/>
            </a:pPr>
            <a:r>
              <a:rPr lang="zh-CN" b="0">
                <a:ea typeface="宋体" panose="02010600030101010101" pitchFamily="2" charset="-122"/>
              </a:rPr>
              <a:t>类似全连接，前一层每一个胶囊神经单元都会和后一层每一个胶囊神经单元相连</a:t>
            </a:r>
            <a:r>
              <a:rPr lang="zh-CN" sz="1200" b="0">
                <a:ea typeface="宋体" panose="02010600030101010101" pitchFamily="2" charset="-122"/>
              </a:rPr>
              <a:t>。</a:t>
            </a:r>
            <a:endParaRPr lang="zh-CN" altLang="en-US"/>
          </a:p>
        </p:txBody>
      </p:sp>
      <p:graphicFrame>
        <p:nvGraphicFramePr>
          <p:cNvPr id="12" name="对象 11">
            <a:hlinkClick r:id="" action="ppaction://ole?verb="/>
          </p:cNvPr>
          <p:cNvGraphicFramePr>
            <a:graphicFrameLocks noChangeAspect="1"/>
          </p:cNvGraphicFramePr>
          <p:nvPr/>
        </p:nvGraphicFramePr>
        <p:xfrm>
          <a:off x="3154680" y="4383405"/>
          <a:ext cx="1294863" cy="482400"/>
        </p:xfrm>
        <a:graphic>
          <a:graphicData uri="http://schemas.openxmlformats.org/presentationml/2006/ole">
            <mc:AlternateContent xmlns:mc="http://schemas.openxmlformats.org/markup-compatibility/2006">
              <mc:Choice xmlns:v="urn:schemas-microsoft-com:vml" Requires="v">
                <p:oleObj spid="_x0000_s4097" name="" r:id="rId3" imgW="647700" imgH="241300" progId="Equation.KSEE3">
                  <p:embed/>
                </p:oleObj>
              </mc:Choice>
              <mc:Fallback>
                <p:oleObj name="" r:id="rId3" imgW="647700" imgH="241300" progId="Equation.KSEE3">
                  <p:embed/>
                  <p:pic>
                    <p:nvPicPr>
                      <p:cNvPr id="0" name="图片 4096"/>
                      <p:cNvPicPr/>
                      <p:nvPr/>
                    </p:nvPicPr>
                    <p:blipFill>
                      <a:blip r:embed="rId4"/>
                      <a:stretch>
                        <a:fillRect/>
                      </a:stretch>
                    </p:blipFill>
                    <p:spPr>
                      <a:xfrm>
                        <a:off x="3154680" y="4383405"/>
                        <a:ext cx="1294863" cy="482400"/>
                      </a:xfrm>
                      <a:prstGeom prst="rect">
                        <a:avLst/>
                      </a:prstGeom>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3017520" y="5005705"/>
          <a:ext cx="1674514" cy="532800"/>
        </p:xfrm>
        <a:graphic>
          <a:graphicData uri="http://schemas.openxmlformats.org/presentationml/2006/ole">
            <mc:AlternateContent xmlns:mc="http://schemas.openxmlformats.org/markup-compatibility/2006">
              <mc:Choice xmlns:v="urn:schemas-microsoft-com:vml" Requires="v">
                <p:oleObj spid="_x0000_s4098" name="" r:id="rId5" imgW="838200" imgH="266700" progId="Equation.KSEE3">
                  <p:embed/>
                </p:oleObj>
              </mc:Choice>
              <mc:Fallback>
                <p:oleObj name="" r:id="rId5" imgW="838200" imgH="266700" progId="Equation.KSEE3">
                  <p:embed/>
                  <p:pic>
                    <p:nvPicPr>
                      <p:cNvPr id="0" name="图片 4097"/>
                      <p:cNvPicPr/>
                      <p:nvPr/>
                    </p:nvPicPr>
                    <p:blipFill>
                      <a:blip r:embed="rId6"/>
                      <a:stretch>
                        <a:fillRect/>
                      </a:stretch>
                    </p:blipFill>
                    <p:spPr>
                      <a:xfrm>
                        <a:off x="3017520" y="5005705"/>
                        <a:ext cx="1674514" cy="532800"/>
                      </a:xfrm>
                      <a:prstGeom prst="rect">
                        <a:avLst/>
                      </a:prstGeom>
                    </p:spPr>
                  </p:pic>
                </p:oleObj>
              </mc:Fallback>
            </mc:AlternateContent>
          </a:graphicData>
        </a:graphic>
      </p:graphicFrame>
      <p:graphicFrame>
        <p:nvGraphicFramePr>
          <p:cNvPr id="20" name="对象 19">
            <a:hlinkClick r:id="" action="ppaction://ole?verb="/>
          </p:cNvPr>
          <p:cNvGraphicFramePr>
            <a:graphicFrameLocks noChangeAspect="1"/>
          </p:cNvGraphicFramePr>
          <p:nvPr/>
        </p:nvGraphicFramePr>
        <p:xfrm>
          <a:off x="2790825" y="5678170"/>
          <a:ext cx="2079263" cy="1051056"/>
        </p:xfrm>
        <a:graphic>
          <a:graphicData uri="http://schemas.openxmlformats.org/presentationml/2006/ole">
            <mc:AlternateContent xmlns:mc="http://schemas.openxmlformats.org/markup-compatibility/2006">
              <mc:Choice xmlns:v="urn:schemas-microsoft-com:vml" Requires="v">
                <p:oleObj spid="_x0000_s3073" name="" r:id="rId7" imgW="1155700" imgH="584200" progId="Equation.KSEE3">
                  <p:embed/>
                </p:oleObj>
              </mc:Choice>
              <mc:Fallback>
                <p:oleObj name="" r:id="rId7" imgW="1155700" imgH="584200" progId="Equation.KSEE3">
                  <p:embed/>
                  <p:pic>
                    <p:nvPicPr>
                      <p:cNvPr id="0" name="图片 3072"/>
                      <p:cNvPicPr/>
                      <p:nvPr/>
                    </p:nvPicPr>
                    <p:blipFill>
                      <a:blip r:embed="rId8"/>
                      <a:stretch>
                        <a:fillRect/>
                      </a:stretch>
                    </p:blipFill>
                    <p:spPr>
                      <a:xfrm>
                        <a:off x="2790825" y="5678170"/>
                        <a:ext cx="2079263" cy="1051056"/>
                      </a:xfrm>
                      <a:prstGeom prst="rect">
                        <a:avLst/>
                      </a:prstGeom>
                    </p:spPr>
                  </p:pic>
                </p:oleObj>
              </mc:Fallback>
            </mc:AlternateContent>
          </a:graphicData>
        </a:graphic>
      </p:graphicFrame>
      <p:graphicFrame>
        <p:nvGraphicFramePr>
          <p:cNvPr id="21" name="对象 -2147482600"/>
          <p:cNvGraphicFramePr>
            <a:graphicFrameLocks noChangeAspect="1"/>
          </p:cNvGraphicFramePr>
          <p:nvPr/>
        </p:nvGraphicFramePr>
        <p:xfrm>
          <a:off x="2792730" y="2716530"/>
          <a:ext cx="1656663" cy="723600"/>
        </p:xfrm>
        <a:graphic>
          <a:graphicData uri="http://schemas.openxmlformats.org/presentationml/2006/ole">
            <mc:AlternateContent xmlns:mc="http://schemas.openxmlformats.org/markup-compatibility/2006">
              <mc:Choice xmlns:v="urn:schemas-microsoft-com:vml" Requires="v">
                <p:oleObj spid="_x0000_s3076" name="" r:id="rId9" imgW="1104900" imgH="482600" progId="Equation.KSEE3">
                  <p:embed/>
                </p:oleObj>
              </mc:Choice>
              <mc:Fallback>
                <p:oleObj name="" r:id="rId9" imgW="1104900" imgH="482600" progId="Equation.KSEE3">
                  <p:embed/>
                  <p:pic>
                    <p:nvPicPr>
                      <p:cNvPr id="0" name="图片 3075"/>
                      <p:cNvPicPr/>
                      <p:nvPr/>
                    </p:nvPicPr>
                    <p:blipFill>
                      <a:blip r:embed="rId10"/>
                      <a:stretch>
                        <a:fillRect/>
                      </a:stretch>
                    </p:blipFill>
                    <p:spPr>
                      <a:xfrm>
                        <a:off x="2792730" y="2716530"/>
                        <a:ext cx="1656663" cy="723600"/>
                      </a:xfrm>
                      <a:prstGeom prst="rect">
                        <a:avLst/>
                      </a:prstGeom>
                      <a:noFill/>
                      <a:ln w="38100">
                        <a:noFill/>
                        <a:miter/>
                      </a:ln>
                    </p:spPr>
                  </p:pic>
                </p:oleObj>
              </mc:Fallback>
            </mc:AlternateContent>
          </a:graphicData>
        </a:graphic>
      </p:graphicFrame>
      <p:sp>
        <p:nvSpPr>
          <p:cNvPr id="25" name="文本框 24"/>
          <p:cNvSpPr txBox="1"/>
          <p:nvPr/>
        </p:nvSpPr>
        <p:spPr>
          <a:xfrm>
            <a:off x="457200" y="1522095"/>
            <a:ext cx="6795135" cy="1245235"/>
          </a:xfrm>
          <a:prstGeom prst="rect">
            <a:avLst/>
          </a:prstGeom>
          <a:noFill/>
        </p:spPr>
        <p:txBody>
          <a:bodyPr wrap="square" rtlCol="0">
            <a:spAutoFit/>
          </a:bodyPr>
          <a:p>
            <a:pPr>
              <a:lnSpc>
                <a:spcPct val="125000"/>
              </a:lnSpc>
              <a:spcBef>
                <a:spcPts val="0"/>
              </a:spcBef>
              <a:spcAft>
                <a:spcPts val="0"/>
              </a:spcAft>
            </a:pPr>
            <a:r>
              <a:rPr lang="en-US" altLang="zh-CN" sz="2000">
                <a:latin typeface="Times New Roman" panose="02020603050405020304" charset="0"/>
                <a:cs typeface="Times New Roman" panose="02020603050405020304" charset="0"/>
              </a:rPr>
              <a:t>1.</a:t>
            </a:r>
            <a:r>
              <a:rPr lang="zh-CN" altLang="en-US" sz="2000">
                <a:latin typeface="Times New Roman" panose="02020603050405020304" charset="0"/>
                <a:cs typeface="Times New Roman" panose="02020603050405020304" charset="0"/>
                <a:sym typeface="+mn-ea"/>
              </a:rPr>
              <a:t>初始化所有</a:t>
            </a:r>
            <a:r>
              <a:rPr lang="en-US" altLang="zh-CN" sz="2000">
                <a:latin typeface="Times New Roman" panose="02020603050405020304" charset="0"/>
                <a:cs typeface="Times New Roman" panose="02020603050405020304" charset="0"/>
                <a:sym typeface="+mn-ea"/>
              </a:rPr>
              <a:t>b</a:t>
            </a:r>
            <a:r>
              <a:rPr lang="zh-CN" altLang="en-US" sz="2000">
                <a:latin typeface="Times New Roman" panose="02020603050405020304" charset="0"/>
                <a:cs typeface="Times New Roman" panose="02020603050405020304" charset="0"/>
                <a:sym typeface="+mn-ea"/>
              </a:rPr>
              <a:t>为</a:t>
            </a:r>
            <a:r>
              <a:rPr lang="en-US" altLang="zh-CN" sz="2000">
                <a:latin typeface="Times New Roman" panose="02020603050405020304" charset="0"/>
                <a:cs typeface="Times New Roman" panose="02020603050405020304" charset="0"/>
                <a:sym typeface="+mn-ea"/>
              </a:rPr>
              <a:t>0</a:t>
            </a:r>
            <a:r>
              <a:rPr lang="zh-CN" altLang="en-US" sz="2000">
                <a:latin typeface="Times New Roman" panose="02020603050405020304" charset="0"/>
                <a:cs typeface="Times New Roman" panose="02020603050405020304" charset="0"/>
                <a:sym typeface="+mn-ea"/>
              </a:rPr>
              <a:t>，意味着起始时第l层的每个胶囊对第l+1层的第</a:t>
            </a:r>
            <a:r>
              <a:rPr lang="en-US" altLang="zh-CN" sz="2000">
                <a:latin typeface="Times New Roman" panose="02020603050405020304" charset="0"/>
                <a:cs typeface="Times New Roman" panose="02020603050405020304" charset="0"/>
                <a:sym typeface="+mn-ea"/>
              </a:rPr>
              <a:t>j</a:t>
            </a:r>
            <a:r>
              <a:rPr lang="zh-CN" altLang="en-US" sz="2000">
                <a:latin typeface="Times New Roman" panose="02020603050405020304" charset="0"/>
                <a:cs typeface="Times New Roman" panose="02020603050405020304" charset="0"/>
                <a:sym typeface="+mn-ea"/>
              </a:rPr>
              <a:t>个胶囊贡献一样，不确定性达到最大值，低层胶囊不知道它们的输出最适合哪个高层胶囊。由</a:t>
            </a:r>
            <a:r>
              <a:rPr lang="en-US" altLang="zh-CN" sz="2000">
                <a:latin typeface="Times New Roman" panose="02020603050405020304" charset="0"/>
                <a:cs typeface="Times New Roman" panose="02020603050405020304" charset="0"/>
                <a:sym typeface="+mn-ea"/>
              </a:rPr>
              <a:t>b</a:t>
            </a:r>
            <a:r>
              <a:rPr lang="zh-CN" altLang="en-US" sz="2000">
                <a:latin typeface="Times New Roman" panose="02020603050405020304" charset="0"/>
                <a:cs typeface="Times New Roman" panose="02020603050405020304" charset="0"/>
                <a:sym typeface="+mn-ea"/>
              </a:rPr>
              <a:t>得到耦合系数</a:t>
            </a:r>
            <a:r>
              <a:rPr lang="en-US" altLang="zh-CN" sz="2000">
                <a:latin typeface="Times New Roman" panose="02020603050405020304" charset="0"/>
                <a:cs typeface="Times New Roman" panose="02020603050405020304" charset="0"/>
                <a:sym typeface="+mn-ea"/>
              </a:rPr>
              <a:t>c</a:t>
            </a:r>
            <a:r>
              <a:rPr lang="zh-CN" altLang="en-US" sz="2000">
                <a:latin typeface="Times New Roman" panose="02020603050405020304" charset="0"/>
                <a:cs typeface="Times New Roman" panose="02020603050405020304" charset="0"/>
                <a:sym typeface="+mn-ea"/>
              </a:rPr>
              <a:t>：</a:t>
            </a:r>
            <a:endParaRPr lang="zh-CN" altLang="en-US" sz="2000">
              <a:latin typeface="Times New Roman" panose="02020603050405020304" charset="0"/>
              <a:cs typeface="Times New Roman" panose="02020603050405020304" charset="0"/>
            </a:endParaRPr>
          </a:p>
        </p:txBody>
      </p:sp>
      <p:sp>
        <p:nvSpPr>
          <p:cNvPr id="26" name="文本框 25"/>
          <p:cNvSpPr txBox="1"/>
          <p:nvPr/>
        </p:nvSpPr>
        <p:spPr>
          <a:xfrm>
            <a:off x="457200" y="3440430"/>
            <a:ext cx="6795135" cy="860425"/>
          </a:xfrm>
          <a:prstGeom prst="rect">
            <a:avLst/>
          </a:prstGeom>
          <a:noFill/>
        </p:spPr>
        <p:txBody>
          <a:bodyPr wrap="square" rtlCol="0">
            <a:spAutoFit/>
          </a:bodyPr>
          <a:p>
            <a:pPr>
              <a:lnSpc>
                <a:spcPct val="125000"/>
              </a:lnSpc>
              <a:spcBef>
                <a:spcPts val="0"/>
              </a:spcBef>
              <a:spcAft>
                <a:spcPts val="0"/>
              </a:spcAft>
            </a:pPr>
            <a:r>
              <a:rPr lang="en-US" altLang="zh-CN" sz="2000">
                <a:latin typeface="Times New Roman" panose="02020603050405020304" charset="0"/>
                <a:cs typeface="Times New Roman" panose="02020603050405020304" charset="0"/>
                <a:sym typeface="+mn-ea"/>
              </a:rPr>
              <a:t>2. </a:t>
            </a:r>
            <a:r>
              <a:rPr lang="zh-CN" altLang="en-US" sz="2000">
                <a:latin typeface="Times New Roman" panose="02020603050405020304" charset="0"/>
                <a:cs typeface="Times New Roman" panose="02020603050405020304" charset="0"/>
                <a:sym typeface="+mn-ea"/>
              </a:rPr>
              <a:t>由</a:t>
            </a:r>
            <a:r>
              <a:rPr lang="en-US" altLang="zh-CN" sz="2000">
                <a:latin typeface="Times New Roman" panose="02020603050405020304" charset="0"/>
                <a:cs typeface="Times New Roman" panose="02020603050405020304" charset="0"/>
                <a:sym typeface="+mn-ea"/>
              </a:rPr>
              <a:t>c</a:t>
            </a:r>
            <a:r>
              <a:rPr lang="zh-CN" altLang="en-US" sz="2000">
                <a:latin typeface="Times New Roman" panose="02020603050405020304" charset="0"/>
                <a:cs typeface="Times New Roman" panose="02020603050405020304" charset="0"/>
                <a:sym typeface="+mn-ea"/>
              </a:rPr>
              <a:t>得到</a:t>
            </a:r>
            <a:r>
              <a:rPr lang="en-US" altLang="zh-CN" sz="2000">
                <a:latin typeface="Times New Roman" panose="02020603050405020304" charset="0"/>
                <a:cs typeface="Times New Roman" panose="02020603050405020304" charset="0"/>
                <a:sym typeface="+mn-ea"/>
              </a:rPr>
              <a:t>s</a:t>
            </a:r>
            <a:r>
              <a:rPr lang="en-US" altLang="zh-CN" sz="2000" baseline="-25000">
                <a:latin typeface="Times New Roman" panose="02020603050405020304" charset="0"/>
                <a:cs typeface="Times New Roman" panose="02020603050405020304" charset="0"/>
                <a:sym typeface="+mn-ea"/>
              </a:rPr>
              <a:t>j</a:t>
            </a:r>
            <a:r>
              <a:rPr lang="zh-CN" altLang="en-US" sz="2000">
                <a:latin typeface="Times New Roman" panose="02020603050405020304" charset="0"/>
                <a:cs typeface="Times New Roman" panose="02020603050405020304" charset="0"/>
                <a:sym typeface="+mn-ea"/>
              </a:rPr>
              <a:t>，最后经过squash函数得到v</a:t>
            </a:r>
            <a:r>
              <a:rPr lang="zh-CN" altLang="en-US" sz="2000" baseline="-25000">
                <a:latin typeface="Times New Roman" panose="02020603050405020304" charset="0"/>
                <a:cs typeface="Times New Roman" panose="02020603050405020304" charset="0"/>
                <a:sym typeface="+mn-ea"/>
              </a:rPr>
              <a:t>j</a:t>
            </a:r>
            <a:r>
              <a:rPr lang="zh-CN" altLang="en-US" sz="2000">
                <a:latin typeface="Times New Roman" panose="02020603050405020304" charset="0"/>
                <a:cs typeface="Times New Roman" panose="02020603050405020304" charset="0"/>
                <a:sym typeface="+mn-ea"/>
              </a:rPr>
              <a:t>， squash 确保向量 s</a:t>
            </a:r>
            <a:r>
              <a:rPr lang="zh-CN" altLang="en-US" sz="2000" baseline="-25000">
                <a:latin typeface="Times New Roman" panose="02020603050405020304" charset="0"/>
                <a:cs typeface="Times New Roman" panose="02020603050405020304" charset="0"/>
                <a:sym typeface="+mn-ea"/>
              </a:rPr>
              <a:t>j</a:t>
            </a:r>
            <a:r>
              <a:rPr lang="zh-CN" altLang="en-US" sz="2000">
                <a:latin typeface="Times New Roman" panose="02020603050405020304" charset="0"/>
                <a:cs typeface="Times New Roman" panose="02020603050405020304" charset="0"/>
                <a:sym typeface="+mn-ea"/>
              </a:rPr>
              <a:t> 的方向不变，但长度不超过 1</a:t>
            </a:r>
            <a:endParaRPr lang="zh-CN" altLang="en-US" sz="2000">
              <a:latin typeface="Times New Roman" panose="02020603050405020304" charset="0"/>
              <a:cs typeface="Times New Roman" panose="02020603050405020304" charset="0"/>
            </a:endParaRPr>
          </a:p>
        </p:txBody>
      </p:sp>
    </p:spTree>
    <p:custDataLst>
      <p:tags r:id="rId11"/>
    </p:custDataLst>
  </p:cSld>
  <p:clrMapOvr>
    <a:masterClrMapping/>
  </p:clrMapOvr>
  <mc:AlternateContent xmlns:mc="http://schemas.openxmlformats.org/markup-compatibility/2006">
    <mc:Choice xmlns:p14="http://schemas.microsoft.com/office/powerpoint/2010/main" Requires="p14">
      <p:transition spd="slow" p14:dur="1200" advTm="8853">
        <p14:flip dir="l"/>
      </p:transition>
    </mc:Choice>
    <mc:Fallback>
      <p:transition spd="slow" advTm="8853">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20204"/>
                <a:ea typeface="微软雅黑" panose="020B0503020204020204" charset="-122"/>
              </a:rPr>
            </a:fld>
            <a:r>
              <a:rPr lang="zh-CN" altLang="en-US" sz="1200" dirty="0">
                <a:solidFill>
                  <a:srgbClr val="314371"/>
                </a:solidFill>
                <a:latin typeface="Arial" panose="020B060402020202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097280" y="366395"/>
            <a:ext cx="10927080" cy="521970"/>
          </a:xfrm>
          <a:prstGeom prst="rect">
            <a:avLst/>
          </a:prstGeom>
          <a:noFill/>
        </p:spPr>
        <p:txBody>
          <a:bodyPr wrap="square" rtlCol="0">
            <a:spAutoFit/>
          </a:bodyPr>
          <a:lstStyle/>
          <a:p>
            <a:r>
              <a:rPr 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课题的来源和背景</a:t>
            </a:r>
            <a:endParaRPr 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103" name="文本框 102"/>
          <p:cNvSpPr txBox="1"/>
          <p:nvPr/>
        </p:nvSpPr>
        <p:spPr>
          <a:xfrm>
            <a:off x="133985" y="952500"/>
            <a:ext cx="7922895" cy="553085"/>
          </a:xfrm>
          <a:prstGeom prst="rect">
            <a:avLst/>
          </a:prstGeom>
          <a:noFill/>
          <a:ln w="9525">
            <a:noFill/>
          </a:ln>
        </p:spPr>
        <p:txBody>
          <a:bodyPr wrap="square">
            <a:spAutoFit/>
          </a:bodyPr>
          <a:lstStyle/>
          <a:p>
            <a:pPr indent="0">
              <a:lnSpc>
                <a:spcPct val="125000"/>
              </a:lnSpc>
              <a:spcBef>
                <a:spcPts val="0"/>
              </a:spcBef>
              <a:spcAft>
                <a:spcPts val="0"/>
              </a:spcAft>
              <a:buFont typeface="Wingdings" panose="05000000000000000000" charset="0"/>
              <a:buNone/>
            </a:pPr>
            <a:r>
              <a:rPr lang="zh-CN" altLang="en-US" sz="2400" b="1" dirty="0" smtClean="0">
                <a:latin typeface="Times New Roman" panose="02020603050405020304" charset="0"/>
                <a:ea typeface="宋体" panose="02010600030101010101" pitchFamily="2" charset="-122"/>
                <a:cs typeface="Times New Roman" panose="02020603050405020304" charset="0"/>
                <a:sym typeface="+mn-ea"/>
              </a:rPr>
              <a:t>全色图像、</a:t>
            </a:r>
            <a:r>
              <a:rPr lang="en-US" altLang="zh-CN" sz="2400" b="1" dirty="0" smtClean="0">
                <a:latin typeface="Times New Roman" panose="02020603050405020304" charset="0"/>
                <a:ea typeface="宋体" panose="02010600030101010101" pitchFamily="2" charset="-122"/>
                <a:cs typeface="Times New Roman" panose="02020603050405020304" charset="0"/>
                <a:sym typeface="+mn-ea"/>
              </a:rPr>
              <a:t>RGB</a:t>
            </a:r>
            <a:r>
              <a:rPr lang="zh-CN" altLang="en-US" sz="2400" b="1" dirty="0" smtClean="0">
                <a:latin typeface="Times New Roman" panose="02020603050405020304" charset="0"/>
                <a:ea typeface="宋体" panose="02010600030101010101" pitchFamily="2" charset="-122"/>
                <a:cs typeface="Times New Roman" panose="02020603050405020304" charset="0"/>
                <a:sym typeface="+mn-ea"/>
              </a:rPr>
              <a:t>图像、多光谱图像</a:t>
            </a:r>
            <a:endParaRPr lang="zh-CN" altLang="en-US" sz="2400" b="1" dirty="0" smtClean="0">
              <a:latin typeface="Times New Roman" panose="02020603050405020304" charset="0"/>
              <a:ea typeface="宋体" panose="02010600030101010101" pitchFamily="2" charset="-122"/>
              <a:cs typeface="Times New Roman" panose="02020603050405020304" charset="0"/>
              <a:sym typeface="+mn-ea"/>
            </a:endParaRPr>
          </a:p>
        </p:txBody>
      </p:sp>
      <p:pic>
        <p:nvPicPr>
          <p:cNvPr id="11" name="图片 10"/>
          <p:cNvPicPr>
            <a:picLocks noChangeAspect="1"/>
          </p:cNvPicPr>
          <p:nvPr/>
        </p:nvPicPr>
        <p:blipFill>
          <a:blip r:embed="rId1"/>
          <a:stretch>
            <a:fillRect/>
          </a:stretch>
        </p:blipFill>
        <p:spPr>
          <a:xfrm>
            <a:off x="6918960" y="1946910"/>
            <a:ext cx="5273040" cy="3573780"/>
          </a:xfrm>
          <a:prstGeom prst="rect">
            <a:avLst/>
          </a:prstGeom>
        </p:spPr>
      </p:pic>
      <p:sp>
        <p:nvSpPr>
          <p:cNvPr id="12" name="文本框 11"/>
          <p:cNvSpPr txBox="1"/>
          <p:nvPr/>
        </p:nvSpPr>
        <p:spPr>
          <a:xfrm>
            <a:off x="133985" y="1505585"/>
            <a:ext cx="7287260" cy="4707890"/>
          </a:xfrm>
          <a:prstGeom prst="rect">
            <a:avLst/>
          </a:prstGeom>
          <a:noFill/>
          <a:ln w="9525">
            <a:noFill/>
          </a:ln>
        </p:spPr>
        <p:txBody>
          <a:bodyPr wrap="square">
            <a:spAutoFit/>
          </a:bodyPr>
          <a:p>
            <a:pPr marL="342900" indent="-342900">
              <a:lnSpc>
                <a:spcPct val="125000"/>
              </a:lnSpc>
              <a:spcBef>
                <a:spcPts val="0"/>
              </a:spcBef>
              <a:spcAft>
                <a:spcPts val="0"/>
              </a:spcAft>
              <a:buFont typeface="Wingdings" panose="05000000000000000000" charset="0"/>
              <a:buChar char="Ø"/>
            </a:pPr>
            <a:r>
              <a:rPr lang="zh-CN" sz="2400" dirty="0" smtClean="0">
                <a:latin typeface="Times New Roman" panose="02020603050405020304" charset="0"/>
                <a:ea typeface="宋体" panose="02010600030101010101" pitchFamily="2" charset="-122"/>
                <a:cs typeface="Times New Roman" panose="02020603050405020304" charset="0"/>
                <a:sym typeface="+mn-ea"/>
              </a:rPr>
              <a:t>全色图像：遥感器获取整个可见光波段</a:t>
            </a:r>
            <a:r>
              <a:rPr lang="en-US" altLang="zh-CN" sz="2400" dirty="0" smtClean="0">
                <a:latin typeface="Times New Roman" panose="02020603050405020304" charset="0"/>
                <a:ea typeface="宋体" panose="02010600030101010101" pitchFamily="2" charset="-122"/>
                <a:cs typeface="Times New Roman" panose="02020603050405020304" charset="0"/>
                <a:sym typeface="+mn-ea"/>
              </a:rPr>
              <a:t>(0.38μm-0.76μm)</a:t>
            </a:r>
            <a:r>
              <a:rPr lang="zh-CN" sz="2400" dirty="0" smtClean="0">
                <a:latin typeface="Times New Roman" panose="02020603050405020304" charset="0"/>
                <a:ea typeface="宋体" panose="02010600030101010101" pitchFamily="2" charset="-122"/>
                <a:cs typeface="Times New Roman" panose="02020603050405020304" charset="0"/>
                <a:sym typeface="+mn-ea"/>
              </a:rPr>
              <a:t>的黑白影像</a:t>
            </a:r>
            <a:r>
              <a:rPr lang="en-US" altLang="zh-CN" sz="2400" dirty="0" smtClean="0">
                <a:latin typeface="Times New Roman" panose="02020603050405020304" charset="0"/>
                <a:ea typeface="宋体" panose="02010600030101010101" pitchFamily="2" charset="-122"/>
                <a:cs typeface="Times New Roman" panose="02020603050405020304" charset="0"/>
                <a:sym typeface="+mn-ea"/>
              </a:rPr>
              <a:t>(</a:t>
            </a:r>
            <a:r>
              <a:rPr lang="zh-CN" altLang="en-US" sz="2400" dirty="0" smtClean="0">
                <a:latin typeface="Times New Roman" panose="02020603050405020304" charset="0"/>
                <a:ea typeface="宋体" panose="02010600030101010101" pitchFamily="2" charset="-122"/>
                <a:cs typeface="Times New Roman" panose="02020603050405020304" charset="0"/>
                <a:sym typeface="+mn-ea"/>
              </a:rPr>
              <a:t>单通道</a:t>
            </a:r>
            <a:r>
              <a:rPr lang="en-US" altLang="zh-CN" sz="2400" dirty="0" smtClean="0">
                <a:latin typeface="Times New Roman" panose="02020603050405020304" charset="0"/>
                <a:ea typeface="宋体" panose="02010600030101010101" pitchFamily="2" charset="-122"/>
                <a:cs typeface="Times New Roman" panose="02020603050405020304" charset="0"/>
                <a:sym typeface="+mn-ea"/>
              </a:rPr>
              <a:t>)</a:t>
            </a:r>
            <a:r>
              <a:rPr lang="zh-CN" altLang="en-US" sz="2400" dirty="0" smtClean="0">
                <a:latin typeface="Times New Roman" panose="02020603050405020304" charset="0"/>
                <a:ea typeface="宋体" panose="02010600030101010101" pitchFamily="2" charset="-122"/>
                <a:cs typeface="Times New Roman" panose="02020603050405020304" charset="0"/>
                <a:sym typeface="+mn-ea"/>
              </a:rPr>
              <a:t>。</a:t>
            </a:r>
            <a:endParaRPr lang="zh-CN" altLang="en-US" sz="2400" dirty="0" smtClean="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5000"/>
              </a:lnSpc>
              <a:spcBef>
                <a:spcPts val="0"/>
              </a:spcBef>
              <a:spcAft>
                <a:spcPts val="0"/>
              </a:spcAft>
              <a:buFont typeface="Wingdings" panose="05000000000000000000" charset="0"/>
              <a:buChar char="Ø"/>
            </a:pPr>
            <a:r>
              <a:rPr lang="en-US" altLang="zh-CN" sz="2400" dirty="0" smtClean="0">
                <a:latin typeface="Times New Roman" panose="02020603050405020304" charset="0"/>
                <a:ea typeface="宋体" panose="02010600030101010101" pitchFamily="2" charset="-122"/>
                <a:cs typeface="Times New Roman" panose="02020603050405020304" charset="0"/>
                <a:sym typeface="+mn-ea"/>
              </a:rPr>
              <a:t>RGB</a:t>
            </a:r>
            <a:r>
              <a:rPr lang="zh-CN" altLang="en-US" sz="2400" dirty="0" smtClean="0">
                <a:latin typeface="Times New Roman" panose="02020603050405020304" charset="0"/>
                <a:ea typeface="宋体" panose="02010600030101010101" pitchFamily="2" charset="-122"/>
                <a:cs typeface="Times New Roman" panose="02020603050405020304" charset="0"/>
                <a:sym typeface="+mn-ea"/>
              </a:rPr>
              <a:t>图像：三通道，使用</a:t>
            </a:r>
            <a:r>
              <a:rPr lang="en-US" altLang="zh-CN" sz="2400" dirty="0" smtClean="0">
                <a:latin typeface="Times New Roman" panose="02020603050405020304" charset="0"/>
                <a:ea typeface="宋体" panose="02010600030101010101" pitchFamily="2" charset="-122"/>
                <a:cs typeface="Times New Roman" panose="02020603050405020304" charset="0"/>
                <a:sym typeface="+mn-ea"/>
              </a:rPr>
              <a:t>R</a:t>
            </a:r>
            <a:r>
              <a:rPr lang="zh-CN" altLang="en-US" sz="2400" dirty="0" smtClean="0">
                <a:latin typeface="Times New Roman" panose="02020603050405020304" charset="0"/>
                <a:ea typeface="宋体" panose="02010600030101010101" pitchFamily="2" charset="-122"/>
                <a:cs typeface="Times New Roman" panose="02020603050405020304" charset="0"/>
                <a:sym typeface="+mn-ea"/>
              </a:rPr>
              <a:t>、</a:t>
            </a:r>
            <a:r>
              <a:rPr lang="en-US" altLang="zh-CN" sz="2400" dirty="0" smtClean="0">
                <a:latin typeface="Times New Roman" panose="02020603050405020304" charset="0"/>
                <a:ea typeface="宋体" panose="02010600030101010101" pitchFamily="2" charset="-122"/>
                <a:cs typeface="Times New Roman" panose="02020603050405020304" charset="0"/>
                <a:sym typeface="+mn-ea"/>
              </a:rPr>
              <a:t>G</a:t>
            </a:r>
            <a:r>
              <a:rPr lang="zh-CN" altLang="en-US" sz="2400" dirty="0" smtClean="0">
                <a:latin typeface="Times New Roman" panose="02020603050405020304" charset="0"/>
                <a:ea typeface="宋体" panose="02010600030101010101" pitchFamily="2" charset="-122"/>
                <a:cs typeface="Times New Roman" panose="02020603050405020304" charset="0"/>
                <a:sym typeface="+mn-ea"/>
              </a:rPr>
              <a:t>、</a:t>
            </a:r>
            <a:r>
              <a:rPr lang="en-US" altLang="zh-CN" sz="2400" dirty="0" smtClean="0">
                <a:latin typeface="Times New Roman" panose="02020603050405020304" charset="0"/>
                <a:ea typeface="宋体" panose="02010600030101010101" pitchFamily="2" charset="-122"/>
                <a:cs typeface="Times New Roman" panose="02020603050405020304" charset="0"/>
                <a:sym typeface="+mn-ea"/>
              </a:rPr>
              <a:t>B3</a:t>
            </a:r>
            <a:r>
              <a:rPr lang="zh-CN" altLang="en-US" sz="2400" dirty="0" smtClean="0">
                <a:latin typeface="Times New Roman" panose="02020603050405020304" charset="0"/>
                <a:ea typeface="宋体" panose="02010600030101010101" pitchFamily="2" charset="-122"/>
                <a:cs typeface="Times New Roman" panose="02020603050405020304" charset="0"/>
                <a:sym typeface="+mn-ea"/>
              </a:rPr>
              <a:t>个分量标识一个像素的颜色。</a:t>
            </a:r>
            <a:endParaRPr lang="zh-CN" altLang="en-US" sz="2400" dirty="0" smtClean="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5000"/>
              </a:lnSpc>
              <a:spcBef>
                <a:spcPts val="0"/>
              </a:spcBef>
              <a:spcAft>
                <a:spcPts val="0"/>
              </a:spcAft>
              <a:buFont typeface="Wingdings" panose="05000000000000000000" charset="0"/>
              <a:buChar char="Ø"/>
            </a:pPr>
            <a:r>
              <a:rPr lang="zh-CN" altLang="en-US" sz="2400" dirty="0" smtClean="0">
                <a:latin typeface="Times New Roman" panose="02020603050405020304" charset="0"/>
                <a:ea typeface="宋体" panose="02010600030101010101" pitchFamily="2" charset="-122"/>
                <a:cs typeface="Times New Roman" panose="02020603050405020304" charset="0"/>
                <a:sym typeface="+mn-ea"/>
              </a:rPr>
              <a:t>多光谱图像：将地物辐射电磁波分割成若干个较窄的光谱段，以摄影或扫描的方式，在同一时间获得同一目标不同波段信息的图像，一般</a:t>
            </a:r>
            <a:r>
              <a:rPr lang="zh-CN" altLang="en-US" sz="2400" dirty="0" smtClean="0">
                <a:latin typeface="Times New Roman" panose="02020603050405020304" charset="0"/>
                <a:ea typeface="宋体" panose="02010600030101010101" pitchFamily="2" charset="-122"/>
                <a:cs typeface="Times New Roman" panose="02020603050405020304" charset="0"/>
                <a:sym typeface="+mn-ea"/>
              </a:rPr>
              <a:t>包含几个至几十个波段。</a:t>
            </a:r>
            <a:r>
              <a:rPr lang="zh-CN" altLang="en-US" sz="2400" dirty="0" smtClean="0">
                <a:latin typeface="Times New Roman" panose="02020603050405020304" charset="0"/>
                <a:ea typeface="宋体" panose="02010600030101010101" pitchFamily="2" charset="-122"/>
                <a:cs typeface="Times New Roman" panose="02020603050405020304" charset="0"/>
                <a:sym typeface="+mn-ea"/>
              </a:rPr>
              <a:t>不同地物有不同的光谱特性，同一地物具有相同的光谱特性，不同地物在不同波段的辐射能量有差别，取得的不同波段图像上也有差别。</a:t>
            </a:r>
            <a:endParaRPr lang="zh-CN" altLang="en-US" sz="2400" dirty="0" smtClean="0">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200" advTm="8853">
        <p14:flip dir="l"/>
      </p:transition>
    </mc:Choice>
    <mc:Fallback>
      <p:transition spd="slow" advTm="8853">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20204"/>
                <a:ea typeface="微软雅黑" panose="020B0503020204020204" charset="-122"/>
              </a:rPr>
            </a:fld>
            <a:r>
              <a:rPr lang="zh-CN" altLang="en-US" sz="1200" dirty="0">
                <a:solidFill>
                  <a:srgbClr val="314371"/>
                </a:solidFill>
                <a:latin typeface="Arial" panose="020B060402020202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4445" y="95377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097280" y="366395"/>
            <a:ext cx="10927080" cy="521970"/>
          </a:xfrm>
          <a:prstGeom prst="rect">
            <a:avLst/>
          </a:prstGeom>
          <a:noFill/>
        </p:spPr>
        <p:txBody>
          <a:bodyPr wrap="square" rtlCol="0">
            <a:spAutoFit/>
          </a:bodyPr>
          <a:lstStyle/>
          <a:p>
            <a:r>
              <a:rPr lang="en-US" alt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Capsule Network</a:t>
            </a:r>
            <a:endParaRPr lang="zh-CN" altLang="en-US"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4" name="文本框 23"/>
          <p:cNvSpPr txBox="1"/>
          <p:nvPr/>
        </p:nvSpPr>
        <p:spPr>
          <a:xfrm>
            <a:off x="254000" y="1061720"/>
            <a:ext cx="6734175" cy="460375"/>
          </a:xfrm>
          <a:prstGeom prst="rect">
            <a:avLst/>
          </a:prstGeom>
          <a:noFill/>
        </p:spPr>
        <p:txBody>
          <a:bodyPr wrap="square" rtlCol="0">
            <a:spAutoFit/>
          </a:bodyPr>
          <a:p>
            <a:r>
              <a:rPr lang="en-US" altLang="zh-CN" sz="2400" b="1">
                <a:latin typeface="Times New Roman" panose="02020603050405020304" charset="0"/>
                <a:ea typeface="宋体" panose="02010600030101010101" pitchFamily="2" charset="-122"/>
                <a:cs typeface="Times New Roman" panose="02020603050405020304" charset="0"/>
                <a:sym typeface="+mn-ea"/>
              </a:rPr>
              <a:t>胶囊网络——dynamic routing</a:t>
            </a:r>
            <a:endParaRPr lang="en-US" altLang="zh-CN" sz="2400" b="1">
              <a:latin typeface="Times New Roman" panose="02020603050405020304" charset="0"/>
              <a:ea typeface="宋体" panose="02010600030101010101" pitchFamily="2" charset="-122"/>
              <a:cs typeface="Times New Roman" panose="02020603050405020304" charset="0"/>
            </a:endParaRPr>
          </a:p>
        </p:txBody>
      </p:sp>
      <p:graphicFrame>
        <p:nvGraphicFramePr>
          <p:cNvPr id="11" name="对象 -2147482607"/>
          <p:cNvGraphicFramePr>
            <a:graphicFrameLocks noChangeAspect="1"/>
          </p:cNvGraphicFramePr>
          <p:nvPr/>
        </p:nvGraphicFramePr>
        <p:xfrm>
          <a:off x="7836218" y="2857183"/>
          <a:ext cx="4023877" cy="3534473"/>
        </p:xfrm>
        <a:graphic>
          <a:graphicData uri="http://schemas.openxmlformats.org/presentationml/2006/ole">
            <mc:AlternateContent xmlns:mc="http://schemas.openxmlformats.org/markup-compatibility/2006">
              <mc:Choice xmlns:v="urn:schemas-microsoft-com:vml" Requires="v">
                <p:oleObj spid="_x0000_s15" name="" r:id="rId1" imgW="5033645" imgH="4418330" progId="Visio.Drawing.15">
                  <p:embed/>
                </p:oleObj>
              </mc:Choice>
              <mc:Fallback>
                <p:oleObj name="" r:id="rId1" imgW="5033645" imgH="4418330" progId="Visio.Drawing.15">
                  <p:embed/>
                  <p:pic>
                    <p:nvPicPr>
                      <p:cNvPr id="0" name="图片 14"/>
                      <p:cNvPicPr/>
                      <p:nvPr/>
                    </p:nvPicPr>
                    <p:blipFill>
                      <a:blip r:embed="rId2"/>
                      <a:stretch>
                        <a:fillRect/>
                      </a:stretch>
                    </p:blipFill>
                    <p:spPr>
                      <a:xfrm>
                        <a:off x="7836218" y="2857183"/>
                        <a:ext cx="4023877" cy="3534473"/>
                      </a:xfrm>
                      <a:prstGeom prst="rect">
                        <a:avLst/>
                      </a:prstGeom>
                      <a:noFill/>
                      <a:ln w="38100">
                        <a:noFill/>
                        <a:miter/>
                      </a:ln>
                    </p:spPr>
                  </p:pic>
                </p:oleObj>
              </mc:Fallback>
            </mc:AlternateContent>
          </a:graphicData>
        </a:graphic>
      </p:graphicFrame>
      <p:sp>
        <p:nvSpPr>
          <p:cNvPr id="17" name="文本框 16"/>
          <p:cNvSpPr txBox="1"/>
          <p:nvPr/>
        </p:nvSpPr>
        <p:spPr>
          <a:xfrm>
            <a:off x="8375015" y="6391910"/>
            <a:ext cx="2946400" cy="337185"/>
          </a:xfrm>
          <a:prstGeom prst="rect">
            <a:avLst/>
          </a:prstGeom>
          <a:noFill/>
          <a:ln w="9525">
            <a:noFill/>
          </a:ln>
        </p:spPr>
        <p:txBody>
          <a:bodyPr wrap="square">
            <a:spAutoFit/>
          </a:bodyPr>
          <a:p>
            <a:pPr indent="0" algn="ctr"/>
            <a:r>
              <a:rPr sz="1600" b="0">
                <a:latin typeface="Times New Roman" panose="02020603050405020304" charset="0"/>
                <a:ea typeface="宋体" panose="02010600030101010101" pitchFamily="2" charset="-122"/>
                <a:cs typeface="Times New Roman" panose="02020603050405020304" charset="0"/>
              </a:rPr>
              <a:t>胶囊神经元的连接方式</a:t>
            </a:r>
            <a:endParaRPr sz="1600" b="0">
              <a:latin typeface="Times New Roman" panose="02020603050405020304" charset="0"/>
              <a:ea typeface="宋体" panose="02010600030101010101" pitchFamily="2" charset="-122"/>
              <a:cs typeface="Times New Roman" panose="02020603050405020304" charset="0"/>
            </a:endParaRPr>
          </a:p>
        </p:txBody>
      </p:sp>
      <p:sp>
        <p:nvSpPr>
          <p:cNvPr id="18" name="文本框 17"/>
          <p:cNvSpPr txBox="1"/>
          <p:nvPr/>
        </p:nvSpPr>
        <p:spPr>
          <a:xfrm>
            <a:off x="7708265" y="1522095"/>
            <a:ext cx="4280535" cy="1129665"/>
          </a:xfrm>
          <a:prstGeom prst="rect">
            <a:avLst/>
          </a:prstGeom>
          <a:noFill/>
          <a:ln w="9525">
            <a:noFill/>
          </a:ln>
        </p:spPr>
        <p:txBody>
          <a:bodyPr wrap="square">
            <a:spAutoFit/>
          </a:bodyPr>
          <a:p>
            <a:pPr marL="285750" indent="-285750">
              <a:lnSpc>
                <a:spcPct val="125000"/>
              </a:lnSpc>
              <a:spcBef>
                <a:spcPts val="0"/>
              </a:spcBef>
              <a:spcAft>
                <a:spcPts val="0"/>
              </a:spcAft>
              <a:buFont typeface="Wingdings" panose="05000000000000000000" charset="0"/>
              <a:buChar char="l"/>
            </a:pPr>
            <a:r>
              <a:rPr lang="zh-CN" b="0">
                <a:ea typeface="宋体" panose="02010600030101010101" pitchFamily="2" charset="-122"/>
              </a:rPr>
              <a:t>类似全连接，前一层每一个胶囊神经单元都会和后一层每一个胶囊神经单元相连</a:t>
            </a:r>
            <a:r>
              <a:rPr lang="zh-CN" sz="1200" b="0">
                <a:ea typeface="宋体" panose="02010600030101010101" pitchFamily="2" charset="-122"/>
              </a:rPr>
              <a:t>。</a:t>
            </a:r>
            <a:endParaRPr lang="zh-CN" altLang="en-US"/>
          </a:p>
        </p:txBody>
      </p:sp>
      <p:graphicFrame>
        <p:nvGraphicFramePr>
          <p:cNvPr id="22" name="对象 -2147482587"/>
          <p:cNvGraphicFramePr>
            <a:graphicFrameLocks noChangeAspect="1"/>
          </p:cNvGraphicFramePr>
          <p:nvPr/>
        </p:nvGraphicFramePr>
        <p:xfrm>
          <a:off x="4973955" y="3836670"/>
          <a:ext cx="2234880" cy="507927"/>
        </p:xfrm>
        <a:graphic>
          <a:graphicData uri="http://schemas.openxmlformats.org/presentationml/2006/ole">
            <mc:AlternateContent xmlns:mc="http://schemas.openxmlformats.org/markup-compatibility/2006">
              <mc:Choice xmlns:v="urn:schemas-microsoft-com:vml" Requires="v">
                <p:oleObj spid="_x0000_s23" name="" r:id="rId3" imgW="1117600" imgH="254000" progId="Equation.KSEE3">
                  <p:embed/>
                </p:oleObj>
              </mc:Choice>
              <mc:Fallback>
                <p:oleObj name="" r:id="rId3" imgW="1117600" imgH="254000" progId="Equation.KSEE3">
                  <p:embed/>
                  <p:pic>
                    <p:nvPicPr>
                      <p:cNvPr id="0" name="图片 12"/>
                      <p:cNvPicPr/>
                      <p:nvPr/>
                    </p:nvPicPr>
                    <p:blipFill>
                      <a:blip r:embed="rId4"/>
                      <a:stretch>
                        <a:fillRect/>
                      </a:stretch>
                    </p:blipFill>
                    <p:spPr>
                      <a:xfrm>
                        <a:off x="4973955" y="3836670"/>
                        <a:ext cx="2234880" cy="507927"/>
                      </a:xfrm>
                      <a:prstGeom prst="rect">
                        <a:avLst/>
                      </a:prstGeom>
                      <a:noFill/>
                      <a:ln w="38100">
                        <a:noFill/>
                        <a:miter/>
                      </a:ln>
                    </p:spPr>
                  </p:pic>
                </p:oleObj>
              </mc:Fallback>
            </mc:AlternateContent>
          </a:graphicData>
        </a:graphic>
      </p:graphicFrame>
      <p:sp>
        <p:nvSpPr>
          <p:cNvPr id="27" name="文本框 26"/>
          <p:cNvSpPr txBox="1"/>
          <p:nvPr/>
        </p:nvSpPr>
        <p:spPr>
          <a:xfrm>
            <a:off x="457835" y="1605280"/>
            <a:ext cx="6928485" cy="2245360"/>
          </a:xfrm>
          <a:prstGeom prst="rect">
            <a:avLst/>
          </a:prstGeom>
          <a:noFill/>
        </p:spPr>
        <p:txBody>
          <a:bodyPr wrap="square" rtlCol="0" anchor="t">
            <a:spAutoFit/>
          </a:bodyPr>
          <a:p>
            <a:pPr indent="0">
              <a:lnSpc>
                <a:spcPct val="100000"/>
              </a:lnSpc>
              <a:spcBef>
                <a:spcPts val="0"/>
              </a:spcBef>
              <a:spcAft>
                <a:spcPts val="0"/>
              </a:spcAft>
              <a:buFont typeface="+mj-lt"/>
              <a:buNone/>
            </a:pPr>
            <a:r>
              <a:rPr lang="en-US" altLang="zh-CN" sz="2000">
                <a:latin typeface="Times New Roman" panose="02020603050405020304" charset="0"/>
                <a:cs typeface="Times New Roman" panose="02020603050405020304" charset="0"/>
                <a:sym typeface="+mn-ea"/>
              </a:rPr>
              <a:t>3. </a:t>
            </a:r>
            <a:r>
              <a:rPr lang="zh-CN" altLang="en-US" sz="2000">
                <a:latin typeface="Times New Roman" panose="02020603050405020304" charset="0"/>
                <a:cs typeface="Times New Roman" panose="02020603050405020304" charset="0"/>
                <a:sym typeface="+mn-ea"/>
              </a:rPr>
              <a:t>用 U</a:t>
            </a:r>
            <a:r>
              <a:rPr lang="zh-CN" altLang="en-US" sz="2000" baseline="-25000">
                <a:latin typeface="Times New Roman" panose="02020603050405020304" charset="0"/>
                <a:cs typeface="Times New Roman" panose="02020603050405020304" charset="0"/>
                <a:sym typeface="+mn-ea"/>
              </a:rPr>
              <a:t>j|i </a:t>
            </a:r>
            <a:r>
              <a:rPr lang="zh-CN" altLang="en-US" sz="2000">
                <a:latin typeface="Times New Roman" panose="02020603050405020304" charset="0"/>
                <a:cs typeface="Times New Roman" panose="02020603050405020304" charset="0"/>
                <a:sym typeface="+mn-ea"/>
              </a:rPr>
              <a:t>和 v</a:t>
            </a:r>
            <a:r>
              <a:rPr lang="zh-CN" altLang="en-US" sz="2000" baseline="-25000">
                <a:latin typeface="Times New Roman" panose="02020603050405020304" charset="0"/>
                <a:cs typeface="Times New Roman" panose="02020603050405020304" charset="0"/>
                <a:sym typeface="+mn-ea"/>
              </a:rPr>
              <a:t>j</a:t>
            </a:r>
            <a:r>
              <a:rPr lang="zh-CN" altLang="en-US" sz="2000">
                <a:latin typeface="Times New Roman" panose="02020603050405020304" charset="0"/>
                <a:cs typeface="Times New Roman" panose="02020603050405020304" charset="0"/>
                <a:sym typeface="+mn-ea"/>
              </a:rPr>
              <a:t> 的点积 更新 b</a:t>
            </a:r>
            <a:r>
              <a:rPr lang="zh-CN" altLang="en-US" sz="2000" baseline="-25000">
                <a:latin typeface="Times New Roman" panose="02020603050405020304" charset="0"/>
                <a:cs typeface="Times New Roman" panose="02020603050405020304" charset="0"/>
                <a:sym typeface="+mn-ea"/>
              </a:rPr>
              <a:t>ij</a:t>
            </a:r>
            <a:r>
              <a:rPr lang="zh-CN" altLang="en-US" sz="2000">
                <a:latin typeface="Times New Roman" panose="02020603050405020304" charset="0"/>
                <a:cs typeface="Times New Roman" panose="02020603050405020304" charset="0"/>
                <a:sym typeface="+mn-ea"/>
              </a:rPr>
              <a:t>，其中前者是</a:t>
            </a:r>
            <a:r>
              <a:rPr lang="en-US" altLang="zh-CN" sz="2000">
                <a:latin typeface="Times New Roman" panose="02020603050405020304" charset="0"/>
                <a:cs typeface="Times New Roman" panose="02020603050405020304" charset="0"/>
                <a:sym typeface="+mn-ea"/>
              </a:rPr>
              <a:t>a</a:t>
            </a:r>
            <a:r>
              <a:rPr lang="zh-CN" altLang="en-US" sz="2000">
                <a:latin typeface="Times New Roman" panose="02020603050405020304" charset="0"/>
                <a:cs typeface="Times New Roman" panose="02020603050405020304" charset="0"/>
                <a:sym typeface="+mn-ea"/>
              </a:rPr>
              <a:t> 层 VN</a:t>
            </a:r>
            <a:r>
              <a:rPr lang="zh-CN" altLang="en-US" sz="2000" baseline="-25000">
                <a:latin typeface="Times New Roman" panose="02020603050405020304" charset="0"/>
                <a:cs typeface="Times New Roman" panose="02020603050405020304" charset="0"/>
                <a:sym typeface="+mn-ea"/>
              </a:rPr>
              <a:t>i</a:t>
            </a:r>
            <a:r>
              <a:rPr lang="zh-CN" altLang="en-US" sz="2000">
                <a:latin typeface="Times New Roman" panose="02020603050405020304" charset="0"/>
                <a:cs typeface="Times New Roman" panose="02020603050405020304" charset="0"/>
                <a:sym typeface="+mn-ea"/>
              </a:rPr>
              <a:t>对</a:t>
            </a:r>
            <a:r>
              <a:rPr lang="en-US" altLang="zh-CN" sz="2000">
                <a:latin typeface="Times New Roman" panose="02020603050405020304" charset="0"/>
                <a:cs typeface="Times New Roman" panose="02020603050405020304" charset="0"/>
                <a:sym typeface="+mn-ea"/>
              </a:rPr>
              <a:t>a</a:t>
            </a:r>
            <a:r>
              <a:rPr lang="zh-CN" altLang="en-US" sz="2000">
                <a:latin typeface="Times New Roman" panose="02020603050405020304" charset="0"/>
                <a:cs typeface="Times New Roman" panose="02020603050405020304" charset="0"/>
                <a:sym typeface="+mn-ea"/>
              </a:rPr>
              <a:t>+1 层 VN</a:t>
            </a:r>
            <a:r>
              <a:rPr lang="zh-CN" altLang="en-US" sz="2000" baseline="-25000">
                <a:latin typeface="Times New Roman" panose="02020603050405020304" charset="0"/>
                <a:cs typeface="Times New Roman" panose="02020603050405020304" charset="0"/>
                <a:sym typeface="+mn-ea"/>
              </a:rPr>
              <a:t>j</a:t>
            </a:r>
            <a:r>
              <a:rPr lang="zh-CN" altLang="en-US" sz="2000">
                <a:latin typeface="Times New Roman" panose="02020603050405020304" charset="0"/>
                <a:cs typeface="Times New Roman" panose="02020603050405020304" charset="0"/>
                <a:sym typeface="+mn-ea"/>
              </a:rPr>
              <a:t> 的“个人”预测，而后者是所有</a:t>
            </a:r>
            <a:r>
              <a:rPr lang="en-US" altLang="zh-CN" sz="2000">
                <a:latin typeface="Times New Roman" panose="02020603050405020304" charset="0"/>
                <a:cs typeface="Times New Roman" panose="02020603050405020304" charset="0"/>
                <a:sym typeface="+mn-ea"/>
              </a:rPr>
              <a:t>a</a:t>
            </a:r>
            <a:r>
              <a:rPr lang="zh-CN" altLang="en-US" sz="2000">
                <a:latin typeface="Times New Roman" panose="02020603050405020304" charset="0"/>
                <a:cs typeface="Times New Roman" panose="02020603050405020304" charset="0"/>
                <a:sym typeface="+mn-ea"/>
              </a:rPr>
              <a:t> 层 VN 对</a:t>
            </a:r>
            <a:r>
              <a:rPr lang="en-US" altLang="zh-CN" sz="2000">
                <a:latin typeface="Times New Roman" panose="02020603050405020304" charset="0"/>
                <a:cs typeface="Times New Roman" panose="02020603050405020304" charset="0"/>
                <a:sym typeface="+mn-ea"/>
              </a:rPr>
              <a:t>a</a:t>
            </a:r>
            <a:r>
              <a:rPr lang="zh-CN" altLang="en-US" sz="2000">
                <a:latin typeface="Times New Roman" panose="02020603050405020304" charset="0"/>
                <a:cs typeface="Times New Roman" panose="02020603050405020304" charset="0"/>
                <a:sym typeface="+mn-ea"/>
              </a:rPr>
              <a:t>+1 层 VN</a:t>
            </a:r>
            <a:r>
              <a:rPr lang="zh-CN" altLang="en-US" sz="2000" baseline="-25000">
                <a:latin typeface="Times New Roman" panose="02020603050405020304" charset="0"/>
                <a:cs typeface="Times New Roman" panose="02020603050405020304" charset="0"/>
                <a:sym typeface="+mn-ea"/>
              </a:rPr>
              <a:t>j</a:t>
            </a:r>
            <a:r>
              <a:rPr lang="zh-CN" altLang="en-US" sz="2000">
                <a:latin typeface="Times New Roman" panose="02020603050405020304" charset="0"/>
                <a:cs typeface="Times New Roman" panose="02020603050405020304" charset="0"/>
                <a:sym typeface="+mn-ea"/>
              </a:rPr>
              <a:t> 的“共识”预测：</a:t>
            </a:r>
            <a:endParaRPr lang="zh-CN" altLang="en-US" sz="2000">
              <a:latin typeface="Times New Roman" panose="02020603050405020304" charset="0"/>
              <a:cs typeface="Times New Roman" panose="02020603050405020304" charset="0"/>
            </a:endParaRPr>
          </a:p>
          <a:p>
            <a:pPr marL="285750" indent="-285750">
              <a:lnSpc>
                <a:spcPct val="100000"/>
              </a:lnSpc>
              <a:spcBef>
                <a:spcPts val="0"/>
              </a:spcBef>
              <a:spcAft>
                <a:spcPts val="0"/>
              </a:spcAft>
              <a:buFont typeface="Wingdings" panose="05000000000000000000" charset="0"/>
              <a:buChar char="Ø"/>
            </a:pPr>
            <a:r>
              <a:rPr lang="zh-CN" altLang="en-US" sz="2000">
                <a:latin typeface="Times New Roman" panose="02020603050405020304" charset="0"/>
                <a:cs typeface="Times New Roman" panose="02020603050405020304" charset="0"/>
                <a:sym typeface="+mn-ea"/>
              </a:rPr>
              <a:t>当两者相似，点积就大，b</a:t>
            </a:r>
            <a:r>
              <a:rPr lang="zh-CN" altLang="en-US" sz="2000" baseline="-25000">
                <a:latin typeface="Times New Roman" panose="02020603050405020304" charset="0"/>
                <a:cs typeface="Times New Roman" panose="02020603050405020304" charset="0"/>
                <a:sym typeface="+mn-ea"/>
              </a:rPr>
              <a:t>ij</a:t>
            </a:r>
            <a:r>
              <a:rPr lang="zh-CN" altLang="en-US" sz="2000">
                <a:latin typeface="Times New Roman" panose="02020603050405020304" charset="0"/>
                <a:cs typeface="Times New Roman" panose="02020603050405020304" charset="0"/>
                <a:sym typeface="+mn-ea"/>
              </a:rPr>
              <a:t> 就变大，低层 VN</a:t>
            </a:r>
            <a:r>
              <a:rPr lang="zh-CN" altLang="en-US" sz="2000" baseline="-25000">
                <a:latin typeface="Times New Roman" panose="02020603050405020304" charset="0"/>
                <a:cs typeface="Times New Roman" panose="02020603050405020304" charset="0"/>
                <a:sym typeface="+mn-ea"/>
              </a:rPr>
              <a:t>i</a:t>
            </a:r>
            <a:r>
              <a:rPr lang="zh-CN" altLang="en-US" sz="2000">
                <a:latin typeface="Times New Roman" panose="02020603050405020304" charset="0"/>
                <a:cs typeface="Times New Roman" panose="02020603050405020304" charset="0"/>
                <a:sym typeface="+mn-ea"/>
              </a:rPr>
              <a:t> 连接高层 VN</a:t>
            </a:r>
            <a:r>
              <a:rPr lang="zh-CN" altLang="en-US" sz="2000" baseline="-25000">
                <a:latin typeface="Times New Roman" panose="02020603050405020304" charset="0"/>
                <a:cs typeface="Times New Roman" panose="02020603050405020304" charset="0"/>
                <a:sym typeface="+mn-ea"/>
              </a:rPr>
              <a:t>j</a:t>
            </a:r>
            <a:r>
              <a:rPr lang="zh-CN" altLang="en-US" sz="2000">
                <a:latin typeface="Times New Roman" panose="02020603050405020304" charset="0"/>
                <a:cs typeface="Times New Roman" panose="02020603050405020304" charset="0"/>
                <a:sym typeface="+mn-ea"/>
              </a:rPr>
              <a:t> 的可能性就变大；</a:t>
            </a:r>
            <a:endParaRPr lang="zh-CN" altLang="en-US" sz="2000">
              <a:latin typeface="Times New Roman" panose="02020603050405020304" charset="0"/>
              <a:cs typeface="Times New Roman" panose="02020603050405020304" charset="0"/>
            </a:endParaRPr>
          </a:p>
          <a:p>
            <a:pPr marL="285750" indent="-285750">
              <a:lnSpc>
                <a:spcPct val="100000"/>
              </a:lnSpc>
              <a:spcBef>
                <a:spcPts val="0"/>
              </a:spcBef>
              <a:spcAft>
                <a:spcPts val="0"/>
              </a:spcAft>
              <a:buFont typeface="Wingdings" panose="05000000000000000000" charset="0"/>
              <a:buChar char="Ø"/>
            </a:pPr>
            <a:r>
              <a:rPr lang="zh-CN" altLang="en-US" sz="2000">
                <a:latin typeface="Times New Roman" panose="02020603050405020304" charset="0"/>
                <a:cs typeface="Times New Roman" panose="02020603050405020304" charset="0"/>
                <a:sym typeface="+mn-ea"/>
              </a:rPr>
              <a:t>当两者相异，点积就小，b</a:t>
            </a:r>
            <a:r>
              <a:rPr lang="zh-CN" altLang="en-US" sz="2000" baseline="-25000">
                <a:latin typeface="Times New Roman" panose="02020603050405020304" charset="0"/>
                <a:cs typeface="Times New Roman" panose="02020603050405020304" charset="0"/>
                <a:sym typeface="+mn-ea"/>
              </a:rPr>
              <a:t>ij</a:t>
            </a:r>
            <a:r>
              <a:rPr lang="zh-CN" altLang="en-US" sz="2000">
                <a:latin typeface="Times New Roman" panose="02020603050405020304" charset="0"/>
                <a:cs typeface="Times New Roman" panose="02020603050405020304" charset="0"/>
                <a:sym typeface="+mn-ea"/>
              </a:rPr>
              <a:t> 就变小，低层 VNi 连接高层 VN</a:t>
            </a:r>
            <a:r>
              <a:rPr lang="zh-CN" altLang="en-US" sz="2000" baseline="-25000">
                <a:latin typeface="Times New Roman" panose="02020603050405020304" charset="0"/>
                <a:cs typeface="Times New Roman" panose="02020603050405020304" charset="0"/>
                <a:sym typeface="+mn-ea"/>
              </a:rPr>
              <a:t>j</a:t>
            </a:r>
            <a:r>
              <a:rPr lang="zh-CN" altLang="en-US" sz="2000">
                <a:latin typeface="Times New Roman" panose="02020603050405020304" charset="0"/>
                <a:cs typeface="Times New Roman" panose="02020603050405020304" charset="0"/>
                <a:sym typeface="+mn-ea"/>
              </a:rPr>
              <a:t> 的可能性就变小。</a:t>
            </a:r>
            <a:endParaRPr lang="zh-CN" altLang="en-US" sz="2000"/>
          </a:p>
        </p:txBody>
      </p:sp>
      <p:pic>
        <p:nvPicPr>
          <p:cNvPr id="13" name="图片 12"/>
          <p:cNvPicPr>
            <a:picLocks noChangeAspect="1"/>
          </p:cNvPicPr>
          <p:nvPr/>
        </p:nvPicPr>
        <p:blipFill>
          <a:blip r:embed="rId5"/>
          <a:srcRect r="753" b="8512"/>
          <a:stretch>
            <a:fillRect/>
          </a:stretch>
        </p:blipFill>
        <p:spPr>
          <a:xfrm>
            <a:off x="799465" y="4344670"/>
            <a:ext cx="6528866" cy="2384216"/>
          </a:xfrm>
          <a:prstGeom prst="rect">
            <a:avLst/>
          </a:prstGeom>
        </p:spPr>
      </p:pic>
      <p:graphicFrame>
        <p:nvGraphicFramePr>
          <p:cNvPr id="14" name="对象 -2147482600"/>
          <p:cNvGraphicFramePr>
            <a:graphicFrameLocks noChangeAspect="1"/>
          </p:cNvGraphicFramePr>
          <p:nvPr/>
        </p:nvGraphicFramePr>
        <p:xfrm>
          <a:off x="799465" y="3836670"/>
          <a:ext cx="1656663" cy="723600"/>
        </p:xfrm>
        <a:graphic>
          <a:graphicData uri="http://schemas.openxmlformats.org/presentationml/2006/ole">
            <mc:AlternateContent xmlns:mc="http://schemas.openxmlformats.org/markup-compatibility/2006">
              <mc:Choice xmlns:v="urn:schemas-microsoft-com:vml" Requires="v">
                <p:oleObj spid="_x0000_s19" name="" r:id="rId6" imgW="1104900" imgH="482600" progId="Equation.KSEE3">
                  <p:embed/>
                </p:oleObj>
              </mc:Choice>
              <mc:Fallback>
                <p:oleObj name="" r:id="rId6" imgW="1104900" imgH="482600" progId="Equation.KSEE3">
                  <p:embed/>
                  <p:pic>
                    <p:nvPicPr>
                      <p:cNvPr id="0" name="图片 3075"/>
                      <p:cNvPicPr/>
                      <p:nvPr/>
                    </p:nvPicPr>
                    <p:blipFill>
                      <a:blip r:embed="rId7"/>
                      <a:stretch>
                        <a:fillRect/>
                      </a:stretch>
                    </p:blipFill>
                    <p:spPr>
                      <a:xfrm>
                        <a:off x="799465" y="3836670"/>
                        <a:ext cx="1656663" cy="723600"/>
                      </a:xfrm>
                      <a:prstGeom prst="rect">
                        <a:avLst/>
                      </a:prstGeom>
                      <a:noFill/>
                      <a:ln w="38100">
                        <a:noFill/>
                        <a:miter/>
                      </a:ln>
                    </p:spPr>
                  </p:pic>
                </p:oleObj>
              </mc:Fallback>
            </mc:AlternateContent>
          </a:graphicData>
        </a:graphic>
      </p:graphicFrame>
      <p:graphicFrame>
        <p:nvGraphicFramePr>
          <p:cNvPr id="28" name="对象 27">
            <a:hlinkClick r:id="" action="ppaction://ole?verb="/>
          </p:cNvPr>
          <p:cNvGraphicFramePr>
            <a:graphicFrameLocks noChangeAspect="1"/>
          </p:cNvGraphicFramePr>
          <p:nvPr/>
        </p:nvGraphicFramePr>
        <p:xfrm>
          <a:off x="2985135" y="3836670"/>
          <a:ext cx="1674514" cy="532800"/>
        </p:xfrm>
        <a:graphic>
          <a:graphicData uri="http://schemas.openxmlformats.org/presentationml/2006/ole">
            <mc:AlternateContent xmlns:mc="http://schemas.openxmlformats.org/markup-compatibility/2006">
              <mc:Choice xmlns:v="urn:schemas-microsoft-com:vml" Requires="v">
                <p:oleObj spid="_x0000_s29" name="" r:id="rId8" imgW="838200" imgH="266700" progId="Equation.KSEE3">
                  <p:embed/>
                </p:oleObj>
              </mc:Choice>
              <mc:Fallback>
                <p:oleObj name="" r:id="rId8" imgW="838200" imgH="266700" progId="Equation.KSEE3">
                  <p:embed/>
                  <p:pic>
                    <p:nvPicPr>
                      <p:cNvPr id="0" name="图片 4097"/>
                      <p:cNvPicPr/>
                      <p:nvPr/>
                    </p:nvPicPr>
                    <p:blipFill>
                      <a:blip r:embed="rId9"/>
                      <a:stretch>
                        <a:fillRect/>
                      </a:stretch>
                    </p:blipFill>
                    <p:spPr>
                      <a:xfrm>
                        <a:off x="2985135" y="3836670"/>
                        <a:ext cx="1674514" cy="532800"/>
                      </a:xfrm>
                      <a:prstGeom prst="rect">
                        <a:avLst/>
                      </a:prstGeom>
                    </p:spPr>
                  </p:pic>
                </p:oleObj>
              </mc:Fallback>
            </mc:AlternateContent>
          </a:graphicData>
        </a:graphic>
      </p:graphicFrame>
    </p:spTree>
    <p:custDataLst>
      <p:tags r:id="rId10"/>
    </p:custDataLst>
  </p:cSld>
  <p:clrMapOvr>
    <a:masterClrMapping/>
  </p:clrMapOvr>
  <mc:AlternateContent xmlns:mc="http://schemas.openxmlformats.org/markup-compatibility/2006">
    <mc:Choice xmlns:p14="http://schemas.microsoft.com/office/powerpoint/2010/main" Requires="p14">
      <p:transition spd="slow" p14:dur="1200" advTm="8853">
        <p14:flip dir="l"/>
      </p:transition>
    </mc:Choice>
    <mc:Fallback>
      <p:transition spd="slow" advTm="8853">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20204"/>
                <a:ea typeface="微软雅黑" panose="020B0503020204020204" charset="-122"/>
              </a:rPr>
            </a:fld>
            <a:r>
              <a:rPr lang="zh-CN" altLang="en-US" sz="1200" dirty="0">
                <a:solidFill>
                  <a:srgbClr val="314371"/>
                </a:solidFill>
                <a:latin typeface="Arial" panose="020B060402020202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4445" y="95377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097280" y="366395"/>
            <a:ext cx="10927080" cy="521970"/>
          </a:xfrm>
          <a:prstGeom prst="rect">
            <a:avLst/>
          </a:prstGeom>
          <a:noFill/>
        </p:spPr>
        <p:txBody>
          <a:bodyPr wrap="square" rtlCol="0">
            <a:spAutoFit/>
          </a:bodyPr>
          <a:lstStyle/>
          <a:p>
            <a:r>
              <a:rPr lang="en-US" alt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Capsule Network</a:t>
            </a:r>
            <a:endParaRPr lang="zh-CN" altLang="en-US"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4" name="文本框 23"/>
          <p:cNvSpPr txBox="1"/>
          <p:nvPr/>
        </p:nvSpPr>
        <p:spPr>
          <a:xfrm>
            <a:off x="254000" y="1061720"/>
            <a:ext cx="6734175" cy="460375"/>
          </a:xfrm>
          <a:prstGeom prst="rect">
            <a:avLst/>
          </a:prstGeom>
          <a:noFill/>
        </p:spPr>
        <p:txBody>
          <a:bodyPr wrap="square" rtlCol="0">
            <a:spAutoFit/>
          </a:bodyPr>
          <a:p>
            <a:r>
              <a:rPr lang="en-US" altLang="zh-CN" sz="2400" b="1">
                <a:latin typeface="Times New Roman" panose="02020603050405020304" charset="0"/>
                <a:ea typeface="宋体" panose="02010600030101010101" pitchFamily="2" charset="-122"/>
                <a:cs typeface="Times New Roman" panose="02020603050405020304" charset="0"/>
                <a:sym typeface="+mn-ea"/>
              </a:rPr>
              <a:t>胶囊网络</a:t>
            </a:r>
            <a:endParaRPr lang="en-US" altLang="zh-CN" sz="2400" b="1">
              <a:latin typeface="Times New Roman" panose="02020603050405020304" charset="0"/>
              <a:ea typeface="宋体" panose="02010600030101010101" pitchFamily="2" charset="-122"/>
              <a:cs typeface="Times New Roman" panose="02020603050405020304" charset="0"/>
            </a:endParaRPr>
          </a:p>
        </p:txBody>
      </p:sp>
      <p:pic>
        <p:nvPicPr>
          <p:cNvPr id="12" name="图片 11"/>
          <p:cNvPicPr>
            <a:picLocks noChangeAspect="1"/>
          </p:cNvPicPr>
          <p:nvPr/>
        </p:nvPicPr>
        <p:blipFill>
          <a:blip r:embed="rId1"/>
          <a:stretch>
            <a:fillRect/>
          </a:stretch>
        </p:blipFill>
        <p:spPr>
          <a:xfrm>
            <a:off x="2673350" y="1522095"/>
            <a:ext cx="9351170" cy="5262563"/>
          </a:xfrm>
          <a:prstGeom prst="rect">
            <a:avLst/>
          </a:prstGeom>
        </p:spPr>
      </p:pic>
      <p:graphicFrame>
        <p:nvGraphicFramePr>
          <p:cNvPr id="11" name="对象 -2147482600"/>
          <p:cNvGraphicFramePr>
            <a:graphicFrameLocks noChangeAspect="1"/>
          </p:cNvGraphicFramePr>
          <p:nvPr/>
        </p:nvGraphicFramePr>
        <p:xfrm>
          <a:off x="607695" y="2039620"/>
          <a:ext cx="1656663" cy="723600"/>
        </p:xfrm>
        <a:graphic>
          <a:graphicData uri="http://schemas.openxmlformats.org/presentationml/2006/ole">
            <mc:AlternateContent xmlns:mc="http://schemas.openxmlformats.org/markup-compatibility/2006">
              <mc:Choice xmlns:v="urn:schemas-microsoft-com:vml" Requires="v">
                <p:oleObj spid="_x0000_s3076" name="" r:id="rId2" imgW="1104900" imgH="482600" progId="Equation.KSEE3">
                  <p:embed/>
                </p:oleObj>
              </mc:Choice>
              <mc:Fallback>
                <p:oleObj name="" r:id="rId2" imgW="1104900" imgH="482600" progId="Equation.KSEE3">
                  <p:embed/>
                  <p:pic>
                    <p:nvPicPr>
                      <p:cNvPr id="0" name="图片 3075"/>
                      <p:cNvPicPr/>
                      <p:nvPr/>
                    </p:nvPicPr>
                    <p:blipFill>
                      <a:blip r:embed="rId3"/>
                      <a:stretch>
                        <a:fillRect/>
                      </a:stretch>
                    </p:blipFill>
                    <p:spPr>
                      <a:xfrm>
                        <a:off x="607695" y="2039620"/>
                        <a:ext cx="1656663" cy="723600"/>
                      </a:xfrm>
                      <a:prstGeom prst="rect">
                        <a:avLst/>
                      </a:prstGeom>
                      <a:noFill/>
                      <a:ln w="38100">
                        <a:noFill/>
                        <a:miter/>
                      </a:ln>
                    </p:spPr>
                  </p:pic>
                </p:oleObj>
              </mc:Fallback>
            </mc:AlternateContent>
          </a:graphicData>
        </a:graphic>
      </p:graphicFrame>
      <p:graphicFrame>
        <p:nvGraphicFramePr>
          <p:cNvPr id="13" name="对象 -2147482587"/>
          <p:cNvGraphicFramePr>
            <a:graphicFrameLocks noChangeAspect="1"/>
          </p:cNvGraphicFramePr>
          <p:nvPr/>
        </p:nvGraphicFramePr>
        <p:xfrm>
          <a:off x="607695" y="3238500"/>
          <a:ext cx="1675080" cy="380700"/>
        </p:xfrm>
        <a:graphic>
          <a:graphicData uri="http://schemas.openxmlformats.org/presentationml/2006/ole">
            <mc:AlternateContent xmlns:mc="http://schemas.openxmlformats.org/markup-compatibility/2006">
              <mc:Choice xmlns:v="urn:schemas-microsoft-com:vml" Requires="v">
                <p:oleObj spid="_x0000_s14" name="" r:id="rId4" imgW="1117600" imgH="254000" progId="Equation.KSEE3">
                  <p:embed/>
                </p:oleObj>
              </mc:Choice>
              <mc:Fallback>
                <p:oleObj name="" r:id="rId4" imgW="1117600" imgH="254000" progId="Equation.KSEE3">
                  <p:embed/>
                  <p:pic>
                    <p:nvPicPr>
                      <p:cNvPr id="0" name="图片 12"/>
                      <p:cNvPicPr/>
                      <p:nvPr/>
                    </p:nvPicPr>
                    <p:blipFill>
                      <a:blip r:embed="rId5"/>
                      <a:stretch>
                        <a:fillRect/>
                      </a:stretch>
                    </p:blipFill>
                    <p:spPr>
                      <a:xfrm>
                        <a:off x="607695" y="3238500"/>
                        <a:ext cx="1675080" cy="380700"/>
                      </a:xfrm>
                      <a:prstGeom prst="rect">
                        <a:avLst/>
                      </a:prstGeom>
                      <a:noFill/>
                      <a:ln w="38100">
                        <a:noFill/>
                        <a:miter/>
                      </a:ln>
                    </p:spPr>
                  </p:pic>
                </p:oleObj>
              </mc:Fallback>
            </mc:AlternateContent>
          </a:graphicData>
        </a:graphic>
      </p:graphicFrame>
    </p:spTree>
    <p:custDataLst>
      <p:tags r:id="rId6"/>
    </p:custDataLst>
  </p:cSld>
  <p:clrMapOvr>
    <a:masterClrMapping/>
  </p:clrMapOvr>
  <mc:AlternateContent xmlns:mc="http://schemas.openxmlformats.org/markup-compatibility/2006">
    <mc:Choice xmlns:p14="http://schemas.microsoft.com/office/powerpoint/2010/main" Requires="p14">
      <p:transition spd="slow" p14:dur="1200" advTm="8853">
        <p14:flip dir="l"/>
      </p:transition>
    </mc:Choice>
    <mc:Fallback>
      <p:transition spd="slow" advTm="8853">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20204"/>
                <a:ea typeface="微软雅黑" panose="020B0503020204020204" charset="-122"/>
              </a:rPr>
            </a:fld>
            <a:r>
              <a:rPr lang="zh-CN" altLang="en-US" sz="1200" dirty="0">
                <a:solidFill>
                  <a:srgbClr val="314371"/>
                </a:solidFill>
                <a:latin typeface="Arial" panose="020B060402020202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097280" y="366395"/>
            <a:ext cx="10927080" cy="521970"/>
          </a:xfrm>
          <a:prstGeom prst="rect">
            <a:avLst/>
          </a:prstGeom>
          <a:noFill/>
        </p:spPr>
        <p:txBody>
          <a:bodyPr wrap="square" rtlCol="0">
            <a:spAutoFit/>
          </a:bodyPr>
          <a:lstStyle/>
          <a:p>
            <a:pPr algn="l"/>
            <a:r>
              <a:rPr lang="en-US" alt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Capsule Network</a:t>
            </a:r>
            <a:endParaRPr lang="en-US" altLang="zh-CN" sz="2800" dirty="0" smtClean="0">
              <a:solidFill>
                <a:srgbClr val="314371"/>
              </a:solidFill>
              <a:latin typeface="微软雅黑" panose="020B0503020204020204" charset="-122"/>
              <a:ea typeface="微软雅黑" panose="020B0503020204020204" charset="-122"/>
              <a:sym typeface="微软雅黑" panose="020B0503020204020204" charset="-122"/>
            </a:endParaRPr>
          </a:p>
        </p:txBody>
      </p:sp>
      <p:sp>
        <p:nvSpPr>
          <p:cNvPr id="24" name="文本框 23"/>
          <p:cNvSpPr txBox="1"/>
          <p:nvPr/>
        </p:nvSpPr>
        <p:spPr>
          <a:xfrm>
            <a:off x="254000" y="1061720"/>
            <a:ext cx="4424680" cy="460375"/>
          </a:xfrm>
          <a:prstGeom prst="rect">
            <a:avLst/>
          </a:prstGeom>
          <a:noFill/>
        </p:spPr>
        <p:txBody>
          <a:bodyPr wrap="square" rtlCol="0">
            <a:spAutoFit/>
          </a:bodyPr>
          <a:p>
            <a:r>
              <a:rPr lang="zh-CN" altLang="en-US" sz="2400" b="1">
                <a:latin typeface="宋体" panose="02010600030101010101" pitchFamily="2" charset="-122"/>
                <a:ea typeface="宋体" panose="02010600030101010101" pitchFamily="2" charset="-122"/>
              </a:rPr>
              <a:t>网络结构</a:t>
            </a:r>
            <a:endParaRPr lang="zh-CN" altLang="en-US" sz="2400" b="1">
              <a:latin typeface="宋体" panose="02010600030101010101" pitchFamily="2" charset="-122"/>
              <a:ea typeface="宋体" panose="02010600030101010101" pitchFamily="2" charset="-122"/>
            </a:endParaRPr>
          </a:p>
        </p:txBody>
      </p:sp>
      <p:pic>
        <p:nvPicPr>
          <p:cNvPr id="11" name="图片 10"/>
          <p:cNvPicPr>
            <a:picLocks noChangeAspect="1"/>
          </p:cNvPicPr>
          <p:nvPr/>
        </p:nvPicPr>
        <p:blipFill>
          <a:blip r:embed="rId1"/>
          <a:stretch>
            <a:fillRect/>
          </a:stretch>
        </p:blipFill>
        <p:spPr>
          <a:xfrm>
            <a:off x="120650" y="1689735"/>
            <a:ext cx="6858000" cy="1914525"/>
          </a:xfrm>
          <a:prstGeom prst="rect">
            <a:avLst/>
          </a:prstGeom>
        </p:spPr>
      </p:pic>
      <p:sp>
        <p:nvSpPr>
          <p:cNvPr id="13" name="文本框 12"/>
          <p:cNvSpPr txBox="1"/>
          <p:nvPr/>
        </p:nvSpPr>
        <p:spPr>
          <a:xfrm>
            <a:off x="607695" y="3768090"/>
            <a:ext cx="5683885" cy="2515235"/>
          </a:xfrm>
          <a:prstGeom prst="rect">
            <a:avLst/>
          </a:prstGeom>
          <a:noFill/>
        </p:spPr>
        <p:txBody>
          <a:bodyPr wrap="square" rtlCol="0" anchor="t">
            <a:spAutoFit/>
          </a:bodyPr>
          <a:p>
            <a:pPr marL="285750" indent="-285750">
              <a:lnSpc>
                <a:spcPct val="125000"/>
              </a:lnSpc>
              <a:spcBef>
                <a:spcPts val="0"/>
              </a:spcBef>
              <a:spcAft>
                <a:spcPts val="0"/>
              </a:spcAft>
              <a:buFont typeface="Wingdings" panose="05000000000000000000" charset="0"/>
              <a:buChar char="l"/>
            </a:pPr>
            <a:r>
              <a:rPr lang="zh-CN" altLang="en-US">
                <a:latin typeface="Times New Roman" panose="02020603050405020304" charset="0"/>
                <a:cs typeface="Times New Roman" panose="02020603050405020304" charset="0"/>
              </a:rPr>
              <a:t>网络结构较浅，由两个卷积层和一个全连接层组成。</a:t>
            </a:r>
            <a:endParaRPr lang="zh-CN" altLang="en-US">
              <a:latin typeface="Times New Roman" panose="02020603050405020304" charset="0"/>
              <a:cs typeface="Times New Roman" panose="02020603050405020304" charset="0"/>
            </a:endParaRPr>
          </a:p>
          <a:p>
            <a:pPr marL="400050" indent="-400050">
              <a:lnSpc>
                <a:spcPct val="125000"/>
              </a:lnSpc>
              <a:spcBef>
                <a:spcPts val="0"/>
              </a:spcBef>
              <a:spcAft>
                <a:spcPts val="0"/>
              </a:spcAft>
              <a:buFont typeface="+mj-lt"/>
              <a:buAutoNum type="romanUcPeriod"/>
            </a:pPr>
            <a:r>
              <a:rPr lang="zh-CN" altLang="en-US">
                <a:latin typeface="Times New Roman" panose="02020603050405020304" charset="0"/>
                <a:cs typeface="Times New Roman" panose="02020603050405020304" charset="0"/>
              </a:rPr>
              <a:t>图像输入到低级特征 (Conv1)：</a:t>
            </a:r>
            <a:endParaRPr lang="zh-CN" altLang="en-US">
              <a:latin typeface="Times New Roman" panose="02020603050405020304" charset="0"/>
              <a:cs typeface="Times New Roman" panose="02020603050405020304" charset="0"/>
            </a:endParaRPr>
          </a:p>
          <a:p>
            <a:pPr indent="0">
              <a:lnSpc>
                <a:spcPct val="125000"/>
              </a:lnSpc>
              <a:spcBef>
                <a:spcPts val="0"/>
              </a:spcBef>
              <a:spcAft>
                <a:spcPts val="0"/>
              </a:spcAft>
              <a:buFont typeface="+mj-lt"/>
              <a:buNone/>
            </a:pPr>
            <a:r>
              <a:rPr lang="zh-CN" altLang="en-US">
                <a:latin typeface="Times New Roman" panose="02020603050405020304" charset="0"/>
                <a:cs typeface="Times New Roman" panose="02020603050405020304" charset="0"/>
              </a:rPr>
              <a:t>首先进行常规卷积操作，对图像像素做一次局部特征检测。因为CNN 擅长抽取低级特征，而Capsule 是用来表征某个物体的“实例”，因此它更适合于表征高级的实例。用256 个stride 为1的9x9 的filter，得到一个20x20x256的输出。</a:t>
            </a:r>
            <a:endParaRPr lang="zh-CN" altLang="en-US">
              <a:latin typeface="Times New Roman" panose="02020603050405020304" charset="0"/>
              <a:cs typeface="Times New Roman" panose="02020603050405020304" charset="0"/>
            </a:endParaRPr>
          </a:p>
        </p:txBody>
      </p:sp>
      <p:sp>
        <p:nvSpPr>
          <p:cNvPr id="12" name="文本框 11"/>
          <p:cNvSpPr txBox="1"/>
          <p:nvPr/>
        </p:nvSpPr>
        <p:spPr>
          <a:xfrm>
            <a:off x="6978650" y="935355"/>
            <a:ext cx="5045710" cy="5977255"/>
          </a:xfrm>
          <a:prstGeom prst="rect">
            <a:avLst/>
          </a:prstGeom>
          <a:noFill/>
        </p:spPr>
        <p:txBody>
          <a:bodyPr wrap="square" rtlCol="0" anchor="t">
            <a:spAutoFit/>
          </a:bodyPr>
          <a:p>
            <a:pPr marL="400050" indent="-400050">
              <a:lnSpc>
                <a:spcPct val="125000"/>
              </a:lnSpc>
              <a:spcBef>
                <a:spcPts val="0"/>
              </a:spcBef>
              <a:spcAft>
                <a:spcPts val="0"/>
              </a:spcAft>
              <a:buFont typeface="+mj-lt"/>
              <a:buAutoNum type="romanUcPeriod" startAt="2"/>
            </a:pPr>
            <a:r>
              <a:rPr lang="zh-CN" altLang="en-US">
                <a:latin typeface="Times New Roman" panose="02020603050405020304" charset="0"/>
                <a:cs typeface="Times New Roman" panose="02020603050405020304" charset="0"/>
              </a:rPr>
              <a:t>低级特征到 Primary Capsule (Conv2)：</a:t>
            </a:r>
            <a:endParaRPr lang="zh-CN" altLang="en-US">
              <a:latin typeface="Times New Roman" panose="02020603050405020304" charset="0"/>
              <a:cs typeface="Times New Roman" panose="02020603050405020304" charset="0"/>
            </a:endParaRPr>
          </a:p>
          <a:p>
            <a:pPr indent="0">
              <a:lnSpc>
                <a:spcPct val="125000"/>
              </a:lnSpc>
              <a:spcBef>
                <a:spcPts val="0"/>
              </a:spcBef>
              <a:spcAft>
                <a:spcPts val="0"/>
              </a:spcAft>
              <a:buFont typeface="+mj-lt"/>
              <a:buNone/>
            </a:pPr>
            <a:r>
              <a:rPr lang="zh-CN" altLang="en-US">
                <a:latin typeface="Times New Roman" panose="02020603050405020304" charset="0"/>
                <a:cs typeface="Times New Roman" panose="02020603050405020304" charset="0"/>
              </a:rPr>
              <a:t>输出为</a:t>
            </a:r>
            <a:r>
              <a:rPr lang="en-US" altLang="zh-CN">
                <a:latin typeface="Times New Roman" panose="02020603050405020304" charset="0"/>
                <a:cs typeface="Times New Roman" panose="02020603050405020304" charset="0"/>
              </a:rPr>
              <a:t>Primary Capsule</a:t>
            </a:r>
            <a:r>
              <a:rPr lang="zh-CN" altLang="en-US">
                <a:latin typeface="Times New Roman" panose="02020603050405020304" charset="0"/>
                <a:cs typeface="Times New Roman" panose="02020603050405020304" charset="0"/>
              </a:rPr>
              <a:t>，</a:t>
            </a:r>
            <a:r>
              <a:rPr lang="zh-CN" altLang="en-US">
                <a:latin typeface="Times New Roman" panose="02020603050405020304" charset="0"/>
                <a:cs typeface="Times New Roman" panose="02020603050405020304" charset="0"/>
              </a:rPr>
              <a:t>储存低级别特征的向量。用 32 个 stride 为 2 的9x9x256 的filter做了8次卷积操作，使得Conv2 层的维度是6x6x8x32。</a:t>
            </a:r>
            <a:endParaRPr lang="zh-CN" altLang="en-US">
              <a:latin typeface="Times New Roman" panose="02020603050405020304" charset="0"/>
              <a:cs typeface="Times New Roman" panose="02020603050405020304" charset="0"/>
            </a:endParaRPr>
          </a:p>
          <a:p>
            <a:pPr marL="285750" indent="-285750">
              <a:lnSpc>
                <a:spcPct val="125000"/>
              </a:lnSpc>
              <a:spcBef>
                <a:spcPts val="0"/>
              </a:spcBef>
              <a:spcAft>
                <a:spcPts val="0"/>
              </a:spcAft>
              <a:buFont typeface="Wingdings" panose="05000000000000000000" charset="0"/>
              <a:buChar char="Ø"/>
            </a:pPr>
            <a:r>
              <a:rPr lang="zh-CN" altLang="en-US">
                <a:latin typeface="Times New Roman" panose="02020603050405020304" charset="0"/>
                <a:cs typeface="Times New Roman" panose="02020603050405020304" charset="0"/>
              </a:rPr>
              <a:t>在 CNN 中，维度为6x6x1x32 的层里有 6x6x32 元素，每个元素是一个标量；</a:t>
            </a:r>
            <a:endParaRPr lang="zh-CN" altLang="en-US">
              <a:latin typeface="Times New Roman" panose="02020603050405020304" charset="0"/>
              <a:cs typeface="Times New Roman" panose="02020603050405020304" charset="0"/>
            </a:endParaRPr>
          </a:p>
          <a:p>
            <a:pPr marL="285750" indent="-285750">
              <a:lnSpc>
                <a:spcPct val="125000"/>
              </a:lnSpc>
              <a:spcBef>
                <a:spcPts val="0"/>
              </a:spcBef>
              <a:spcAft>
                <a:spcPts val="0"/>
              </a:spcAft>
              <a:buFont typeface="Wingdings" panose="05000000000000000000" charset="0"/>
              <a:buChar char="Ø"/>
            </a:pPr>
            <a:r>
              <a:rPr lang="zh-CN" altLang="en-US">
                <a:latin typeface="Times New Roman" panose="02020603050405020304" charset="0"/>
                <a:cs typeface="Times New Roman" panose="02020603050405020304" charset="0"/>
              </a:rPr>
              <a:t>在 Capsule 中，维度为6x6x8x32 的层里有 6x6x32 元素，每个元素是一个1x8的向量，即</a:t>
            </a:r>
            <a:r>
              <a:rPr lang="en-US" altLang="zh-CN">
                <a:latin typeface="Times New Roman" panose="02020603050405020304" charset="0"/>
                <a:cs typeface="Times New Roman" panose="02020603050405020304" charset="0"/>
              </a:rPr>
              <a:t>Capsule</a:t>
            </a:r>
            <a:r>
              <a:rPr lang="zh-CN" altLang="en-US">
                <a:latin typeface="Times New Roman" panose="02020603050405020304" charset="0"/>
                <a:cs typeface="Times New Roman" panose="02020603050405020304" charset="0"/>
              </a:rPr>
              <a:t>。</a:t>
            </a:r>
            <a:endParaRPr lang="zh-CN" altLang="en-US">
              <a:latin typeface="Times New Roman" panose="02020603050405020304" charset="0"/>
              <a:cs typeface="Times New Roman" panose="02020603050405020304" charset="0"/>
            </a:endParaRPr>
          </a:p>
          <a:p>
            <a:pPr marL="400050" indent="-400050">
              <a:lnSpc>
                <a:spcPct val="125000"/>
              </a:lnSpc>
              <a:spcBef>
                <a:spcPts val="0"/>
              </a:spcBef>
              <a:spcAft>
                <a:spcPts val="0"/>
              </a:spcAft>
              <a:buFont typeface="+mj-lt"/>
              <a:buAutoNum type="romanUcPeriod" startAt="3"/>
            </a:pPr>
            <a:r>
              <a:rPr lang="zh-CN" altLang="en-US">
                <a:latin typeface="Times New Roman" panose="02020603050405020304" charset="0"/>
                <a:cs typeface="Times New Roman" panose="02020603050405020304" charset="0"/>
              </a:rPr>
              <a:t>Primary Capsule 到 Digit Capsule (FC)：</a:t>
            </a:r>
            <a:endParaRPr lang="zh-CN" altLang="en-US">
              <a:latin typeface="Times New Roman" panose="02020603050405020304" charset="0"/>
              <a:cs typeface="Times New Roman" panose="02020603050405020304" charset="0"/>
            </a:endParaRPr>
          </a:p>
          <a:p>
            <a:pPr indent="0">
              <a:lnSpc>
                <a:spcPct val="125000"/>
              </a:lnSpc>
              <a:spcBef>
                <a:spcPts val="0"/>
              </a:spcBef>
              <a:spcAft>
                <a:spcPts val="0"/>
              </a:spcAft>
              <a:buFont typeface="+mj-lt"/>
              <a:buNone/>
            </a:pPr>
            <a:r>
              <a:rPr lang="zh-CN" altLang="en-US">
                <a:latin typeface="Times New Roman" panose="02020603050405020304" charset="0"/>
                <a:cs typeface="Times New Roman" panose="02020603050405020304" charset="0"/>
              </a:rPr>
              <a:t>存储高级别特征的向量。PrimaryCaps 和 DigitCaps 是全连接的，但不是像传统神经网络标量和标量相连，而是向量与向量相连。</a:t>
            </a:r>
            <a:endParaRPr lang="zh-CN" altLang="en-US">
              <a:latin typeface="Times New Roman" panose="02020603050405020304" charset="0"/>
              <a:cs typeface="Times New Roman" panose="02020603050405020304" charset="0"/>
            </a:endParaRPr>
          </a:p>
          <a:p>
            <a:pPr marL="400050" indent="-400050">
              <a:lnSpc>
                <a:spcPct val="125000"/>
              </a:lnSpc>
              <a:spcBef>
                <a:spcPts val="0"/>
              </a:spcBef>
              <a:spcAft>
                <a:spcPts val="0"/>
              </a:spcAft>
              <a:buFont typeface="+mj-lt"/>
              <a:buAutoNum type="romanUcPeriod" startAt="4"/>
            </a:pPr>
            <a:r>
              <a:rPr lang="zh-CN" altLang="en-US">
                <a:latin typeface="Times New Roman" panose="02020603050405020304" charset="0"/>
                <a:cs typeface="Times New Roman" panose="02020603050405020304" charset="0"/>
              </a:rPr>
              <a:t>Digit Capsule 到最终输出：</a:t>
            </a:r>
            <a:endParaRPr lang="zh-CN" altLang="en-US">
              <a:latin typeface="Times New Roman" panose="02020603050405020304" charset="0"/>
              <a:cs typeface="Times New Roman" panose="02020603050405020304" charset="0"/>
            </a:endParaRPr>
          </a:p>
          <a:p>
            <a:pPr indent="0">
              <a:lnSpc>
                <a:spcPct val="125000"/>
              </a:lnSpc>
              <a:spcBef>
                <a:spcPts val="0"/>
              </a:spcBef>
              <a:spcAft>
                <a:spcPts val="0"/>
              </a:spcAft>
              <a:buFont typeface="+mj-lt"/>
              <a:buNone/>
            </a:pPr>
            <a:r>
              <a:rPr lang="zh-CN" altLang="en-US">
                <a:latin typeface="Times New Roman" panose="02020603050405020304" charset="0"/>
                <a:cs typeface="Times New Roman" panose="02020603050405020304" charset="0"/>
              </a:rPr>
              <a:t> Capsule 的长度表示其表征的内容出现的概率，所以做分类时取输出向量的 L</a:t>
            </a:r>
            <a:r>
              <a:rPr lang="zh-CN" altLang="en-US" baseline="-25000">
                <a:latin typeface="Times New Roman" panose="02020603050405020304" charset="0"/>
                <a:cs typeface="Times New Roman" panose="02020603050405020304" charset="0"/>
              </a:rPr>
              <a:t>2</a:t>
            </a:r>
            <a:r>
              <a:rPr lang="zh-CN" altLang="en-US">
                <a:latin typeface="Times New Roman" panose="02020603050405020304" charset="0"/>
                <a:cs typeface="Times New Roman" panose="02020603050405020304" charset="0"/>
              </a:rPr>
              <a:t> 范数 (也就是长度) 即可。</a:t>
            </a:r>
            <a:endParaRPr lang="zh-CN" altLang="en-US">
              <a:latin typeface="Times New Roman" panose="02020603050405020304" charset="0"/>
              <a:cs typeface="Times New Roman" panose="02020603050405020304" charset="0"/>
            </a:endParaRPr>
          </a:p>
        </p:txBody>
      </p:sp>
      <p:sp>
        <p:nvSpPr>
          <p:cNvPr id="14" name="文本框 13"/>
          <p:cNvSpPr txBox="1"/>
          <p:nvPr/>
        </p:nvSpPr>
        <p:spPr>
          <a:xfrm>
            <a:off x="120650" y="6447790"/>
            <a:ext cx="6181090" cy="306705"/>
          </a:xfrm>
          <a:prstGeom prst="rect">
            <a:avLst/>
          </a:prstGeom>
          <a:noFill/>
        </p:spPr>
        <p:txBody>
          <a:bodyPr wrap="square" rtlCol="0" anchor="t">
            <a:spAutoFit/>
          </a:bodyPr>
          <a:p>
            <a:r>
              <a:rPr lang="zh-CN" altLang="en-US" sz="1400">
                <a:latin typeface="Times New Roman" panose="02020603050405020304" charset="0"/>
                <a:cs typeface="Times New Roman" panose="02020603050405020304" charset="0"/>
              </a:rPr>
              <a:t>Sabour S , Frosst N , Hinton G E . Dynamic Routing Between Capsules[J]. 2017.</a:t>
            </a:r>
            <a:endParaRPr lang="zh-CN" altLang="en-US" sz="1400">
              <a:latin typeface="Times New Roman" panose="02020603050405020304" charset="0"/>
              <a:cs typeface="Times New Roman" panose="02020603050405020304" charset="0"/>
            </a:endParaRPr>
          </a:p>
        </p:txBody>
      </p:sp>
      <p:sp>
        <p:nvSpPr>
          <p:cNvPr id="21" name="文本框 20"/>
          <p:cNvSpPr txBox="1"/>
          <p:nvPr/>
        </p:nvSpPr>
        <p:spPr>
          <a:xfrm>
            <a:off x="1755140" y="3604260"/>
            <a:ext cx="3589020" cy="337185"/>
          </a:xfrm>
          <a:prstGeom prst="rect">
            <a:avLst/>
          </a:prstGeom>
          <a:noFill/>
        </p:spPr>
        <p:txBody>
          <a:bodyPr wrap="square" rtlCol="0">
            <a:spAutoFit/>
          </a:bodyPr>
          <a:p>
            <a:pPr algn="ctr"/>
            <a:r>
              <a:rPr lang="en-US" altLang="zh-CN" sz="1600">
                <a:latin typeface="Times New Roman" panose="02020603050405020304" charset="0"/>
                <a:cs typeface="Times New Roman" panose="02020603050405020304" charset="0"/>
              </a:rPr>
              <a:t>Capsule Network</a:t>
            </a:r>
            <a:r>
              <a:rPr lang="zh-CN" altLang="en-US" sz="1600">
                <a:latin typeface="Times New Roman" panose="02020603050405020304" charset="0"/>
                <a:cs typeface="Times New Roman" panose="02020603050405020304" charset="0"/>
              </a:rPr>
              <a:t>结构图</a:t>
            </a:r>
            <a:r>
              <a:rPr lang="en-US" altLang="zh-CN" sz="1600" baseline="30000">
                <a:latin typeface="Times New Roman" panose="02020603050405020304" charset="0"/>
                <a:cs typeface="Times New Roman" panose="02020603050405020304" charset="0"/>
              </a:rPr>
              <a:t> </a:t>
            </a:r>
            <a:endParaRPr lang="zh-CN" altLang="en-US" sz="1600">
              <a:latin typeface="Times New Roman" panose="02020603050405020304" charset="0"/>
              <a:cs typeface="Times New Roman" panose="02020603050405020304" charset="0"/>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200" advTm="8853">
        <p14:flip dir="l"/>
      </p:transition>
    </mc:Choice>
    <mc:Fallback>
      <p:transition spd="slow" advTm="8853">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20204"/>
                <a:ea typeface="微软雅黑" panose="020B0503020204020204" charset="-122"/>
              </a:rPr>
            </a:fld>
            <a:r>
              <a:rPr lang="zh-CN" altLang="en-US" sz="1200" dirty="0">
                <a:solidFill>
                  <a:srgbClr val="314371"/>
                </a:solidFill>
                <a:latin typeface="Arial" panose="020B060402020202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4445" y="95377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097280" y="366395"/>
            <a:ext cx="10927080" cy="521970"/>
          </a:xfrm>
          <a:prstGeom prst="rect">
            <a:avLst/>
          </a:prstGeom>
          <a:noFill/>
        </p:spPr>
        <p:txBody>
          <a:bodyPr wrap="square" rtlCol="0">
            <a:spAutoFit/>
          </a:bodyPr>
          <a:lstStyle/>
          <a:p>
            <a:r>
              <a:rPr lang="zh-CN" altLang="en-US"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数据集</a:t>
            </a:r>
            <a:endParaRPr lang="zh-CN" altLang="en-US"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4" name="文本框 23"/>
          <p:cNvSpPr txBox="1"/>
          <p:nvPr/>
        </p:nvSpPr>
        <p:spPr>
          <a:xfrm>
            <a:off x="254000" y="1061720"/>
            <a:ext cx="4424680" cy="460375"/>
          </a:xfrm>
          <a:prstGeom prst="rect">
            <a:avLst/>
          </a:prstGeom>
          <a:noFill/>
        </p:spPr>
        <p:txBody>
          <a:bodyPr wrap="square" rtlCol="0">
            <a:spAutoFit/>
          </a:bodyPr>
          <a:p>
            <a:r>
              <a:rPr lang="en-US" altLang="zh-CN" sz="2400" b="1">
                <a:latin typeface="Times New Roman" panose="02020603050405020304" charset="0"/>
                <a:ea typeface="宋体" panose="02010600030101010101" pitchFamily="2" charset="-122"/>
                <a:cs typeface="Times New Roman" panose="02020603050405020304" charset="0"/>
              </a:rPr>
              <a:t>Salinas</a:t>
            </a:r>
            <a:endParaRPr lang="en-US" altLang="zh-CN" sz="2400" b="1">
              <a:latin typeface="Times New Roman" panose="02020603050405020304" charset="0"/>
              <a:ea typeface="宋体" panose="02010600030101010101" pitchFamily="2" charset="-122"/>
              <a:cs typeface="Times New Roman" panose="02020603050405020304" charset="0"/>
            </a:endParaRPr>
          </a:p>
        </p:txBody>
      </p:sp>
      <p:sp>
        <p:nvSpPr>
          <p:cNvPr id="12" name="文本框 11"/>
          <p:cNvSpPr txBox="1"/>
          <p:nvPr/>
        </p:nvSpPr>
        <p:spPr>
          <a:xfrm>
            <a:off x="607695" y="1522095"/>
            <a:ext cx="10429240" cy="5077460"/>
          </a:xfrm>
          <a:prstGeom prst="rect">
            <a:avLst/>
          </a:prstGeom>
          <a:noFill/>
          <a:ln w="9525">
            <a:noFill/>
          </a:ln>
        </p:spPr>
        <p:txBody>
          <a:bodyPr wrap="square">
            <a:spAutoFit/>
          </a:bodyPr>
          <a:p>
            <a:pPr indent="0">
              <a:lnSpc>
                <a:spcPct val="150000"/>
              </a:lnSpc>
            </a:pPr>
            <a:r>
              <a:rPr lang="en-US" altLang="zh-CN" sz="2400">
                <a:latin typeface="Times New Roman" panose="02020603050405020304" charset="0"/>
                <a:cs typeface="Times New Roman" panose="02020603050405020304" charset="0"/>
              </a:rPr>
              <a:t>bands</a:t>
            </a:r>
            <a:r>
              <a:rPr lang="zh-CN" altLang="en-US" sz="2400">
                <a:latin typeface="Times New Roman" panose="02020603050405020304" charset="0"/>
                <a:cs typeface="Times New Roman" panose="02020603050405020304" charset="0"/>
              </a:rPr>
              <a:t>：</a:t>
            </a:r>
            <a:r>
              <a:rPr lang="en-US" altLang="zh-CN" sz="2400">
                <a:latin typeface="Times New Roman" panose="02020603050405020304" charset="0"/>
                <a:cs typeface="Times New Roman" panose="02020603050405020304" charset="0"/>
              </a:rPr>
              <a:t>204</a:t>
            </a:r>
            <a:r>
              <a:rPr lang="en-US" altLang="zh-CN" sz="2400">
                <a:latin typeface="Times New Roman" panose="02020603050405020304" charset="0"/>
                <a:cs typeface="Times New Roman" panose="02020603050405020304" charset="0"/>
              </a:rPr>
              <a:t> </a:t>
            </a:r>
            <a:endParaRPr lang="en-US" altLang="zh-CN" sz="2400">
              <a:latin typeface="Times New Roman" panose="02020603050405020304" charset="0"/>
              <a:cs typeface="Times New Roman" panose="02020603050405020304" charset="0"/>
            </a:endParaRPr>
          </a:p>
          <a:p>
            <a:pPr indent="0">
              <a:lnSpc>
                <a:spcPct val="150000"/>
              </a:lnSpc>
            </a:pPr>
            <a:r>
              <a:rPr lang="en-US" altLang="zh-CN" sz="2400">
                <a:latin typeface="Times New Roman" panose="02020603050405020304" charset="0"/>
                <a:cs typeface="Times New Roman" panose="02020603050405020304" charset="0"/>
              </a:rPr>
              <a:t>classes</a:t>
            </a:r>
            <a:r>
              <a:rPr lang="zh-CN" altLang="en-US" sz="2400">
                <a:latin typeface="Times New Roman" panose="02020603050405020304" charset="0"/>
                <a:cs typeface="Times New Roman" panose="02020603050405020304" charset="0"/>
              </a:rPr>
              <a:t>：</a:t>
            </a:r>
            <a:r>
              <a:rPr lang="en-US" altLang="zh-CN" sz="2400">
                <a:latin typeface="Times New Roman" panose="02020603050405020304" charset="0"/>
                <a:cs typeface="Times New Roman" panose="02020603050405020304" charset="0"/>
              </a:rPr>
              <a:t>16</a:t>
            </a:r>
            <a:endParaRPr lang="en-US" altLang="zh-CN" sz="2400">
              <a:latin typeface="Times New Roman" panose="02020603050405020304" charset="0"/>
              <a:cs typeface="Times New Roman" panose="02020603050405020304" charset="0"/>
            </a:endParaRPr>
          </a:p>
          <a:p>
            <a:pPr indent="0">
              <a:lnSpc>
                <a:spcPct val="150000"/>
              </a:lnSpc>
            </a:pPr>
            <a:r>
              <a:rPr lang="en-US" altLang="zh-CN" sz="2400">
                <a:latin typeface="Times New Roman" panose="02020603050405020304" charset="0"/>
                <a:cs typeface="Times New Roman" panose="02020603050405020304" charset="0"/>
                <a:sym typeface="+mn-ea"/>
              </a:rPr>
              <a:t>同 Indian  Pines 图像一样，Salinas 数据也是由 AVIRIS 成像光谱仪所拍摄的，它是对美国加利福尼亚州的 Salinas 山谷所成的像。同 Indian Pines 不同的是，它的空间分辨率达到了 3.7m。该图像原本也有 224 个波段，同样的，我们一般使用的也是剔除了第 108-112，154-167，和第 224 个不能被水反射的波段后剩下的 204 个波段的图像。该图像的尺寸为 512×217，因此共包含 111104 个像素，其中有 56975 个像素是背景像素，可应用于分类的像素有 54129 个，这些像素总共分为 16 类，包括休耕地（Fallow）、芹菜（Celery）等。</a:t>
            </a:r>
            <a:endParaRPr lang="en-US" altLang="zh-CN" sz="2400">
              <a:latin typeface="Times New Roman" panose="02020603050405020304" charset="0"/>
              <a:cs typeface="Times New Roman" panose="0202060305040502030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200" advTm="8853">
        <p14:flip dir="l"/>
      </p:transition>
    </mc:Choice>
    <mc:Fallback>
      <p:transition spd="slow" advTm="8853">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20204"/>
                <a:ea typeface="微软雅黑" panose="020B0503020204020204" charset="-122"/>
              </a:rPr>
            </a:fld>
            <a:r>
              <a:rPr lang="zh-CN" altLang="en-US" sz="1200" dirty="0">
                <a:solidFill>
                  <a:srgbClr val="314371"/>
                </a:solidFill>
                <a:latin typeface="Arial" panose="020B060402020202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4445" y="95377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097280" y="366395"/>
            <a:ext cx="10927080" cy="521970"/>
          </a:xfrm>
          <a:prstGeom prst="rect">
            <a:avLst/>
          </a:prstGeom>
          <a:noFill/>
        </p:spPr>
        <p:txBody>
          <a:bodyPr wrap="square" rtlCol="0">
            <a:spAutoFit/>
          </a:bodyPr>
          <a:lstStyle/>
          <a:p>
            <a:r>
              <a:rPr lang="zh-CN" altLang="en-US"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数据集</a:t>
            </a:r>
            <a:endParaRPr lang="zh-CN" altLang="en-US"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4" name="文本框 23"/>
          <p:cNvSpPr txBox="1"/>
          <p:nvPr/>
        </p:nvSpPr>
        <p:spPr>
          <a:xfrm>
            <a:off x="254000" y="1061720"/>
            <a:ext cx="4424680" cy="460375"/>
          </a:xfrm>
          <a:prstGeom prst="rect">
            <a:avLst/>
          </a:prstGeom>
          <a:noFill/>
        </p:spPr>
        <p:txBody>
          <a:bodyPr wrap="square" rtlCol="0">
            <a:spAutoFit/>
          </a:bodyPr>
          <a:p>
            <a:r>
              <a:rPr lang="en-US" altLang="zh-CN" sz="2400" b="1">
                <a:latin typeface="Times New Roman" panose="02020603050405020304" charset="0"/>
                <a:ea typeface="宋体" panose="02010600030101010101" pitchFamily="2" charset="-122"/>
                <a:cs typeface="Times New Roman" panose="02020603050405020304" charset="0"/>
                <a:sym typeface="+mn-ea"/>
              </a:rPr>
              <a:t>Salinas</a:t>
            </a:r>
            <a:endParaRPr lang="en-US" altLang="zh-CN" sz="2400" b="1">
              <a:latin typeface="Times New Roman" panose="02020603050405020304" charset="0"/>
              <a:ea typeface="宋体" panose="02010600030101010101" pitchFamily="2" charset="-122"/>
              <a:cs typeface="Times New Roman" panose="02020603050405020304" charset="0"/>
            </a:endParaRPr>
          </a:p>
        </p:txBody>
      </p:sp>
      <p:pic>
        <p:nvPicPr>
          <p:cNvPr id="11" name="图片 10"/>
          <p:cNvPicPr>
            <a:picLocks noChangeAspect="1"/>
          </p:cNvPicPr>
          <p:nvPr/>
        </p:nvPicPr>
        <p:blipFill>
          <a:blip r:embed="rId1"/>
          <a:stretch>
            <a:fillRect/>
          </a:stretch>
        </p:blipFill>
        <p:spPr>
          <a:xfrm>
            <a:off x="3848735" y="1151890"/>
            <a:ext cx="7680960" cy="5414010"/>
          </a:xfrm>
          <a:prstGeom prst="rect">
            <a:avLst/>
          </a:prstGeom>
        </p:spPr>
      </p:pic>
      <p:pic>
        <p:nvPicPr>
          <p:cNvPr id="13" name="图片 12"/>
          <p:cNvPicPr>
            <a:picLocks noChangeAspect="1"/>
          </p:cNvPicPr>
          <p:nvPr/>
        </p:nvPicPr>
        <p:blipFill>
          <a:blip r:embed="rId2"/>
          <a:stretch>
            <a:fillRect/>
          </a:stretch>
        </p:blipFill>
        <p:spPr>
          <a:xfrm>
            <a:off x="416560" y="1522095"/>
            <a:ext cx="1525161" cy="3600000"/>
          </a:xfrm>
          <a:prstGeom prst="rect">
            <a:avLst/>
          </a:prstGeom>
        </p:spPr>
      </p:pic>
      <p:pic>
        <p:nvPicPr>
          <p:cNvPr id="15" name="图片 14"/>
          <p:cNvPicPr>
            <a:picLocks noChangeAspect="1"/>
          </p:cNvPicPr>
          <p:nvPr/>
        </p:nvPicPr>
        <p:blipFill>
          <a:blip r:embed="rId3"/>
          <a:stretch>
            <a:fillRect/>
          </a:stretch>
        </p:blipFill>
        <p:spPr>
          <a:xfrm>
            <a:off x="2249805" y="1522095"/>
            <a:ext cx="1525781" cy="360000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200" advTm="8853">
        <p14:flip dir="l"/>
      </p:transition>
    </mc:Choice>
    <mc:Fallback>
      <p:transition spd="slow" advTm="8853">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20204"/>
                <a:ea typeface="微软雅黑" panose="020B0503020204020204" charset="-122"/>
              </a:rPr>
            </a:fld>
            <a:r>
              <a:rPr lang="zh-CN" altLang="en-US" sz="1200" dirty="0">
                <a:solidFill>
                  <a:srgbClr val="314371"/>
                </a:solidFill>
                <a:latin typeface="Arial" panose="020B060402020202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4445" y="95377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097280" y="366395"/>
            <a:ext cx="10927080" cy="521970"/>
          </a:xfrm>
          <a:prstGeom prst="rect">
            <a:avLst/>
          </a:prstGeom>
          <a:noFill/>
        </p:spPr>
        <p:txBody>
          <a:bodyPr wrap="square" rtlCol="0">
            <a:spAutoFit/>
          </a:bodyPr>
          <a:lstStyle/>
          <a:p>
            <a:r>
              <a:rPr lang="zh-CN" altLang="en-US"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数据集</a:t>
            </a:r>
            <a:endParaRPr lang="zh-CN" altLang="en-US"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4" name="文本框 23"/>
          <p:cNvSpPr txBox="1"/>
          <p:nvPr/>
        </p:nvSpPr>
        <p:spPr>
          <a:xfrm>
            <a:off x="254000" y="1061720"/>
            <a:ext cx="4424680" cy="460375"/>
          </a:xfrm>
          <a:prstGeom prst="rect">
            <a:avLst/>
          </a:prstGeom>
          <a:noFill/>
        </p:spPr>
        <p:txBody>
          <a:bodyPr wrap="square" rtlCol="0">
            <a:spAutoFit/>
          </a:bodyPr>
          <a:p>
            <a:r>
              <a:rPr lang="en-US" altLang="zh-CN" sz="2400" b="1">
                <a:latin typeface="Times New Roman" panose="02020603050405020304" charset="0"/>
                <a:ea typeface="宋体" panose="02010600030101010101" pitchFamily="2" charset="-122"/>
                <a:cs typeface="Times New Roman" panose="02020603050405020304" charset="0"/>
                <a:sym typeface="+mn-ea"/>
              </a:rPr>
              <a:t>Salinas</a:t>
            </a:r>
            <a:endParaRPr lang="en-US" altLang="zh-CN" sz="2400" b="1">
              <a:latin typeface="Times New Roman" panose="02020603050405020304" charset="0"/>
              <a:ea typeface="宋体" panose="02010600030101010101" pitchFamily="2" charset="-122"/>
              <a:cs typeface="Times New Roman" panose="02020603050405020304" charset="0"/>
            </a:endParaRPr>
          </a:p>
        </p:txBody>
      </p:sp>
      <p:pic>
        <p:nvPicPr>
          <p:cNvPr id="12" name="图片 7" descr="图片3"/>
          <p:cNvPicPr>
            <a:picLocks noChangeAspect="1"/>
          </p:cNvPicPr>
          <p:nvPr/>
        </p:nvPicPr>
        <p:blipFill>
          <a:blip r:embed="rId1"/>
          <a:stretch>
            <a:fillRect/>
          </a:stretch>
        </p:blipFill>
        <p:spPr>
          <a:xfrm>
            <a:off x="2126615" y="772795"/>
            <a:ext cx="2423160" cy="5715000"/>
          </a:xfrm>
          <a:prstGeom prst="rect">
            <a:avLst/>
          </a:prstGeom>
        </p:spPr>
      </p:pic>
      <p:pic>
        <p:nvPicPr>
          <p:cNvPr id="14" name="图片 8" descr="图片4"/>
          <p:cNvPicPr>
            <a:picLocks noChangeAspect="1"/>
          </p:cNvPicPr>
          <p:nvPr/>
        </p:nvPicPr>
        <p:blipFill>
          <a:blip r:embed="rId2"/>
          <a:stretch>
            <a:fillRect/>
          </a:stretch>
        </p:blipFill>
        <p:spPr>
          <a:xfrm>
            <a:off x="4692015" y="772795"/>
            <a:ext cx="2423160" cy="5715000"/>
          </a:xfrm>
          <a:prstGeom prst="rect">
            <a:avLst/>
          </a:prstGeom>
        </p:spPr>
      </p:pic>
      <p:sp>
        <p:nvSpPr>
          <p:cNvPr id="16" name="文本框 15"/>
          <p:cNvSpPr txBox="1"/>
          <p:nvPr/>
        </p:nvSpPr>
        <p:spPr>
          <a:xfrm>
            <a:off x="2580640" y="6487795"/>
            <a:ext cx="4076700" cy="368300"/>
          </a:xfrm>
          <a:prstGeom prst="rect">
            <a:avLst/>
          </a:prstGeom>
          <a:noFill/>
        </p:spPr>
        <p:txBody>
          <a:bodyPr wrap="square" rtlCol="0">
            <a:spAutoFit/>
          </a:bodyPr>
          <a:p>
            <a:pPr algn="ctr"/>
            <a:r>
              <a:rPr lang="en-US" altLang="zh-CN" b="1">
                <a:latin typeface="Times New Roman" panose="02020603050405020304" charset="0"/>
                <a:cs typeface="Times New Roman" panose="02020603050405020304" charset="0"/>
              </a:rPr>
              <a:t>prediction</a:t>
            </a:r>
            <a:r>
              <a:rPr lang="en-US" altLang="zh-CN">
                <a:latin typeface="Times New Roman" panose="02020603050405020304" charset="0"/>
                <a:cs typeface="Times New Roman" panose="02020603050405020304" charset="0"/>
              </a:rPr>
              <a:t> vs </a:t>
            </a:r>
            <a:r>
              <a:rPr lang="en-US" altLang="zh-CN" b="1">
                <a:latin typeface="Times New Roman" panose="02020603050405020304" charset="0"/>
                <a:cs typeface="Times New Roman" panose="02020603050405020304" charset="0"/>
              </a:rPr>
              <a:t>ground truth</a:t>
            </a:r>
            <a:endParaRPr lang="en-US" altLang="zh-CN" b="1">
              <a:latin typeface="Times New Roman" panose="02020603050405020304" charset="0"/>
              <a:cs typeface="Times New Roman" panose="02020603050405020304" charset="0"/>
            </a:endParaRPr>
          </a:p>
        </p:txBody>
      </p:sp>
      <p:sp>
        <p:nvSpPr>
          <p:cNvPr id="17" name="文本框 16"/>
          <p:cNvSpPr txBox="1"/>
          <p:nvPr/>
        </p:nvSpPr>
        <p:spPr>
          <a:xfrm>
            <a:off x="7905750" y="2549525"/>
            <a:ext cx="3152140" cy="1476375"/>
          </a:xfrm>
          <a:prstGeom prst="rect">
            <a:avLst/>
          </a:prstGeom>
          <a:noFill/>
        </p:spPr>
        <p:txBody>
          <a:bodyPr wrap="square" rtlCol="0" anchor="t">
            <a:spAutoFit/>
          </a:bodyPr>
          <a:p>
            <a:pPr>
              <a:lnSpc>
                <a:spcPct val="150000"/>
              </a:lnSpc>
            </a:pPr>
            <a:r>
              <a:rPr lang="zh-CN" altLang="en-US" sz="2000">
                <a:latin typeface="Times New Roman" panose="02020603050405020304" charset="0"/>
                <a:cs typeface="Times New Roman" panose="02020603050405020304" charset="0"/>
              </a:rPr>
              <a:t>OA: 0.9284</a:t>
            </a:r>
            <a:endParaRPr lang="zh-CN" altLang="en-US" sz="2000">
              <a:latin typeface="Times New Roman" panose="02020603050405020304" charset="0"/>
              <a:cs typeface="Times New Roman" panose="02020603050405020304" charset="0"/>
            </a:endParaRPr>
          </a:p>
          <a:p>
            <a:pPr>
              <a:lnSpc>
                <a:spcPct val="150000"/>
              </a:lnSpc>
            </a:pPr>
            <a:r>
              <a:rPr lang="zh-CN" altLang="en-US" sz="2000">
                <a:latin typeface="Times New Roman" panose="02020603050405020304" charset="0"/>
                <a:cs typeface="Times New Roman" panose="02020603050405020304" charset="0"/>
              </a:rPr>
              <a:t>AA: 0.890</a:t>
            </a:r>
            <a:r>
              <a:rPr lang="en-US" altLang="zh-CN" sz="2000">
                <a:latin typeface="Times New Roman" panose="02020603050405020304" charset="0"/>
                <a:cs typeface="Times New Roman" panose="02020603050405020304" charset="0"/>
              </a:rPr>
              <a:t>9</a:t>
            </a:r>
            <a:endParaRPr lang="zh-CN" altLang="en-US" sz="2000">
              <a:latin typeface="Times New Roman" panose="02020603050405020304" charset="0"/>
              <a:cs typeface="Times New Roman" panose="02020603050405020304" charset="0"/>
            </a:endParaRPr>
          </a:p>
          <a:p>
            <a:pPr>
              <a:lnSpc>
                <a:spcPct val="150000"/>
              </a:lnSpc>
            </a:pPr>
            <a:r>
              <a:rPr lang="zh-CN" altLang="en-US" sz="2000">
                <a:latin typeface="Times New Roman" panose="02020603050405020304" charset="0"/>
                <a:cs typeface="Times New Roman" panose="02020603050405020304" charset="0"/>
              </a:rPr>
              <a:t>Kappa: 0.9202</a:t>
            </a:r>
            <a:endParaRPr lang="zh-CN" altLang="en-US" sz="2000">
              <a:latin typeface="Times New Roman" panose="02020603050405020304" charset="0"/>
              <a:cs typeface="Times New Roman" panose="02020603050405020304" charset="0"/>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1200" advTm="8853">
        <p14:flip dir="l"/>
      </p:transition>
    </mc:Choice>
    <mc:Fallback>
      <p:transition spd="slow" advTm="8853">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离页连接符 1"/>
          <p:cNvSpPr/>
          <p:nvPr/>
        </p:nvSpPr>
        <p:spPr>
          <a:xfrm>
            <a:off x="2079666" y="1931648"/>
            <a:ext cx="1692234" cy="1773054"/>
          </a:xfrm>
          <a:prstGeom prst="flowChartOffpageConnector">
            <a:avLst/>
          </a:prstGeom>
          <a:solidFill>
            <a:srgbClr val="3143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30000"/>
              </a:lnSpc>
              <a:spcBef>
                <a:spcPts val="0"/>
              </a:spcBef>
              <a:spcAft>
                <a:spcPts val="0"/>
              </a:spcAft>
              <a:buClrTx/>
              <a:buSzTx/>
              <a:buFontTx/>
              <a:buNone/>
              <a:defRPr/>
            </a:pPr>
            <a:r>
              <a:rPr kumimoji="0" lang="en-US" altLang="zh-CN" sz="9600" b="1" i="0" u="none" strike="noStrike" kern="0" cap="none" spc="0" normalizeH="0" baseline="0" noProof="0" dirty="0" smtClean="0">
                <a:ln>
                  <a:noFill/>
                </a:ln>
                <a:solidFill>
                  <a:prstClr val="white"/>
                </a:solidFill>
                <a:effectLst/>
                <a:uLnTx/>
                <a:uFillTx/>
                <a:latin typeface="Arial" panose="020B0604020202020204"/>
                <a:ea typeface="微软雅黑" panose="020B0503020204020204" charset="-122"/>
                <a:cs typeface="+mn-cs"/>
              </a:rPr>
              <a:t>4</a:t>
            </a:r>
            <a:endParaRPr kumimoji="0" lang="zh-CN" altLang="en-US" sz="9600" b="1" i="0" u="none" strike="noStrike" kern="0" cap="none" spc="0" normalizeH="0" baseline="0" noProof="0" dirty="0" smtClean="0">
              <a:ln>
                <a:noFill/>
              </a:ln>
              <a:solidFill>
                <a:prstClr val="white"/>
              </a:solidFill>
              <a:effectLst/>
              <a:uLnTx/>
              <a:uFillTx/>
              <a:latin typeface="Arial" panose="020B0604020202020204"/>
              <a:ea typeface="微软雅黑" panose="020B0503020204020204" charset="-122"/>
              <a:cs typeface="+mn-cs"/>
            </a:endParaRPr>
          </a:p>
        </p:txBody>
      </p:sp>
      <p:cxnSp>
        <p:nvCxnSpPr>
          <p:cNvPr id="3" name="直接连接符 2"/>
          <p:cNvCxnSpPr/>
          <p:nvPr/>
        </p:nvCxnSpPr>
        <p:spPr>
          <a:xfrm>
            <a:off x="3975100" y="2781587"/>
            <a:ext cx="5753100" cy="0"/>
          </a:xfrm>
          <a:prstGeom prst="line">
            <a:avLst/>
          </a:prstGeom>
          <a:noFill/>
          <a:ln w="12700" cap="flat" cmpd="sng" algn="ctr">
            <a:solidFill>
              <a:srgbClr val="314371"/>
            </a:solidFill>
            <a:prstDash val="solid"/>
            <a:miter lim="800000"/>
          </a:ln>
          <a:effectLst/>
        </p:spPr>
      </p:cxnSp>
      <p:sp>
        <p:nvSpPr>
          <p:cNvPr id="4" name="文本框 32"/>
          <p:cNvSpPr txBox="1"/>
          <p:nvPr/>
        </p:nvSpPr>
        <p:spPr>
          <a:xfrm>
            <a:off x="3975100" y="1931670"/>
            <a:ext cx="7607300" cy="583565"/>
          </a:xfrm>
          <a:prstGeom prst="rect">
            <a:avLst/>
          </a:prstGeom>
          <a:noFill/>
        </p:spPr>
        <p:txBody>
          <a:bodyPr wrap="square" rtlCol="0">
            <a:spAutoFit/>
          </a:bodyPr>
          <a:lstStyle/>
          <a:p>
            <a:pPr algn="l"/>
            <a:r>
              <a:rPr lang="zh-CN" altLang="en-US" sz="3200" b="1" dirty="0" smtClean="0">
                <a:solidFill>
                  <a:srgbClr val="314371"/>
                </a:solidFill>
                <a:latin typeface="Times New Roman" panose="02020603050405020304" charset="0"/>
                <a:ea typeface="宋体" panose="02010600030101010101" pitchFamily="2" charset="-122"/>
                <a:cs typeface="Times New Roman" panose="02020603050405020304" charset="0"/>
              </a:rPr>
              <a:t>进度安排</a:t>
            </a:r>
            <a:endParaRPr lang="zh-CN" sz="3200" b="1" baseline="30000" dirty="0" smtClean="0">
              <a:solidFill>
                <a:srgbClr val="314371"/>
              </a:solidFill>
              <a:latin typeface="Times New Roman" panose="02020603050405020304" charset="0"/>
              <a:ea typeface="宋体" panose="02010600030101010101" pitchFamily="2" charset="-122"/>
              <a:cs typeface="Times New Roman" panose="02020603050405020304" charset="0"/>
            </a:endParaRPr>
          </a:p>
        </p:txBody>
      </p:sp>
      <p:sp>
        <p:nvSpPr>
          <p:cNvPr id="16" name="矩形 42"/>
          <p:cNvSpPr/>
          <p:nvPr/>
        </p:nvSpPr>
        <p:spPr>
          <a:xfrm rot="16200000">
            <a:off x="3723422" y="1540798"/>
            <a:ext cx="1577720" cy="9024563"/>
          </a:xfrm>
          <a:custGeom>
            <a:avLst/>
            <a:gdLst/>
            <a:ahLst/>
            <a:cxnLst/>
            <a:rect l="l" t="t" r="r" b="b"/>
            <a:pathLst>
              <a:path w="2443221" h="4630591">
                <a:moveTo>
                  <a:pt x="0" y="0"/>
                </a:moveTo>
                <a:lnTo>
                  <a:pt x="2443221" y="0"/>
                </a:lnTo>
                <a:lnTo>
                  <a:pt x="0" y="463059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algn="ctr"/>
            <a:endParaRPr lang="zh-CN" altLang="en-US"/>
          </a:p>
        </p:txBody>
      </p:sp>
      <p:sp>
        <p:nvSpPr>
          <p:cNvPr id="17" name="矩形 42"/>
          <p:cNvSpPr/>
          <p:nvPr/>
        </p:nvSpPr>
        <p:spPr>
          <a:xfrm rot="16200000" flipV="1">
            <a:off x="9435319" y="4101319"/>
            <a:ext cx="2345925" cy="3167437"/>
          </a:xfrm>
          <a:custGeom>
            <a:avLst/>
            <a:gdLst/>
            <a:ahLst/>
            <a:cxnLst/>
            <a:rect l="l" t="t" r="r" b="b"/>
            <a:pathLst>
              <a:path w="2443221" h="4630591">
                <a:moveTo>
                  <a:pt x="0" y="0"/>
                </a:moveTo>
                <a:lnTo>
                  <a:pt x="2443221" y="0"/>
                </a:lnTo>
                <a:lnTo>
                  <a:pt x="0" y="4630591"/>
                </a:lnTo>
                <a:close/>
              </a:path>
            </a:pathLst>
          </a:cu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26"/>
    </mc:Choice>
    <mc:Fallback>
      <p:transition spd="slow" advTm="302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20204"/>
                <a:ea typeface="微软雅黑" panose="020B0503020204020204" charset="-122"/>
              </a:rPr>
            </a:fld>
            <a:r>
              <a:rPr lang="zh-CN" altLang="en-US" sz="1200" dirty="0">
                <a:solidFill>
                  <a:srgbClr val="314371"/>
                </a:solidFill>
                <a:latin typeface="Arial" panose="020B060402020202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097280" y="366395"/>
            <a:ext cx="10927080" cy="521970"/>
          </a:xfrm>
          <a:prstGeom prst="rect">
            <a:avLst/>
          </a:prstGeom>
          <a:noFill/>
        </p:spPr>
        <p:txBody>
          <a:bodyPr wrap="square" rtlCol="0">
            <a:spAutoFit/>
          </a:bodyPr>
          <a:lstStyle/>
          <a:p>
            <a:r>
              <a:rPr 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进度安排</a:t>
            </a:r>
            <a:endParaRPr 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11" name="文本框 10"/>
          <p:cNvSpPr txBox="1"/>
          <p:nvPr/>
        </p:nvSpPr>
        <p:spPr>
          <a:xfrm>
            <a:off x="931545" y="1233805"/>
            <a:ext cx="10579100" cy="5169535"/>
          </a:xfrm>
          <a:prstGeom prst="rect">
            <a:avLst/>
          </a:prstGeom>
          <a:noFill/>
        </p:spPr>
        <p:txBody>
          <a:bodyPr wrap="square" rtlCol="0">
            <a:spAutoFit/>
          </a:bodyPr>
          <a:p>
            <a:pPr marL="457200" indent="-457200">
              <a:lnSpc>
                <a:spcPct val="125000"/>
              </a:lnSpc>
              <a:spcBef>
                <a:spcPts val="0"/>
              </a:spcBef>
              <a:spcAft>
                <a:spcPts val="0"/>
              </a:spcAft>
              <a:buFont typeface="+mj-lt"/>
              <a:buAutoNum type="arabicPeriod"/>
            </a:pPr>
            <a:r>
              <a:rPr lang="zh-CN" altLang="en-US" sz="2400">
                <a:latin typeface="Times New Roman" panose="02020603050405020304" charset="0"/>
                <a:cs typeface="Times New Roman" panose="02020603050405020304" charset="0"/>
              </a:rPr>
              <a:t>完成一维、二维卷积神经网络的构建，作为对比实验，对三个高光谱数据进行分类。</a:t>
            </a:r>
            <a:endParaRPr lang="zh-CN" altLang="en-US" sz="2400">
              <a:latin typeface="Times New Roman" panose="02020603050405020304" charset="0"/>
              <a:cs typeface="Times New Roman" panose="02020603050405020304" charset="0"/>
            </a:endParaRPr>
          </a:p>
          <a:p>
            <a:pPr marL="457200" indent="-457200">
              <a:lnSpc>
                <a:spcPct val="125000"/>
              </a:lnSpc>
              <a:spcBef>
                <a:spcPts val="0"/>
              </a:spcBef>
              <a:spcAft>
                <a:spcPts val="0"/>
              </a:spcAft>
              <a:buFont typeface="+mj-lt"/>
              <a:buAutoNum type="arabicPeriod"/>
            </a:pPr>
            <a:r>
              <a:rPr lang="zh-CN" altLang="en-US" sz="2400">
                <a:latin typeface="Times New Roman" panose="02020603050405020304" charset="0"/>
                <a:cs typeface="Times New Roman" panose="02020603050405020304" charset="0"/>
              </a:rPr>
              <a:t>完成三维卷积神经网络的构建，达到同时提取空间和光谱信息的目的，对</a:t>
            </a:r>
            <a:r>
              <a:rPr lang="zh-CN" altLang="en-US" sz="2400">
                <a:latin typeface="Times New Roman" panose="02020603050405020304" charset="0"/>
                <a:cs typeface="Times New Roman" panose="02020603050405020304" charset="0"/>
                <a:sym typeface="+mn-ea"/>
              </a:rPr>
              <a:t>三个</a:t>
            </a:r>
            <a:r>
              <a:rPr lang="zh-CN" altLang="en-US" sz="2400">
                <a:latin typeface="Times New Roman" panose="02020603050405020304" charset="0"/>
                <a:cs typeface="Times New Roman" panose="02020603050405020304" charset="0"/>
              </a:rPr>
              <a:t>高光谱数据进行分类并与传统方式进行对比。</a:t>
            </a:r>
            <a:endParaRPr lang="zh-CN" altLang="en-US" sz="2400">
              <a:latin typeface="Times New Roman" panose="02020603050405020304" charset="0"/>
              <a:cs typeface="Times New Roman" panose="02020603050405020304" charset="0"/>
            </a:endParaRPr>
          </a:p>
          <a:p>
            <a:pPr marL="457200" indent="-457200">
              <a:lnSpc>
                <a:spcPct val="125000"/>
              </a:lnSpc>
              <a:spcBef>
                <a:spcPts val="0"/>
              </a:spcBef>
              <a:spcAft>
                <a:spcPts val="0"/>
              </a:spcAft>
              <a:buFont typeface="+mj-lt"/>
              <a:buAutoNum type="arabicPeriod"/>
            </a:pPr>
            <a:r>
              <a:rPr lang="zh-CN" altLang="en-US" sz="2400">
                <a:latin typeface="Times New Roman" panose="02020603050405020304" charset="0"/>
                <a:cs typeface="Times New Roman" panose="02020603050405020304" charset="0"/>
              </a:rPr>
              <a:t>针对网络只利用深层特征的特点，设计多层特征融合结构。</a:t>
            </a:r>
            <a:endParaRPr lang="zh-CN" altLang="en-US" sz="2400">
              <a:latin typeface="Times New Roman" panose="02020603050405020304" charset="0"/>
              <a:cs typeface="Times New Roman" panose="02020603050405020304" charset="0"/>
            </a:endParaRPr>
          </a:p>
          <a:p>
            <a:pPr marL="457200" indent="-457200">
              <a:lnSpc>
                <a:spcPct val="125000"/>
              </a:lnSpc>
              <a:spcBef>
                <a:spcPts val="0"/>
              </a:spcBef>
              <a:spcAft>
                <a:spcPts val="0"/>
              </a:spcAft>
              <a:buFont typeface="+mj-lt"/>
              <a:buAutoNum type="arabicPeriod"/>
            </a:pPr>
            <a:r>
              <a:rPr lang="zh-CN" altLang="en-US" sz="2400">
                <a:latin typeface="Times New Roman" panose="02020603050405020304" charset="0"/>
                <a:cs typeface="Times New Roman" panose="02020603050405020304" charset="0"/>
              </a:rPr>
              <a:t>针对</a:t>
            </a:r>
            <a:r>
              <a:rPr lang="en-US" altLang="zh-CN" sz="2400">
                <a:latin typeface="Times New Roman" panose="02020603050405020304" charset="0"/>
                <a:cs typeface="Times New Roman" panose="02020603050405020304" charset="0"/>
              </a:rPr>
              <a:t>Indian Pines</a:t>
            </a:r>
            <a:r>
              <a:rPr lang="zh-CN" altLang="en-US" sz="2400">
                <a:latin typeface="Times New Roman" panose="02020603050405020304" charset="0"/>
                <a:cs typeface="Times New Roman" panose="02020603050405020304" charset="0"/>
              </a:rPr>
              <a:t>数据集空间分辨率低、样本类别多、类别间差异小、标记样本数量少且分布不均匀的情况对部分已标记样本做扩充处理，并设计多区域网络，充分利用像素周围信息。</a:t>
            </a:r>
            <a:endParaRPr lang="zh-CN" altLang="en-US" sz="2400">
              <a:latin typeface="Times New Roman" panose="02020603050405020304" charset="0"/>
              <a:cs typeface="Times New Roman" panose="02020603050405020304" charset="0"/>
            </a:endParaRPr>
          </a:p>
          <a:p>
            <a:pPr marL="457200" indent="-457200">
              <a:lnSpc>
                <a:spcPct val="125000"/>
              </a:lnSpc>
              <a:spcBef>
                <a:spcPts val="0"/>
              </a:spcBef>
              <a:spcAft>
                <a:spcPts val="0"/>
              </a:spcAft>
              <a:buFont typeface="+mj-lt"/>
              <a:buAutoNum type="arabicPeriod"/>
            </a:pPr>
            <a:r>
              <a:rPr lang="zh-CN" altLang="en-US" sz="2400">
                <a:solidFill>
                  <a:srgbClr val="FF0000"/>
                </a:solidFill>
                <a:latin typeface="Times New Roman" panose="02020603050405020304" charset="0"/>
                <a:cs typeface="Times New Roman" panose="02020603050405020304" charset="0"/>
              </a:rPr>
              <a:t>利用</a:t>
            </a:r>
            <a:r>
              <a:rPr lang="en-US" altLang="zh-CN" sz="2400">
                <a:solidFill>
                  <a:srgbClr val="FF0000"/>
                </a:solidFill>
                <a:latin typeface="Times New Roman" panose="02020603050405020304" charset="0"/>
                <a:cs typeface="Times New Roman" panose="02020603050405020304" charset="0"/>
              </a:rPr>
              <a:t>Capsule</a:t>
            </a:r>
            <a:r>
              <a:rPr lang="zh-CN" altLang="en-US" sz="2400">
                <a:solidFill>
                  <a:srgbClr val="FF0000"/>
                </a:solidFill>
                <a:latin typeface="Times New Roman" panose="02020603050405020304" charset="0"/>
                <a:cs typeface="Times New Roman" panose="02020603050405020304" charset="0"/>
              </a:rPr>
              <a:t>的原理搭建卷积胶囊网络，借鉴</a:t>
            </a:r>
            <a:r>
              <a:rPr lang="en-US" altLang="zh-CN" sz="2400">
                <a:solidFill>
                  <a:srgbClr val="FF0000"/>
                </a:solidFill>
                <a:latin typeface="Times New Roman" panose="02020603050405020304" charset="0"/>
                <a:cs typeface="Times New Roman" panose="02020603050405020304" charset="0"/>
              </a:rPr>
              <a:t>CNN</a:t>
            </a:r>
            <a:r>
              <a:rPr lang="zh-CN" altLang="en-US" sz="2400">
                <a:solidFill>
                  <a:srgbClr val="FF0000"/>
                </a:solidFill>
                <a:latin typeface="Times New Roman" panose="02020603050405020304" charset="0"/>
                <a:cs typeface="Times New Roman" panose="02020603050405020304" charset="0"/>
              </a:rPr>
              <a:t>的局部连接和权值共享的思路，对其全连接的特点进行改善。</a:t>
            </a:r>
            <a:endParaRPr lang="zh-CN" altLang="en-US" sz="2400">
              <a:solidFill>
                <a:srgbClr val="FF0000"/>
              </a:solidFill>
              <a:latin typeface="Times New Roman" panose="02020603050405020304" charset="0"/>
              <a:cs typeface="Times New Roman" panose="02020603050405020304" charset="0"/>
            </a:endParaRPr>
          </a:p>
          <a:p>
            <a:pPr marL="457200" indent="-457200">
              <a:lnSpc>
                <a:spcPct val="125000"/>
              </a:lnSpc>
              <a:spcBef>
                <a:spcPts val="0"/>
              </a:spcBef>
              <a:spcAft>
                <a:spcPts val="0"/>
              </a:spcAft>
              <a:buFont typeface="+mj-lt"/>
              <a:buAutoNum type="arabicPeriod"/>
            </a:pPr>
            <a:r>
              <a:rPr lang="zh-CN" altLang="en-US" sz="2400">
                <a:solidFill>
                  <a:srgbClr val="FF0000"/>
                </a:solidFill>
                <a:latin typeface="Times New Roman" panose="02020603050405020304" charset="0"/>
                <a:cs typeface="Times New Roman" panose="02020603050405020304" charset="0"/>
              </a:rPr>
              <a:t>设计</a:t>
            </a:r>
            <a:r>
              <a:rPr lang="en-US" altLang="zh-CN" sz="2400">
                <a:solidFill>
                  <a:srgbClr val="FF0000"/>
                </a:solidFill>
                <a:latin typeface="Times New Roman" panose="02020603050405020304" charset="0"/>
                <a:cs typeface="Times New Roman" panose="02020603050405020304" charset="0"/>
              </a:rPr>
              <a:t>Salinas</a:t>
            </a:r>
            <a:r>
              <a:rPr lang="zh-CN" altLang="en-US" sz="2400">
                <a:solidFill>
                  <a:srgbClr val="FF0000"/>
                </a:solidFill>
                <a:latin typeface="Times New Roman" panose="02020603050405020304" charset="0"/>
                <a:cs typeface="Times New Roman" panose="02020603050405020304" charset="0"/>
              </a:rPr>
              <a:t>数据集的分类模型并进行对比实验。</a:t>
            </a:r>
            <a:endParaRPr lang="zh-CN" altLang="en-US" sz="2400">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200" advTm="8853">
        <p14:flip dir="l"/>
      </p:transition>
    </mc:Choice>
    <mc:Fallback>
      <p:transition spd="slow" advTm="8853">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20204"/>
                <a:ea typeface="微软雅黑" panose="020B0503020204020204" charset="-122"/>
              </a:rPr>
            </a:fld>
            <a:r>
              <a:rPr lang="zh-CN" altLang="en-US" sz="1200" dirty="0">
                <a:solidFill>
                  <a:srgbClr val="314371"/>
                </a:solidFill>
                <a:latin typeface="Arial" panose="020B060402020202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097280" y="366395"/>
            <a:ext cx="10927080" cy="521970"/>
          </a:xfrm>
          <a:prstGeom prst="rect">
            <a:avLst/>
          </a:prstGeom>
          <a:noFill/>
        </p:spPr>
        <p:txBody>
          <a:bodyPr wrap="square" rtlCol="0">
            <a:spAutoFit/>
          </a:bodyPr>
          <a:lstStyle/>
          <a:p>
            <a:r>
              <a:rPr 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课题的来源和背景</a:t>
            </a:r>
            <a:endParaRPr 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103" name="文本框 102"/>
          <p:cNvSpPr txBox="1"/>
          <p:nvPr/>
        </p:nvSpPr>
        <p:spPr>
          <a:xfrm>
            <a:off x="120015" y="888365"/>
            <a:ext cx="6977380" cy="6092825"/>
          </a:xfrm>
          <a:prstGeom prst="rect">
            <a:avLst/>
          </a:prstGeom>
          <a:noFill/>
          <a:ln w="9525">
            <a:noFill/>
          </a:ln>
        </p:spPr>
        <p:txBody>
          <a:bodyPr wrap="square">
            <a:spAutoFit/>
          </a:bodyPr>
          <a:lstStyle/>
          <a:p>
            <a:pPr indent="0">
              <a:lnSpc>
                <a:spcPct val="125000"/>
              </a:lnSpc>
              <a:spcBef>
                <a:spcPts val="0"/>
              </a:spcBef>
              <a:spcAft>
                <a:spcPts val="0"/>
              </a:spcAft>
              <a:buFont typeface="Wingdings" panose="05000000000000000000" charset="0"/>
              <a:buNone/>
            </a:pPr>
            <a:r>
              <a:rPr lang="zh-CN" altLang="en-US" sz="2400" b="1" dirty="0" smtClean="0">
                <a:latin typeface="Times New Roman" panose="02020603050405020304" charset="0"/>
                <a:ea typeface="宋体" panose="02010600030101010101" pitchFamily="2" charset="-122"/>
                <a:cs typeface="Times New Roman" panose="02020603050405020304" charset="0"/>
                <a:sym typeface="+mn-ea"/>
              </a:rPr>
              <a:t>高光谱图像</a:t>
            </a:r>
            <a:endParaRPr lang="zh-CN" sz="2400" dirty="0" smtClean="0">
              <a:latin typeface="Times New Roman" panose="02020603050405020304" charset="0"/>
              <a:ea typeface="宋体" panose="02010600030101010101" pitchFamily="2" charset="-122"/>
            </a:endParaRPr>
          </a:p>
          <a:p>
            <a:pPr indent="0">
              <a:lnSpc>
                <a:spcPct val="125000"/>
              </a:lnSpc>
              <a:spcBef>
                <a:spcPts val="0"/>
              </a:spcBef>
              <a:spcAft>
                <a:spcPts val="0"/>
              </a:spcAft>
              <a:buFont typeface="+mj-lt"/>
              <a:buNone/>
            </a:pPr>
            <a:r>
              <a:rPr lang="zh-CN" sz="2400" dirty="0" smtClean="0">
                <a:latin typeface="Times New Roman" panose="02020603050405020304" charset="0"/>
                <a:ea typeface="宋体" panose="02010600030101010101" pitchFamily="2" charset="-122"/>
                <a:cs typeface="Times New Roman" panose="02020603050405020304" charset="0"/>
                <a:sym typeface="+mn-ea"/>
              </a:rPr>
              <a:t>        光谱分辨率在</a:t>
            </a:r>
            <a:r>
              <a:rPr lang="en-US" altLang="zh-CN" sz="2400" dirty="0" smtClean="0">
                <a:latin typeface="Times New Roman" panose="02020603050405020304" charset="0"/>
                <a:ea typeface="宋体" panose="02010600030101010101" pitchFamily="2" charset="-122"/>
                <a:cs typeface="Times New Roman" panose="02020603050405020304" charset="0"/>
                <a:sym typeface="+mn-ea"/>
              </a:rPr>
              <a:t>10nm</a:t>
            </a:r>
            <a:r>
              <a:rPr lang="zh-CN" sz="2400" dirty="0" smtClean="0">
                <a:latin typeface="Times New Roman" panose="02020603050405020304" charset="0"/>
                <a:ea typeface="宋体" panose="02010600030101010101" pitchFamily="2" charset="-122"/>
                <a:cs typeface="Times New Roman" panose="02020603050405020304" charset="0"/>
                <a:sym typeface="+mn-ea"/>
              </a:rPr>
              <a:t>数量级范围内的光谱图像称为高光谱图像，一般包含几百甚至几千个波段。</a:t>
            </a:r>
            <a:endParaRPr lang="zh-CN" sz="2400" dirty="0" smtClean="0">
              <a:latin typeface="Times New Roman" panose="02020603050405020304" charset="0"/>
              <a:ea typeface="宋体" panose="02010600030101010101" pitchFamily="2" charset="-122"/>
              <a:cs typeface="Times New Roman" panose="02020603050405020304" charset="0"/>
              <a:sym typeface="+mn-ea"/>
            </a:endParaRPr>
          </a:p>
          <a:p>
            <a:pPr indent="0">
              <a:lnSpc>
                <a:spcPct val="125000"/>
              </a:lnSpc>
              <a:spcBef>
                <a:spcPts val="0"/>
              </a:spcBef>
              <a:spcAft>
                <a:spcPts val="0"/>
              </a:spcAft>
              <a:buFont typeface="+mj-lt"/>
              <a:buNone/>
            </a:pPr>
            <a:r>
              <a:rPr lang="zh-CN" sz="2400" dirty="0" smtClean="0">
                <a:latin typeface="Times New Roman" panose="02020603050405020304" charset="0"/>
                <a:ea typeface="宋体" panose="02010600030101010101" pitchFamily="2" charset="-122"/>
                <a:cs typeface="Times New Roman" panose="02020603050405020304" charset="0"/>
                <a:sym typeface="+mn-ea"/>
              </a:rPr>
              <a:t>        星载光谱成像仪会在沿着轨道飞信时，对地表发出不同波段的光谱信号。而地表不同物质对每一个波段的光谱信号的吸收率和反射率都不同，所以星载光谱成像仪根据地表所有物质对每一个波段的光谱的不同反馈信号，可以绘出一副地表的二维图像。</a:t>
            </a:r>
            <a:endParaRPr lang="zh-CN" sz="2400" dirty="0" smtClean="0">
              <a:latin typeface="Times New Roman" panose="02020603050405020304" charset="0"/>
              <a:ea typeface="宋体" panose="02010600030101010101" pitchFamily="2" charset="-122"/>
              <a:cs typeface="Times New Roman" panose="02020603050405020304" charset="0"/>
              <a:sym typeface="+mn-ea"/>
            </a:endParaRPr>
          </a:p>
          <a:p>
            <a:pPr indent="0">
              <a:lnSpc>
                <a:spcPct val="125000"/>
              </a:lnSpc>
              <a:spcBef>
                <a:spcPts val="0"/>
              </a:spcBef>
              <a:spcAft>
                <a:spcPts val="0"/>
              </a:spcAft>
              <a:buFont typeface="+mj-lt"/>
              <a:buNone/>
            </a:pPr>
            <a:r>
              <a:rPr lang="en-US" altLang="zh-CN" sz="2400" dirty="0" smtClean="0">
                <a:latin typeface="Times New Roman" panose="02020603050405020304" charset="0"/>
                <a:ea typeface="宋体" panose="02010600030101010101" pitchFamily="2" charset="-122"/>
                <a:cs typeface="Times New Roman" panose="02020603050405020304" charset="0"/>
                <a:sym typeface="+mn-ea"/>
              </a:rPr>
              <a:t>        </a:t>
            </a:r>
            <a:r>
              <a:rPr sz="2400" dirty="0" smtClean="0">
                <a:latin typeface="Times New Roman" panose="02020603050405020304" charset="0"/>
                <a:ea typeface="宋体" panose="02010600030101010101" pitchFamily="2" charset="-122"/>
                <a:cs typeface="Times New Roman" panose="02020603050405020304" charset="0"/>
                <a:sym typeface="+mn-ea"/>
              </a:rPr>
              <a:t>通过高光谱设备获取的是一个</a:t>
            </a:r>
            <a:r>
              <a:rPr lang="zh-CN" sz="2400" dirty="0" smtClean="0">
                <a:latin typeface="Times New Roman" panose="02020603050405020304" charset="0"/>
                <a:ea typeface="宋体" panose="02010600030101010101" pitchFamily="2" charset="-122"/>
                <a:cs typeface="Times New Roman" panose="02020603050405020304" charset="0"/>
                <a:sym typeface="+mn-ea"/>
              </a:rPr>
              <a:t>三维</a:t>
            </a:r>
            <a:r>
              <a:rPr sz="2400" dirty="0" smtClean="0">
                <a:latin typeface="Times New Roman" panose="02020603050405020304" charset="0"/>
                <a:ea typeface="宋体" panose="02010600030101010101" pitchFamily="2" charset="-122"/>
                <a:cs typeface="Times New Roman" panose="02020603050405020304" charset="0"/>
                <a:sym typeface="+mn-ea"/>
              </a:rPr>
              <a:t>数据，不仅有图像的信息，并且在光谱维度上进行展开，结果不仅可以获得图像上每个点的光谱数据，还可以获得任意一个谱段的影像信息</a:t>
            </a:r>
            <a:r>
              <a:rPr lang="zh-CN" sz="2400" dirty="0" smtClean="0">
                <a:latin typeface="Times New Roman" panose="02020603050405020304" charset="0"/>
                <a:ea typeface="宋体" panose="02010600030101010101" pitchFamily="2" charset="-122"/>
                <a:cs typeface="Times New Roman" panose="02020603050405020304" charset="0"/>
                <a:sym typeface="+mn-ea"/>
              </a:rPr>
              <a:t>。</a:t>
            </a:r>
            <a:endParaRPr lang="zh-CN" sz="2400" dirty="0" smtClean="0">
              <a:latin typeface="Times New Roman" panose="02020603050405020304" charset="0"/>
              <a:ea typeface="宋体" panose="02010600030101010101" pitchFamily="2" charset="-122"/>
              <a:cs typeface="Times New Roman" panose="02020603050405020304" charset="0"/>
              <a:sym typeface="+mn-ea"/>
            </a:endParaRPr>
          </a:p>
        </p:txBody>
      </p:sp>
      <p:pic>
        <p:nvPicPr>
          <p:cNvPr id="11" name="图片 10"/>
          <p:cNvPicPr>
            <a:picLocks noChangeAspect="1"/>
          </p:cNvPicPr>
          <p:nvPr/>
        </p:nvPicPr>
        <p:blipFill>
          <a:blip r:embed="rId1"/>
          <a:stretch>
            <a:fillRect/>
          </a:stretch>
        </p:blipFill>
        <p:spPr>
          <a:xfrm>
            <a:off x="6918960" y="1946910"/>
            <a:ext cx="5273040" cy="357378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1200" advTm="8853">
        <p14:flip dir="l"/>
      </p:transition>
    </mc:Choice>
    <mc:Fallback>
      <p:transition spd="slow" advTm="8853">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20204"/>
                <a:ea typeface="微软雅黑" panose="020B0503020204020204" charset="-122"/>
              </a:rPr>
            </a:fld>
            <a:r>
              <a:rPr lang="zh-CN" altLang="en-US" sz="1200" dirty="0">
                <a:solidFill>
                  <a:srgbClr val="314371"/>
                </a:solidFill>
                <a:latin typeface="Arial" panose="020B060402020202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097280" y="366395"/>
            <a:ext cx="10927080" cy="521970"/>
          </a:xfrm>
          <a:prstGeom prst="rect">
            <a:avLst/>
          </a:prstGeom>
          <a:noFill/>
        </p:spPr>
        <p:txBody>
          <a:bodyPr wrap="square" rtlCol="0">
            <a:spAutoFit/>
          </a:bodyPr>
          <a:lstStyle/>
          <a:p>
            <a:r>
              <a:rPr 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课题的来源和背景</a:t>
            </a:r>
            <a:endParaRPr 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103" name="文本框 102"/>
          <p:cNvSpPr txBox="1"/>
          <p:nvPr/>
        </p:nvSpPr>
        <p:spPr>
          <a:xfrm>
            <a:off x="516204" y="953762"/>
            <a:ext cx="11159490" cy="5169535"/>
          </a:xfrm>
          <a:prstGeom prst="rect">
            <a:avLst/>
          </a:prstGeom>
          <a:noFill/>
          <a:ln w="9525">
            <a:noFill/>
          </a:ln>
        </p:spPr>
        <p:txBody>
          <a:bodyPr wrap="square">
            <a:spAutoFit/>
          </a:bodyPr>
          <a:lstStyle/>
          <a:p>
            <a:pPr indent="0">
              <a:lnSpc>
                <a:spcPct val="125000"/>
              </a:lnSpc>
              <a:spcBef>
                <a:spcPts val="0"/>
              </a:spcBef>
              <a:spcAft>
                <a:spcPts val="0"/>
              </a:spcAft>
              <a:buFont typeface="Wingdings" panose="05000000000000000000" charset="0"/>
              <a:buNone/>
            </a:pPr>
            <a:r>
              <a:rPr lang="zh-CN" sz="2400" b="1" dirty="0" smtClean="0">
                <a:latin typeface="Times New Roman" panose="02020603050405020304" charset="0"/>
                <a:ea typeface="宋体" panose="02010600030101010101" pitchFamily="2" charset="-122"/>
                <a:cs typeface="Times New Roman" panose="02020603050405020304" charset="0"/>
              </a:rPr>
              <a:t>挑战</a:t>
            </a:r>
            <a:r>
              <a:rPr lang="zh-CN" sz="2400" dirty="0" smtClean="0">
                <a:latin typeface="Times New Roman" panose="02020603050405020304" charset="0"/>
                <a:ea typeface="宋体" panose="02010600030101010101" pitchFamily="2" charset="-122"/>
                <a:cs typeface="Times New Roman" panose="02020603050405020304" charset="0"/>
              </a:rPr>
              <a:t>：</a:t>
            </a:r>
            <a:endParaRPr lang="zh-CN" sz="2400" dirty="0" smtClean="0">
              <a:latin typeface="Times New Roman" panose="02020603050405020304" charset="0"/>
              <a:ea typeface="宋体" panose="02010600030101010101" pitchFamily="2" charset="-122"/>
              <a:cs typeface="Times New Roman" panose="02020603050405020304" charset="0"/>
              <a:sym typeface="+mn-ea"/>
            </a:endParaRPr>
          </a:p>
          <a:p>
            <a:pPr indent="0">
              <a:lnSpc>
                <a:spcPct val="125000"/>
              </a:lnSpc>
              <a:spcBef>
                <a:spcPts val="0"/>
              </a:spcBef>
              <a:spcAft>
                <a:spcPts val="0"/>
              </a:spcAft>
              <a:buFont typeface="+mj-lt"/>
              <a:buNone/>
            </a:pPr>
            <a:r>
              <a:rPr lang="en-US" altLang="zh-CN" sz="2400" dirty="0" smtClean="0">
                <a:latin typeface="Times New Roman" panose="02020603050405020304" charset="0"/>
                <a:ea typeface="宋体" panose="02010600030101010101" pitchFamily="2" charset="-122"/>
                <a:cs typeface="Times New Roman" panose="02020603050405020304" charset="0"/>
                <a:sym typeface="+mn-ea"/>
              </a:rPr>
              <a:t>1.  </a:t>
            </a:r>
            <a:r>
              <a:rPr lang="zh-CN" sz="2400" dirty="0" smtClean="0">
                <a:latin typeface="Times New Roman" panose="02020603050405020304" charset="0"/>
                <a:ea typeface="宋体" panose="02010600030101010101" pitchFamily="2" charset="-122"/>
                <a:cs typeface="Times New Roman" panose="02020603050405020304" charset="0"/>
                <a:sym typeface="+mn-ea"/>
              </a:rPr>
              <a:t>原始的高维空间中，包含有冗余信息以及噪音信息。</a:t>
            </a:r>
            <a:r>
              <a:rPr lang="zh-CN" altLang="en-US" sz="2400">
                <a:sym typeface="+mn-ea"/>
              </a:rPr>
              <a:t>过多的光谱冗余信息甚至还会限制物体分类和目标识别的准确度</a:t>
            </a:r>
            <a:r>
              <a:rPr lang="zh-CN" altLang="en-US" sz="2400">
                <a:latin typeface="Times New Roman" panose="02020603050405020304" charset="0"/>
                <a:cs typeface="Times New Roman" panose="02020603050405020304" charset="0"/>
                <a:sym typeface="+mn-ea"/>
              </a:rPr>
              <a:t>导致</a:t>
            </a:r>
            <a:r>
              <a:rPr lang="zh-CN" altLang="en-US" sz="2400">
                <a:solidFill>
                  <a:srgbClr val="FF0000"/>
                </a:solidFill>
                <a:latin typeface="Times New Roman" panose="02020603050405020304" charset="0"/>
                <a:cs typeface="Times New Roman" panose="02020603050405020304" charset="0"/>
                <a:sym typeface="+mn-ea"/>
              </a:rPr>
              <a:t>Hughes 现象</a:t>
            </a:r>
            <a:r>
              <a:rPr lang="zh-CN" altLang="en-US" sz="2400">
                <a:latin typeface="Times New Roman" panose="02020603050405020304" charset="0"/>
                <a:cs typeface="Times New Roman" panose="02020603050405020304" charset="0"/>
                <a:sym typeface="+mn-ea"/>
              </a:rPr>
              <a:t>，就是过高的维数导致高光谱分类识别无法正常进行，反而出现精度下降的现象。</a:t>
            </a:r>
            <a:endParaRPr lang="zh-CN" altLang="en-US" sz="2400">
              <a:latin typeface="Times New Roman" panose="02020603050405020304" charset="0"/>
              <a:cs typeface="Times New Roman" panose="02020603050405020304" charset="0"/>
              <a:sym typeface="+mn-ea"/>
            </a:endParaRPr>
          </a:p>
          <a:p>
            <a:pPr indent="0">
              <a:lnSpc>
                <a:spcPct val="125000"/>
              </a:lnSpc>
              <a:spcBef>
                <a:spcPts val="0"/>
              </a:spcBef>
              <a:spcAft>
                <a:spcPts val="0"/>
              </a:spcAft>
              <a:buFont typeface="+mj-lt"/>
              <a:buNone/>
            </a:pPr>
            <a:r>
              <a:rPr lang="en-US" altLang="zh-CN" sz="2400">
                <a:latin typeface="Times New Roman" panose="02020603050405020304" charset="0"/>
                <a:cs typeface="Times New Roman" panose="02020603050405020304" charset="0"/>
                <a:sym typeface="+mn-ea"/>
              </a:rPr>
              <a:t>2.   </a:t>
            </a:r>
            <a:r>
              <a:rPr lang="zh-CN" altLang="en-US" sz="2400">
                <a:latin typeface="Times New Roman" panose="02020603050405020304" charset="0"/>
                <a:cs typeface="Times New Roman" panose="02020603050405020304" charset="0"/>
                <a:sym typeface="+mn-ea"/>
              </a:rPr>
              <a:t>空间分辨率较低，而仅仅利用光谱特征可能出现</a:t>
            </a:r>
            <a:r>
              <a:rPr lang="en-US" altLang="zh-CN" sz="2400">
                <a:latin typeface="Times New Roman" panose="02020603050405020304" charset="0"/>
                <a:cs typeface="Times New Roman" panose="02020603050405020304" charset="0"/>
                <a:sym typeface="+mn-ea"/>
              </a:rPr>
              <a:t>“</a:t>
            </a:r>
            <a:r>
              <a:rPr lang="zh-CN" altLang="en-US" sz="2400">
                <a:latin typeface="Times New Roman" panose="02020603050405020304" charset="0"/>
                <a:cs typeface="Times New Roman" panose="02020603050405020304" charset="0"/>
                <a:sym typeface="+mn-ea"/>
              </a:rPr>
              <a:t>同物异谱</a:t>
            </a:r>
            <a:r>
              <a:rPr lang="en-US" altLang="zh-CN" sz="2400">
                <a:latin typeface="Times New Roman" panose="02020603050405020304" charset="0"/>
                <a:cs typeface="Times New Roman" panose="02020603050405020304" charset="0"/>
                <a:sym typeface="+mn-ea"/>
              </a:rPr>
              <a:t>”</a:t>
            </a:r>
            <a:r>
              <a:rPr lang="zh-CN" altLang="en-US" sz="2400">
                <a:latin typeface="Times New Roman" panose="02020603050405020304" charset="0"/>
                <a:cs typeface="Times New Roman" panose="02020603050405020304" charset="0"/>
                <a:sym typeface="+mn-ea"/>
              </a:rPr>
              <a:t>、</a:t>
            </a:r>
            <a:r>
              <a:rPr lang="en-US" altLang="zh-CN" sz="2400">
                <a:latin typeface="Times New Roman" panose="02020603050405020304" charset="0"/>
                <a:cs typeface="Times New Roman" panose="02020603050405020304" charset="0"/>
                <a:sym typeface="+mn-ea"/>
              </a:rPr>
              <a:t>“</a:t>
            </a:r>
            <a:r>
              <a:rPr lang="zh-CN" altLang="en-US" sz="2400">
                <a:latin typeface="Times New Roman" panose="02020603050405020304" charset="0"/>
                <a:cs typeface="Times New Roman" panose="02020603050405020304" charset="0"/>
                <a:sym typeface="+mn-ea"/>
              </a:rPr>
              <a:t>同谱异物</a:t>
            </a:r>
            <a:r>
              <a:rPr lang="en-US" altLang="zh-CN" sz="2400">
                <a:latin typeface="Times New Roman" panose="02020603050405020304" charset="0"/>
                <a:cs typeface="Times New Roman" panose="02020603050405020304" charset="0"/>
                <a:sym typeface="+mn-ea"/>
              </a:rPr>
              <a:t>”</a:t>
            </a:r>
            <a:r>
              <a:rPr lang="zh-CN" altLang="en-US" sz="2400">
                <a:latin typeface="Times New Roman" panose="02020603050405020304" charset="0"/>
                <a:cs typeface="Times New Roman" panose="02020603050405020304" charset="0"/>
                <a:sym typeface="+mn-ea"/>
              </a:rPr>
              <a:t>现象。</a:t>
            </a:r>
            <a:endParaRPr lang="zh-CN" sz="2400" dirty="0" smtClean="0">
              <a:latin typeface="Times New Roman" panose="02020603050405020304" charset="0"/>
              <a:ea typeface="宋体" panose="02010600030101010101" pitchFamily="2" charset="-122"/>
              <a:cs typeface="Times New Roman" panose="02020603050405020304" charset="0"/>
              <a:sym typeface="+mn-ea"/>
            </a:endParaRPr>
          </a:p>
          <a:p>
            <a:pPr indent="0">
              <a:lnSpc>
                <a:spcPct val="125000"/>
              </a:lnSpc>
              <a:spcBef>
                <a:spcPts val="0"/>
              </a:spcBef>
              <a:spcAft>
                <a:spcPts val="0"/>
              </a:spcAft>
              <a:buFont typeface="+mj-lt"/>
              <a:buNone/>
            </a:pPr>
            <a:r>
              <a:rPr lang="en-US" altLang="zh-CN" sz="2400" dirty="0" smtClean="0">
                <a:latin typeface="Times New Roman" panose="02020603050405020304" charset="0"/>
                <a:ea typeface="宋体" panose="02010600030101010101" pitchFamily="2" charset="-122"/>
                <a:cs typeface="Times New Roman" panose="02020603050405020304" charset="0"/>
                <a:sym typeface="+mn-ea"/>
              </a:rPr>
              <a:t>3.   </a:t>
            </a:r>
            <a:r>
              <a:rPr lang="zh-CN" altLang="en-US" sz="2400" dirty="0" smtClean="0">
                <a:latin typeface="Times New Roman" panose="02020603050405020304" charset="0"/>
                <a:ea typeface="宋体" panose="02010600030101010101" pitchFamily="2" charset="-122"/>
                <a:cs typeface="Times New Roman" panose="02020603050405020304" charset="0"/>
                <a:sym typeface="+mn-ea"/>
              </a:rPr>
              <a:t>标记样本少且不同类别的样本在数量上分布不均匀。</a:t>
            </a:r>
            <a:r>
              <a:rPr lang="zh-CN" sz="2400" dirty="0" smtClean="0">
                <a:latin typeface="Times New Roman" panose="02020603050405020304" charset="0"/>
                <a:ea typeface="宋体" panose="02010600030101010101" pitchFamily="2" charset="-122"/>
                <a:cs typeface="Times New Roman" panose="02020603050405020304" charset="0"/>
                <a:sym typeface="+mn-ea"/>
              </a:rPr>
              <a:t>相较与普通图像的人工标注标签，对高光谱图像进行标注的成本更高，难度更大。</a:t>
            </a:r>
            <a:endParaRPr lang="zh-CN" sz="2400" dirty="0" smtClean="0">
              <a:latin typeface="Times New Roman" panose="02020603050405020304" charset="0"/>
              <a:ea typeface="宋体" panose="02010600030101010101" pitchFamily="2" charset="-122"/>
              <a:cs typeface="Times New Roman" panose="02020603050405020304" charset="0"/>
              <a:sym typeface="+mn-ea"/>
            </a:endParaRPr>
          </a:p>
          <a:p>
            <a:pPr indent="0">
              <a:lnSpc>
                <a:spcPct val="125000"/>
              </a:lnSpc>
              <a:spcBef>
                <a:spcPts val="0"/>
              </a:spcBef>
              <a:spcAft>
                <a:spcPts val="0"/>
              </a:spcAft>
              <a:buFont typeface="+mj-lt"/>
              <a:buNone/>
            </a:pPr>
            <a:r>
              <a:rPr lang="zh-CN" altLang="en-US" sz="2400" b="1" dirty="0" smtClean="0">
                <a:latin typeface="Times New Roman" panose="02020603050405020304" charset="0"/>
                <a:ea typeface="宋体" panose="02010600030101010101" pitchFamily="2" charset="-122"/>
                <a:cs typeface="Times New Roman" panose="02020603050405020304" charset="0"/>
                <a:sym typeface="+mn-ea"/>
              </a:rPr>
              <a:t>方案</a:t>
            </a:r>
            <a:r>
              <a:rPr lang="zh-CN" altLang="en-US" sz="2400" dirty="0" smtClean="0">
                <a:latin typeface="Times New Roman" panose="02020603050405020304" charset="0"/>
                <a:ea typeface="宋体" panose="02010600030101010101" pitchFamily="2" charset="-122"/>
                <a:cs typeface="Times New Roman" panose="02020603050405020304" charset="0"/>
                <a:sym typeface="+mn-ea"/>
              </a:rPr>
              <a:t>：</a:t>
            </a:r>
            <a:endParaRPr lang="zh-CN" altLang="en-US" sz="2400" dirty="0" smtClean="0">
              <a:latin typeface="Times New Roman" panose="02020603050405020304" charset="0"/>
              <a:ea typeface="宋体" panose="02010600030101010101" pitchFamily="2" charset="-122"/>
              <a:cs typeface="Times New Roman" panose="02020603050405020304" charset="0"/>
              <a:sym typeface="+mn-ea"/>
            </a:endParaRPr>
          </a:p>
          <a:p>
            <a:pPr indent="0">
              <a:lnSpc>
                <a:spcPct val="125000"/>
              </a:lnSpc>
              <a:spcBef>
                <a:spcPts val="0"/>
              </a:spcBef>
              <a:spcAft>
                <a:spcPts val="0"/>
              </a:spcAft>
              <a:buFont typeface="+mj-lt"/>
              <a:buNone/>
            </a:pPr>
            <a:r>
              <a:rPr lang="en-US" altLang="zh-CN" sz="2400" dirty="0" smtClean="0">
                <a:latin typeface="Times New Roman" panose="02020603050405020304" charset="0"/>
                <a:ea typeface="宋体" panose="02010600030101010101" pitchFamily="2" charset="-122"/>
                <a:cs typeface="Times New Roman" panose="02020603050405020304" charset="0"/>
                <a:sym typeface="+mn-ea"/>
              </a:rPr>
              <a:t>1.  </a:t>
            </a:r>
            <a:r>
              <a:rPr lang="zh-CN" altLang="en-US" sz="2400" dirty="0" smtClean="0">
                <a:latin typeface="Times New Roman" panose="02020603050405020304" charset="0"/>
                <a:ea typeface="宋体" panose="02010600030101010101" pitchFamily="2" charset="-122"/>
                <a:cs typeface="Times New Roman" panose="02020603050405020304" charset="0"/>
                <a:sym typeface="+mn-ea"/>
              </a:rPr>
              <a:t>利用卷积神经网络结合空间信息和光谱信息的方法。</a:t>
            </a:r>
            <a:endParaRPr lang="zh-CN" altLang="en-US" sz="2400" dirty="0" smtClean="0">
              <a:latin typeface="Times New Roman" panose="02020603050405020304" charset="0"/>
              <a:ea typeface="宋体" panose="02010600030101010101" pitchFamily="2" charset="-122"/>
              <a:cs typeface="Times New Roman" panose="02020603050405020304" charset="0"/>
              <a:sym typeface="+mn-ea"/>
            </a:endParaRPr>
          </a:p>
          <a:p>
            <a:pPr indent="0">
              <a:lnSpc>
                <a:spcPct val="125000"/>
              </a:lnSpc>
              <a:spcBef>
                <a:spcPts val="0"/>
              </a:spcBef>
              <a:spcAft>
                <a:spcPts val="0"/>
              </a:spcAft>
              <a:buFont typeface="+mj-lt"/>
              <a:buNone/>
            </a:pPr>
            <a:r>
              <a:rPr lang="en-US" altLang="zh-CN" sz="2400" dirty="0" smtClean="0">
                <a:latin typeface="Times New Roman" panose="02020603050405020304" charset="0"/>
                <a:ea typeface="宋体" panose="02010600030101010101" pitchFamily="2" charset="-122"/>
                <a:cs typeface="Times New Roman" panose="02020603050405020304" charset="0"/>
                <a:sym typeface="+mn-ea"/>
              </a:rPr>
              <a:t>2.  </a:t>
            </a:r>
            <a:r>
              <a:rPr lang="zh-CN" altLang="en-US" sz="2400" dirty="0" smtClean="0">
                <a:latin typeface="Times New Roman" panose="02020603050405020304" charset="0"/>
                <a:ea typeface="宋体" panose="02010600030101010101" pitchFamily="2" charset="-122"/>
                <a:cs typeface="Times New Roman" panose="02020603050405020304" charset="0"/>
                <a:sym typeface="+mn-ea"/>
              </a:rPr>
              <a:t>采用</a:t>
            </a:r>
            <a:r>
              <a:rPr lang="zh-CN" sz="2400" dirty="0" smtClean="0">
                <a:latin typeface="Times New Roman" panose="02020603050405020304" charset="0"/>
                <a:ea typeface="宋体" panose="02010600030101010101" pitchFamily="2" charset="-122"/>
                <a:cs typeface="Times New Roman" panose="02020603050405020304" charset="0"/>
                <a:sym typeface="+mn-ea"/>
              </a:rPr>
              <a:t>有监督分类方式。对分类器使用己标定类别标签的样本进行训练学习，根据样本训练出的模型对样本进行判别分类。</a:t>
            </a:r>
            <a:endParaRPr lang="zh-CN" altLang="en-US" sz="2400" dirty="0" smtClean="0">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200" advTm="8853">
        <p14:flip dir="l"/>
      </p:transition>
    </mc:Choice>
    <mc:Fallback>
      <p:transition spd="slow" advTm="8853">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离页连接符 1"/>
          <p:cNvSpPr/>
          <p:nvPr/>
        </p:nvSpPr>
        <p:spPr>
          <a:xfrm>
            <a:off x="2079666" y="1931648"/>
            <a:ext cx="1692234" cy="1773054"/>
          </a:xfrm>
          <a:prstGeom prst="flowChartOffpageConnector">
            <a:avLst/>
          </a:prstGeom>
          <a:solidFill>
            <a:srgbClr val="3143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30000"/>
              </a:lnSpc>
              <a:spcBef>
                <a:spcPts val="0"/>
              </a:spcBef>
              <a:spcAft>
                <a:spcPts val="0"/>
              </a:spcAft>
              <a:buClrTx/>
              <a:buSzTx/>
              <a:buFontTx/>
              <a:buNone/>
              <a:defRPr/>
            </a:pPr>
            <a:r>
              <a:rPr kumimoji="0" lang="en-US" altLang="zh-CN" sz="9600" b="1" i="0" u="none" strike="noStrike" kern="0" cap="none" spc="0" normalizeH="0" baseline="0" noProof="0" dirty="0" smtClean="0">
                <a:ln>
                  <a:noFill/>
                </a:ln>
                <a:solidFill>
                  <a:prstClr val="white"/>
                </a:solidFill>
                <a:effectLst/>
                <a:uLnTx/>
                <a:uFillTx/>
                <a:latin typeface="Arial" panose="020B0604020202020204"/>
                <a:ea typeface="微软雅黑" panose="020B0503020204020204" charset="-122"/>
                <a:cs typeface="+mn-cs"/>
              </a:rPr>
              <a:t>2</a:t>
            </a:r>
            <a:endParaRPr kumimoji="0" lang="zh-CN" altLang="en-US" sz="9600" b="1" i="0" u="none" strike="noStrike" kern="0" cap="none" spc="0" normalizeH="0" baseline="0" noProof="0" dirty="0" smtClean="0">
              <a:ln>
                <a:noFill/>
              </a:ln>
              <a:solidFill>
                <a:prstClr val="white"/>
              </a:solidFill>
              <a:effectLst/>
              <a:uLnTx/>
              <a:uFillTx/>
              <a:latin typeface="Arial" panose="020B0604020202020204"/>
              <a:ea typeface="微软雅黑" panose="020B0503020204020204" charset="-122"/>
              <a:cs typeface="+mn-cs"/>
            </a:endParaRPr>
          </a:p>
        </p:txBody>
      </p:sp>
      <p:cxnSp>
        <p:nvCxnSpPr>
          <p:cNvPr id="3" name="直接连接符 2"/>
          <p:cNvCxnSpPr/>
          <p:nvPr/>
        </p:nvCxnSpPr>
        <p:spPr>
          <a:xfrm>
            <a:off x="3975100" y="2781587"/>
            <a:ext cx="5753100" cy="0"/>
          </a:xfrm>
          <a:prstGeom prst="line">
            <a:avLst/>
          </a:prstGeom>
          <a:noFill/>
          <a:ln w="12700" cap="flat" cmpd="sng" algn="ctr">
            <a:solidFill>
              <a:srgbClr val="314371"/>
            </a:solidFill>
            <a:prstDash val="solid"/>
            <a:miter lim="800000"/>
          </a:ln>
          <a:effectLst/>
        </p:spPr>
      </p:cxnSp>
      <p:sp>
        <p:nvSpPr>
          <p:cNvPr id="4" name="文本框 32"/>
          <p:cNvSpPr txBox="1"/>
          <p:nvPr/>
        </p:nvSpPr>
        <p:spPr>
          <a:xfrm>
            <a:off x="3975100" y="1931670"/>
            <a:ext cx="7607300" cy="583565"/>
          </a:xfrm>
          <a:prstGeom prst="rect">
            <a:avLst/>
          </a:prstGeom>
          <a:noFill/>
        </p:spPr>
        <p:txBody>
          <a:bodyPr wrap="square" rtlCol="0">
            <a:spAutoFit/>
          </a:bodyPr>
          <a:lstStyle/>
          <a:p>
            <a:pPr algn="l"/>
            <a:r>
              <a:rPr lang="zh-CN" altLang="en-US" sz="3200" b="1" dirty="0" smtClean="0">
                <a:solidFill>
                  <a:srgbClr val="314371"/>
                </a:solidFill>
                <a:latin typeface="Times New Roman" panose="02020603050405020304" charset="0"/>
                <a:ea typeface="宋体" panose="02010600030101010101" pitchFamily="2" charset="-122"/>
                <a:cs typeface="Times New Roman" panose="02020603050405020304" charset="0"/>
              </a:rPr>
              <a:t>卷积神经网络</a:t>
            </a:r>
            <a:endParaRPr lang="zh-CN" sz="3200" b="1" baseline="30000" dirty="0" smtClean="0">
              <a:solidFill>
                <a:srgbClr val="314371"/>
              </a:solidFill>
              <a:latin typeface="Times New Roman" panose="02020603050405020304" charset="0"/>
              <a:ea typeface="宋体" panose="02010600030101010101" pitchFamily="2" charset="-122"/>
              <a:cs typeface="Times New Roman" panose="02020603050405020304" charset="0"/>
            </a:endParaRPr>
          </a:p>
        </p:txBody>
      </p:sp>
      <p:sp>
        <p:nvSpPr>
          <p:cNvPr id="16" name="矩形 42"/>
          <p:cNvSpPr/>
          <p:nvPr/>
        </p:nvSpPr>
        <p:spPr>
          <a:xfrm rot="16200000">
            <a:off x="3723422" y="1540798"/>
            <a:ext cx="1577720" cy="9024563"/>
          </a:xfrm>
          <a:custGeom>
            <a:avLst/>
            <a:gdLst/>
            <a:ahLst/>
            <a:cxnLst/>
            <a:rect l="l" t="t" r="r" b="b"/>
            <a:pathLst>
              <a:path w="2443221" h="4630591">
                <a:moveTo>
                  <a:pt x="0" y="0"/>
                </a:moveTo>
                <a:lnTo>
                  <a:pt x="2443221" y="0"/>
                </a:lnTo>
                <a:lnTo>
                  <a:pt x="0" y="463059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algn="ctr"/>
            <a:endParaRPr lang="zh-CN" altLang="en-US"/>
          </a:p>
        </p:txBody>
      </p:sp>
      <p:sp>
        <p:nvSpPr>
          <p:cNvPr id="17" name="矩形 42"/>
          <p:cNvSpPr/>
          <p:nvPr/>
        </p:nvSpPr>
        <p:spPr>
          <a:xfrm rot="16200000" flipV="1">
            <a:off x="9435319" y="4101319"/>
            <a:ext cx="2345925" cy="3167437"/>
          </a:xfrm>
          <a:custGeom>
            <a:avLst/>
            <a:gdLst/>
            <a:ahLst/>
            <a:cxnLst/>
            <a:rect l="l" t="t" r="r" b="b"/>
            <a:pathLst>
              <a:path w="2443221" h="4630591">
                <a:moveTo>
                  <a:pt x="0" y="0"/>
                </a:moveTo>
                <a:lnTo>
                  <a:pt x="2443221" y="0"/>
                </a:lnTo>
                <a:lnTo>
                  <a:pt x="0" y="4630591"/>
                </a:lnTo>
                <a:close/>
              </a:path>
            </a:pathLst>
          </a:cu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26"/>
    </mc:Choice>
    <mc:Fallback>
      <p:transition spd="slow" advTm="302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20204"/>
                <a:ea typeface="微软雅黑" panose="020B0503020204020204" charset="-122"/>
              </a:rPr>
            </a:fld>
            <a:r>
              <a:rPr lang="zh-CN" altLang="en-US" sz="1200" dirty="0">
                <a:solidFill>
                  <a:srgbClr val="314371"/>
                </a:solidFill>
                <a:latin typeface="Arial" panose="020B060402020202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097280" y="366395"/>
            <a:ext cx="10927080" cy="521970"/>
          </a:xfrm>
          <a:prstGeom prst="rect">
            <a:avLst/>
          </a:prstGeom>
          <a:noFill/>
        </p:spPr>
        <p:txBody>
          <a:bodyPr wrap="square" rtlCol="0">
            <a:spAutoFit/>
          </a:bodyPr>
          <a:lstStyle/>
          <a:p>
            <a:r>
              <a:rPr 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卷积神经网络</a:t>
            </a:r>
            <a:endParaRPr 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103" name="文本框 102"/>
          <p:cNvSpPr txBox="1"/>
          <p:nvPr/>
        </p:nvSpPr>
        <p:spPr>
          <a:xfrm>
            <a:off x="358724" y="953762"/>
            <a:ext cx="11159490" cy="4523105"/>
          </a:xfrm>
          <a:prstGeom prst="rect">
            <a:avLst/>
          </a:prstGeom>
          <a:noFill/>
          <a:ln w="9525">
            <a:noFill/>
          </a:ln>
        </p:spPr>
        <p:txBody>
          <a:bodyPr wrap="square">
            <a:spAutoFit/>
          </a:bodyPr>
          <a:lstStyle/>
          <a:p>
            <a:pPr indent="0">
              <a:lnSpc>
                <a:spcPct val="150000"/>
              </a:lnSpc>
              <a:buFont typeface="Wingdings" panose="05000000000000000000" charset="0"/>
              <a:buNone/>
            </a:pPr>
            <a:r>
              <a:rPr lang="zh-CN" sz="2400" b="1" dirty="0" smtClean="0">
                <a:latin typeface="Times New Roman" panose="02020603050405020304" charset="0"/>
                <a:ea typeface="宋体" panose="02010600030101010101" pitchFamily="2" charset="-122"/>
              </a:rPr>
              <a:t>卷积神经网络</a:t>
            </a:r>
            <a:r>
              <a:rPr lang="zh-CN" sz="2400" dirty="0" smtClean="0">
                <a:latin typeface="Times New Roman" panose="02020603050405020304" charset="0"/>
                <a:ea typeface="宋体" panose="02010600030101010101" pitchFamily="2" charset="-122"/>
              </a:rPr>
              <a:t>：</a:t>
            </a:r>
            <a:endParaRPr lang="zh-CN" sz="2400" dirty="0" smtClean="0">
              <a:latin typeface="Times New Roman" panose="02020603050405020304" charset="0"/>
              <a:ea typeface="宋体" panose="02010600030101010101" pitchFamily="2" charset="-122"/>
            </a:endParaRPr>
          </a:p>
          <a:p>
            <a:pPr marL="457200" indent="-457200">
              <a:lnSpc>
                <a:spcPct val="150000"/>
              </a:lnSpc>
              <a:buFont typeface="+mj-lt"/>
              <a:buAutoNum type="arabicPeriod"/>
            </a:pPr>
            <a:r>
              <a:rPr lang="zh-CN" sz="2400" dirty="0" smtClean="0">
                <a:latin typeface="Times New Roman" panose="02020603050405020304" charset="0"/>
                <a:ea typeface="宋体" panose="02010600030101010101" pitchFamily="2" charset="-122"/>
                <a:cs typeface="Times New Roman" panose="02020603050405020304" charset="0"/>
                <a:sym typeface="+mn-ea"/>
              </a:rPr>
              <a:t>卷积神经网络具有</a:t>
            </a:r>
            <a:r>
              <a:rPr lang="zh-CN" sz="2400" dirty="0" smtClean="0">
                <a:solidFill>
                  <a:srgbClr val="FF0000"/>
                </a:solidFill>
                <a:latin typeface="Times New Roman" panose="02020603050405020304" charset="0"/>
                <a:ea typeface="宋体" panose="02010600030101010101" pitchFamily="2" charset="-122"/>
                <a:cs typeface="Times New Roman" panose="02020603050405020304" charset="0"/>
                <a:sym typeface="+mn-ea"/>
              </a:rPr>
              <a:t>强大的特征提取能力</a:t>
            </a:r>
            <a:r>
              <a:rPr lang="zh-CN" sz="2400" dirty="0" smtClean="0">
                <a:latin typeface="Times New Roman" panose="02020603050405020304" charset="0"/>
                <a:ea typeface="宋体" panose="02010600030101010101" pitchFamily="2" charset="-122"/>
                <a:cs typeface="Times New Roman" panose="02020603050405020304" charset="0"/>
                <a:sym typeface="+mn-ea"/>
              </a:rPr>
              <a:t>，可以充分挖掘出高光谱图像的内在特征。并且卷积神经网络使用梯度下降的训练方法，</a:t>
            </a:r>
            <a:r>
              <a:rPr lang="zh-CN" sz="2400" dirty="0" smtClean="0">
                <a:solidFill>
                  <a:srgbClr val="FF0000"/>
                </a:solidFill>
                <a:latin typeface="Times New Roman" panose="02020603050405020304" charset="0"/>
                <a:ea typeface="宋体" panose="02010600030101010101" pitchFamily="2" charset="-122"/>
                <a:cs typeface="Times New Roman" panose="02020603050405020304" charset="0"/>
                <a:sym typeface="+mn-ea"/>
              </a:rPr>
              <a:t>不需要过多的先验知识</a:t>
            </a:r>
            <a:r>
              <a:rPr lang="zh-CN" sz="2400" dirty="0" smtClean="0">
                <a:latin typeface="Times New Roman" panose="02020603050405020304" charset="0"/>
                <a:ea typeface="宋体" panose="02010600030101010101" pitchFamily="2" charset="-122"/>
                <a:cs typeface="Times New Roman" panose="02020603050405020304" charset="0"/>
                <a:sym typeface="+mn-ea"/>
              </a:rPr>
              <a:t>，只需给定输入和分类标签，即可自动完成特征的提取及分类</a:t>
            </a:r>
            <a:endParaRPr lang="zh-CN" sz="2400" dirty="0" smtClean="0">
              <a:latin typeface="Times New Roman" panose="02020603050405020304" charset="0"/>
              <a:ea typeface="宋体" panose="02010600030101010101" pitchFamily="2" charset="-122"/>
              <a:cs typeface="Times New Roman" panose="02020603050405020304" charset="0"/>
              <a:sym typeface="+mn-ea"/>
            </a:endParaRPr>
          </a:p>
          <a:p>
            <a:pPr marL="457200" indent="-457200">
              <a:lnSpc>
                <a:spcPct val="150000"/>
              </a:lnSpc>
              <a:buFont typeface="+mj-lt"/>
              <a:buAutoNum type="arabicPeriod"/>
            </a:pPr>
            <a:r>
              <a:rPr lang="zh-CN" sz="2400" dirty="0" smtClean="0">
                <a:latin typeface="Times New Roman" panose="02020603050405020304" charset="0"/>
                <a:ea typeface="宋体" panose="02010600030101010101" pitchFamily="2" charset="-122"/>
                <a:cs typeface="Times New Roman" panose="02020603050405020304" charset="0"/>
                <a:sym typeface="+mn-ea"/>
              </a:rPr>
              <a:t>特有的感受野结构与实际的生物神经网络更加接近。</a:t>
            </a:r>
            <a:r>
              <a:rPr lang="zh-CN" sz="2400" dirty="0" smtClean="0">
                <a:solidFill>
                  <a:srgbClr val="FF0000"/>
                </a:solidFill>
                <a:latin typeface="Times New Roman" panose="02020603050405020304" charset="0"/>
                <a:ea typeface="宋体" panose="02010600030101010101" pitchFamily="2" charset="-122"/>
                <a:cs typeface="Times New Roman" panose="02020603050405020304" charset="0"/>
                <a:sym typeface="+mn-ea"/>
              </a:rPr>
              <a:t>局部连接</a:t>
            </a:r>
            <a:r>
              <a:rPr lang="zh-CN" sz="2400" dirty="0" smtClean="0">
                <a:latin typeface="Times New Roman" panose="02020603050405020304" charset="0"/>
                <a:ea typeface="宋体" panose="02010600030101010101" pitchFamily="2" charset="-122"/>
                <a:cs typeface="Times New Roman" panose="02020603050405020304" charset="0"/>
                <a:sym typeface="+mn-ea"/>
              </a:rPr>
              <a:t>能够减少网络神经元之间连接，大大缩减了网络复杂度。</a:t>
            </a:r>
            <a:endParaRPr lang="zh-CN" sz="2400" dirty="0" smtClean="0">
              <a:latin typeface="Times New Roman" panose="02020603050405020304" charset="0"/>
              <a:ea typeface="宋体" panose="02010600030101010101" pitchFamily="2" charset="-122"/>
              <a:cs typeface="Times New Roman" panose="02020603050405020304" charset="0"/>
              <a:sym typeface="+mn-ea"/>
            </a:endParaRPr>
          </a:p>
          <a:p>
            <a:pPr marL="457200" indent="-457200">
              <a:lnSpc>
                <a:spcPct val="150000"/>
              </a:lnSpc>
              <a:buFont typeface="+mj-lt"/>
              <a:buAutoNum type="arabicPeriod"/>
            </a:pPr>
            <a:r>
              <a:rPr lang="zh-CN" sz="2400" dirty="0" smtClean="0">
                <a:latin typeface="Times New Roman" panose="02020603050405020304" charset="0"/>
                <a:ea typeface="宋体" panose="02010600030101010101" pitchFamily="2" charset="-122"/>
                <a:cs typeface="Times New Roman" panose="02020603050405020304" charset="0"/>
                <a:sym typeface="+mn-ea"/>
              </a:rPr>
              <a:t>同一层的</a:t>
            </a:r>
            <a:r>
              <a:rPr lang="zh-CN" sz="2400" dirty="0" smtClean="0">
                <a:solidFill>
                  <a:srgbClr val="FF0000"/>
                </a:solidFill>
                <a:latin typeface="Times New Roman" panose="02020603050405020304" charset="0"/>
                <a:ea typeface="宋体" panose="02010600030101010101" pitchFamily="2" charset="-122"/>
                <a:cs typeface="Times New Roman" panose="02020603050405020304" charset="0"/>
                <a:sym typeface="+mn-ea"/>
              </a:rPr>
              <a:t>参数共享</a:t>
            </a:r>
            <a:r>
              <a:rPr lang="zh-CN" sz="2400" dirty="0" smtClean="0">
                <a:latin typeface="Times New Roman" panose="02020603050405020304" charset="0"/>
                <a:ea typeface="宋体" panose="02010600030101010101" pitchFamily="2" charset="-122"/>
                <a:cs typeface="Times New Roman" panose="02020603050405020304" charset="0"/>
                <a:sym typeface="+mn-ea"/>
              </a:rPr>
              <a:t>有利于网络的并行计算，在庞大的图像数据和深层次的网络结构的条件下能够节省大量的训练时间。</a:t>
            </a:r>
            <a:endParaRPr lang="zh-CN" sz="2400" dirty="0" smtClean="0">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200" advTm="8853">
        <p14:flip dir="l"/>
      </p:transition>
    </mc:Choice>
    <mc:Fallback>
      <p:transition spd="slow" advTm="8853">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20204"/>
                <a:ea typeface="微软雅黑" panose="020B0503020204020204" charset="-122"/>
              </a:rPr>
            </a:fld>
            <a:r>
              <a:rPr lang="zh-CN" altLang="en-US" sz="1200" dirty="0">
                <a:solidFill>
                  <a:srgbClr val="314371"/>
                </a:solidFill>
                <a:latin typeface="Arial" panose="020B060402020202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097280" y="366395"/>
            <a:ext cx="10927080" cy="521970"/>
          </a:xfrm>
          <a:prstGeom prst="rect">
            <a:avLst/>
          </a:prstGeom>
          <a:noFill/>
        </p:spPr>
        <p:txBody>
          <a:bodyPr wrap="square" rtlCol="0">
            <a:spAutoFit/>
          </a:bodyPr>
          <a:lstStyle/>
          <a:p>
            <a:r>
              <a:rPr 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rPr>
              <a:t>卷积神经网络</a:t>
            </a:r>
            <a:endParaRPr lang="zh-CN" sz="2800" b="1" dirty="0" smtClean="0">
              <a:solidFill>
                <a:srgbClr val="31437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103" name="文本框 102"/>
          <p:cNvSpPr txBox="1"/>
          <p:nvPr/>
        </p:nvSpPr>
        <p:spPr>
          <a:xfrm>
            <a:off x="386664" y="953762"/>
            <a:ext cx="11159490" cy="2183765"/>
          </a:xfrm>
          <a:prstGeom prst="rect">
            <a:avLst/>
          </a:prstGeom>
          <a:noFill/>
          <a:ln w="9525">
            <a:noFill/>
          </a:ln>
        </p:spPr>
        <p:txBody>
          <a:bodyPr wrap="square">
            <a:spAutoFit/>
          </a:bodyPr>
          <a:lstStyle/>
          <a:p>
            <a:pPr indent="0">
              <a:lnSpc>
                <a:spcPct val="150000"/>
              </a:lnSpc>
              <a:buFont typeface="Wingdings" panose="05000000000000000000" charset="0"/>
              <a:buNone/>
            </a:pPr>
            <a:r>
              <a:rPr lang="zh-CN" sz="2400" b="1" dirty="0" smtClean="0">
                <a:latin typeface="Times New Roman" panose="02020603050405020304" charset="0"/>
                <a:ea typeface="宋体" panose="02010600030101010101" pitchFamily="2" charset="-122"/>
                <a:cs typeface="Times New Roman" panose="02020603050405020304" charset="0"/>
                <a:sym typeface="+mn-ea"/>
              </a:rPr>
              <a:t>多分类问题</a:t>
            </a:r>
            <a:endParaRPr lang="zh-CN" sz="2400" dirty="0" smtClean="0">
              <a:latin typeface="Times New Roman" panose="02020603050405020304" charset="0"/>
              <a:ea typeface="宋体" panose="02010600030101010101" pitchFamily="2" charset="-122"/>
              <a:cs typeface="Times New Roman" panose="02020603050405020304" charset="0"/>
              <a:sym typeface="+mn-ea"/>
            </a:endParaRPr>
          </a:p>
          <a:p>
            <a:pPr indent="0">
              <a:lnSpc>
                <a:spcPct val="125000"/>
              </a:lnSpc>
              <a:spcBef>
                <a:spcPts val="0"/>
              </a:spcBef>
              <a:spcAft>
                <a:spcPts val="0"/>
              </a:spcAft>
              <a:buFont typeface="+mj-lt"/>
              <a:buNone/>
            </a:pPr>
            <a:r>
              <a:rPr lang="zh-CN" sz="2000" dirty="0" smtClean="0">
                <a:latin typeface="Times New Roman" panose="02020603050405020304" charset="0"/>
                <a:ea typeface="宋体" panose="02010600030101010101" pitchFamily="2" charset="-122"/>
                <a:cs typeface="Times New Roman" panose="02020603050405020304" charset="0"/>
                <a:sym typeface="+mn-ea"/>
              </a:rPr>
              <a:t>卷积神经网络是一种前馈神经网络。从结构上看，卷积神经网络可以分为两部分：第一部分由卷积层和池化层组成，数据处理方式为通过神经元进行图像的局部信息的卷积或者下采样处理，从而达到对图像信息的特征提取和数据降维的功能；第二部分通常由多层感知机构成，将前一部分的输出作为输入，通过充当分类器的全连接层处理，得到预测分类的标签。</a:t>
            </a:r>
            <a:endParaRPr lang="zh-CN" sz="2000" dirty="0" smtClean="0">
              <a:latin typeface="Times New Roman" panose="02020603050405020304" charset="0"/>
              <a:ea typeface="宋体" panose="02010600030101010101" pitchFamily="2" charset="-122"/>
              <a:cs typeface="Times New Roman" panose="02020603050405020304" charset="0"/>
              <a:sym typeface="+mn-ea"/>
            </a:endParaRPr>
          </a:p>
        </p:txBody>
      </p:sp>
      <p:pic>
        <p:nvPicPr>
          <p:cNvPr id="11" name="图片 10"/>
          <p:cNvPicPr>
            <a:picLocks noChangeAspect="1"/>
          </p:cNvPicPr>
          <p:nvPr/>
        </p:nvPicPr>
        <p:blipFill>
          <a:blip r:embed="rId1"/>
          <a:srcRect t="7852" b="14678"/>
          <a:stretch>
            <a:fillRect/>
          </a:stretch>
        </p:blipFill>
        <p:spPr>
          <a:xfrm>
            <a:off x="1097280" y="3137535"/>
            <a:ext cx="9761220" cy="3453384"/>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1200" advTm="8853">
        <p14:flip dir="l"/>
      </p:transition>
    </mc:Choice>
    <mc:Fallback>
      <p:transition spd="slow" advTm="8853">
        <p:fade/>
      </p:transition>
    </mc:Fallback>
  </mc:AlternateContent>
  <p:timing>
    <p:tnLst>
      <p:par>
        <p:cTn id="1" dur="indefinite" restart="never" nodeType="tmRoot"/>
      </p:par>
    </p:tnLst>
  </p:timing>
</p:sld>
</file>

<file path=ppt/tags/tag1.xml><?xml version="1.0" encoding="utf-8"?>
<p:tagLst xmlns:p="http://schemas.openxmlformats.org/presentationml/2006/main">
  <p:tag name="PA" val="v3.2.0"/>
</p:tagLst>
</file>

<file path=ppt/tags/tag10.xml><?xml version="1.0" encoding="utf-8"?>
<p:tagLst xmlns:p="http://schemas.openxmlformats.org/presentationml/2006/main">
  <p:tag name="TIMING" val="|3.1|0.9|0.4|1.4|0.5"/>
</p:tagLst>
</file>

<file path=ppt/tags/tag11.xml><?xml version="1.0" encoding="utf-8"?>
<p:tagLst xmlns:p="http://schemas.openxmlformats.org/presentationml/2006/main">
  <p:tag name="TIMING" val="|3.1|0.9|0.4|1.4|0.5"/>
</p:tagLst>
</file>

<file path=ppt/tags/tag12.xml><?xml version="1.0" encoding="utf-8"?>
<p:tagLst xmlns:p="http://schemas.openxmlformats.org/presentationml/2006/main">
  <p:tag name="KSO_WM_UNIT_TABLE_BEAUTIFY" val="smartTable{d4e471bf-0683-4e74-94cb-e29511948dfa}"/>
</p:tagLst>
</file>

<file path=ppt/tags/tag13.xml><?xml version="1.0" encoding="utf-8"?>
<p:tagLst xmlns:p="http://schemas.openxmlformats.org/presentationml/2006/main">
  <p:tag name="TIMING" val="|3.1|0.9|0.4|1.4|0.5"/>
</p:tagLst>
</file>

<file path=ppt/tags/tag14.xml><?xml version="1.0" encoding="utf-8"?>
<p:tagLst xmlns:p="http://schemas.openxmlformats.org/presentationml/2006/main">
  <p:tag name="TIMING" val="|3.1|0.9|0.4|1.4|0.5"/>
</p:tagLst>
</file>

<file path=ppt/tags/tag15.xml><?xml version="1.0" encoding="utf-8"?>
<p:tagLst xmlns:p="http://schemas.openxmlformats.org/presentationml/2006/main">
  <p:tag name="TIMING" val="|3.1|0.9|0.4|1.4|0.5"/>
</p:tagLst>
</file>

<file path=ppt/tags/tag16.xml><?xml version="1.0" encoding="utf-8"?>
<p:tagLst xmlns:p="http://schemas.openxmlformats.org/presentationml/2006/main">
  <p:tag name="TIMING" val="|3.1|0.9|0.4|1.4|0.5"/>
</p:tagLst>
</file>

<file path=ppt/tags/tag17.xml><?xml version="1.0" encoding="utf-8"?>
<p:tagLst xmlns:p="http://schemas.openxmlformats.org/presentationml/2006/main">
  <p:tag name="TIMING" val="|3.1|0.9|0.4|1.4|0.5"/>
</p:tagLst>
</file>

<file path=ppt/tags/tag18.xml><?xml version="1.0" encoding="utf-8"?>
<p:tagLst xmlns:p="http://schemas.openxmlformats.org/presentationml/2006/main">
  <p:tag name="TIMING" val="|3.1|0.9|0.4|1.4|0.5"/>
</p:tagLst>
</file>

<file path=ppt/tags/tag19.xml><?xml version="1.0" encoding="utf-8"?>
<p:tagLst xmlns:p="http://schemas.openxmlformats.org/presentationml/2006/main">
  <p:tag name="TIMING" val="|3.1|0.9|0.4|1.4|0.5"/>
</p:tagLst>
</file>

<file path=ppt/tags/tag2.xml><?xml version="1.0" encoding="utf-8"?>
<p:tagLst xmlns:p="http://schemas.openxmlformats.org/presentationml/2006/main">
  <p:tag name="KSO_WM_SLIDE_MODEL_TYPE" val="cover"/>
</p:tagLst>
</file>

<file path=ppt/tags/tag20.xml><?xml version="1.0" encoding="utf-8"?>
<p:tagLst xmlns:p="http://schemas.openxmlformats.org/presentationml/2006/main">
  <p:tag name="TIMING" val="|3.1|0.9|0.4|1.4|0.5"/>
</p:tagLst>
</file>

<file path=ppt/tags/tag21.xml><?xml version="1.0" encoding="utf-8"?>
<p:tagLst xmlns:p="http://schemas.openxmlformats.org/presentationml/2006/main">
  <p:tag name="KSO_WM_UNIT_TABLE_BEAUTIFY" val="smartTable{b73b20b4-3312-460a-b54c-55235222ed1d}"/>
</p:tagLst>
</file>

<file path=ppt/tags/tag22.xml><?xml version="1.0" encoding="utf-8"?>
<p:tagLst xmlns:p="http://schemas.openxmlformats.org/presentationml/2006/main">
  <p:tag name="TIMING" val="|3.1|0.9|0.4|1.4|0.5"/>
</p:tagLst>
</file>

<file path=ppt/tags/tag23.xml><?xml version="1.0" encoding="utf-8"?>
<p:tagLst xmlns:p="http://schemas.openxmlformats.org/presentationml/2006/main">
  <p:tag name="TIMING" val="|3.1|0.9|0.4|1.4|0.5"/>
</p:tagLst>
</file>

<file path=ppt/tags/tag24.xml><?xml version="1.0" encoding="utf-8"?>
<p:tagLst xmlns:p="http://schemas.openxmlformats.org/presentationml/2006/main">
  <p:tag name="TIMING" val="|3.1|0.9|0.4|1.4|0.5"/>
</p:tagLst>
</file>

<file path=ppt/tags/tag25.xml><?xml version="1.0" encoding="utf-8"?>
<p:tagLst xmlns:p="http://schemas.openxmlformats.org/presentationml/2006/main">
  <p:tag name="KSO_WM_UNIT_TABLE_BEAUTIFY" val="smartTable{b73b20b4-3312-460a-b54c-55235222ed1d}"/>
</p:tagLst>
</file>

<file path=ppt/tags/tag26.xml><?xml version="1.0" encoding="utf-8"?>
<p:tagLst xmlns:p="http://schemas.openxmlformats.org/presentationml/2006/main">
  <p:tag name="TIMING" val="|3.1|0.9|0.4|1.4|0.5"/>
</p:tagLst>
</file>

<file path=ppt/tags/tag27.xml><?xml version="1.0" encoding="utf-8"?>
<p:tagLst xmlns:p="http://schemas.openxmlformats.org/presentationml/2006/main">
  <p:tag name="TIMING" val="|3.1|0.9|0.4|1.4|0.5"/>
</p:tagLst>
</file>

<file path=ppt/tags/tag28.xml><?xml version="1.0" encoding="utf-8"?>
<p:tagLst xmlns:p="http://schemas.openxmlformats.org/presentationml/2006/main">
  <p:tag name="TIMING" val="|3.1|0.9|0.4|1.4|0.5"/>
</p:tagLst>
</file>

<file path=ppt/tags/tag29.xml><?xml version="1.0" encoding="utf-8"?>
<p:tagLst xmlns:p="http://schemas.openxmlformats.org/presentationml/2006/main">
  <p:tag name="TIMING" val="|3.1|0.9|0.4|1.4|0.5"/>
</p:tagLst>
</file>

<file path=ppt/tags/tag3.xml><?xml version="1.0" encoding="utf-8"?>
<p:tagLst xmlns:p="http://schemas.openxmlformats.org/presentationml/2006/main">
  <p:tag name="TIMING" val="|3.1|0.9|0.4|1.4|0.5"/>
</p:tagLst>
</file>

<file path=ppt/tags/tag30.xml><?xml version="1.0" encoding="utf-8"?>
<p:tagLst xmlns:p="http://schemas.openxmlformats.org/presentationml/2006/main">
  <p:tag name="TIMING" val="|3.1|0.9|0.4|1.4|0.5"/>
</p:tagLst>
</file>

<file path=ppt/tags/tag31.xml><?xml version="1.0" encoding="utf-8"?>
<p:tagLst xmlns:p="http://schemas.openxmlformats.org/presentationml/2006/main">
  <p:tag name="TIMING" val="|3.1|0.9|0.4|1.4|0.5"/>
</p:tagLst>
</file>

<file path=ppt/tags/tag32.xml><?xml version="1.0" encoding="utf-8"?>
<p:tagLst xmlns:p="http://schemas.openxmlformats.org/presentationml/2006/main">
  <p:tag name="TIMING" val="|3.1|0.9|0.4|1.4|0.5"/>
</p:tagLst>
</file>

<file path=ppt/tags/tag33.xml><?xml version="1.0" encoding="utf-8"?>
<p:tagLst xmlns:p="http://schemas.openxmlformats.org/presentationml/2006/main">
  <p:tag name="TIMING" val="|3.1|0.9|0.4|1.4|0.5"/>
</p:tagLst>
</file>

<file path=ppt/tags/tag34.xml><?xml version="1.0" encoding="utf-8"?>
<p:tagLst xmlns:p="http://schemas.openxmlformats.org/presentationml/2006/main">
  <p:tag name="TIMING" val="|3.1|0.9|0.4|1.4|0.5"/>
</p:tagLst>
</file>

<file path=ppt/tags/tag35.xml><?xml version="1.0" encoding="utf-8"?>
<p:tagLst xmlns:p="http://schemas.openxmlformats.org/presentationml/2006/main">
  <p:tag name="KSO_WM_UNIT_TABLE_BEAUTIFY" val="smartTable{322d1b58-b167-4a2f-a1a7-197acc7c8b07}"/>
</p:tagLst>
</file>

<file path=ppt/tags/tag36.xml><?xml version="1.0" encoding="utf-8"?>
<p:tagLst xmlns:p="http://schemas.openxmlformats.org/presentationml/2006/main">
  <p:tag name="TIMING" val="|3.1|0.9|0.4|1.4|0.5"/>
</p:tagLst>
</file>

<file path=ppt/tags/tag37.xml><?xml version="1.0" encoding="utf-8"?>
<p:tagLst xmlns:p="http://schemas.openxmlformats.org/presentationml/2006/main">
  <p:tag name="TIMING" val="|3.1|0.9|0.4|1.4|0.5"/>
</p:tagLst>
</file>

<file path=ppt/tags/tag38.xml><?xml version="1.0" encoding="utf-8"?>
<p:tagLst xmlns:p="http://schemas.openxmlformats.org/presentationml/2006/main">
  <p:tag name="TIMING" val="|3.1|0.9|0.4|1.4|0.5"/>
</p:tagLst>
</file>

<file path=ppt/tags/tag39.xml><?xml version="1.0" encoding="utf-8"?>
<p:tagLst xmlns:p="http://schemas.openxmlformats.org/presentationml/2006/main">
  <p:tag name="TIMING" val="|3.1|0.9|0.4|1.4|0.5"/>
</p:tagLst>
</file>

<file path=ppt/tags/tag4.xml><?xml version="1.0" encoding="utf-8"?>
<p:tagLst xmlns:p="http://schemas.openxmlformats.org/presentationml/2006/main">
  <p:tag name="TIMING" val="|3.1|0.9|0.4|1.4|0.5"/>
</p:tagLst>
</file>

<file path=ppt/tags/tag40.xml><?xml version="1.0" encoding="utf-8"?>
<p:tagLst xmlns:p="http://schemas.openxmlformats.org/presentationml/2006/main">
  <p:tag name="TIMING" val="|3.1|0.9|0.4|1.4|0.5"/>
</p:tagLst>
</file>

<file path=ppt/tags/tag41.xml><?xml version="1.0" encoding="utf-8"?>
<p:tagLst xmlns:p="http://schemas.openxmlformats.org/presentationml/2006/main">
  <p:tag name="TIMING" val="|3.1|0.9|0.4|1.4|0.5"/>
</p:tagLst>
</file>

<file path=ppt/tags/tag42.xml><?xml version="1.0" encoding="utf-8"?>
<p:tagLst xmlns:p="http://schemas.openxmlformats.org/presentationml/2006/main">
  <p:tag name="TIMING" val="|3.1|0.9|0.4|1.4|0.5"/>
</p:tagLst>
</file>

<file path=ppt/tags/tag43.xml><?xml version="1.0" encoding="utf-8"?>
<p:tagLst xmlns:p="http://schemas.openxmlformats.org/presentationml/2006/main">
  <p:tag name="TIMING" val="|3.1|0.9|0.4|1.4|0.5"/>
</p:tagLst>
</file>

<file path=ppt/tags/tag44.xml><?xml version="1.0" encoding="utf-8"?>
<p:tagLst xmlns:p="http://schemas.openxmlformats.org/presentationml/2006/main">
  <p:tag name="TIMING" val="|3.1|0.9|0.4|1.4|0.5"/>
</p:tagLst>
</file>

<file path=ppt/tags/tag45.xml><?xml version="1.0" encoding="utf-8"?>
<p:tagLst xmlns:p="http://schemas.openxmlformats.org/presentationml/2006/main">
  <p:tag name="TIMING" val="|3.1|0.9|0.4|1.4|0.5"/>
</p:tagLst>
</file>

<file path=ppt/tags/tag46.xml><?xml version="1.0" encoding="utf-8"?>
<p:tagLst xmlns:p="http://schemas.openxmlformats.org/presentationml/2006/main">
  <p:tag name="TIMING" val="|3.1|0.9|0.4|1.4|0.5"/>
</p:tagLst>
</file>

<file path=ppt/tags/tag47.xml><?xml version="1.0" encoding="utf-8"?>
<p:tagLst xmlns:p="http://schemas.openxmlformats.org/presentationml/2006/main">
  <p:tag name="TIMING" val="|3.1|0.9|0.4|1.4|0.5"/>
</p:tagLst>
</file>

<file path=ppt/tags/tag48.xml><?xml version="1.0" encoding="utf-8"?>
<p:tagLst xmlns:p="http://schemas.openxmlformats.org/presentationml/2006/main">
  <p:tag name="KSO_WM_DOC_GUID" val="{3714059d-c770-4453-8d7c-cf4443bc2e42}"/>
</p:tagLst>
</file>

<file path=ppt/tags/tag5.xml><?xml version="1.0" encoding="utf-8"?>
<p:tagLst xmlns:p="http://schemas.openxmlformats.org/presentationml/2006/main">
  <p:tag name="TIMING" val="|3.1|0.9|0.4|1.4|0.5"/>
</p:tagLst>
</file>

<file path=ppt/tags/tag6.xml><?xml version="1.0" encoding="utf-8"?>
<p:tagLst xmlns:p="http://schemas.openxmlformats.org/presentationml/2006/main">
  <p:tag name="TIMING" val="|3.1|0.9|0.4|1.4|0.5"/>
</p:tagLst>
</file>

<file path=ppt/tags/tag7.xml><?xml version="1.0" encoding="utf-8"?>
<p:tagLst xmlns:p="http://schemas.openxmlformats.org/presentationml/2006/main">
  <p:tag name="TIMING" val="|3.1|0.9|0.4|1.4|0.5"/>
</p:tagLst>
</file>

<file path=ppt/tags/tag8.xml><?xml version="1.0" encoding="utf-8"?>
<p:tagLst xmlns:p="http://schemas.openxmlformats.org/presentationml/2006/main">
  <p:tag name="TIMING" val="|3.1|0.9|0.4|1.4|0.5"/>
</p:tagLst>
</file>

<file path=ppt/tags/tag9.xml><?xml version="1.0" encoding="utf-8"?>
<p:tagLst xmlns:p="http://schemas.openxmlformats.org/presentationml/2006/main">
  <p:tag name="TIMING" val="|3.1|0.9|0.4|1.4|0.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8846</Words>
  <Application>WPS 演示</Application>
  <PresentationFormat>宽屏</PresentationFormat>
  <Paragraphs>808</Paragraphs>
  <Slides>47</Slides>
  <Notes>30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31</vt:i4>
      </vt:variant>
      <vt:variant>
        <vt:lpstr>幻灯片标题</vt:lpstr>
      </vt:variant>
      <vt:variant>
        <vt:i4>47</vt:i4>
      </vt:variant>
    </vt:vector>
  </HeadingPairs>
  <TitlesOfParts>
    <vt:vector size="91" baseType="lpstr">
      <vt:lpstr>Arial</vt:lpstr>
      <vt:lpstr>宋体</vt:lpstr>
      <vt:lpstr>Wingdings</vt:lpstr>
      <vt:lpstr>Arial</vt:lpstr>
      <vt:lpstr>微软雅黑</vt:lpstr>
      <vt:lpstr>Times New Roman</vt:lpstr>
      <vt:lpstr>Bebas Neue</vt:lpstr>
      <vt:lpstr>Segoe Print</vt:lpstr>
      <vt:lpstr>Wingdings</vt:lpstr>
      <vt:lpstr>Arial Unicode MS</vt:lpstr>
      <vt:lpstr>Calibri Light</vt:lpstr>
      <vt:lpstr>Calibri</vt:lpstr>
      <vt:lpstr>Office 主题</vt:lpstr>
      <vt:lpstr>Visio.Drawing.15</vt:lpstr>
      <vt:lpstr>Equation.KSEE3</vt:lpstr>
      <vt:lpstr>Equation.KSEE3</vt:lpstr>
      <vt:lpstr>Equation.KSEE3</vt:lpstr>
      <vt:lpstr>Equation.KSEE3</vt:lpstr>
      <vt:lpstr>Equation.KSEE3</vt:lpstr>
      <vt:lpstr>Equation.KSEE3</vt:lpstr>
      <vt:lpstr>Visio.Drawing.15</vt:lpstr>
      <vt:lpstr>Equation.KSEE3</vt:lpstr>
      <vt:lpstr>Equation.KSEE3</vt:lpstr>
      <vt:lpstr>Visio.Drawing.15</vt:lpstr>
      <vt:lpstr>Visio.Drawing.15</vt:lpstr>
      <vt:lpstr>Equation.KSEE3</vt:lpstr>
      <vt:lpstr>Visio.Drawing.15</vt:lpstr>
      <vt:lpstr>Equation.KSEE3</vt:lpstr>
      <vt:lpstr>Equation.KSEE3</vt:lpstr>
      <vt:lpstr>Equation.KSEE3</vt:lpstr>
      <vt:lpstr>Equation.KSEE3</vt:lpstr>
      <vt:lpstr>Visio.Drawing.15</vt:lpstr>
      <vt:lpstr>Equation.KSEE3</vt:lpstr>
      <vt:lpstr>Equation.KSEE3</vt:lpstr>
      <vt:lpstr>Equation.KSEE3</vt:lpstr>
      <vt:lpstr>Equation.KSEE3</vt:lpstr>
      <vt:lpstr>Equation.KSEE3</vt:lpstr>
      <vt:lpstr>Equation.KSEE3</vt:lpstr>
      <vt:lpstr>Equation.KSEE3</vt:lpstr>
      <vt:lpstr>Visio.Drawing.15</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Carol</cp:lastModifiedBy>
  <cp:revision>417</cp:revision>
  <dcterms:created xsi:type="dcterms:W3CDTF">2015-05-05T08:02:00Z</dcterms:created>
  <dcterms:modified xsi:type="dcterms:W3CDTF">2019-11-23T07:35:36Z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