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81" r:id="rId6"/>
    <p:sldId id="280" r:id="rId7"/>
    <p:sldId id="262" r:id="rId8"/>
    <p:sldId id="266" r:id="rId9"/>
    <p:sldId id="283" r:id="rId10"/>
    <p:sldId id="284" r:id="rId11"/>
    <p:sldId id="285" r:id="rId12"/>
    <p:sldId id="287" r:id="rId13"/>
    <p:sldId id="288" r:id="rId14"/>
    <p:sldId id="264" r:id="rId15"/>
    <p:sldId id="282" r:id="rId16"/>
    <p:sldId id="286" r:id="rId17"/>
    <p:sldId id="270" r:id="rId18"/>
    <p:sldId id="272" r:id="rId19"/>
    <p:sldId id="263" r:id="rId20"/>
    <p:sldId id="273" r:id="rId2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639D"/>
    <a:srgbClr val="C5E197"/>
    <a:srgbClr val="90B41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Светлый стиль 3 -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0BF6F-D5FA-44CC-A792-8996A6193AE0}" type="datetimeFigureOut">
              <a:rPr lang="ru-RU"/>
              <a:pPr>
                <a:defRPr/>
              </a:pPr>
              <a:t>09.07.2022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A5CBE-5260-4B19-B3EC-7C16F5C8043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41CBC-929D-44D8-88D8-41D2E11F1268}" type="datetimeFigureOut">
              <a:rPr lang="ru-RU"/>
              <a:pPr>
                <a:defRPr/>
              </a:pPr>
              <a:t>09.07.2022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00C0F-57CD-4865-A693-F6C222643A7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6D18E-31BC-46ED-9DEF-4049F5FBAE25}" type="datetimeFigureOut">
              <a:rPr lang="ru-RU"/>
              <a:pPr>
                <a:defRPr/>
              </a:pPr>
              <a:t>09.07.2022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FE20E-5907-4F8D-AFEB-9A806010E0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0651B-95F4-40BA-AC62-028B448EF1AC}" type="datetimeFigureOut">
              <a:rPr lang="ru-RU"/>
              <a:pPr>
                <a:defRPr/>
              </a:pPr>
              <a:t>09.07.2022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411F5-C4CC-4B25-A4B1-25913BB28D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790D9-3DF0-4822-BEDA-15AE3E47E214}" type="datetimeFigureOut">
              <a:rPr lang="ru-RU"/>
              <a:pPr>
                <a:defRPr/>
              </a:pPr>
              <a:t>09.07.2022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34BE4-2C25-4186-81AE-6850EEDCCAD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94065-3215-47F6-85DD-9771CC932D9E}" type="datetimeFigureOut">
              <a:rPr lang="ru-RU"/>
              <a:pPr>
                <a:defRPr/>
              </a:pPr>
              <a:t>09.07.2022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B184B-D91A-4A27-B7CE-5F8B09B334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239F7-0E79-4D2C-BE61-DF7EA273737C}" type="datetimeFigureOut">
              <a:rPr lang="ru-RU"/>
              <a:pPr>
                <a:defRPr/>
              </a:pPr>
              <a:t>09.07.2022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4BDCC-0801-405D-8BD5-469119FC77B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133A5-C2AC-4357-B7EC-472A9944E20E}" type="datetimeFigureOut">
              <a:rPr lang="ru-RU"/>
              <a:pPr>
                <a:defRPr/>
              </a:pPr>
              <a:t>09.07.2022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9697D-342C-43C9-8537-7B54D00AE2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025A0-E5E0-4507-9C28-E0C7BBEA2858}" type="datetimeFigureOut">
              <a:rPr lang="ru-RU"/>
              <a:pPr>
                <a:defRPr/>
              </a:pPr>
              <a:t>09.07.2022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09479-0176-4607-8087-FAEAF968D39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2AC39-D242-40DD-A582-D75EACD57A5A}" type="datetimeFigureOut">
              <a:rPr lang="ru-RU"/>
              <a:pPr>
                <a:defRPr/>
              </a:pPr>
              <a:t>09.07.2022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F6148-C8CB-40BC-849D-104FEB216E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086A4-7E57-4823-B6A1-10CE31A77C7B}" type="datetimeFigureOut">
              <a:rPr lang="ru-RU"/>
              <a:pPr>
                <a:defRPr/>
              </a:pPr>
              <a:t>09.07.2022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77FF3-9F4E-4DB3-845A-EE7C77E69A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998203D-FD0E-405B-A9DC-BC2B79BE96FD}" type="datetimeFigureOut">
              <a:rPr lang="ru-RU"/>
              <a:pPr>
                <a:defRPr/>
              </a:pPr>
              <a:t>09.07.2022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18AB2A4-636B-4239-8E7E-AB5C0FC05D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5000" r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714750" y="3214688"/>
            <a:ext cx="857250" cy="857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171825" y="4057650"/>
            <a:ext cx="857250" cy="857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143375" y="4357688"/>
            <a:ext cx="857250" cy="857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715000" y="5429250"/>
            <a:ext cx="857250" cy="857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3275856" y="404664"/>
            <a:ext cx="5652120" cy="352839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 smtClean="0">
                <a:solidFill>
                  <a:schemeClr val="accent4"/>
                </a:solidFill>
              </a:rPr>
              <a:t>Проект новой системы поступления  в высшие учебные заведения на базе автоматизированного распределения бюджетных мест </a:t>
            </a:r>
            <a:endParaRPr lang="ru-RU" sz="3600" b="1" dirty="0">
              <a:solidFill>
                <a:schemeClr val="accent4"/>
              </a:solidFill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43250" y="4214813"/>
            <a:ext cx="6000750" cy="1655762"/>
          </a:xfrm>
        </p:spPr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000" dirty="0" smtClean="0">
                <a:solidFill>
                  <a:schemeClr val="tx1"/>
                </a:solidFill>
              </a:rPr>
              <a:t>Автор:  </a:t>
            </a:r>
            <a:r>
              <a:rPr lang="ru-RU" sz="2000" b="1" dirty="0" smtClean="0">
                <a:solidFill>
                  <a:schemeClr val="tx1"/>
                </a:solidFill>
              </a:rPr>
              <a:t>Иванов Роман Алексеевич</a:t>
            </a:r>
            <a:r>
              <a:rPr lang="ru-RU" sz="2000" dirty="0" smtClean="0">
                <a:solidFill>
                  <a:schemeClr val="tx1"/>
                </a:solidFill>
              </a:rPr>
              <a:t>, </a:t>
            </a: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000" dirty="0" smtClean="0">
                <a:solidFill>
                  <a:schemeClr val="tx1"/>
                </a:solidFill>
              </a:rPr>
              <a:t>11 </a:t>
            </a:r>
            <a:r>
              <a:rPr lang="ru-RU" sz="2000" dirty="0" smtClean="0">
                <a:solidFill>
                  <a:schemeClr val="tx1"/>
                </a:solidFill>
              </a:rPr>
              <a:t>класс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92832"/>
          </a:xfrm>
        </p:spPr>
        <p:txBody>
          <a:bodyPr/>
          <a:lstStyle/>
          <a:p>
            <a:pPr eaLnBrk="1" hangingPunct="1"/>
            <a:r>
              <a:rPr lang="ru-RU" sz="4800" b="1" dirty="0" smtClean="0">
                <a:solidFill>
                  <a:schemeClr val="accent4"/>
                </a:solidFill>
              </a:rPr>
              <a:t>Выгодные отличия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836712"/>
            <a:ext cx="8136904" cy="6021288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35000"/>
              </a:lnSpc>
              <a:spcAft>
                <a:spcPts val="0"/>
              </a:spcAft>
              <a:buClr>
                <a:schemeClr val="accent4"/>
              </a:buClr>
              <a:buFont typeface="Wingdings" pitchFamily="2" charset="2"/>
              <a:buChar char="Ø"/>
              <a:defRPr/>
            </a:pPr>
            <a:r>
              <a:rPr lang="ru-RU" sz="2800" dirty="0" smtClean="0"/>
              <a:t>Система позволяет выбрать наиболее удовлетворяющее абитуриента учебное заведение, с учетом его достижений</a:t>
            </a:r>
          </a:p>
          <a:p>
            <a:pPr eaLnBrk="1" fontAlgn="auto" hangingPunct="1">
              <a:lnSpc>
                <a:spcPct val="135000"/>
              </a:lnSpc>
              <a:spcAft>
                <a:spcPts val="0"/>
              </a:spcAft>
              <a:buClr>
                <a:schemeClr val="accent4"/>
              </a:buClr>
              <a:buFont typeface="Wingdings" pitchFamily="2" charset="2"/>
              <a:buChar char="Ø"/>
              <a:defRPr/>
            </a:pPr>
            <a:r>
              <a:rPr lang="ru-RU" sz="2800" dirty="0" smtClean="0"/>
              <a:t>Дает возможность реальной оценки текущей конкурсной ситуации</a:t>
            </a:r>
          </a:p>
          <a:p>
            <a:pPr eaLnBrk="1" fontAlgn="auto" hangingPunct="1">
              <a:lnSpc>
                <a:spcPct val="135000"/>
              </a:lnSpc>
              <a:spcAft>
                <a:spcPts val="0"/>
              </a:spcAft>
              <a:buClr>
                <a:schemeClr val="accent4"/>
              </a:buClr>
              <a:buFont typeface="Wingdings" pitchFamily="2" charset="2"/>
              <a:buChar char="Ø"/>
              <a:defRPr/>
            </a:pPr>
            <a:r>
              <a:rPr lang="ru-RU" sz="2800" dirty="0" smtClean="0"/>
              <a:t>Видна приоритетность расстановки для каждого абитуриента</a:t>
            </a:r>
          </a:p>
          <a:p>
            <a:pPr eaLnBrk="1" fontAlgn="auto" hangingPunct="1">
              <a:lnSpc>
                <a:spcPct val="135000"/>
              </a:lnSpc>
              <a:spcAft>
                <a:spcPts val="0"/>
              </a:spcAft>
              <a:buClr>
                <a:schemeClr val="accent4"/>
              </a:buClr>
              <a:buFont typeface="Wingdings" pitchFamily="2" charset="2"/>
              <a:buChar char="Ø"/>
              <a:defRPr/>
            </a:pPr>
            <a:r>
              <a:rPr lang="ru-RU" sz="2800" dirty="0" smtClean="0"/>
              <a:t>Система позволяет проводить процесс поступления в более щадящем режиме </a:t>
            </a:r>
          </a:p>
          <a:p>
            <a:pPr eaLnBrk="1" fontAlgn="auto" hangingPunct="1">
              <a:lnSpc>
                <a:spcPct val="135000"/>
              </a:lnSpc>
              <a:spcAft>
                <a:spcPts val="0"/>
              </a:spcAft>
              <a:buClr>
                <a:schemeClr val="accent4"/>
              </a:buClr>
              <a:buFont typeface="Wingdings" pitchFamily="2" charset="2"/>
              <a:buChar char="Ø"/>
              <a:defRPr/>
            </a:pPr>
            <a:r>
              <a:rPr lang="ru-RU" sz="2800" dirty="0" smtClean="0"/>
              <a:t>Сокращает документооборот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19256" cy="1124744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 smtClean="0">
                <a:solidFill>
                  <a:schemeClr val="accent4"/>
                </a:solidFill>
              </a:rPr>
              <a:t>Программный комплекс системы автоматизированного распределения</a:t>
            </a:r>
            <a:endParaRPr lang="ru-RU" sz="3600" b="1" dirty="0">
              <a:solidFill>
                <a:schemeClr val="accent4"/>
              </a:solidFill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/>
        </p:nvGraphicFramePr>
        <p:xfrm>
          <a:off x="179512" y="1844824"/>
          <a:ext cx="7776864" cy="2769194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320480"/>
                <a:gridCol w="3456384"/>
              </a:tblGrid>
              <a:tr h="66607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Составляющие 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Средства реализации</a:t>
                      </a:r>
                      <a:endParaRPr lang="ru-RU" sz="2400" dirty="0"/>
                    </a:p>
                  </a:txBody>
                  <a:tcPr/>
                </a:tc>
              </a:tr>
              <a:tr h="6660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675063" algn="l"/>
                        </a:tabLst>
                        <a:defRPr/>
                      </a:pPr>
                      <a:r>
                        <a:rPr lang="ru-RU" sz="2000" dirty="0" smtClean="0"/>
                        <a:t>Подсистема сбора информации</a:t>
                      </a:r>
                      <a:endParaRPr lang="en-US" sz="20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 err="1" smtClean="0"/>
                        <a:t>Delphi</a:t>
                      </a:r>
                      <a:r>
                        <a:rPr lang="ru-RU" sz="2000" kern="1200" dirty="0" smtClean="0"/>
                        <a:t> XE2 с</a:t>
                      </a:r>
                      <a:r>
                        <a:rPr lang="ru-RU" sz="2000" kern="1200" baseline="0" dirty="0" smtClean="0"/>
                        <a:t> </a:t>
                      </a:r>
                      <a:r>
                        <a:rPr lang="ru-RU" sz="2000" kern="1200" dirty="0" smtClean="0"/>
                        <a:t>использованием  </a:t>
                      </a:r>
                      <a:r>
                        <a:rPr lang="ru-RU" sz="2000" kern="1200" dirty="0" err="1" smtClean="0"/>
                        <a:t>фреймфорка</a:t>
                      </a:r>
                      <a:r>
                        <a:rPr lang="ru-RU" sz="2000" kern="1200" dirty="0" smtClean="0"/>
                        <a:t> </a:t>
                      </a:r>
                      <a:r>
                        <a:rPr lang="ru-RU" sz="2000" kern="1200" dirty="0" err="1" smtClean="0"/>
                        <a:t>UniGUI</a:t>
                      </a:r>
                      <a:endParaRPr lang="ru-RU" sz="2000" dirty="0"/>
                    </a:p>
                  </a:txBody>
                  <a:tcPr/>
                </a:tc>
              </a:tr>
              <a:tr h="6660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База данных системы учета и автоматизированного распределения</a:t>
                      </a:r>
                      <a:endParaRPr lang="en-US" sz="20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 smtClean="0"/>
                        <a:t>MS SQL 2008-2016</a:t>
                      </a:r>
                      <a:endParaRPr lang="ru-RU" sz="2000" dirty="0"/>
                    </a:p>
                  </a:txBody>
                  <a:tcPr/>
                </a:tc>
              </a:tr>
              <a:tr h="6660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Подсистема автоматизированного распределения</a:t>
                      </a:r>
                      <a:endParaRPr lang="en-US" sz="20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 smtClean="0"/>
                        <a:t>Язык T-SQL 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8063919" cy="38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ru-RU" b="1" dirty="0" smtClean="0">
                <a:solidFill>
                  <a:srgbClr val="39639D"/>
                </a:solidFill>
              </a:rPr>
              <a:t>Подсистема сбора информации</a:t>
            </a:r>
            <a:endParaRPr lang="ru-RU" b="1" dirty="0">
              <a:solidFill>
                <a:srgbClr val="39639D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01008"/>
            <a:ext cx="6421817" cy="3356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435280" cy="1143000"/>
          </a:xfrm>
        </p:spPr>
        <p:txBody>
          <a:bodyPr/>
          <a:lstStyle/>
          <a:p>
            <a:r>
              <a:rPr lang="ru-RU" sz="4000" b="1" dirty="0" smtClean="0">
                <a:solidFill>
                  <a:srgbClr val="39639D"/>
                </a:solidFill>
              </a:rPr>
              <a:t>Подсистема автоматизированного распределения</a:t>
            </a:r>
            <a:endParaRPr lang="ru-RU" sz="4000" dirty="0">
              <a:solidFill>
                <a:srgbClr val="39639D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412776"/>
            <a:ext cx="8280920" cy="5184576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800" dirty="0" smtClean="0"/>
              <a:t>Реализует базовые алгоритмы и является ключевым элементом всего программного комплекса.</a:t>
            </a:r>
          </a:p>
          <a:p>
            <a:pPr marL="0" indent="0">
              <a:lnSpc>
                <a:spcPct val="150000"/>
              </a:lnSpc>
              <a:buClr>
                <a:srgbClr val="39639D"/>
              </a:buClr>
              <a:buNone/>
            </a:pPr>
            <a:r>
              <a:rPr lang="ru-RU" sz="2800" dirty="0" smtClean="0"/>
              <a:t>Основная логика обработки реализована  в трех серверных процедурах:</a:t>
            </a:r>
          </a:p>
          <a:p>
            <a:pPr lvl="0">
              <a:lnSpc>
                <a:spcPct val="150000"/>
              </a:lnSpc>
              <a:buClr>
                <a:srgbClr val="39639D"/>
              </a:buClr>
              <a:buFont typeface="Wingdings" pitchFamily="2" charset="2"/>
              <a:buChar char="Ø"/>
            </a:pPr>
            <a:r>
              <a:rPr lang="ru-RU" sz="2800" dirty="0" smtClean="0"/>
              <a:t>Предварительной обработки исходных данных</a:t>
            </a:r>
          </a:p>
          <a:p>
            <a:pPr lvl="0">
              <a:lnSpc>
                <a:spcPct val="150000"/>
              </a:lnSpc>
              <a:buClr>
                <a:srgbClr val="39639D"/>
              </a:buClr>
              <a:buFont typeface="Wingdings" pitchFamily="2" charset="2"/>
              <a:buChar char="Ø"/>
            </a:pPr>
            <a:r>
              <a:rPr lang="ru-RU" sz="2800" dirty="0" smtClean="0"/>
              <a:t>Удаления избыточности</a:t>
            </a:r>
          </a:p>
          <a:p>
            <a:pPr lvl="0">
              <a:lnSpc>
                <a:spcPct val="150000"/>
              </a:lnSpc>
              <a:buClr>
                <a:srgbClr val="39639D"/>
              </a:buClr>
              <a:buFont typeface="Wingdings" pitchFamily="2" charset="2"/>
              <a:buChar char="Ø"/>
            </a:pPr>
            <a:r>
              <a:rPr lang="ru-RU" sz="2800" dirty="0" smtClean="0"/>
              <a:t>Обмена позициями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solidFill>
                  <a:schemeClr val="accent4"/>
                </a:solidFill>
              </a:rPr>
              <a:t>Алгоритм автоматизированного распределения</a:t>
            </a:r>
            <a:endParaRPr lang="ru-RU" b="1" dirty="0">
              <a:solidFill>
                <a:schemeClr val="accent4"/>
              </a:solidFill>
            </a:endParaRPr>
          </a:p>
        </p:txBody>
      </p:sp>
      <p:grpSp>
        <p:nvGrpSpPr>
          <p:cNvPr id="13315" name="Группа 15"/>
          <p:cNvGrpSpPr>
            <a:grpSpLocks/>
          </p:cNvGrpSpPr>
          <p:nvPr/>
        </p:nvGrpSpPr>
        <p:grpSpPr bwMode="auto">
          <a:xfrm>
            <a:off x="323850" y="2348879"/>
            <a:ext cx="7687420" cy="1872284"/>
            <a:chOff x="2203450" y="2207751"/>
            <a:chExt cx="6474493" cy="1393856"/>
          </a:xfrm>
        </p:grpSpPr>
        <p:sp>
          <p:nvSpPr>
            <p:cNvPr id="4" name="Line 256"/>
            <p:cNvSpPr>
              <a:spLocks noChangeShapeType="1"/>
            </p:cNvSpPr>
            <p:nvPr/>
          </p:nvSpPr>
          <p:spPr bwMode="gray">
            <a:xfrm>
              <a:off x="2579154" y="2763679"/>
              <a:ext cx="5313329" cy="20092"/>
            </a:xfrm>
            <a:prstGeom prst="line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5" name="Rectangle 257"/>
            <p:cNvSpPr>
              <a:spLocks noChangeArrowheads="1"/>
            </p:cNvSpPr>
            <p:nvPr/>
          </p:nvSpPr>
          <p:spPr bwMode="gray">
            <a:xfrm rot="3419336">
              <a:off x="2223587" y="2188076"/>
              <a:ext cx="479828" cy="520102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rgbClr val="FF0000"/>
                </a:solidFill>
                <a:latin typeface="+mn-lt"/>
                <a:cs typeface="+mn-cs"/>
              </a:endParaRPr>
            </a:p>
          </p:txBody>
        </p:sp>
        <p:sp>
          <p:nvSpPr>
            <p:cNvPr id="13319" name="Text Box 259"/>
            <p:cNvSpPr txBox="1">
              <a:spLocks noChangeArrowheads="1"/>
            </p:cNvSpPr>
            <p:nvPr/>
          </p:nvSpPr>
          <p:spPr bwMode="gray">
            <a:xfrm>
              <a:off x="2351088" y="2230438"/>
              <a:ext cx="354012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8" name="Line 260"/>
            <p:cNvSpPr>
              <a:spLocks noChangeShapeType="1"/>
            </p:cNvSpPr>
            <p:nvPr/>
          </p:nvSpPr>
          <p:spPr bwMode="gray">
            <a:xfrm flipV="1">
              <a:off x="2579154" y="3576788"/>
              <a:ext cx="5313329" cy="24819"/>
            </a:xfrm>
            <a:prstGeom prst="line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9" name="Rectangle 261"/>
            <p:cNvSpPr>
              <a:spLocks noChangeArrowheads="1"/>
            </p:cNvSpPr>
            <p:nvPr/>
          </p:nvSpPr>
          <p:spPr bwMode="gray">
            <a:xfrm rot="3419336">
              <a:off x="2295118" y="3025335"/>
              <a:ext cx="479828" cy="521439"/>
            </a:xfrm>
            <a:prstGeom prst="rect">
              <a:avLst/>
            </a:prstGeom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>
              <a:outerShdw blurRad="50800" dist="50800" dir="5400000" algn="ctr" rotWithShape="0">
                <a:schemeClr val="bg1">
                  <a:lumMod val="95000"/>
                </a:schemeClr>
              </a:outerShdw>
            </a:effectLst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4">
                  <a:lumMod val="40000"/>
                  <a:lumOff val="60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  <a:cs typeface="+mn-cs"/>
              </a:endParaRPr>
            </a:p>
          </p:txBody>
        </p:sp>
        <p:sp>
          <p:nvSpPr>
            <p:cNvPr id="13322" name="Text Box 262"/>
            <p:cNvSpPr txBox="1">
              <a:spLocks noChangeArrowheads="1"/>
            </p:cNvSpPr>
            <p:nvPr/>
          </p:nvSpPr>
          <p:spPr bwMode="gray">
            <a:xfrm>
              <a:off x="2384850" y="3068638"/>
              <a:ext cx="286488" cy="3436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ru-RU" sz="2400" b="1" dirty="0" smtClean="0">
                  <a:solidFill>
                    <a:srgbClr val="FFFFFF"/>
                  </a:solidFill>
                  <a:latin typeface="Calibri" pitchFamily="34" charset="0"/>
                </a:rPr>
                <a:t>2</a:t>
              </a:r>
              <a:endParaRPr lang="en-US" sz="2400" b="1" dirty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4" name="Text Box 269"/>
            <p:cNvSpPr txBox="1">
              <a:spLocks noChangeArrowheads="1"/>
            </p:cNvSpPr>
            <p:nvPr/>
          </p:nvSpPr>
          <p:spPr bwMode="gray">
            <a:xfrm>
              <a:off x="2991584" y="2207751"/>
              <a:ext cx="5686359" cy="52355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2800" dirty="0">
                  <a:latin typeface="+mn-lt"/>
                  <a:cs typeface="+mn-cs"/>
                </a:rPr>
                <a:t>Алгоритм устранения избыточности</a:t>
              </a:r>
              <a:endPara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15" name="Text Box 270"/>
            <p:cNvSpPr txBox="1">
              <a:spLocks noChangeArrowheads="1"/>
            </p:cNvSpPr>
            <p:nvPr/>
          </p:nvSpPr>
          <p:spPr bwMode="gray">
            <a:xfrm>
              <a:off x="3052230" y="2958258"/>
              <a:ext cx="4691614" cy="52355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2800" dirty="0">
                  <a:latin typeface="+mn-lt"/>
                  <a:cs typeface="+mn-cs"/>
                </a:rPr>
                <a:t>Алгоритм обмена позициями</a:t>
              </a:r>
              <a:endPara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Прямоугольник 108"/>
          <p:cNvSpPr/>
          <p:nvPr/>
        </p:nvSpPr>
        <p:spPr>
          <a:xfrm>
            <a:off x="6156176" y="5930230"/>
            <a:ext cx="576064" cy="908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4989438" y="5255807"/>
            <a:ext cx="374650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да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2033675" y="1511391"/>
            <a:ext cx="2988419" cy="3349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Подготовка исходных данных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27" name="AutoShape 3"/>
          <p:cNvCxnSpPr>
            <a:cxnSpLocks noChangeShapeType="1"/>
            <a:stCxn id="1026" idx="2"/>
            <a:endCxn id="1028" idx="0"/>
          </p:cNvCxnSpPr>
          <p:nvPr/>
        </p:nvCxnSpPr>
        <p:spPr bwMode="auto">
          <a:xfrm flipH="1">
            <a:off x="3527884" y="1846353"/>
            <a:ext cx="1" cy="31311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971600" y="2159463"/>
            <a:ext cx="5112568" cy="2895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Формирование общего списка абитуриентов для каждого ВУЗа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29" name="AutoShape 5"/>
          <p:cNvCxnSpPr>
            <a:cxnSpLocks noChangeShapeType="1"/>
            <a:stCxn id="1028" idx="2"/>
            <a:endCxn id="1030" idx="0"/>
          </p:cNvCxnSpPr>
          <p:nvPr/>
        </p:nvCxnSpPr>
        <p:spPr bwMode="auto">
          <a:xfrm>
            <a:off x="3527884" y="2448983"/>
            <a:ext cx="0" cy="28654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71600" y="2735527"/>
            <a:ext cx="5112568" cy="4959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Разделение конкурсного списка на список сверху от границы и ниже границы поступления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31" name="AutoShape 7"/>
          <p:cNvCxnSpPr>
            <a:cxnSpLocks noChangeShapeType="1"/>
            <a:stCxn id="1030" idx="2"/>
            <a:endCxn id="1032" idx="0"/>
          </p:cNvCxnSpPr>
          <p:nvPr/>
        </p:nvCxnSpPr>
        <p:spPr bwMode="auto">
          <a:xfrm>
            <a:off x="3527884" y="3231472"/>
            <a:ext cx="0" cy="29614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971600" y="3527615"/>
            <a:ext cx="5112568" cy="34823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Формирование неповторяющегося списка из верхней части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33" name="AutoShape 9"/>
          <p:cNvCxnSpPr>
            <a:cxnSpLocks noChangeShapeType="1"/>
            <a:stCxn id="1032" idx="2"/>
            <a:endCxn id="1034" idx="0"/>
          </p:cNvCxnSpPr>
          <p:nvPr/>
        </p:nvCxnSpPr>
        <p:spPr bwMode="auto">
          <a:xfrm>
            <a:off x="3527884" y="3875848"/>
            <a:ext cx="0" cy="29983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971600" y="4175687"/>
            <a:ext cx="5112568" cy="5040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Выбор наилучшей позиции для каждого абитуриента в верхней части списка 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4355976" y="6119903"/>
            <a:ext cx="2176462" cy="4778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Удаление в верхней части всех позиций кроме лучших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7" name="AutoShape 13"/>
          <p:cNvSpPr>
            <a:spLocks noChangeArrowheads="1"/>
          </p:cNvSpPr>
          <p:nvPr/>
        </p:nvSpPr>
        <p:spPr bwMode="auto">
          <a:xfrm>
            <a:off x="2195736" y="4967775"/>
            <a:ext cx="2664296" cy="1008112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Есть позиции кроме лучших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38" name="AutoShape 14"/>
          <p:cNvCxnSpPr>
            <a:cxnSpLocks noChangeShapeType="1"/>
            <a:stCxn id="1037" idx="3"/>
          </p:cNvCxnSpPr>
          <p:nvPr/>
        </p:nvCxnSpPr>
        <p:spPr bwMode="auto">
          <a:xfrm>
            <a:off x="4860032" y="5471831"/>
            <a:ext cx="576064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040" name="Text Box 16"/>
          <p:cNvSpPr txBox="1">
            <a:spLocks noChangeArrowheads="1"/>
          </p:cNvSpPr>
          <p:nvPr/>
        </p:nvSpPr>
        <p:spPr bwMode="auto">
          <a:xfrm>
            <a:off x="1691680" y="5255807"/>
            <a:ext cx="449262" cy="23336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нет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41" name="AutoShape 17"/>
          <p:cNvCxnSpPr>
            <a:cxnSpLocks noChangeShapeType="1"/>
            <a:endCxn id="1037" idx="1"/>
          </p:cNvCxnSpPr>
          <p:nvPr/>
        </p:nvCxnSpPr>
        <p:spPr bwMode="auto">
          <a:xfrm>
            <a:off x="1403648" y="5471831"/>
            <a:ext cx="79208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043" name="AutoShape 19"/>
          <p:cNvSpPr>
            <a:spLocks noChangeArrowheads="1"/>
          </p:cNvSpPr>
          <p:nvPr/>
        </p:nvSpPr>
        <p:spPr bwMode="auto">
          <a:xfrm>
            <a:off x="1043608" y="6119903"/>
            <a:ext cx="762000" cy="304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Конец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44" name="AutoShape 20"/>
          <p:cNvCxnSpPr>
            <a:cxnSpLocks noChangeShapeType="1"/>
            <a:stCxn id="1045" idx="2"/>
            <a:endCxn id="1026" idx="0"/>
          </p:cNvCxnSpPr>
          <p:nvPr/>
        </p:nvCxnSpPr>
        <p:spPr bwMode="auto">
          <a:xfrm>
            <a:off x="3527884" y="1295367"/>
            <a:ext cx="1" cy="21602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045" name="AutoShape 21"/>
          <p:cNvSpPr>
            <a:spLocks noChangeArrowheads="1"/>
          </p:cNvSpPr>
          <p:nvPr/>
        </p:nvSpPr>
        <p:spPr bwMode="auto">
          <a:xfrm>
            <a:off x="2923840" y="1012792"/>
            <a:ext cx="1208088" cy="282575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Начало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46" name="AutoShape 22"/>
          <p:cNvCxnSpPr>
            <a:cxnSpLocks noChangeShapeType="1"/>
            <a:endCxn id="1036" idx="0"/>
          </p:cNvCxnSpPr>
          <p:nvPr/>
        </p:nvCxnSpPr>
        <p:spPr bwMode="auto">
          <a:xfrm>
            <a:off x="5436096" y="5471831"/>
            <a:ext cx="8111" cy="64807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47" name="AutoShape 23"/>
          <p:cNvCxnSpPr>
            <a:cxnSpLocks noChangeShapeType="1"/>
            <a:stCxn id="1036" idx="2"/>
          </p:cNvCxnSpPr>
          <p:nvPr/>
        </p:nvCxnSpPr>
        <p:spPr bwMode="auto">
          <a:xfrm flipH="1">
            <a:off x="5436096" y="6597741"/>
            <a:ext cx="8111" cy="14362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48" name="AutoShape 24"/>
          <p:cNvCxnSpPr>
            <a:cxnSpLocks noChangeShapeType="1"/>
          </p:cNvCxnSpPr>
          <p:nvPr/>
        </p:nvCxnSpPr>
        <p:spPr bwMode="auto">
          <a:xfrm>
            <a:off x="5436096" y="6743326"/>
            <a:ext cx="1296144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49" name="AutoShape 25"/>
          <p:cNvCxnSpPr>
            <a:cxnSpLocks noChangeShapeType="1"/>
          </p:cNvCxnSpPr>
          <p:nvPr/>
        </p:nvCxnSpPr>
        <p:spPr bwMode="auto">
          <a:xfrm flipV="1">
            <a:off x="6732240" y="1943439"/>
            <a:ext cx="0" cy="479792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50" name="AutoShape 26"/>
          <p:cNvCxnSpPr>
            <a:cxnSpLocks noChangeShapeType="1"/>
          </p:cNvCxnSpPr>
          <p:nvPr/>
        </p:nvCxnSpPr>
        <p:spPr bwMode="auto">
          <a:xfrm flipH="1">
            <a:off x="3563888" y="1943439"/>
            <a:ext cx="316835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65" name="AutoShape 9"/>
          <p:cNvCxnSpPr>
            <a:cxnSpLocks noChangeShapeType="1"/>
            <a:stCxn id="1034" idx="2"/>
            <a:endCxn id="1037" idx="0"/>
          </p:cNvCxnSpPr>
          <p:nvPr/>
        </p:nvCxnSpPr>
        <p:spPr bwMode="auto">
          <a:xfrm>
            <a:off x="3527884" y="4679743"/>
            <a:ext cx="0" cy="28803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3" name="AutoShape 22"/>
          <p:cNvCxnSpPr>
            <a:cxnSpLocks noChangeShapeType="1"/>
          </p:cNvCxnSpPr>
          <p:nvPr/>
        </p:nvCxnSpPr>
        <p:spPr bwMode="auto">
          <a:xfrm>
            <a:off x="1403648" y="5471831"/>
            <a:ext cx="8111" cy="64807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08" name="Заголовок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836712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b="1" dirty="0" smtClean="0">
                <a:solidFill>
                  <a:schemeClr val="accent4"/>
                </a:solidFill>
              </a:rPr>
              <a:t>Алгоритм устранения избыточности</a:t>
            </a:r>
            <a:endParaRPr lang="en-US" sz="36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836712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b="1" dirty="0" smtClean="0">
                <a:solidFill>
                  <a:schemeClr val="accent4"/>
                </a:solidFill>
              </a:rPr>
              <a:t>Алгоритм обмена позициями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grpSp>
        <p:nvGrpSpPr>
          <p:cNvPr id="32" name="Группа 31"/>
          <p:cNvGrpSpPr/>
          <p:nvPr/>
        </p:nvGrpSpPr>
        <p:grpSpPr>
          <a:xfrm>
            <a:off x="467544" y="908720"/>
            <a:ext cx="5760640" cy="5593068"/>
            <a:chOff x="971600" y="1245882"/>
            <a:chExt cx="5760640" cy="5593068"/>
          </a:xfrm>
        </p:grpSpPr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1601742" y="5309597"/>
              <a:ext cx="449262" cy="2333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нет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6156176" y="5930230"/>
              <a:ext cx="576064" cy="908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 Box 15"/>
            <p:cNvSpPr txBox="1">
              <a:spLocks noChangeArrowheads="1"/>
            </p:cNvSpPr>
            <p:nvPr/>
          </p:nvSpPr>
          <p:spPr bwMode="auto">
            <a:xfrm>
              <a:off x="5076056" y="5309597"/>
              <a:ext cx="374650" cy="2333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да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971600" y="1844824"/>
              <a:ext cx="5112568" cy="5055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Удаление под</a:t>
              </a:r>
              <a:r>
                <a:rPr kumimoji="0" lang="ru-RU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границей позиций с приоритетом ниже, чем есть у тех же абитуриентов в части над границей</a:t>
              </a:r>
              <a:endPara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1" name="AutoShape 5"/>
            <p:cNvCxnSpPr>
              <a:cxnSpLocks noChangeShapeType="1"/>
              <a:stCxn id="10" idx="2"/>
            </p:cNvCxnSpPr>
            <p:nvPr/>
          </p:nvCxnSpPr>
          <p:spPr bwMode="auto">
            <a:xfrm>
              <a:off x="3527884" y="2350368"/>
              <a:ext cx="0" cy="28654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971600" y="2636912"/>
              <a:ext cx="5112568" cy="5040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Формирование неповторяющегося списка из верхней части, исключая позиции с высшим (первым) приоритетом </a:t>
              </a:r>
              <a:endPara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5" name="AutoShape 9"/>
            <p:cNvCxnSpPr>
              <a:cxnSpLocks noChangeShapeType="1"/>
              <a:stCxn id="14" idx="2"/>
              <a:endCxn id="16" idx="0"/>
            </p:cNvCxnSpPr>
            <p:nvPr/>
          </p:nvCxnSpPr>
          <p:spPr bwMode="auto">
            <a:xfrm>
              <a:off x="3527884" y="3140968"/>
              <a:ext cx="0" cy="3056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971600" y="3446642"/>
              <a:ext cx="5112568" cy="3600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Отбор</a:t>
              </a:r>
              <a:r>
                <a:rPr kumimoji="0" lang="ru-RU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из полученного списка первых позиций под границей</a:t>
              </a:r>
              <a:endPara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4355976" y="5993529"/>
              <a:ext cx="2176462" cy="4778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ru-RU" sz="1100" dirty="0" smtClean="0">
                  <a:latin typeface="Calibri" pitchFamily="34" charset="0"/>
                </a:rPr>
                <a:t>Обмен</a:t>
              </a:r>
              <a:r>
                <a:rPr kumimoji="0" 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позиций абитуриентов, входящих в цепочку, местами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" name="AutoShape 13"/>
            <p:cNvSpPr>
              <a:spLocks noChangeArrowheads="1"/>
            </p:cNvSpPr>
            <p:nvPr/>
          </p:nvSpPr>
          <p:spPr bwMode="auto">
            <a:xfrm>
              <a:off x="1979712" y="4877549"/>
              <a:ext cx="3096344" cy="936104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Есть законченные цепочки</a:t>
              </a:r>
              <a:endPara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1" name="AutoShape 17"/>
            <p:cNvCxnSpPr>
              <a:cxnSpLocks noChangeShapeType="1"/>
            </p:cNvCxnSpPr>
            <p:nvPr/>
          </p:nvCxnSpPr>
          <p:spPr bwMode="auto">
            <a:xfrm rot="180000" flipV="1">
              <a:off x="1403648" y="5336636"/>
              <a:ext cx="576064" cy="360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2" name="AutoShape 19"/>
            <p:cNvSpPr>
              <a:spLocks noChangeArrowheads="1"/>
            </p:cNvSpPr>
            <p:nvPr/>
          </p:nvSpPr>
          <p:spPr bwMode="auto">
            <a:xfrm>
              <a:off x="1043608" y="5939739"/>
              <a:ext cx="762000" cy="304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Конец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3" name="AutoShape 20"/>
            <p:cNvCxnSpPr>
              <a:cxnSpLocks noChangeShapeType="1"/>
              <a:stCxn id="24" idx="2"/>
              <a:endCxn id="10" idx="0"/>
            </p:cNvCxnSpPr>
            <p:nvPr/>
          </p:nvCxnSpPr>
          <p:spPr bwMode="auto">
            <a:xfrm>
              <a:off x="3527884" y="1528457"/>
              <a:ext cx="0" cy="31636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4" name="AutoShape 21"/>
            <p:cNvSpPr>
              <a:spLocks noChangeArrowheads="1"/>
            </p:cNvSpPr>
            <p:nvPr/>
          </p:nvSpPr>
          <p:spPr bwMode="auto">
            <a:xfrm>
              <a:off x="2923840" y="1245882"/>
              <a:ext cx="1208088" cy="282575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Начало</a:t>
              </a:r>
              <a:endPara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5" name="AutoShape 22"/>
            <p:cNvCxnSpPr>
              <a:cxnSpLocks noChangeShapeType="1"/>
              <a:endCxn id="17" idx="0"/>
            </p:cNvCxnSpPr>
            <p:nvPr/>
          </p:nvCxnSpPr>
          <p:spPr bwMode="auto">
            <a:xfrm>
              <a:off x="5436096" y="5345457"/>
              <a:ext cx="8111" cy="6480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AutoShape 23"/>
            <p:cNvCxnSpPr>
              <a:cxnSpLocks noChangeShapeType="1"/>
              <a:stCxn id="17" idx="2"/>
            </p:cNvCxnSpPr>
            <p:nvPr/>
          </p:nvCxnSpPr>
          <p:spPr bwMode="auto">
            <a:xfrm flipH="1">
              <a:off x="5436096" y="6471367"/>
              <a:ext cx="8111" cy="20638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" name="AutoShape 24"/>
            <p:cNvCxnSpPr>
              <a:cxnSpLocks noChangeShapeType="1"/>
            </p:cNvCxnSpPr>
            <p:nvPr/>
          </p:nvCxnSpPr>
          <p:spPr bwMode="auto">
            <a:xfrm>
              <a:off x="5436096" y="6677749"/>
              <a:ext cx="129614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" name="AutoShape 25"/>
            <p:cNvCxnSpPr>
              <a:cxnSpLocks noChangeShapeType="1"/>
            </p:cNvCxnSpPr>
            <p:nvPr/>
          </p:nvCxnSpPr>
          <p:spPr bwMode="auto">
            <a:xfrm flipV="1">
              <a:off x="6732240" y="1628800"/>
              <a:ext cx="0" cy="50405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9" name="AutoShape 26"/>
            <p:cNvCxnSpPr>
              <a:cxnSpLocks noChangeShapeType="1"/>
            </p:cNvCxnSpPr>
            <p:nvPr/>
          </p:nvCxnSpPr>
          <p:spPr bwMode="auto">
            <a:xfrm flipH="1">
              <a:off x="3518775" y="1637189"/>
              <a:ext cx="321346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0" name="AutoShape 9"/>
            <p:cNvCxnSpPr>
              <a:cxnSpLocks noChangeShapeType="1"/>
              <a:stCxn id="16" idx="2"/>
            </p:cNvCxnSpPr>
            <p:nvPr/>
          </p:nvCxnSpPr>
          <p:spPr bwMode="auto">
            <a:xfrm>
              <a:off x="3527884" y="3806682"/>
              <a:ext cx="941" cy="2880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971600" y="4094714"/>
              <a:ext cx="5112568" cy="4864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ctr">
                <a:spcAft>
                  <a:spcPts val="1000"/>
                </a:spcAft>
              </a:pP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Построение </a:t>
              </a:r>
              <a:r>
                <a:rPr kumimoji="0" lang="ru-RU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цепочек для каждого абитуриента </a:t>
              </a:r>
              <a:r>
                <a:rPr lang="ru-RU" sz="1400" dirty="0" smtClean="0">
                  <a:latin typeface="+mn-lt"/>
                </a:rPr>
                <a:t>из полученных позиций </a:t>
              </a:r>
              <a:endPara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cxnSp>
          <p:nvCxnSpPr>
            <p:cNvPr id="88" name="AutoShape 25"/>
            <p:cNvCxnSpPr>
              <a:cxnSpLocks noChangeShapeType="1"/>
            </p:cNvCxnSpPr>
            <p:nvPr/>
          </p:nvCxnSpPr>
          <p:spPr bwMode="auto">
            <a:xfrm rot="360000" flipV="1">
              <a:off x="5076951" y="5328316"/>
              <a:ext cx="360040" cy="360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4" name="AutoShape 22"/>
            <p:cNvCxnSpPr>
              <a:cxnSpLocks noChangeShapeType="1"/>
            </p:cNvCxnSpPr>
            <p:nvPr/>
          </p:nvCxnSpPr>
          <p:spPr bwMode="auto">
            <a:xfrm>
              <a:off x="1403648" y="5363675"/>
              <a:ext cx="8111" cy="5760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8" name="AutoShape 9"/>
            <p:cNvCxnSpPr>
              <a:cxnSpLocks noChangeShapeType="1"/>
              <a:stCxn id="50" idx="2"/>
              <a:endCxn id="18" idx="0"/>
            </p:cNvCxnSpPr>
            <p:nvPr/>
          </p:nvCxnSpPr>
          <p:spPr bwMode="auto">
            <a:xfrm>
              <a:off x="3527884" y="4581128"/>
              <a:ext cx="0" cy="2964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08720"/>
          </a:xfrm>
        </p:spPr>
        <p:txBody>
          <a:bodyPr/>
          <a:lstStyle/>
          <a:p>
            <a:pPr eaLnBrk="1" hangingPunct="1"/>
            <a:r>
              <a:rPr lang="ru-RU" b="1" dirty="0" smtClean="0">
                <a:solidFill>
                  <a:schemeClr val="accent4"/>
                </a:solidFill>
              </a:rPr>
              <a:t>Выводы</a:t>
            </a:r>
          </a:p>
        </p:txBody>
      </p:sp>
      <p:sp>
        <p:nvSpPr>
          <p:cNvPr id="16387" name="Содержимое 2"/>
          <p:cNvSpPr>
            <a:spLocks noGrp="1"/>
          </p:cNvSpPr>
          <p:nvPr>
            <p:ph idx="1"/>
          </p:nvPr>
        </p:nvSpPr>
        <p:spPr>
          <a:xfrm>
            <a:off x="0" y="980728"/>
            <a:ext cx="8100392" cy="576064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accent4"/>
              </a:buClr>
              <a:buFont typeface="Wingdings" pitchFamily="2" charset="2"/>
              <a:buChar char="Ø"/>
            </a:pPr>
            <a:r>
              <a:rPr lang="ru-RU" sz="2800" dirty="0" smtClean="0"/>
              <a:t>в ходе проекта был  разработан механизм, существенно повышающий эффективность системы поступления</a:t>
            </a:r>
          </a:p>
          <a:p>
            <a:pPr eaLnBrk="1" hangingPunct="1">
              <a:lnSpc>
                <a:spcPct val="125000"/>
              </a:lnSpc>
              <a:buClr>
                <a:schemeClr val="accent4"/>
              </a:buClr>
              <a:buFont typeface="Wingdings" pitchFamily="2" charset="2"/>
              <a:buChar char="Ø"/>
            </a:pPr>
            <a:r>
              <a:rPr lang="ru-RU" sz="2800" dirty="0" smtClean="0"/>
              <a:t>при использовании системы, полностью устраняются недостатки, связанные с оценкой конкурсной ситуации</a:t>
            </a:r>
          </a:p>
          <a:p>
            <a:pPr eaLnBrk="1" hangingPunct="1">
              <a:lnSpc>
                <a:spcPct val="125000"/>
              </a:lnSpc>
              <a:buClr>
                <a:schemeClr val="accent4"/>
              </a:buClr>
              <a:buFont typeface="Wingdings" pitchFamily="2" charset="2"/>
              <a:buChar char="Ø"/>
            </a:pPr>
            <a:r>
              <a:rPr lang="ru-RU" sz="2800" dirty="0" smtClean="0"/>
              <a:t>результаты распределения являются более справедливыми и соответствующими сумме баллов абитуриентов по результатам ЕГЭ и индивидуальных достижений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b="1" dirty="0" smtClean="0">
                <a:solidFill>
                  <a:schemeClr val="accent4"/>
                </a:solidFill>
              </a:rPr>
              <a:t>Развитие проекта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accent4"/>
              </a:buClr>
              <a:buFont typeface="Wingdings" pitchFamily="2" charset="2"/>
              <a:buChar char="Ø"/>
            </a:pPr>
            <a:r>
              <a:rPr lang="ru-RU" sz="2800" dirty="0" smtClean="0"/>
              <a:t>Создание системы электронного аттестата</a:t>
            </a:r>
          </a:p>
          <a:p>
            <a:pPr eaLnBrk="1" hangingPunct="1">
              <a:lnSpc>
                <a:spcPct val="150000"/>
              </a:lnSpc>
              <a:buClr>
                <a:schemeClr val="accent4"/>
              </a:buClr>
              <a:buFont typeface="Wingdings" pitchFamily="2" charset="2"/>
              <a:buChar char="Ø"/>
            </a:pPr>
            <a:r>
              <a:rPr lang="ru-RU" sz="2800" dirty="0" smtClean="0"/>
              <a:t>Создание общероссийской базы данных индивидуальных достижений</a:t>
            </a:r>
          </a:p>
          <a:p>
            <a:pPr eaLnBrk="1" hangingPunct="1">
              <a:lnSpc>
                <a:spcPct val="150000"/>
              </a:lnSpc>
              <a:buClr>
                <a:schemeClr val="accent4"/>
              </a:buClr>
              <a:buFont typeface="Wingdings" pitchFamily="2" charset="2"/>
              <a:buChar char="Ø"/>
            </a:pPr>
            <a:r>
              <a:rPr lang="ru-RU" sz="2800" dirty="0" smtClean="0"/>
              <a:t>Реализация системы на федеральном уровне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solidFill>
                  <a:schemeClr val="accent4"/>
                </a:solidFill>
              </a:rPr>
              <a:t>Организационная структура общероссийского уровня</a:t>
            </a:r>
            <a:endParaRPr lang="ru-RU" b="1" dirty="0">
              <a:solidFill>
                <a:schemeClr val="accent4"/>
              </a:solidFill>
            </a:endParaRPr>
          </a:p>
        </p:txBody>
      </p:sp>
      <p:sp>
        <p:nvSpPr>
          <p:cNvPr id="1843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 dirty="0" smtClean="0"/>
          </a:p>
        </p:txBody>
      </p:sp>
      <p:pic>
        <p:nvPicPr>
          <p:cNvPr id="18436" name="Picture 2" descr="\\Alexnewwn\обмен\всероссийский центр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557338"/>
            <a:ext cx="7239000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>
          <a:xfrm>
            <a:off x="179512" y="3861048"/>
            <a:ext cx="7886700" cy="764704"/>
          </a:xfrm>
        </p:spPr>
        <p:txBody>
          <a:bodyPr/>
          <a:lstStyle/>
          <a:p>
            <a:pPr algn="l" eaLnBrk="1" hangingPunct="1"/>
            <a:r>
              <a:rPr lang="ru-RU" sz="4000" b="1" dirty="0" smtClean="0">
                <a:solidFill>
                  <a:schemeClr val="accent4"/>
                </a:solidFill>
              </a:rPr>
              <a:t>Цель проекта:</a:t>
            </a:r>
          </a:p>
        </p:txBody>
      </p:sp>
      <p:sp>
        <p:nvSpPr>
          <p:cNvPr id="4099" name="Содержимое 2"/>
          <p:cNvSpPr>
            <a:spLocks noGrp="1"/>
          </p:cNvSpPr>
          <p:nvPr>
            <p:ph idx="1"/>
          </p:nvPr>
        </p:nvSpPr>
        <p:spPr>
          <a:xfrm>
            <a:off x="0" y="4653136"/>
            <a:ext cx="7236296" cy="1941413"/>
          </a:xfrm>
        </p:spPr>
        <p:txBody>
          <a:bodyPr/>
          <a:lstStyle/>
          <a:p>
            <a:pPr marL="358775" indent="-358775" eaLnBrk="1" hangingPunct="1">
              <a:buClr>
                <a:schemeClr val="accent4"/>
              </a:buClr>
              <a:buFont typeface="Wingdings" pitchFamily="2" charset="2"/>
              <a:buChar char="Ø"/>
            </a:pPr>
            <a:r>
              <a:rPr lang="ru-RU" sz="2800" dirty="0" smtClean="0"/>
              <a:t>Разработать программный механизм, позволяющий автоматически распределять бюджетные места для поступления в высшие учебные заведения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179512" y="116632"/>
            <a:ext cx="590465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Актуальность</a:t>
            </a:r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107504" y="908720"/>
            <a:ext cx="7848872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Выбор высшего учебного заведения и будущей профессии имеет огромное значение и играет важную роль.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Данная система позволила бы ускорить и облегчить абитуриентам процесс поступления в вузы.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solidFill>
                  <a:schemeClr val="accent4"/>
                </a:solidFill>
              </a:rPr>
              <a:t>Спасибо за внимание!</a:t>
            </a:r>
            <a:endParaRPr lang="ru-RU" b="1" dirty="0">
              <a:solidFill>
                <a:schemeClr val="accent4"/>
              </a:solidFill>
            </a:endParaRPr>
          </a:p>
        </p:txBody>
      </p:sp>
      <p:pic>
        <p:nvPicPr>
          <p:cNvPr id="19460" name="Picture 2" descr="http://xn--d1agcaj3bcfj6hva.xn--p1ai/attachments/Image/thumbs-up-smiley-face_306089.jpg"/>
          <p:cNvPicPr>
            <a:picLocks noChangeAspect="1" noChangeArrowheads="1"/>
          </p:cNvPicPr>
          <p:nvPr/>
        </p:nvPicPr>
        <p:blipFill>
          <a:blip r:embed="rId2" cstate="print"/>
          <a:srcRect l="12820" t="19942" r="13107" b="18806"/>
          <a:stretch>
            <a:fillRect/>
          </a:stretch>
        </p:blipFill>
        <p:spPr bwMode="auto">
          <a:xfrm>
            <a:off x="2627313" y="1916113"/>
            <a:ext cx="3744912" cy="309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51520" y="1"/>
            <a:ext cx="7886700" cy="764704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z="4400" b="1" dirty="0">
                <a:solidFill>
                  <a:schemeClr val="accent4"/>
                </a:solidFill>
                <a:latin typeface="+mn-lt"/>
                <a:ea typeface="+mj-ea"/>
                <a:cs typeface="+mj-cs"/>
              </a:rPr>
              <a:t>Задачи </a:t>
            </a:r>
            <a:r>
              <a:rPr lang="ru-RU" sz="4400" b="1" dirty="0">
                <a:solidFill>
                  <a:schemeClr val="accent4"/>
                </a:solidFill>
                <a:latin typeface="+mn-lt"/>
                <a:cs typeface="+mn-cs"/>
              </a:rPr>
              <a:t>проекта:</a:t>
            </a:r>
            <a:r>
              <a:rPr lang="ru-RU" sz="4400" b="1" dirty="0">
                <a:solidFill>
                  <a:schemeClr val="accent4"/>
                </a:solidFill>
                <a:latin typeface="+mn-lt"/>
                <a:ea typeface="+mj-ea"/>
                <a:cs typeface="+mj-cs"/>
              </a:rPr>
              <a:t> </a:t>
            </a: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179512" y="836712"/>
            <a:ext cx="7848872" cy="5760640"/>
          </a:xfrm>
          <a:prstGeom prst="rect">
            <a:avLst/>
          </a:prstGeom>
        </p:spPr>
        <p:txBody>
          <a:bodyPr/>
          <a:lstStyle/>
          <a:p>
            <a:pPr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Wingdings" pitchFamily="2" charset="2"/>
              <a:buChar char="Ø"/>
              <a:defRPr/>
            </a:pPr>
            <a:r>
              <a:rPr lang="ru-RU" sz="2400" dirty="0">
                <a:latin typeface="+mn-lt"/>
                <a:cs typeface="+mn-cs"/>
              </a:rPr>
              <a:t>Изучить программные средства систем управления базами данных и средств </a:t>
            </a:r>
            <a:r>
              <a:rPr lang="en-US" sz="2400" dirty="0">
                <a:latin typeface="+mn-lt"/>
                <a:cs typeface="+mn-cs"/>
              </a:rPr>
              <a:t>WEB</a:t>
            </a:r>
            <a:r>
              <a:rPr lang="ru-RU" sz="2400" dirty="0" smtClean="0">
                <a:latin typeface="+mn-lt"/>
                <a:cs typeface="+mn-cs"/>
              </a:rPr>
              <a:t>-разработки;</a:t>
            </a:r>
            <a:endParaRPr lang="ru-RU" sz="2400" dirty="0">
              <a:latin typeface="+mn-lt"/>
              <a:cs typeface="+mn-cs"/>
            </a:endParaRPr>
          </a:p>
          <a:p>
            <a:pPr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Wingdings" pitchFamily="2" charset="2"/>
              <a:buChar char="Ø"/>
              <a:defRPr/>
            </a:pPr>
            <a:r>
              <a:rPr lang="ru-RU" sz="2400" dirty="0">
                <a:latin typeface="+mn-lt"/>
                <a:cs typeface="+mn-cs"/>
              </a:rPr>
              <a:t>Создать </a:t>
            </a:r>
            <a:r>
              <a:rPr lang="ru-RU" sz="2400" dirty="0" smtClean="0">
                <a:latin typeface="+mn-lt"/>
                <a:cs typeface="+mn-cs"/>
              </a:rPr>
              <a:t>базу </a:t>
            </a:r>
            <a:r>
              <a:rPr lang="ru-RU" sz="2400" dirty="0">
                <a:latin typeface="+mn-lt"/>
                <a:cs typeface="+mn-cs"/>
              </a:rPr>
              <a:t>данных для учета и хранения индивидуальной информации по абитуриентам, данных по </a:t>
            </a:r>
            <a:r>
              <a:rPr lang="ru-RU" sz="2400" dirty="0" smtClean="0">
                <a:latin typeface="+mn-lt"/>
                <a:cs typeface="+mn-cs"/>
              </a:rPr>
              <a:t>ВУЗам;</a:t>
            </a:r>
            <a:endParaRPr lang="ru-RU" sz="2400" dirty="0">
              <a:latin typeface="+mn-lt"/>
              <a:cs typeface="+mn-cs"/>
            </a:endParaRPr>
          </a:p>
          <a:p>
            <a:pPr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Wingdings" pitchFamily="2" charset="2"/>
              <a:buChar char="Ø"/>
              <a:defRPr/>
            </a:pPr>
            <a:r>
              <a:rPr lang="ru-RU" sz="2400" dirty="0" smtClean="0">
                <a:latin typeface="+mn-lt"/>
                <a:cs typeface="+mn-cs"/>
              </a:rPr>
              <a:t>Разработать алгоритм </a:t>
            </a:r>
            <a:r>
              <a:rPr lang="ru-RU" sz="2400" dirty="0">
                <a:latin typeface="+mn-lt"/>
                <a:cs typeface="+mn-cs"/>
              </a:rPr>
              <a:t>автоматизированного распределения бюджетных </a:t>
            </a:r>
            <a:r>
              <a:rPr lang="ru-RU" sz="2400" dirty="0" smtClean="0">
                <a:latin typeface="+mn-lt"/>
                <a:cs typeface="+mn-cs"/>
              </a:rPr>
              <a:t>мест;</a:t>
            </a:r>
            <a:endParaRPr lang="ru-RU" sz="2400" dirty="0">
              <a:latin typeface="+mn-lt"/>
              <a:cs typeface="+mn-cs"/>
            </a:endParaRPr>
          </a:p>
          <a:p>
            <a:pPr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Wingdings" pitchFamily="2" charset="2"/>
              <a:buChar char="Ø"/>
              <a:defRPr/>
            </a:pPr>
            <a:r>
              <a:rPr lang="ru-RU" sz="2400" dirty="0" smtClean="0">
                <a:latin typeface="+mn-lt"/>
                <a:cs typeface="+mn-cs"/>
              </a:rPr>
              <a:t>Создать </a:t>
            </a:r>
            <a:r>
              <a:rPr lang="en-US" sz="2400" dirty="0">
                <a:latin typeface="+mn-lt"/>
                <a:cs typeface="+mn-cs"/>
              </a:rPr>
              <a:t>WEB</a:t>
            </a:r>
            <a:r>
              <a:rPr lang="ru-RU" sz="2400" dirty="0" smtClean="0">
                <a:latin typeface="+mn-lt"/>
                <a:cs typeface="+mn-cs"/>
              </a:rPr>
              <a:t>-приложение </a:t>
            </a:r>
            <a:r>
              <a:rPr lang="ru-RU" sz="2400" dirty="0">
                <a:latin typeface="+mn-lt"/>
                <a:cs typeface="+mn-cs"/>
              </a:rPr>
              <a:t>для удаленного ввода данных и визуализации итогов распределения мест для </a:t>
            </a:r>
            <a:r>
              <a:rPr lang="ru-RU" sz="2400" dirty="0" smtClean="0">
                <a:latin typeface="+mn-lt"/>
                <a:cs typeface="+mn-cs"/>
              </a:rPr>
              <a:t>поступления;</a:t>
            </a:r>
            <a:endParaRPr lang="ru-RU" sz="2400" dirty="0">
              <a:latin typeface="+mn-lt"/>
              <a:cs typeface="+mn-cs"/>
            </a:endParaRPr>
          </a:p>
          <a:p>
            <a:pPr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Wingdings" pitchFamily="2" charset="2"/>
              <a:buChar char="Ø"/>
              <a:defRPr/>
            </a:pPr>
            <a:r>
              <a:rPr lang="ru-RU" sz="2400" dirty="0" smtClean="0">
                <a:latin typeface="+mn-lt"/>
                <a:cs typeface="+mn-cs"/>
              </a:rPr>
              <a:t>Разработать общую структуру </a:t>
            </a:r>
            <a:r>
              <a:rPr lang="ru-RU" sz="2400" dirty="0">
                <a:latin typeface="+mn-lt"/>
                <a:cs typeface="+mn-cs"/>
              </a:rPr>
              <a:t>системы учета и распределения на </a:t>
            </a:r>
            <a:r>
              <a:rPr lang="ru-RU" sz="2400" dirty="0" smtClean="0">
                <a:latin typeface="+mn-lt"/>
                <a:cs typeface="+mn-cs"/>
              </a:rPr>
              <a:t>региональном уровне.</a:t>
            </a:r>
            <a:endParaRPr lang="ru-RU" sz="2400" dirty="0">
              <a:latin typeface="+mn-lt"/>
              <a:cs typeface="+mn-cs"/>
            </a:endParaRPr>
          </a:p>
          <a:p>
            <a:pPr marL="22860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defRPr/>
            </a:pPr>
            <a:endParaRPr lang="ru-RU" sz="24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6921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 smtClean="0">
                <a:solidFill>
                  <a:srgbClr val="39639D"/>
                </a:solidFill>
              </a:rPr>
              <a:t>Действующая схема поступления в ВУЗ</a:t>
            </a:r>
            <a:endParaRPr lang="ru-RU" sz="3600" b="1" dirty="0">
              <a:solidFill>
                <a:srgbClr val="39639D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57224" y="4143380"/>
            <a:ext cx="2571768" cy="571504"/>
          </a:xfrm>
          <a:prstGeom prst="roundRect">
            <a:avLst/>
          </a:prstGeom>
          <a:solidFill>
            <a:schemeClr val="bg1"/>
          </a:solidFill>
          <a:ln>
            <a:solidFill>
              <a:srgbClr val="396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 волна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(80% бюджетных мест 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072066" y="4143380"/>
            <a:ext cx="2571768" cy="571504"/>
          </a:xfrm>
          <a:prstGeom prst="roundRect">
            <a:avLst/>
          </a:prstGeom>
          <a:solidFill>
            <a:schemeClr val="bg1"/>
          </a:solidFill>
          <a:ln>
            <a:solidFill>
              <a:srgbClr val="396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  <a:r>
              <a:rPr lang="ru-RU" dirty="0" smtClean="0">
                <a:solidFill>
                  <a:schemeClr val="tx1"/>
                </a:solidFill>
              </a:rPr>
              <a:t> волна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(20% бюджетных мест 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785786" y="1000108"/>
            <a:ext cx="1285884" cy="1214446"/>
          </a:xfrm>
          <a:prstGeom prst="roundRect">
            <a:avLst/>
          </a:prstGeom>
          <a:solidFill>
            <a:schemeClr val="bg1"/>
          </a:solidFill>
          <a:ln>
            <a:solidFill>
              <a:srgbClr val="396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Копия аттестата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2357422" y="1000108"/>
            <a:ext cx="1928826" cy="1214446"/>
          </a:xfrm>
          <a:prstGeom prst="roundRect">
            <a:avLst/>
          </a:prstGeom>
          <a:solidFill>
            <a:schemeClr val="bg1"/>
          </a:solidFill>
          <a:ln>
            <a:solidFill>
              <a:srgbClr val="396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Документы, подтверждающие индивидуальные достижения  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4572000" y="1000108"/>
            <a:ext cx="1571636" cy="1214446"/>
          </a:xfrm>
          <a:prstGeom prst="roundRect">
            <a:avLst/>
          </a:prstGeom>
          <a:solidFill>
            <a:schemeClr val="bg1"/>
          </a:solidFill>
          <a:ln>
            <a:solidFill>
              <a:srgbClr val="396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Результаты ЕГЭ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429388" y="1000108"/>
            <a:ext cx="1357322" cy="1214446"/>
          </a:xfrm>
          <a:prstGeom prst="roundRect">
            <a:avLst/>
          </a:prstGeom>
          <a:solidFill>
            <a:schemeClr val="bg1"/>
          </a:solidFill>
          <a:ln>
            <a:solidFill>
              <a:srgbClr val="396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Другие документы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1" name="Плюс 20"/>
          <p:cNvSpPr/>
          <p:nvPr/>
        </p:nvSpPr>
        <p:spPr>
          <a:xfrm>
            <a:off x="2071670" y="1428736"/>
            <a:ext cx="285752" cy="285752"/>
          </a:xfrm>
          <a:prstGeom prst="mathPlus">
            <a:avLst/>
          </a:prstGeom>
          <a:solidFill>
            <a:schemeClr val="bg1"/>
          </a:solidFill>
          <a:ln>
            <a:solidFill>
              <a:srgbClr val="396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люс 21"/>
          <p:cNvSpPr/>
          <p:nvPr/>
        </p:nvSpPr>
        <p:spPr>
          <a:xfrm>
            <a:off x="4286248" y="1428736"/>
            <a:ext cx="285752" cy="285752"/>
          </a:xfrm>
          <a:prstGeom prst="mathPlus">
            <a:avLst/>
          </a:prstGeom>
          <a:solidFill>
            <a:schemeClr val="bg1"/>
          </a:solidFill>
          <a:ln>
            <a:solidFill>
              <a:srgbClr val="396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люс 22"/>
          <p:cNvSpPr/>
          <p:nvPr/>
        </p:nvSpPr>
        <p:spPr>
          <a:xfrm>
            <a:off x="6143636" y="1428736"/>
            <a:ext cx="285752" cy="285752"/>
          </a:xfrm>
          <a:prstGeom prst="mathPlus">
            <a:avLst/>
          </a:prstGeom>
          <a:solidFill>
            <a:schemeClr val="bg1"/>
          </a:solidFill>
          <a:ln>
            <a:solidFill>
              <a:srgbClr val="396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1214414" y="2857496"/>
            <a:ext cx="6072230" cy="714380"/>
          </a:xfrm>
          <a:prstGeom prst="roundRect">
            <a:avLst/>
          </a:prstGeom>
          <a:solidFill>
            <a:schemeClr val="bg1"/>
          </a:solidFill>
          <a:ln>
            <a:solidFill>
              <a:srgbClr val="396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Подать заявления в 5 ВУЗов на 3 направления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2714612" y="5357826"/>
            <a:ext cx="3071834" cy="571504"/>
          </a:xfrm>
          <a:prstGeom prst="roundRect">
            <a:avLst/>
          </a:prstGeom>
          <a:solidFill>
            <a:schemeClr val="bg1"/>
          </a:solidFill>
          <a:ln>
            <a:solidFill>
              <a:srgbClr val="396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 указанный период отнести оригинал аттестата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Стрелка вниз 25"/>
          <p:cNvSpPr/>
          <p:nvPr/>
        </p:nvSpPr>
        <p:spPr>
          <a:xfrm>
            <a:off x="1214414" y="2285992"/>
            <a:ext cx="441795" cy="500066"/>
          </a:xfrm>
          <a:prstGeom prst="downArrow">
            <a:avLst/>
          </a:prstGeom>
          <a:solidFill>
            <a:schemeClr val="bg1"/>
          </a:solidFill>
          <a:ln>
            <a:solidFill>
              <a:srgbClr val="396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низ 26"/>
          <p:cNvSpPr/>
          <p:nvPr/>
        </p:nvSpPr>
        <p:spPr>
          <a:xfrm>
            <a:off x="6858016" y="2285992"/>
            <a:ext cx="441795" cy="500066"/>
          </a:xfrm>
          <a:prstGeom prst="downArrow">
            <a:avLst/>
          </a:prstGeom>
          <a:solidFill>
            <a:schemeClr val="bg1"/>
          </a:solidFill>
          <a:ln>
            <a:solidFill>
              <a:srgbClr val="396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>
            <a:off x="3130073" y="2285992"/>
            <a:ext cx="441795" cy="500066"/>
          </a:xfrm>
          <a:prstGeom prst="downArrow">
            <a:avLst/>
          </a:prstGeom>
          <a:solidFill>
            <a:schemeClr val="bg1"/>
          </a:solidFill>
          <a:ln>
            <a:solidFill>
              <a:srgbClr val="396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Стрелка вниз 40"/>
          <p:cNvSpPr/>
          <p:nvPr/>
        </p:nvSpPr>
        <p:spPr>
          <a:xfrm>
            <a:off x="5143504" y="2285992"/>
            <a:ext cx="441795" cy="500066"/>
          </a:xfrm>
          <a:prstGeom prst="downArrow">
            <a:avLst/>
          </a:prstGeom>
          <a:solidFill>
            <a:schemeClr val="bg1"/>
          </a:solidFill>
          <a:ln>
            <a:solidFill>
              <a:srgbClr val="396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трелка вниз 42"/>
          <p:cNvSpPr/>
          <p:nvPr/>
        </p:nvSpPr>
        <p:spPr>
          <a:xfrm>
            <a:off x="1928794" y="3643314"/>
            <a:ext cx="441795" cy="428628"/>
          </a:xfrm>
          <a:prstGeom prst="downArrow">
            <a:avLst/>
          </a:prstGeom>
          <a:solidFill>
            <a:schemeClr val="bg1"/>
          </a:solidFill>
          <a:ln>
            <a:solidFill>
              <a:srgbClr val="396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Стрелка вниз 43"/>
          <p:cNvSpPr/>
          <p:nvPr/>
        </p:nvSpPr>
        <p:spPr>
          <a:xfrm>
            <a:off x="6130469" y="3643314"/>
            <a:ext cx="441795" cy="428628"/>
          </a:xfrm>
          <a:prstGeom prst="downArrow">
            <a:avLst/>
          </a:prstGeom>
          <a:solidFill>
            <a:schemeClr val="bg1"/>
          </a:solidFill>
          <a:ln>
            <a:solidFill>
              <a:srgbClr val="396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трелка углом 44"/>
          <p:cNvSpPr/>
          <p:nvPr/>
        </p:nvSpPr>
        <p:spPr>
          <a:xfrm rot="10800000">
            <a:off x="5857884" y="4786321"/>
            <a:ext cx="585484" cy="1071569"/>
          </a:xfrm>
          <a:prstGeom prst="bentArrow">
            <a:avLst>
              <a:gd name="adj1" fmla="val 36406"/>
              <a:gd name="adj2" fmla="val 35981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rgbClr val="396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7" name="Стрелка углом 46"/>
          <p:cNvSpPr/>
          <p:nvPr/>
        </p:nvSpPr>
        <p:spPr>
          <a:xfrm rot="10800000" flipH="1">
            <a:off x="2071670" y="4786322"/>
            <a:ext cx="557524" cy="1071569"/>
          </a:xfrm>
          <a:prstGeom prst="bentArrow">
            <a:avLst>
              <a:gd name="adj1" fmla="val 36406"/>
              <a:gd name="adj2" fmla="val 35981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rgbClr val="396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32"/>
          </a:xfrm>
        </p:spPr>
        <p:txBody>
          <a:bodyPr/>
          <a:lstStyle/>
          <a:p>
            <a:r>
              <a:rPr lang="ru-RU" sz="3200" b="1" dirty="0" smtClean="0">
                <a:solidFill>
                  <a:schemeClr val="accent4"/>
                </a:solidFill>
              </a:rPr>
              <a:t>Проблемы отслеживания собственного рейтинга</a:t>
            </a:r>
            <a:endParaRPr lang="ru-RU" sz="3200" b="1" dirty="0">
              <a:solidFill>
                <a:schemeClr val="accent4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928662" y="857232"/>
          <a:ext cx="6643735" cy="3000395"/>
        </p:xfrm>
        <a:graphic>
          <a:graphicData uri="http://schemas.openxmlformats.org/drawingml/2006/table">
            <a:tbl>
              <a:tblPr/>
              <a:tblGrid>
                <a:gridCol w="996191"/>
                <a:gridCol w="622207"/>
                <a:gridCol w="1381998"/>
                <a:gridCol w="642942"/>
                <a:gridCol w="964454"/>
                <a:gridCol w="635359"/>
                <a:gridCol w="1400584"/>
              </a:tblGrid>
              <a:tr h="210822"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>
                          <a:latin typeface="Calibri"/>
                          <a:ea typeface="Calibri"/>
                          <a:cs typeface="Times New Roman"/>
                        </a:rPr>
                        <a:t>ВУЗ - А</a:t>
                      </a:r>
                      <a:r>
                        <a:rPr lang="ru-RU" sz="1000" dirty="0">
                          <a:latin typeface="Calibri"/>
                          <a:ea typeface="Calibri"/>
                          <a:cs typeface="Times New Roman"/>
                        </a:rPr>
                        <a:t>    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Calibri"/>
                          <a:ea typeface="Calibri"/>
                          <a:cs typeface="Times New Roman"/>
                        </a:rPr>
                        <a:t>(Мест = 5;  Рейтинг = Высокий)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>
                          <a:latin typeface="Calibri"/>
                          <a:ea typeface="Calibri"/>
                          <a:cs typeface="Times New Roman"/>
                        </a:rPr>
                        <a:t>ВУЗ - Б</a:t>
                      </a:r>
                      <a:r>
                        <a:rPr lang="ru-RU" sz="1000" dirty="0">
                          <a:latin typeface="Calibri"/>
                          <a:ea typeface="Calibri"/>
                          <a:cs typeface="Times New Roman"/>
                        </a:rPr>
                        <a:t>     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Calibri"/>
                          <a:ea typeface="Calibri"/>
                          <a:cs typeface="Times New Roman"/>
                        </a:rPr>
                        <a:t>(Мест =6 ;  Рейтинг = Средний)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10822"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597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Абитуриент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Баллы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Документ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Абитуриент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Баллы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Документ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8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271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Копия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271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Копия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8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268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Копия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257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Копия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8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244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Копия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244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Копия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8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242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Копия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242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Копия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8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237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Копия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237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Копия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8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231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Копия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231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Calibri"/>
                          <a:ea typeface="Calibri"/>
                          <a:cs typeface="Times New Roman"/>
                        </a:rPr>
                        <a:t>Копия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8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228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Копия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228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Копия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8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Calibri"/>
                          <a:ea typeface="Calibri"/>
                          <a:cs typeface="Times New Roman"/>
                        </a:rPr>
                        <a:t>А_09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226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Копия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226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Копия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8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А_10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220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Копия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А_10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220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Копия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8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А_11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214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Копия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А_11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214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Копия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8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А_12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211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Calibri"/>
                          <a:ea typeface="Calibri"/>
                          <a:cs typeface="Times New Roman"/>
                        </a:rPr>
                        <a:t>Копия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А_12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211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Calibri"/>
                          <a:ea typeface="Calibri"/>
                          <a:cs typeface="Times New Roman"/>
                        </a:rPr>
                        <a:t>Копия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928662" y="4071942"/>
          <a:ext cx="3000398" cy="2571770"/>
        </p:xfrm>
        <a:graphic>
          <a:graphicData uri="http://schemas.openxmlformats.org/drawingml/2006/table">
            <a:tbl>
              <a:tblPr/>
              <a:tblGrid>
                <a:gridCol w="625304"/>
                <a:gridCol w="749658"/>
                <a:gridCol w="250474"/>
                <a:gridCol w="624422"/>
                <a:gridCol w="750540"/>
              </a:tblGrid>
              <a:tr h="233797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>
                          <a:latin typeface="Calibri"/>
                          <a:ea typeface="Calibri"/>
                          <a:cs typeface="Times New Roman"/>
                        </a:rPr>
                        <a:t>ВУЗ - А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latin typeface="Calibri"/>
                          <a:ea typeface="Calibri"/>
                          <a:cs typeface="Times New Roman"/>
                        </a:rPr>
                        <a:t>ВУЗ - Б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125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Копия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Ориг.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</a:tr>
              <a:tr h="2125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Ориг.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Ориг.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</a:tr>
              <a:tr h="2125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Calibri"/>
                          <a:ea typeface="Calibri"/>
                          <a:cs typeface="Times New Roman"/>
                        </a:rPr>
                        <a:t>А_04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Ориг.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Копия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5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Копия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Ориг.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</a:tr>
              <a:tr h="2125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Calibri"/>
                          <a:ea typeface="Calibri"/>
                          <a:cs typeface="Times New Roman"/>
                        </a:rPr>
                        <a:t>Копия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Ориг.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</a:tr>
              <a:tr h="2125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Копия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Ориг.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</a:tr>
              <a:tr h="2125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Calibri"/>
                          <a:ea typeface="Calibri"/>
                          <a:cs typeface="Times New Roman"/>
                        </a:rPr>
                        <a:t>Копия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Ориг.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</a:tr>
              <a:tr h="2125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Копия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Ориг.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5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А_10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Копия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А_10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Ориг.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5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А_11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Копия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А_11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Ориг.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5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А_12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Ориг.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А_12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Calibri"/>
                          <a:ea typeface="Calibri"/>
                          <a:cs typeface="Times New Roman"/>
                        </a:rPr>
                        <a:t>Копия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6215074" y="4714884"/>
            <a:ext cx="1428760" cy="2143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4572000" y="4071942"/>
          <a:ext cx="3000396" cy="2571770"/>
        </p:xfrm>
        <a:graphic>
          <a:graphicData uri="http://schemas.openxmlformats.org/drawingml/2006/table">
            <a:tbl>
              <a:tblPr/>
              <a:tblGrid>
                <a:gridCol w="625303"/>
                <a:gridCol w="749658"/>
                <a:gridCol w="250474"/>
                <a:gridCol w="624421"/>
                <a:gridCol w="750540"/>
              </a:tblGrid>
              <a:tr h="233797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>
                          <a:latin typeface="Calibri"/>
                          <a:ea typeface="Calibri"/>
                          <a:cs typeface="Times New Roman"/>
                        </a:rPr>
                        <a:t>ВУЗ - А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latin typeface="Calibri"/>
                          <a:ea typeface="Calibri"/>
                          <a:cs typeface="Times New Roman"/>
                        </a:rPr>
                        <a:t>ВУЗ - Б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125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Ориг.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Calibri"/>
                          <a:ea typeface="Calibri"/>
                          <a:cs typeface="Times New Roman"/>
                        </a:rPr>
                        <a:t>Копия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5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Ориг.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Ориг.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</a:tr>
              <a:tr h="2125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Ориг.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Копия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5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Ориг.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Копия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5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Calibri"/>
                          <a:ea typeface="Calibri"/>
                          <a:cs typeface="Times New Roman"/>
                        </a:rPr>
                        <a:t>А_06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Ориг.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Calibri"/>
                          <a:ea typeface="Calibri"/>
                          <a:cs typeface="Times New Roman"/>
                        </a:rPr>
                        <a:t>А_06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Копия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5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Ориг.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Копия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5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Ориг.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Calibri"/>
                          <a:ea typeface="Calibri"/>
                          <a:cs typeface="Times New Roman"/>
                        </a:rPr>
                        <a:t>Копия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5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Ориг.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Копия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5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А_10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latin typeface="Calibri"/>
                          <a:ea typeface="Calibri"/>
                          <a:cs typeface="Times New Roman"/>
                        </a:rPr>
                        <a:t>Ориг</a:t>
                      </a:r>
                      <a:r>
                        <a:rPr lang="ru-RU" sz="1000" dirty="0"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А_10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Копия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5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А_11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Ориг.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А_11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Копия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5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А_12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Копия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А_12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latin typeface="Calibri"/>
                          <a:ea typeface="Calibri"/>
                          <a:cs typeface="Times New Roman"/>
                        </a:rPr>
                        <a:t>Ориг</a:t>
                      </a:r>
                      <a:r>
                        <a:rPr lang="ru-RU" sz="1000" dirty="0"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857224" y="5786454"/>
            <a:ext cx="3143272" cy="6429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500562" y="5357826"/>
            <a:ext cx="3143272" cy="107157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pPr eaLnBrk="1" hangingPunct="1"/>
            <a:r>
              <a:rPr lang="ru-RU" b="1" dirty="0" smtClean="0">
                <a:solidFill>
                  <a:srgbClr val="39639D"/>
                </a:solidFill>
              </a:rPr>
              <a:t>Недостатки</a:t>
            </a:r>
            <a:r>
              <a:rPr lang="ru-RU" b="1" dirty="0" smtClean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10243" name="Содержимое 5"/>
          <p:cNvSpPr>
            <a:spLocks noGrp="1"/>
          </p:cNvSpPr>
          <p:nvPr>
            <p:ph sz="quarter" idx="4"/>
          </p:nvPr>
        </p:nvSpPr>
        <p:spPr>
          <a:xfrm>
            <a:off x="107504" y="836712"/>
            <a:ext cx="8136904" cy="6021288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accent4"/>
              </a:buClr>
              <a:buFont typeface="Wingdings" pitchFamily="2" charset="2"/>
              <a:buChar char="Ø"/>
            </a:pPr>
            <a:r>
              <a:rPr lang="ru-RU" sz="2800" dirty="0" smtClean="0"/>
              <a:t>Рейтинг абитуриентов учитывает всех поступающих: и с оригиналом аттестата, и с копией. </a:t>
            </a:r>
          </a:p>
          <a:p>
            <a:pPr eaLnBrk="1" hangingPunct="1">
              <a:lnSpc>
                <a:spcPct val="125000"/>
              </a:lnSpc>
              <a:buClr>
                <a:schemeClr val="accent4"/>
              </a:buClr>
              <a:buFont typeface="Wingdings" pitchFamily="2" charset="2"/>
              <a:buChar char="Ø"/>
            </a:pPr>
            <a:r>
              <a:rPr lang="ru-RU" sz="2800" dirty="0" smtClean="0"/>
              <a:t>Рейтинг «раздувается» от копий и не дает реальной картины.</a:t>
            </a:r>
          </a:p>
          <a:p>
            <a:pPr eaLnBrk="1" hangingPunct="1">
              <a:lnSpc>
                <a:spcPct val="125000"/>
              </a:lnSpc>
              <a:buClr>
                <a:schemeClr val="accent4"/>
              </a:buClr>
              <a:buFont typeface="Wingdings" pitchFamily="2" charset="2"/>
              <a:buChar char="Ø"/>
            </a:pPr>
            <a:r>
              <a:rPr lang="ru-RU" sz="2800" dirty="0" smtClean="0"/>
              <a:t>Приходится пользоваться многими ресурсами для более эффективного отслеживания информации</a:t>
            </a:r>
          </a:p>
          <a:p>
            <a:pPr eaLnBrk="1" hangingPunct="1">
              <a:lnSpc>
                <a:spcPct val="125000"/>
              </a:lnSpc>
              <a:buClr>
                <a:schemeClr val="accent4"/>
              </a:buClr>
              <a:buFont typeface="Wingdings" pitchFamily="2" charset="2"/>
              <a:buChar char="Ø"/>
            </a:pPr>
            <a:r>
              <a:rPr lang="ru-RU" sz="2800" dirty="0" smtClean="0"/>
              <a:t>Проведение отбора в две волны</a:t>
            </a:r>
          </a:p>
          <a:p>
            <a:pPr eaLnBrk="1" hangingPunct="1"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 b="1" dirty="0" smtClean="0">
                <a:solidFill>
                  <a:srgbClr val="39639D"/>
                </a:solidFill>
              </a:rPr>
              <a:t>Автоматизированное распределение бюджетных мест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4348" y="1928802"/>
            <a:ext cx="1285884" cy="1214446"/>
          </a:xfrm>
          <a:prstGeom prst="roundRect">
            <a:avLst/>
          </a:prstGeom>
          <a:solidFill>
            <a:schemeClr val="bg1"/>
          </a:solidFill>
          <a:ln>
            <a:solidFill>
              <a:srgbClr val="396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Оригинал аттестата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285984" y="1928802"/>
            <a:ext cx="1928826" cy="1214446"/>
          </a:xfrm>
          <a:prstGeom prst="roundRect">
            <a:avLst/>
          </a:prstGeom>
          <a:solidFill>
            <a:schemeClr val="bg1"/>
          </a:solidFill>
          <a:ln>
            <a:solidFill>
              <a:srgbClr val="396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Документы, подтверждающие индивидуальные достижения  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500562" y="1928802"/>
            <a:ext cx="1571636" cy="1214446"/>
          </a:xfrm>
          <a:prstGeom prst="roundRect">
            <a:avLst/>
          </a:prstGeom>
          <a:solidFill>
            <a:schemeClr val="bg1"/>
          </a:solidFill>
          <a:ln>
            <a:solidFill>
              <a:srgbClr val="396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Результаты ЕГЭ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357950" y="1928802"/>
            <a:ext cx="1357322" cy="1214446"/>
          </a:xfrm>
          <a:prstGeom prst="roundRect">
            <a:avLst/>
          </a:prstGeom>
          <a:solidFill>
            <a:schemeClr val="bg1"/>
          </a:solidFill>
          <a:ln>
            <a:solidFill>
              <a:srgbClr val="396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Другие документы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" name="Плюс 9"/>
          <p:cNvSpPr/>
          <p:nvPr/>
        </p:nvSpPr>
        <p:spPr>
          <a:xfrm>
            <a:off x="2000232" y="2357430"/>
            <a:ext cx="285752" cy="285752"/>
          </a:xfrm>
          <a:prstGeom prst="mathPlus">
            <a:avLst/>
          </a:prstGeom>
          <a:solidFill>
            <a:schemeClr val="bg1"/>
          </a:solidFill>
          <a:ln>
            <a:solidFill>
              <a:srgbClr val="396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люс 10"/>
          <p:cNvSpPr/>
          <p:nvPr/>
        </p:nvSpPr>
        <p:spPr>
          <a:xfrm>
            <a:off x="4214810" y="2357430"/>
            <a:ext cx="285752" cy="285752"/>
          </a:xfrm>
          <a:prstGeom prst="mathPlus">
            <a:avLst/>
          </a:prstGeom>
          <a:solidFill>
            <a:schemeClr val="bg1"/>
          </a:solidFill>
          <a:ln>
            <a:solidFill>
              <a:srgbClr val="396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люс 11"/>
          <p:cNvSpPr/>
          <p:nvPr/>
        </p:nvSpPr>
        <p:spPr>
          <a:xfrm>
            <a:off x="6072198" y="2357430"/>
            <a:ext cx="285752" cy="285752"/>
          </a:xfrm>
          <a:prstGeom prst="mathPlus">
            <a:avLst/>
          </a:prstGeom>
          <a:solidFill>
            <a:schemeClr val="bg1"/>
          </a:solidFill>
          <a:ln>
            <a:solidFill>
              <a:srgbClr val="396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142976" y="3786190"/>
            <a:ext cx="6072230" cy="714380"/>
          </a:xfrm>
          <a:prstGeom prst="roundRect">
            <a:avLst/>
          </a:prstGeom>
          <a:solidFill>
            <a:schemeClr val="bg1"/>
          </a:solidFill>
          <a:ln>
            <a:solidFill>
              <a:srgbClr val="396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Отнести все документы в региональный центр сбора и обработки информации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143108" y="5072074"/>
            <a:ext cx="4071966" cy="571504"/>
          </a:xfrm>
          <a:prstGeom prst="roundRect">
            <a:avLst/>
          </a:prstGeom>
          <a:solidFill>
            <a:schemeClr val="bg1"/>
          </a:solidFill>
          <a:ln>
            <a:solidFill>
              <a:srgbClr val="396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Выбрать 5 ВУЗов до 3 направлений и расставить их по приоритетам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Стрелка вниз 14"/>
          <p:cNvSpPr/>
          <p:nvPr/>
        </p:nvSpPr>
        <p:spPr>
          <a:xfrm>
            <a:off x="1142976" y="3214686"/>
            <a:ext cx="441795" cy="500066"/>
          </a:xfrm>
          <a:prstGeom prst="downArrow">
            <a:avLst/>
          </a:prstGeom>
          <a:solidFill>
            <a:schemeClr val="bg1"/>
          </a:solidFill>
          <a:ln>
            <a:solidFill>
              <a:srgbClr val="396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>
            <a:off x="6786578" y="3214686"/>
            <a:ext cx="441795" cy="500066"/>
          </a:xfrm>
          <a:prstGeom prst="downArrow">
            <a:avLst/>
          </a:prstGeom>
          <a:solidFill>
            <a:schemeClr val="bg1"/>
          </a:solidFill>
          <a:ln>
            <a:solidFill>
              <a:srgbClr val="396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>
            <a:off x="3058635" y="3214686"/>
            <a:ext cx="441795" cy="500066"/>
          </a:xfrm>
          <a:prstGeom prst="downArrow">
            <a:avLst/>
          </a:prstGeom>
          <a:solidFill>
            <a:schemeClr val="bg1"/>
          </a:solidFill>
          <a:ln>
            <a:solidFill>
              <a:srgbClr val="396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низ 17"/>
          <p:cNvSpPr/>
          <p:nvPr/>
        </p:nvSpPr>
        <p:spPr>
          <a:xfrm>
            <a:off x="5072066" y="3214686"/>
            <a:ext cx="441795" cy="500066"/>
          </a:xfrm>
          <a:prstGeom prst="downArrow">
            <a:avLst/>
          </a:prstGeom>
          <a:solidFill>
            <a:schemeClr val="bg1"/>
          </a:solidFill>
          <a:ln>
            <a:solidFill>
              <a:srgbClr val="396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низ 18"/>
          <p:cNvSpPr/>
          <p:nvPr/>
        </p:nvSpPr>
        <p:spPr>
          <a:xfrm>
            <a:off x="3958194" y="4572008"/>
            <a:ext cx="441795" cy="428628"/>
          </a:xfrm>
          <a:prstGeom prst="downArrow">
            <a:avLst/>
          </a:prstGeom>
          <a:solidFill>
            <a:schemeClr val="bg1"/>
          </a:solidFill>
          <a:ln>
            <a:solidFill>
              <a:srgbClr val="396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 b="1" dirty="0" smtClean="0">
                <a:solidFill>
                  <a:schemeClr val="accent4"/>
                </a:solidFill>
              </a:rPr>
              <a:t>Организационная структура регионального уровня</a:t>
            </a:r>
          </a:p>
        </p:txBody>
      </p:sp>
      <p:pic>
        <p:nvPicPr>
          <p:cNvPr id="12291" name="Picture 2" descr="\\Alexnewwn\обмен\региональный центр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3850" y="1557338"/>
            <a:ext cx="7239000" cy="44418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6228184" y="5949280"/>
            <a:ext cx="720080" cy="908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547664" y="1484784"/>
          <a:ext cx="5217160" cy="2678430"/>
        </p:xfrm>
        <a:graphic>
          <a:graphicData uri="http://schemas.openxmlformats.org/drawingml/2006/table">
            <a:tbl>
              <a:tblPr/>
              <a:tblGrid>
                <a:gridCol w="859790"/>
                <a:gridCol w="480695"/>
                <a:gridCol w="1270000"/>
                <a:gridCol w="269875"/>
                <a:gridCol w="769620"/>
                <a:gridCol w="490855"/>
                <a:gridCol w="1076325"/>
              </a:tblGrid>
              <a:tr h="0"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>
                          <a:latin typeface="Calibri"/>
                          <a:ea typeface="Calibri"/>
                          <a:cs typeface="Times New Roman"/>
                        </a:rPr>
                        <a:t>ВУЗ - А</a:t>
                      </a:r>
                      <a:r>
                        <a:rPr lang="ru-RU" sz="1000" dirty="0">
                          <a:latin typeface="Calibri"/>
                          <a:ea typeface="Calibri"/>
                          <a:cs typeface="Times New Roman"/>
                        </a:rPr>
                        <a:t>    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Calibri"/>
                          <a:ea typeface="Calibri"/>
                          <a:cs typeface="Times New Roman"/>
                        </a:rPr>
                        <a:t>(Мест = 5;  Рейтинг = Высокий)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latin typeface="Calibri"/>
                          <a:ea typeface="Calibri"/>
                          <a:cs typeface="Times New Roman"/>
                        </a:rPr>
                        <a:t>ВУЗ - Б</a:t>
                      </a: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    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(Мест =6 ;  Рейтинг = Средний)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Абитуриент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Баллы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Calibri"/>
                          <a:ea typeface="Calibri"/>
                          <a:cs typeface="Times New Roman"/>
                        </a:rPr>
                        <a:t>Приоритет ВУЗа для абитуриента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Абитуриент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Баллы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Приоритет ВУЗа для абитуриента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271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271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268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257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Calibri"/>
                          <a:ea typeface="Calibri"/>
                          <a:cs typeface="Times New Roman"/>
                        </a:rPr>
                        <a:t>244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244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242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242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237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237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231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Calibri"/>
                          <a:ea typeface="Calibri"/>
                          <a:cs typeface="Times New Roman"/>
                        </a:rPr>
                        <a:t>А_07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231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228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228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226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226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А_10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220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А_10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220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А_11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214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А_11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214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А_12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211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А_12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211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1547664" y="4645488"/>
          <a:ext cx="5400676" cy="2023872"/>
        </p:xfrm>
        <a:graphic>
          <a:graphicData uri="http://schemas.openxmlformats.org/drawingml/2006/table">
            <a:tbl>
              <a:tblPr/>
              <a:tblGrid>
                <a:gridCol w="629667"/>
                <a:gridCol w="538990"/>
                <a:gridCol w="722880"/>
                <a:gridCol w="722880"/>
                <a:gridCol w="180086"/>
                <a:gridCol w="618253"/>
                <a:gridCol w="542160"/>
                <a:gridCol w="722880"/>
                <a:gridCol w="722880"/>
              </a:tblGrid>
              <a:tr h="400050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>
                          <a:latin typeface="Calibri"/>
                          <a:ea typeface="Calibri"/>
                          <a:cs typeface="Times New Roman"/>
                        </a:rPr>
                        <a:t>ВУЗ - А</a:t>
                      </a:r>
                      <a:r>
                        <a:rPr lang="ru-RU" sz="1000" dirty="0">
                          <a:latin typeface="Calibri"/>
                          <a:ea typeface="Calibri"/>
                          <a:cs typeface="Times New Roman"/>
                        </a:rPr>
                        <a:t>    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Calibri"/>
                          <a:ea typeface="Calibri"/>
                          <a:cs typeface="Times New Roman"/>
                        </a:rPr>
                        <a:t>(Мест = 5;  Рейтинг = Высокий)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latin typeface="Calibri"/>
                          <a:ea typeface="Calibri"/>
                          <a:cs typeface="Times New Roman"/>
                        </a:rPr>
                        <a:t>ВУЗ - Б</a:t>
                      </a: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    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(Мест =6 ;  Рейтинг = Средний)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Абит-нт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Баллы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Приоритет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Результат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Абит-нт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Calibri"/>
                          <a:ea typeface="Calibri"/>
                          <a:cs typeface="Times New Roman"/>
                        </a:rPr>
                        <a:t>Баллы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Приоритет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Результат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271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Поступил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257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Поступил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268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Поступил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244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Поступил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244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Поступил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242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Поступил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242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Поступил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231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Поступил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А_09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237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Поступил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А_10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220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Поступил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А_12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231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Нет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А_11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214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Поступил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А_12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Calibri"/>
                          <a:cs typeface="Times New Roman"/>
                        </a:rPr>
                        <a:t>211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Calibri"/>
                          <a:ea typeface="Calibri"/>
                          <a:cs typeface="Times New Roman"/>
                        </a:rPr>
                        <a:t>Нет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3239890" y="4365104"/>
            <a:ext cx="20162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Данные после обработки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75856" y="1124744"/>
            <a:ext cx="219573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Данные перед обработкой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Стрелка вниз 10"/>
          <p:cNvSpPr/>
          <p:nvPr/>
        </p:nvSpPr>
        <p:spPr>
          <a:xfrm>
            <a:off x="4067944" y="4221088"/>
            <a:ext cx="288032" cy="216024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51520" y="116632"/>
            <a:ext cx="85689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39639D"/>
                </a:solidFill>
              </a:rPr>
              <a:t>Результаты при использовании новой системы</a:t>
            </a:r>
            <a:endParaRPr lang="ru-RU" sz="2800" b="1" dirty="0">
              <a:solidFill>
                <a:srgbClr val="39639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990</Words>
  <Application>Microsoft Office PowerPoint</Application>
  <PresentationFormat>Экран (4:3)</PresentationFormat>
  <Paragraphs>410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Проект новой системы поступления  в высшие учебные заведения на базе автоматизированного распределения бюджетных мест </vt:lpstr>
      <vt:lpstr>Цель проекта:</vt:lpstr>
      <vt:lpstr>Слайд 3</vt:lpstr>
      <vt:lpstr>Действующая схема поступления в ВУЗ</vt:lpstr>
      <vt:lpstr>Проблемы отслеживания собственного рейтинга</vt:lpstr>
      <vt:lpstr>Недостатки </vt:lpstr>
      <vt:lpstr>Автоматизированное распределение бюджетных мест</vt:lpstr>
      <vt:lpstr>Организационная структура регионального уровня</vt:lpstr>
      <vt:lpstr>Слайд 9</vt:lpstr>
      <vt:lpstr>Выгодные отличия</vt:lpstr>
      <vt:lpstr>Программный комплекс системы автоматизированного распределения</vt:lpstr>
      <vt:lpstr>Подсистема сбора информации</vt:lpstr>
      <vt:lpstr>Подсистема автоматизированного распределения</vt:lpstr>
      <vt:lpstr>Алгоритм автоматизированного распределения</vt:lpstr>
      <vt:lpstr>Алгоритм устранения избыточности</vt:lpstr>
      <vt:lpstr>Алгоритм обмена позициями</vt:lpstr>
      <vt:lpstr>Выводы</vt:lpstr>
      <vt:lpstr>Развитие проекта</vt:lpstr>
      <vt:lpstr>Организационная структура общероссийского уровня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Всероссийская система учета и автоматизированного распределении мест при поступлении в высшие учебные заведения</dc:title>
  <dc:creator>Roman Ivanov</dc:creator>
  <cp:lastModifiedBy>Роман Иванов</cp:lastModifiedBy>
  <cp:revision>131</cp:revision>
  <dcterms:created xsi:type="dcterms:W3CDTF">2020-01-03T09:45:28Z</dcterms:created>
  <dcterms:modified xsi:type="dcterms:W3CDTF">2022-07-09T19:42:25Z</dcterms:modified>
</cp:coreProperties>
</file>