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278" r:id="rId7"/>
    <p:sldId id="279" r:id="rId8"/>
    <p:sldId id="258" r:id="rId9"/>
    <p:sldId id="280" r:id="rId10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FF56"/>
    <a:srgbClr val="FFFFFF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655" autoAdjust="0"/>
  </p:normalViewPr>
  <p:slideViewPr>
    <p:cSldViewPr snapToGrid="0">
      <p:cViewPr varScale="1">
        <p:scale>
          <a:sx n="76" d="100"/>
          <a:sy n="76" d="100"/>
        </p:scale>
        <p:origin x="946" y="48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80" d="100"/>
          <a:sy n="80" d="100"/>
        </p:scale>
        <p:origin x="3984" y="14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1D17ACC-377E-4FC0-B594-0259E4F18B53}" type="datetime1">
              <a:rPr lang="ru-RU" smtClean="0"/>
              <a:t>14.05.2025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8EEFA9E-C190-4F5C-8394-BD5F1CD55C02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A94106A3-03A6-4269-91E5-6C81A63C5F07}" type="datetime1">
              <a:rPr lang="ru-RU" smtClean="0"/>
              <a:pPr/>
              <a:t>14.05.2025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22289C57-55D7-40A4-A101-E74FAC7A092B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40438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903241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22289C57-55D7-40A4-A101-E74FAC7A092B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144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rtlCol="0" anchor="ctr">
            <a:noAutofit/>
          </a:bodyPr>
          <a:lstStyle>
            <a:lvl1pPr algn="l">
              <a:defRPr lang="ru-RU" sz="3600" spc="150" baseline="0"/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8" name="Графический объект 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 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 rtlCol="0">
            <a:normAutofit/>
          </a:bodyPr>
          <a:lstStyle>
            <a:lvl1pPr algn="l">
              <a:defRPr lang="ru-RU" sz="24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10" name="Нижний колонтитул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1" name="Номер слайда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rtlCol="0" anchor="ctr">
            <a:no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13" name="Графический объект 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rtlCol="0" anchor="b">
            <a:normAutofit/>
          </a:bodyPr>
          <a:lstStyle>
            <a:lvl1pPr algn="ctr"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8" name="Заполнитель таблицы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 rtlCol="0">
            <a:normAutofit/>
          </a:bodyPr>
          <a:lstStyle>
            <a:lvl1pPr marL="0" indent="0" algn="ctr">
              <a:buNone/>
              <a:defRPr lang="ru-RU" sz="2000"/>
            </a:lvl1pPr>
          </a:lstStyle>
          <a:p>
            <a:pPr rtl="0"/>
            <a:r>
              <a:rPr lang="ru-RU"/>
              <a:t>Вставка таблицы</a:t>
            </a:r>
            <a:endParaRPr lang="ru-RU" dirty="0"/>
          </a:p>
        </p:txBody>
      </p:sp>
      <p:sp>
        <p:nvSpPr>
          <p:cNvPr id="6" name="Нижний колонтитул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7" name="Номер слайда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ключение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lang="ru-RU"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pic>
        <p:nvPicPr>
          <p:cNvPr id="6" name="Графический объект 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Нижний колонтитул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11" name="Номер слайда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Графический объект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rtlCol="0" anchor="b">
            <a:normAutofit/>
          </a:bodyPr>
          <a:lstStyle>
            <a:lvl1pPr>
              <a:defRPr lang="ru-RU"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 rtlCol="0"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Прямая соединительная линия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Рисунок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 rtlCol="0">
            <a:normAutofit/>
          </a:bodyPr>
          <a:lstStyle>
            <a:lvl1pPr marL="0" indent="0">
              <a:buNone/>
              <a:defRPr lang="ru-RU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Вступл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Прямая соединительная линия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6" name="Номер слайда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Разрыв раздела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rtlCol="0" anchor="b">
            <a:noAutofit/>
          </a:bodyPr>
          <a:lstStyle>
            <a:lvl1pPr algn="l">
              <a:defRPr lang="ru-RU"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ЩЕЛКНИТЕ, ЧТОБЫ добавить заголовок</a:t>
            </a:r>
          </a:p>
        </p:txBody>
      </p:sp>
      <p:pic>
        <p:nvPicPr>
          <p:cNvPr id="4" name="Графический объект 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 объекта содержимого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Графический объект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7" name="Объект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9" name="Объект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3" name="Нижний колонтитул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Два объекта содержимого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Прямая соединительная линия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Текст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 rtlCol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lang="ru-RU"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lang="ru-RU"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lang="ru-RU"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lang="ru-RU"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</p:txBody>
      </p:sp>
      <p:sp>
        <p:nvSpPr>
          <p:cNvPr id="17" name="Текст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rtlCol="0" anchor="t">
            <a:normAutofit/>
          </a:bodyPr>
          <a:lstStyle>
            <a:lvl1pPr marL="0" indent="0">
              <a:buNone/>
              <a:defRPr lang="ru-RU" sz="1800" b="1" kern="1200" spc="50" baseline="0" dirty="0" smtClean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  <a:lvl2pPr marL="457200" indent="0">
              <a:buNone/>
              <a:defRPr lang="ru-RU" sz="2000" b="1"/>
            </a:lvl2pPr>
            <a:lvl3pPr marL="914400" indent="0">
              <a:buNone/>
              <a:defRPr lang="ru-RU" sz="1800" b="1"/>
            </a:lvl3pPr>
            <a:lvl4pPr marL="1371600" indent="0">
              <a:buNone/>
              <a:defRPr lang="ru-RU" sz="1600" b="1"/>
            </a:lvl4pPr>
            <a:lvl5pPr marL="1828800" indent="0">
              <a:buNone/>
              <a:defRPr lang="ru-RU" sz="1600" b="1"/>
            </a:lvl5pPr>
            <a:lvl6pPr marL="2286000" indent="0">
              <a:buNone/>
              <a:defRPr lang="ru-RU" sz="1600" b="1"/>
            </a:lvl6pPr>
            <a:lvl7pPr marL="2743200" indent="0">
              <a:buNone/>
              <a:defRPr lang="ru-RU" sz="1600" b="1"/>
            </a:lvl7pPr>
            <a:lvl8pPr marL="3200400" indent="0">
              <a:buNone/>
              <a:defRPr lang="ru-RU" sz="1600" b="1"/>
            </a:lvl8pPr>
            <a:lvl9pPr marL="3657600" indent="0">
              <a:buNone/>
              <a:defRPr lang="ru-RU" sz="1600" b="1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3" name="Объект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9" name="Нижний колонтитул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20" name="Номер слайда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водк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rtlCol="0" anchor="b">
            <a:normAutofit/>
          </a:bodyPr>
          <a:lstStyle>
            <a:lvl1pPr>
              <a:defRPr lang="ru-RU" sz="2800" kern="1200" spc="150" baseline="0" dirty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rtl="0"/>
            <a:r>
              <a:rPr lang="ru-RU" dirty="0"/>
              <a:t>ЩЕЛКНИТЕ, ЧТОБЫ добавить заголовок</a:t>
            </a:r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 rtlCol="0">
            <a:normAutofit/>
          </a:bodyPr>
          <a:lstStyle>
            <a:lvl1pPr marL="0" indent="0" algn="l">
              <a:buNone/>
              <a:defRPr lang="ru-RU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Вставка рисунка</a:t>
            </a:r>
            <a:endParaRPr lang="ru-RU" dirty="0"/>
          </a:p>
        </p:txBody>
      </p:sp>
      <p:sp>
        <p:nvSpPr>
          <p:cNvPr id="4" name="Нижний колонтитул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 rtlCol="0"/>
          <a:lstStyle>
            <a:lvl1pPr algn="l">
              <a:defRPr lang="ru-RU" sz="900"/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lvl1pPr>
              <a:defRPr lang="ru-RU" sz="900"/>
            </a:lvl1pPr>
          </a:lstStyle>
          <a:p>
            <a:pPr rtl="0"/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Объект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ru-RU"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ru-RU" sz="1800" spc="50" baseline="0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transition spd="slow">
    <p:cover/>
  </p:transition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r>
              <a:rPr lang="ru-RU" dirty="0"/>
              <a:t>ЗАГОЛОВОК ПРЕЗЕНТАЦИИ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A49DFD55-3C28-40EF-9E31-A92D2E4017FF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transition spd="slow">
    <p:cover/>
  </p:transition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cap="all" baseline="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6297" y="228600"/>
            <a:ext cx="4941771" cy="3200400"/>
          </a:xfrm>
        </p:spPr>
        <p:txBody>
          <a:bodyPr rtlCol="0" anchor="ctr"/>
          <a:lstStyle>
            <a:defPPr>
              <a:defRPr lang="ru-RU"/>
            </a:defPPr>
          </a:lstStyle>
          <a:p>
            <a:pPr rtl="0"/>
            <a:r>
              <a:rPr lang="ru-RU" sz="4800" b="1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Бот-финансист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07A8B8-CDB9-771F-DBFC-B27F6BB0231D}"/>
              </a:ext>
            </a:extLst>
          </p:cNvPr>
          <p:cNvSpPr txBox="1"/>
          <p:nvPr/>
        </p:nvSpPr>
        <p:spPr>
          <a:xfrm>
            <a:off x="185898" y="5390147"/>
            <a:ext cx="887128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Выполнили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: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Мария Кустова, Дарья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skerville Old Face" panose="02020602080505020303" pitchFamily="18" charset="0"/>
              </a:rPr>
              <a:t> </a:t>
            </a:r>
            <a:r>
              <a:rPr lang="ru-RU" sz="3200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Родионова</a:t>
            </a:r>
            <a:endParaRPr lang="en-US" sz="3200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skerville Old Face" panose="02020602080505020303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94" y="426888"/>
            <a:ext cx="3287661" cy="68001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sz="36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8758" y="1106906"/>
            <a:ext cx="11371848" cy="5614567"/>
          </a:xfrm>
        </p:spPr>
        <p:txBody>
          <a:bodyPr rtlCol="0">
            <a:normAutofit fontScale="92500" lnSpcReduction="20000"/>
          </a:bodyPr>
          <a:lstStyle>
            <a:defPPr>
              <a:defRPr lang="ru-RU"/>
            </a:def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Основная идея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highlight>
                  <a:srgbClr val="000000"/>
                </a:highlight>
                <a:latin typeface="Bahnschrift SemiLight" panose="020B0502040204020203" pitchFamily="34" charset="0"/>
              </a:rPr>
              <a:t>С</a:t>
            </a:r>
            <a:r>
              <a:rPr lang="ru-RU" sz="2400" b="0" i="0" dirty="0">
                <a:effectLst/>
                <a:highlight>
                  <a:srgbClr val="000000"/>
                </a:highlight>
                <a:latin typeface="Bahnschrift SemiLight" panose="020B0502040204020203" pitchFamily="34" charset="0"/>
              </a:rPr>
              <a:t>оздание бота финансиста, помогающего пользователям управлять своими финансами, предоставляя информацию и инструменты для анализа финансового состояния и др.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Цели проекта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:</a:t>
            </a:r>
            <a:endParaRPr lang="ru-RU" sz="2400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0000"/>
              </a:highlight>
              <a:latin typeface="Bahnschrift SemiLight" panose="020B05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Создать бота, функционал которого будет включать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Оптимизация расходов: Помощь в анализе и сокращении ненужных затрат, что позволит пользователям экономить.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Упрощение учета: Автоматизация учета расходов и доходов, что избавит пользователей от необходимости вести сложные записи вручную.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Анализ финансовой ситуации: Предоставление наглядных отчетов и аналитики для более глубокого понимания финансовой ситуации.</a:t>
            </a:r>
          </a:p>
          <a:p>
            <a:pPr marL="457200" lvl="0" indent="-4572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  <a:latin typeface="Bahnschrift SemiLight" panose="020B0502040204020203" pitchFamily="34" charset="0"/>
              </a:rPr>
              <a:t>Полезная информация о расположении банковских автоматов.</a:t>
            </a:r>
            <a:endParaRPr lang="en-US" sz="2400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0000"/>
              </a:highlight>
              <a:latin typeface="Bahnschrift SemiLight" panose="020B0502040204020203" pitchFamily="34" charset="0"/>
            </a:endParaRPr>
          </a:p>
        </p:txBody>
      </p:sp>
      <p:sp>
        <p:nvSpPr>
          <p:cNvPr id="5" name="Номер слайда 5">
            <a:extLst>
              <a:ext uri="{FF2B5EF4-FFF2-40B4-BE49-F238E27FC236}">
                <a16:creationId xmlns:a16="http://schemas.microsoft.com/office/drawing/2014/main" id="{B02A8827-B1A1-2D2F-D6DD-E886B886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0826" y="195616"/>
            <a:ext cx="11449922" cy="651971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</a:rPr>
              <a:t>Описание реализации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C852A3-873D-84C9-189C-844B7D9872D1}"/>
              </a:ext>
            </a:extLst>
          </p:cNvPr>
          <p:cNvSpPr txBox="1"/>
          <p:nvPr/>
        </p:nvSpPr>
        <p:spPr>
          <a:xfrm>
            <a:off x="195415" y="5743751"/>
            <a:ext cx="11996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Объем кода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b="1" i="0" dirty="0">
                <a:solidFill>
                  <a:schemeClr val="accent6">
                    <a:lumMod val="50000"/>
                  </a:schemeClr>
                </a:solidFill>
                <a:effectLst/>
                <a:latin typeface="Bahnschrift SemiLight" panose="020B0502040204020203" pitchFamily="34" charset="0"/>
              </a:rPr>
              <a:t>≈</a:t>
            </a:r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Bahnschrift SemiLight" panose="020B0502040204020203" pitchFamily="34" charset="0"/>
                <a:cs typeface="Arial" panose="020B0604020202020204" pitchFamily="34" charset="0"/>
              </a:rPr>
              <a:t> 700</a:t>
            </a:r>
            <a:r>
              <a:rPr lang="ru-RU" b="1" i="0" dirty="0">
                <a:solidFill>
                  <a:schemeClr val="accent6">
                    <a:lumMod val="50000"/>
                  </a:schemeClr>
                </a:solidFill>
                <a:effectLst/>
                <a:latin typeface="Bahnschrift SemiLight" panose="020B0502040204020203" pitchFamily="34" charset="0"/>
                <a:cs typeface="Arial" panose="020B0604020202020204" pitchFamily="34" charset="0"/>
              </a:rPr>
              <a:t> строк</a:t>
            </a:r>
          </a:p>
          <a:p>
            <a:r>
              <a:rPr lang="en-US" b="1" i="0" dirty="0">
                <a:solidFill>
                  <a:schemeClr val="accent6">
                    <a:lumMod val="50000"/>
                  </a:schemeClr>
                </a:solidFill>
                <a:effectLst/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Библиотеки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: telegram, flask, datetime, matplotlib, </a:t>
            </a:r>
            <a:r>
              <a:rPr lang="en-US" dirty="0" err="1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sqlalchemy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, PIL.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Bahnschrift SemiLight" panose="020B0502040204020203" pitchFamily="34" charset="0"/>
              <a:cs typeface="Arial" panose="020B0604020202020204" pitchFamily="34" charset="0"/>
            </a:endParaRPr>
          </a:p>
          <a:p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Стороннее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API: Static Maps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и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Bahnschrift SemiLight" panose="020B0502040204020203" pitchFamily="34" charset="0"/>
                <a:cs typeface="Arial" panose="020B0604020202020204" pitchFamily="34" charset="0"/>
              </a:rPr>
              <a:t>Telegram Bot.</a:t>
            </a:r>
          </a:p>
          <a:p>
            <a:endParaRPr lang="en-US" dirty="0">
              <a:solidFill>
                <a:schemeClr val="accent6">
                  <a:lumMod val="50000"/>
                </a:schemeClr>
              </a:solidFill>
              <a:latin typeface="Bahnschrift SemiLight" panose="020B0502040204020203" pitchFamily="34" charset="0"/>
            </a:endParaRP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CF46B4-D8FE-74F2-E70D-DC235B28A3D9}"/>
              </a:ext>
            </a:extLst>
          </p:cNvPr>
          <p:cNvSpPr txBox="1"/>
          <p:nvPr/>
        </p:nvSpPr>
        <p:spPr>
          <a:xfrm>
            <a:off x="280826" y="579358"/>
            <a:ext cx="1091251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Проект представлен реляционной базой данных </a:t>
            </a:r>
            <a:r>
              <a:rPr lang="en-US" dirty="0" err="1"/>
              <a:t>finance.db</a:t>
            </a:r>
            <a:r>
              <a:rPr lang="ru-RU" dirty="0"/>
              <a:t>, в которой хранится информация о пользователях, двумя </a:t>
            </a:r>
            <a:r>
              <a:rPr lang="en-US" dirty="0"/>
              <a:t>ORM-</a:t>
            </a:r>
            <a:r>
              <a:rPr lang="ru-RU" dirty="0"/>
              <a:t>моделями </a:t>
            </a:r>
            <a:r>
              <a:rPr lang="en-US" dirty="0"/>
              <a:t>Users </a:t>
            </a:r>
            <a:r>
              <a:rPr lang="ru-RU" dirty="0"/>
              <a:t>и</a:t>
            </a:r>
            <a:r>
              <a:rPr lang="en-US" dirty="0"/>
              <a:t> Expenses</a:t>
            </a:r>
            <a:r>
              <a:rPr lang="ru-RU" dirty="0"/>
              <a:t>, двумя вспомогательными функциями для получения изображений диаграммы со статистикой и картой, с расположением банкоматов, файлами сессии базы данных, а также асинхронными функциями, отвечающими за навыки бота, среди которых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start – </a:t>
            </a:r>
            <a:r>
              <a:rPr lang="ru-RU" dirty="0"/>
              <a:t>начало диалога и запись пользователя в базу данных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 – </a:t>
            </a:r>
            <a:r>
              <a:rPr lang="ru-RU" dirty="0"/>
              <a:t>предоставление информации о настройке бота пользователю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reset_expenses</a:t>
            </a:r>
            <a:r>
              <a:rPr lang="en-US" dirty="0"/>
              <a:t> – </a:t>
            </a:r>
            <a:r>
              <a:rPr lang="ru-RU" dirty="0"/>
              <a:t>сброс расходов за период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get_banks</a:t>
            </a:r>
            <a:r>
              <a:rPr lang="en-US" dirty="0"/>
              <a:t>, </a:t>
            </a:r>
            <a:r>
              <a:rPr lang="en-US" dirty="0" err="1"/>
              <a:t>ret_bank_img</a:t>
            </a:r>
            <a:r>
              <a:rPr lang="en-US" dirty="0"/>
              <a:t> –</a:t>
            </a:r>
            <a:r>
              <a:rPr lang="ru-RU" dirty="0"/>
              <a:t> получение карты с банкоматами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get_statistic</a:t>
            </a:r>
            <a:r>
              <a:rPr lang="en-US" dirty="0"/>
              <a:t> – </a:t>
            </a:r>
            <a:r>
              <a:rPr lang="ru-RU" dirty="0"/>
              <a:t>получение наглядной статистики расходов по категориям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–</a:t>
            </a:r>
            <a:r>
              <a:rPr lang="ru-RU" dirty="0"/>
              <a:t> полная очистка информации о пользователе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rename, </a:t>
            </a:r>
            <a:r>
              <a:rPr lang="en-US" dirty="0" err="1"/>
              <a:t>set_nickname</a:t>
            </a:r>
            <a:r>
              <a:rPr lang="en-US" dirty="0"/>
              <a:t> – </a:t>
            </a:r>
            <a:r>
              <a:rPr lang="ru-RU" dirty="0"/>
              <a:t>возможность добавление желаемого обращения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add, add1, </a:t>
            </a:r>
            <a:r>
              <a:rPr lang="en-US" dirty="0" err="1"/>
              <a:t>add_one</a:t>
            </a:r>
            <a:r>
              <a:rPr lang="en-US" dirty="0"/>
              <a:t>, </a:t>
            </a:r>
            <a:r>
              <a:rPr lang="en-US" dirty="0" err="1"/>
              <a:t>add_one_sum</a:t>
            </a:r>
            <a:r>
              <a:rPr lang="en-US" dirty="0"/>
              <a:t> – </a:t>
            </a:r>
            <a:r>
              <a:rPr lang="ru-RU" dirty="0"/>
              <a:t>добавление текущих трат по категориям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add_regular</a:t>
            </a:r>
            <a:r>
              <a:rPr lang="en-US" dirty="0"/>
              <a:t>, </a:t>
            </a:r>
            <a:r>
              <a:rPr lang="en-US" dirty="0" err="1"/>
              <a:t>regular_per</a:t>
            </a:r>
            <a:r>
              <a:rPr lang="en-US" dirty="0"/>
              <a:t>, </a:t>
            </a:r>
            <a:r>
              <a:rPr lang="en-US" dirty="0" err="1"/>
              <a:t>regular_sum</a:t>
            </a:r>
            <a:r>
              <a:rPr lang="en-US" dirty="0"/>
              <a:t>, task, repeat, </a:t>
            </a:r>
            <a:r>
              <a:rPr lang="en-US" dirty="0" err="1"/>
              <a:t>remove_job_if_exist</a:t>
            </a:r>
            <a:r>
              <a:rPr lang="en-US" dirty="0"/>
              <a:t>, unset, </a:t>
            </a:r>
            <a:r>
              <a:rPr lang="en-US" dirty="0" err="1"/>
              <a:t>unsetcateg</a:t>
            </a:r>
            <a:r>
              <a:rPr lang="en-US" dirty="0"/>
              <a:t>   –</a:t>
            </a:r>
            <a:r>
              <a:rPr lang="ru-RU" dirty="0"/>
              <a:t> учет регулярных платежей (напр. Оплата коммунальных услуг)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lim</a:t>
            </a:r>
            <a:r>
              <a:rPr lang="en-US" dirty="0"/>
              <a:t>, </a:t>
            </a:r>
            <a:r>
              <a:rPr lang="en-US" dirty="0" err="1"/>
              <a:t>limcategor</a:t>
            </a:r>
            <a:r>
              <a:rPr lang="en-US" dirty="0"/>
              <a:t>, </a:t>
            </a:r>
            <a:r>
              <a:rPr lang="en-US" dirty="0" err="1"/>
              <a:t>limsum</a:t>
            </a:r>
            <a:r>
              <a:rPr lang="en-US" dirty="0"/>
              <a:t> –</a:t>
            </a:r>
            <a:r>
              <a:rPr lang="ru-RU" dirty="0"/>
              <a:t> лимит трат по категориям расходов (транспорт, здоровье и т.д.)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stop – </a:t>
            </a:r>
            <a:r>
              <a:rPr lang="ru-RU" dirty="0"/>
              <a:t>возвращение в главное меню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main – </a:t>
            </a:r>
            <a:r>
              <a:rPr lang="ru-RU" dirty="0"/>
              <a:t>основная функция, </a:t>
            </a:r>
            <a:r>
              <a:rPr lang="ru-RU" dirty="0" err="1"/>
              <a:t>определяющаа</a:t>
            </a:r>
            <a:r>
              <a:rPr lang="ru-RU" dirty="0"/>
              <a:t> сценарии работы бота.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8AFA5E-469B-2BFC-9D4E-BD1EC6E48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61205" y="254643"/>
            <a:ext cx="4179570" cy="65975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Заключение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944268F6-A361-9907-F87F-9C4377ECAE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0" y="254643"/>
            <a:ext cx="6096000" cy="855762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7BF31C6-F9E5-DCA8-4CB3-4600106E4F12}"/>
              </a:ext>
            </a:extLst>
          </p:cNvPr>
          <p:cNvSpPr txBox="1"/>
          <p:nvPr/>
        </p:nvSpPr>
        <p:spPr>
          <a:xfrm>
            <a:off x="6643009" y="2434213"/>
            <a:ext cx="5137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r>
              <a:rPr lang="ru-RU" sz="24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Таким образом, проект бота финансиста имеет значительный потенциал для улучшения финансовой жизни пользователей и создания устойчивых финансовых привычек.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035525-6D93-B5F1-E262-C3347113BEC9}"/>
              </a:ext>
            </a:extLst>
          </p:cNvPr>
          <p:cNvSpPr txBox="1"/>
          <p:nvPr/>
        </p:nvSpPr>
        <p:spPr>
          <a:xfrm rot="10800000" flipV="1">
            <a:off x="411982" y="538636"/>
            <a:ext cx="568401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В ходе разработки бота финансиста были успешно реализованы ключевые функциональные возможности, которые делают процесс управления финансами более удобным и эффективным. </a:t>
            </a:r>
          </a:p>
          <a:p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0000"/>
              </a:highlight>
            </a:endParaRPr>
          </a:p>
          <a:p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Интеграция аналитических инструментов и возможностей отслеживания расходов значительно улучшила функциональность бота, позволяя пользователям легко контролировать свои финансовые потоки.</a:t>
            </a:r>
          </a:p>
          <a:p>
            <a:endParaRPr lang="ru-RU" sz="2000" dirty="0">
              <a:solidFill>
                <a:schemeClr val="accent6">
                  <a:lumMod val="60000"/>
                  <a:lumOff val="40000"/>
                </a:schemeClr>
              </a:solidFill>
              <a:highlight>
                <a:srgbClr val="000000"/>
              </a:highlight>
            </a:endParaRPr>
          </a:p>
          <a:p>
            <a:r>
              <a:rPr lang="ru-RU" sz="2000" dirty="0">
                <a:solidFill>
                  <a:schemeClr val="accent6">
                    <a:lumMod val="60000"/>
                    <a:lumOff val="40000"/>
                  </a:schemeClr>
                </a:solidFill>
                <a:highlight>
                  <a:srgbClr val="000000"/>
                </a:highlight>
              </a:rPr>
              <a:t>Благодаря добавлению уведомлений и напоминаний о финансовых целях, бот помогает пользователям оставаться на правильном пути к достижению своих финансовых задач.</a:t>
            </a:r>
          </a:p>
        </p:txBody>
      </p:sp>
    </p:spTree>
    <p:extLst>
      <p:ext uri="{BB962C8B-B14F-4D97-AF65-F5344CB8AC3E}">
        <p14:creationId xmlns:p14="http://schemas.microsoft.com/office/powerpoint/2010/main" val="2241459136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7" y="268360"/>
            <a:ext cx="8414536" cy="605847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 i="0" dirty="0">
                <a:solidFill>
                  <a:schemeClr val="accent6">
                    <a:lumMod val="50000"/>
                  </a:schemeClr>
                </a:solidFill>
                <a:effectLst/>
                <a:latin typeface="Arial Black" panose="020B0A04020102020204" pitchFamily="34" charset="0"/>
                <a:cs typeface="Arial" panose="020B0604020202020204" pitchFamily="34" charset="0"/>
              </a:rPr>
              <a:t>Заключение. </a:t>
            </a:r>
            <a:r>
              <a:rPr lang="ru-RU" dirty="0">
                <a:solidFill>
                  <a:schemeClr val="accent6">
                    <a:lumMod val="5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Идеи развития.</a:t>
            </a:r>
            <a:endParaRPr lang="ru-RU" dirty="0">
              <a:solidFill>
                <a:schemeClr val="accent6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7505" y="1416598"/>
            <a:ext cx="10916504" cy="5084686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lvl="1" rtl="0"/>
            <a:r>
              <a:rPr lang="ru-RU" sz="2400" b="1" dirty="0">
                <a:latin typeface="Bahnschrift SemiLight" panose="020B0502040204020203" pitchFamily="34" charset="0"/>
              </a:rPr>
              <a:t>Интеграция с банковскими аккаунтами</a:t>
            </a:r>
            <a:r>
              <a:rPr lang="ru-RU" sz="2400" dirty="0">
                <a:latin typeface="Bahnschrift SemiLight" panose="020B0502040204020203" pitchFamily="34" charset="0"/>
              </a:rPr>
              <a:t>: создание возможности для автоматического импорта транзакций и синхронизации данных с банковскими счетами для облегчения отслеживания финансов. </a:t>
            </a:r>
          </a:p>
          <a:p>
            <a:pPr lvl="1" rtl="0"/>
            <a:r>
              <a:rPr lang="ru-RU" sz="2400" b="1" dirty="0">
                <a:latin typeface="Bahnschrift SemiLight" panose="020B0502040204020203" pitchFamily="34" charset="0"/>
              </a:rPr>
              <a:t> Игровые элементы: </a:t>
            </a:r>
            <a:r>
              <a:rPr lang="ru-RU" sz="2400" dirty="0">
                <a:latin typeface="Bahnschrift SemiLight" panose="020B0502040204020203" pitchFamily="34" charset="0"/>
              </a:rPr>
              <a:t>добавление игровых механик для мотивации пользователей достигать финансовых целей, например, системой наград или достижений.</a:t>
            </a:r>
          </a:p>
          <a:p>
            <a:pPr lvl="1" rtl="0"/>
            <a:r>
              <a:rPr lang="ru-RU" sz="2400" b="1" dirty="0">
                <a:latin typeface="Bahnschrift SemiLight" panose="020B0502040204020203" pitchFamily="34" charset="0"/>
              </a:rPr>
              <a:t>Добавление возможности консультироваться </a:t>
            </a:r>
            <a:r>
              <a:rPr lang="ru-RU" sz="2400" dirty="0">
                <a:latin typeface="Bahnschrift SemiLight" panose="020B0502040204020203" pitchFamily="34" charset="0"/>
              </a:rPr>
              <a:t>с ботом по поводу крупных финансовых трат. Этот инструмент станет надежным помощником в принятии важных финансовых решений. 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A49DFD55-3C28-40EF-9E31-A92D2E4017FF}" type="slidenum">
              <a:rPr lang="ru-RU" smtClean="0"/>
              <a:pPr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6C97BE-403B-122E-90D1-2788978A0B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06400"/>
            <a:ext cx="4333142" cy="345797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4400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33469670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Тема Offic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Arial"/>
      </a:majorFont>
      <a:minorFont>
        <a:latin typeface="Tenorite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77041_TF67328976_Win32" id="{5020E0DF-7C16-4BDB-9142-A1F72DC8C12E}" vid="{6F8719E1-032A-49EA-88D6-D8E01ADD1115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(минималистичное оформление)</Template>
  <TotalTime>55</TotalTime>
  <Words>517</Words>
  <Application>Microsoft Office PowerPoint</Application>
  <PresentationFormat>Широкоэкранный</PresentationFormat>
  <Paragraphs>49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Bahnschrift SemiLight</vt:lpstr>
      <vt:lpstr>Baskerville Old Face</vt:lpstr>
      <vt:lpstr>Calibri</vt:lpstr>
      <vt:lpstr>Тема Office</vt:lpstr>
      <vt:lpstr>Бот-финансист</vt:lpstr>
      <vt:lpstr>Введение</vt:lpstr>
      <vt:lpstr>Описание реализации</vt:lpstr>
      <vt:lpstr>Заключение</vt:lpstr>
      <vt:lpstr>Заключение. Идеи развития.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Дарья Родионова</dc:creator>
  <cp:lastModifiedBy>Дарья Родионова</cp:lastModifiedBy>
  <cp:revision>1</cp:revision>
  <dcterms:created xsi:type="dcterms:W3CDTF">2025-05-14T11:05:38Z</dcterms:created>
  <dcterms:modified xsi:type="dcterms:W3CDTF">2025-05-14T12:00:58Z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