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70" r:id="rId5"/>
    <p:sldId id="258" r:id="rId6"/>
    <p:sldId id="260" r:id="rId7"/>
    <p:sldId id="261" r:id="rId8"/>
    <p:sldId id="263" r:id="rId9"/>
    <p:sldId id="264" r:id="rId10"/>
    <p:sldId id="273" r:id="rId11"/>
    <p:sldId id="268" r:id="rId12"/>
    <p:sldId id="265" r:id="rId13"/>
    <p:sldId id="266" r:id="rId14"/>
    <p:sldId id="271" r:id="rId15"/>
    <p:sldId id="272" r:id="rId16"/>
    <p:sldId id="267" r:id="rId17"/>
    <p:sldId id="275" r:id="rId18"/>
    <p:sldId id="276" r:id="rId19"/>
    <p:sldId id="277" r:id="rId20"/>
    <p:sldId id="279" r:id="rId21"/>
    <p:sldId id="274"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8" d="100"/>
          <a:sy n="78" d="100"/>
        </p:scale>
        <p:origin x="96"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17-Feb-22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17-Feb-22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17-Feb-22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17-Feb-22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17-Feb-22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17-Feb-22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hc"/>
          <p:cNvSpPr txBox="1"/>
          <p:nvPr userDrawn="1"/>
        </p:nvSpPr>
        <p:spPr>
          <a:xfrm>
            <a:off x="0" y="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
        <p:nvSpPr>
          <p:cNvPr id="8" name="fc"/>
          <p:cNvSpPr txBox="1"/>
          <p:nvPr userDrawn="1"/>
        </p:nvSpPr>
        <p:spPr>
          <a:xfrm>
            <a:off x="0" y="6537960"/>
            <a:ext cx="12192000" cy="223138"/>
          </a:xfrm>
          <a:prstGeom prst="rect">
            <a:avLst/>
          </a:prstGeom>
          <a:noFill/>
        </p:spPr>
        <p:txBody>
          <a:bodyPr vert="horz" rtlCol="0">
            <a:spAutoFit/>
          </a:bodyPr>
          <a:lstStyle/>
          <a:p>
            <a:pPr algn="ctr"/>
            <a:endParaRPr lang="en-US" sz="850" b="0" i="0" u="none" baseline="0">
              <a:solidFill>
                <a:srgbClr val="000000"/>
              </a:solidFill>
              <a:latin typeface="Microsoft Sans Serif" panose="020B0604020202020204" pitchFamily="34" charset="0"/>
            </a:endParaRP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Unit Testing and </a:t>
            </a:r>
            <a:r>
              <a:rPr lang="en-US">
                <a:cs typeface="Calibri Light"/>
              </a:rPr>
              <a:t>Test-Driven</a:t>
            </a:r>
            <a:r>
              <a:rPr lang="en-US" dirty="0">
                <a:cs typeface="Calibri Light"/>
              </a:rPr>
              <a:t> Development (TDD)</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Steve Harnett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Failure summaries indicate failed function and test case.  Test case names are generated programmatically from the name of the section in which the assertions occur.</a:t>
            </a:r>
          </a:p>
        </p:txBody>
      </p:sp>
      <p:sp>
        <p:nvSpPr>
          <p:cNvPr id="5" name="TextBox 1">
            <a:extLst>
              <a:ext uri="{FF2B5EF4-FFF2-40B4-BE49-F238E27FC236}">
                <a16:creationId xmlns:a16="http://schemas.microsoft.com/office/drawing/2014/main" id="{28DBBE1B-DA1F-46AC-A7A7-57B0CF14BABB}"/>
              </a:ext>
            </a:extLst>
          </p:cNvPr>
          <p:cNvSpPr txBox="1"/>
          <p:nvPr/>
        </p:nvSpPr>
        <p:spPr>
          <a:xfrm>
            <a:off x="2200794" y="1943262"/>
            <a:ext cx="7790412" cy="4185761"/>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dirty="0">
                <a:latin typeface="Courier New"/>
                <a:cs typeface="Courier New"/>
              </a:rPr>
              <a:t>Simple intersection result: </a:t>
            </a:r>
          </a:p>
          <a:p>
            <a:endParaRPr lang="en-US" sz="700" dirty="0">
              <a:latin typeface="Courier New"/>
              <a:cs typeface="Courier New"/>
            </a:endParaRPr>
          </a:p>
          <a:p>
            <a:r>
              <a:rPr lang="en-US" sz="700" dirty="0">
                <a:latin typeface="Courier New"/>
                <a:cs typeface="Courier New"/>
              </a:rPr>
              <a:t>================================================================================</a:t>
            </a:r>
          </a:p>
          <a:p>
            <a:r>
              <a:rPr lang="en-US" sz="700" dirty="0">
                <a:latin typeface="Courier New"/>
                <a:cs typeface="Courier New"/>
              </a:rPr>
              <a:t>Error occurred in </a:t>
            </a:r>
            <a:r>
              <a:rPr lang="en-US" sz="700" dirty="0" err="1">
                <a:latin typeface="Courier New"/>
                <a:cs typeface="Courier New"/>
              </a:rPr>
              <a:t>script_test_fcn_geometry_findIntersectionOfSegments</a:t>
            </a:r>
            <a:r>
              <a:rPr lang="en-US" sz="700" dirty="0">
                <a:latin typeface="Courier New"/>
                <a:cs typeface="Courier New"/>
              </a:rPr>
              <a:t>/SimpleTest1_ASimpleIntersection and it did not run to completion.</a:t>
            </a:r>
          </a:p>
          <a:p>
            <a:r>
              <a:rPr lang="en-US" sz="700" dirty="0">
                <a:latin typeface="Courier New"/>
                <a:cs typeface="Courier New"/>
              </a:rPr>
              <a:t>    ---------</a:t>
            </a:r>
          </a:p>
          <a:p>
            <a:r>
              <a:rPr lang="en-US" sz="700" dirty="0">
                <a:latin typeface="Courier New"/>
                <a:cs typeface="Courier New"/>
              </a:rPr>
              <a:t>    Error ID:</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MATLAB:assertion:failed</a:t>
            </a:r>
            <a:r>
              <a:rPr lang="en-US" sz="700" dirty="0">
                <a:latin typeface="Courier New"/>
                <a:cs typeface="Courier New"/>
              </a:rPr>
              <a:t>'</a:t>
            </a:r>
          </a:p>
          <a:p>
            <a:r>
              <a:rPr lang="en-US" sz="700" dirty="0">
                <a:latin typeface="Courier New"/>
                <a:cs typeface="Courier New"/>
              </a:rPr>
              <a:t>    --------------</a:t>
            </a:r>
          </a:p>
          <a:p>
            <a:r>
              <a:rPr lang="en-US" sz="700" dirty="0">
                <a:latin typeface="Courier New"/>
                <a:cs typeface="Courier New"/>
              </a:rPr>
              <a:t>    Error Details:</a:t>
            </a:r>
          </a:p>
          <a:p>
            <a:r>
              <a:rPr lang="en-US" sz="700" dirty="0">
                <a:latin typeface="Courier New"/>
                <a:cs typeface="Courier New"/>
              </a:rPr>
              <a:t>    --------------</a:t>
            </a:r>
          </a:p>
          <a:p>
            <a:r>
              <a:rPr lang="en-US" sz="700" dirty="0">
                <a:latin typeface="Courier New"/>
                <a:cs typeface="Courier New"/>
              </a:rPr>
              <a:t>    Error using </a:t>
            </a:r>
            <a:r>
              <a:rPr lang="en-US" sz="700" dirty="0" err="1">
                <a:latin typeface="Courier New"/>
                <a:cs typeface="Courier New"/>
              </a:rPr>
              <a:t>script_test_fcn_geometry_findIntersectionOfSegments</a:t>
            </a:r>
            <a:r>
              <a:rPr lang="en-US" sz="700" dirty="0">
                <a:latin typeface="Courier New"/>
                <a:cs typeface="Courier New"/>
              </a:rPr>
              <a:t> (line 27)</a:t>
            </a:r>
          </a:p>
          <a:p>
            <a:r>
              <a:rPr lang="en-US" sz="700" dirty="0">
                <a:latin typeface="Courier New"/>
                <a:cs typeface="Courier New"/>
              </a:rPr>
              <a:t>    Assertion failed.</a:t>
            </a:r>
          </a:p>
          <a:p>
            <a:r>
              <a:rPr lang="en-US" sz="700" dirty="0">
                <a:latin typeface="Courier New"/>
                <a:cs typeface="Courier New"/>
              </a:rPr>
              <a:t>================================================================================</a:t>
            </a:r>
          </a:p>
          <a:p>
            <a:r>
              <a:rPr lang="en-US" sz="700" dirty="0">
                <a:latin typeface="Courier New"/>
                <a:cs typeface="Courier New"/>
              </a:rPr>
              <a:t>.</a:t>
            </a:r>
          </a:p>
          <a:p>
            <a:r>
              <a:rPr lang="en-US" sz="700" dirty="0">
                <a:latin typeface="Courier New"/>
                <a:cs typeface="Courier New"/>
              </a:rPr>
              <a:t>Done </a:t>
            </a:r>
            <a:r>
              <a:rPr lang="en-US" sz="700" dirty="0" err="1">
                <a:latin typeface="Courier New"/>
                <a:cs typeface="Courier New"/>
              </a:rPr>
              <a:t>script_test_fcn_geometry_findIntersectionOfSegments</a:t>
            </a:r>
            <a:endParaRPr lang="en-US" sz="700" dirty="0">
              <a:latin typeface="Courier New"/>
              <a:cs typeface="Courier New"/>
            </a:endParaRPr>
          </a:p>
          <a:p>
            <a:r>
              <a:rPr lang="en-US" sz="700" dirty="0">
                <a:latin typeface="Courier New"/>
                <a:cs typeface="Courier New"/>
              </a:rPr>
              <a:t>__________</a:t>
            </a:r>
          </a:p>
          <a:p>
            <a:endParaRPr lang="en-US" sz="700" dirty="0">
              <a:latin typeface="Courier New"/>
              <a:cs typeface="Courier New"/>
            </a:endParaRPr>
          </a:p>
          <a:p>
            <a:r>
              <a:rPr lang="en-US" sz="700" dirty="0">
                <a:latin typeface="Courier New"/>
                <a:cs typeface="Courier New"/>
              </a:rPr>
              <a:t>Failure Summary:</a:t>
            </a:r>
          </a:p>
          <a:p>
            <a:endParaRPr lang="en-US" sz="700" dirty="0">
              <a:latin typeface="Courier New"/>
              <a:cs typeface="Courier New"/>
            </a:endParaRPr>
          </a:p>
          <a:p>
            <a:r>
              <a:rPr lang="en-US" sz="700" dirty="0">
                <a:latin typeface="Courier New"/>
                <a:cs typeface="Courier New"/>
              </a:rPr>
              <a:t>     Name                                                                                 Failed  Incomplete  Reason(s)</a:t>
            </a:r>
          </a:p>
          <a:p>
            <a:r>
              <a:rPr lang="en-US" sz="700" dirty="0">
                <a:latin typeface="Courier New"/>
                <a:cs typeface="Courier New"/>
              </a:rPr>
              <a:t>    ====================================================================================================================</a:t>
            </a:r>
          </a:p>
          <a:p>
            <a:r>
              <a:rPr lang="en-US" sz="700" dirty="0">
                <a:latin typeface="Courier New"/>
                <a:cs typeface="Courier New"/>
              </a:rPr>
              <a:t>     </a:t>
            </a:r>
            <a:r>
              <a:rPr lang="en-US" sz="700" dirty="0" err="1">
                <a:latin typeface="Courier New"/>
                <a:cs typeface="Courier New"/>
              </a:rPr>
              <a:t>script_test_fcn_geometry_findIntersectionOfSegments</a:t>
            </a:r>
            <a:r>
              <a:rPr lang="en-US" sz="700" dirty="0">
                <a:latin typeface="Courier New"/>
                <a:cs typeface="Courier New"/>
              </a:rPr>
              <a:t>/SimpleTest1_ASimpleIntersection    X         </a:t>
            </a:r>
            <a:r>
              <a:rPr lang="en-US" sz="700" dirty="0" err="1">
                <a:latin typeface="Courier New"/>
                <a:cs typeface="Courier New"/>
              </a:rPr>
              <a:t>X</a:t>
            </a:r>
            <a:r>
              <a:rPr lang="en-US" sz="700" dirty="0">
                <a:latin typeface="Courier New"/>
                <a:cs typeface="Courier New"/>
              </a:rPr>
              <a:t>       </a:t>
            </a:r>
            <a:r>
              <a:rPr lang="en-US" sz="700" dirty="0" err="1">
                <a:latin typeface="Courier New"/>
                <a:cs typeface="Courier New"/>
              </a:rPr>
              <a:t>Errored</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results = </a:t>
            </a:r>
          </a:p>
          <a:p>
            <a:endParaRPr lang="en-US" sz="700" dirty="0">
              <a:latin typeface="Courier New"/>
              <a:cs typeface="Courier New"/>
            </a:endParaRPr>
          </a:p>
          <a:p>
            <a:r>
              <a:rPr lang="en-US" sz="700" dirty="0">
                <a:latin typeface="Courier New"/>
                <a:cs typeface="Courier New"/>
              </a:rPr>
              <a:t>  </a:t>
            </a:r>
            <a:r>
              <a:rPr lang="en-US" sz="700" dirty="0" err="1">
                <a:latin typeface="Courier New"/>
                <a:cs typeface="Courier New"/>
              </a:rPr>
              <a:t>TestResult</a:t>
            </a:r>
            <a:r>
              <a:rPr lang="en-US" sz="700" dirty="0">
                <a:latin typeface="Courier New"/>
                <a:cs typeface="Courier New"/>
              </a:rPr>
              <a:t> with properties:</a:t>
            </a:r>
          </a:p>
          <a:p>
            <a:endParaRPr lang="en-US" sz="700" dirty="0">
              <a:latin typeface="Courier New"/>
              <a:cs typeface="Courier New"/>
            </a:endParaRPr>
          </a:p>
          <a:p>
            <a:r>
              <a:rPr lang="en-US" sz="700" dirty="0">
                <a:latin typeface="Courier New"/>
                <a:cs typeface="Courier New"/>
              </a:rPr>
              <a:t>          Name: '</a:t>
            </a:r>
            <a:r>
              <a:rPr lang="en-US" sz="700" dirty="0" err="1">
                <a:latin typeface="Courier New"/>
                <a:cs typeface="Courier New"/>
              </a:rPr>
              <a:t>script_test_fcn_geometry_findIntersectionOfSegments</a:t>
            </a:r>
            <a:r>
              <a:rPr lang="en-US" sz="700" dirty="0">
                <a:latin typeface="Courier New"/>
                <a:cs typeface="Courier New"/>
              </a:rPr>
              <a:t>/SimpleTest1_ASimpleIntersection'</a:t>
            </a:r>
          </a:p>
          <a:p>
            <a:r>
              <a:rPr lang="en-US" sz="700" dirty="0">
                <a:latin typeface="Courier New"/>
                <a:cs typeface="Courier New"/>
              </a:rPr>
              <a:t>        Passed: 0</a:t>
            </a:r>
          </a:p>
          <a:p>
            <a:r>
              <a:rPr lang="en-US" sz="700" dirty="0">
                <a:latin typeface="Courier New"/>
                <a:cs typeface="Courier New"/>
              </a:rPr>
              <a:t>        Failed: 1</a:t>
            </a:r>
          </a:p>
          <a:p>
            <a:r>
              <a:rPr lang="en-US" sz="700" dirty="0">
                <a:latin typeface="Courier New"/>
                <a:cs typeface="Courier New"/>
              </a:rPr>
              <a:t>    Incomplete: 1</a:t>
            </a:r>
          </a:p>
          <a:p>
            <a:r>
              <a:rPr lang="en-US" sz="700" dirty="0">
                <a:latin typeface="Courier New"/>
                <a:cs typeface="Courier New"/>
              </a:rPr>
              <a:t>      Duration: 0.5584</a:t>
            </a:r>
          </a:p>
          <a:p>
            <a:r>
              <a:rPr lang="en-US" sz="700" dirty="0">
                <a:latin typeface="Courier New"/>
                <a:cs typeface="Courier New"/>
              </a:rPr>
              <a:t>       Details: [1×1 </a:t>
            </a:r>
            <a:r>
              <a:rPr lang="en-US" sz="700" dirty="0" err="1">
                <a:latin typeface="Courier New"/>
                <a:cs typeface="Courier New"/>
              </a:rPr>
              <a:t>struct</a:t>
            </a:r>
            <a:r>
              <a:rPr lang="en-US" sz="700" dirty="0">
                <a:latin typeface="Courier New"/>
                <a:cs typeface="Courier New"/>
              </a:rPr>
              <a:t>]</a:t>
            </a:r>
          </a:p>
          <a:p>
            <a:endParaRPr lang="en-US" sz="700" dirty="0">
              <a:latin typeface="Courier New"/>
              <a:cs typeface="Courier New"/>
            </a:endParaRPr>
          </a:p>
          <a:p>
            <a:r>
              <a:rPr lang="en-US" sz="700" dirty="0">
                <a:latin typeface="Courier New"/>
                <a:cs typeface="Courier New"/>
              </a:rPr>
              <a:t>Totals:</a:t>
            </a:r>
          </a:p>
          <a:p>
            <a:r>
              <a:rPr lang="en-US" sz="700" dirty="0">
                <a:latin typeface="Courier New"/>
                <a:cs typeface="Courier New"/>
              </a:rPr>
              <a:t>   0 Passed, 1 Failed (rerun), 1 Incomplete.</a:t>
            </a:r>
          </a:p>
          <a:p>
            <a:r>
              <a:rPr lang="en-US" sz="700" dirty="0">
                <a:latin typeface="Courier New"/>
                <a:cs typeface="Courier New"/>
              </a:rPr>
              <a:t>   0.55841 seconds testing time.</a:t>
            </a:r>
            <a:endParaRPr lang="en-US" sz="700" dirty="0">
              <a:latin typeface="Courier New"/>
              <a:cs typeface="Calibri"/>
            </a:endParaRPr>
          </a:p>
        </p:txBody>
      </p:sp>
    </p:spTree>
    <p:extLst>
      <p:ext uri="{BB962C8B-B14F-4D97-AF65-F5344CB8AC3E}">
        <p14:creationId xmlns:p14="http://schemas.microsoft.com/office/powerpoint/2010/main" val="330262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Wrappers can be used to create test cases from assertions, test suites from files of assertions, and trigger all created test suites in a given repository, while logging the outputs.</a:t>
            </a:r>
            <a:endParaRPr lang="en-US" sz="3200" dirty="0"/>
          </a:p>
        </p:txBody>
      </p:sp>
      <p:sp>
        <p:nvSpPr>
          <p:cNvPr id="4" name="Rectangle 3">
            <a:extLst>
              <a:ext uri="{FF2B5EF4-FFF2-40B4-BE49-F238E27FC236}">
                <a16:creationId xmlns:a16="http://schemas.microsoft.com/office/drawing/2014/main" id="{0259DDC2-7A72-4E1D-8B27-40FE6A613D24}"/>
              </a:ext>
            </a:extLst>
          </p:cNvPr>
          <p:cNvSpPr/>
          <p:nvPr/>
        </p:nvSpPr>
        <p:spPr>
          <a:xfrm>
            <a:off x="1624959" y="2325599"/>
            <a:ext cx="8939375" cy="378565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accent6">
                    <a:lumMod val="75000"/>
                  </a:schemeClr>
                </a:solidFill>
                <a:latin typeface="Courier New"/>
                <a:ea typeface="+mn-lt"/>
                <a:cs typeface="+mn-lt"/>
              </a:rPr>
              <a:t>% This is a wrapper script to run all the test scripts in the geometry</a:t>
            </a:r>
          </a:p>
          <a:p>
            <a:r>
              <a:rPr lang="en-US" sz="1400" dirty="0">
                <a:solidFill>
                  <a:schemeClr val="accent6">
                    <a:lumMod val="75000"/>
                  </a:schemeClr>
                </a:solidFill>
                <a:latin typeface="Courier New"/>
                <a:ea typeface="+mn-lt"/>
                <a:cs typeface="+mn-lt"/>
              </a:rPr>
              <a:t>% class library for the purpose of evaluating every assertion test in these</a:t>
            </a:r>
          </a:p>
          <a:p>
            <a:r>
              <a:rPr lang="en-US" sz="1400" dirty="0">
                <a:solidFill>
                  <a:schemeClr val="accent6">
                    <a:lumMod val="75000"/>
                  </a:schemeClr>
                </a:solidFill>
                <a:latin typeface="Courier New"/>
                <a:ea typeface="+mn-lt"/>
                <a:cs typeface="+mn-lt"/>
              </a:rPr>
              <a:t>% files</a:t>
            </a:r>
          </a:p>
          <a:p>
            <a:r>
              <a:rPr lang="en-US" sz="1400" dirty="0">
                <a:latin typeface="Courier New"/>
                <a:ea typeface="+mn-lt"/>
                <a:cs typeface="+mn-lt"/>
              </a:rPr>
              <a:t>clear </a:t>
            </a:r>
            <a:r>
              <a:rPr lang="en-US" sz="1400" dirty="0">
                <a:solidFill>
                  <a:srgbClr val="FF0000"/>
                </a:solidFill>
                <a:latin typeface="Courier New"/>
                <a:ea typeface="+mn-lt"/>
                <a:cs typeface="+mn-lt"/>
              </a:rPr>
              <a:t>all</a:t>
            </a:r>
            <a:r>
              <a:rPr lang="en-US" sz="1400" dirty="0">
                <a:latin typeface="Courier New"/>
                <a:ea typeface="+mn-lt"/>
                <a:cs typeface="+mn-lt"/>
              </a:rPr>
              <a:t>; close </a:t>
            </a:r>
            <a:r>
              <a:rPr lang="en-US" sz="1400" dirty="0">
                <a:solidFill>
                  <a:srgbClr val="FF0000"/>
                </a:solidFill>
                <a:latin typeface="Courier New"/>
                <a:ea typeface="+mn-lt"/>
                <a:cs typeface="+mn-lt"/>
              </a:rPr>
              <a:t>all</a:t>
            </a:r>
            <a:r>
              <a:rPr lang="en-US" sz="1400" dirty="0">
                <a:latin typeface="Courier New"/>
                <a:ea typeface="+mn-lt"/>
                <a:cs typeface="+mn-lt"/>
              </a:rPr>
              <a:t>; </a:t>
            </a:r>
            <a:r>
              <a:rPr lang="en-US" sz="1400" dirty="0" err="1">
                <a:latin typeface="Courier New"/>
                <a:ea typeface="+mn-lt"/>
                <a:cs typeface="+mn-lt"/>
              </a:rPr>
              <a:t>clc</a:t>
            </a:r>
            <a:r>
              <a:rPr lang="en-US" sz="1400" dirty="0">
                <a:latin typeface="Courier New"/>
                <a:ea typeface="+mn-lt"/>
                <a:cs typeface="+mn-lt"/>
              </a:rPr>
              <a:t>;</a:t>
            </a:r>
          </a:p>
          <a:p>
            <a:r>
              <a:rPr lang="en-US" sz="1400" dirty="0" err="1">
                <a:latin typeface="Courier New"/>
                <a:ea typeface="+mn-lt"/>
                <a:cs typeface="+mn-lt"/>
              </a:rPr>
              <a:t>all_scripts</a:t>
            </a:r>
            <a:r>
              <a:rPr lang="en-US" sz="1400" dirty="0">
                <a:latin typeface="Courier New"/>
                <a:ea typeface="+mn-lt"/>
                <a:cs typeface="+mn-lt"/>
              </a:rPr>
              <a:t> = </a:t>
            </a:r>
            <a:r>
              <a:rPr lang="en-US" sz="1400" dirty="0" err="1">
                <a:latin typeface="Courier New"/>
                <a:ea typeface="+mn-lt"/>
                <a:cs typeface="+mn-lt"/>
              </a:rPr>
              <a:t>dir</a:t>
            </a:r>
            <a:r>
              <a:rPr lang="en-US" sz="1400" dirty="0">
                <a:latin typeface="Courier New"/>
                <a:ea typeface="+mn-lt"/>
                <a:cs typeface="+mn-lt"/>
              </a:rPr>
              <a:t>(</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script_test_fcn</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suites = [];</a:t>
            </a:r>
          </a:p>
          <a:p>
            <a:r>
              <a:rPr lang="en-US" sz="1600" dirty="0">
                <a:latin typeface="Courier New"/>
                <a:cs typeface="Courier New"/>
              </a:rPr>
              <a:t>diary </a:t>
            </a:r>
            <a:r>
              <a:rPr lang="en-US" sz="1600" dirty="0">
                <a:solidFill>
                  <a:srgbClr val="FF0000"/>
                </a:solidFill>
                <a:latin typeface="Courier New"/>
                <a:cs typeface="Courier New"/>
              </a:rPr>
              <a:t>‘script_test_fcn_geometry_all_stdout.txt’</a:t>
            </a:r>
            <a:r>
              <a:rPr lang="en-US" sz="1600" dirty="0">
                <a:latin typeface="Courier New"/>
                <a:cs typeface="Courier New"/>
              </a:rPr>
              <a:t>; </a:t>
            </a:r>
            <a:r>
              <a:rPr lang="en-US" sz="1600" dirty="0">
                <a:solidFill>
                  <a:schemeClr val="accent6">
                    <a:lumMod val="75000"/>
                  </a:schemeClr>
                </a:solidFill>
                <a:latin typeface="Courier New"/>
                <a:ea typeface="+mn-lt"/>
                <a:cs typeface="+mn-lt"/>
              </a:rPr>
              <a:t>% this is </a:t>
            </a:r>
            <a:r>
              <a:rPr lang="en-US" sz="1600" dirty="0" err="1">
                <a:solidFill>
                  <a:schemeClr val="accent6">
                    <a:lumMod val="75000"/>
                  </a:schemeClr>
                </a:solidFill>
                <a:latin typeface="Courier New"/>
                <a:ea typeface="+mn-lt"/>
                <a:cs typeface="+mn-lt"/>
              </a:rPr>
              <a:t>git</a:t>
            </a:r>
            <a:r>
              <a:rPr lang="en-US" sz="1600" dirty="0">
                <a:solidFill>
                  <a:schemeClr val="accent6">
                    <a:lumMod val="75000"/>
                  </a:schemeClr>
                </a:solidFill>
                <a:latin typeface="Courier New"/>
                <a:ea typeface="+mn-lt"/>
                <a:cs typeface="+mn-lt"/>
              </a:rPr>
              <a:t> ignored</a:t>
            </a:r>
            <a:endParaRPr lang="en-US" sz="1600" dirty="0">
              <a:latin typeface="Courier New"/>
              <a:cs typeface="Courier New"/>
            </a:endParaRPr>
          </a:p>
          <a:p>
            <a:r>
              <a:rPr lang="en-US" sz="1400" dirty="0">
                <a:solidFill>
                  <a:schemeClr val="accent1">
                    <a:lumMod val="75000"/>
                  </a:schemeClr>
                </a:solidFill>
                <a:latin typeface="Courier New"/>
                <a:ea typeface="+mn-lt"/>
                <a:cs typeface="+mn-lt"/>
              </a:rPr>
              <a:t>for </a:t>
            </a:r>
            <a:r>
              <a:rPr lang="en-US" sz="1400" dirty="0" err="1">
                <a:latin typeface="Courier New"/>
                <a:ea typeface="+mn-lt"/>
                <a:cs typeface="+mn-lt"/>
              </a:rPr>
              <a:t>i_script</a:t>
            </a:r>
            <a:r>
              <a:rPr lang="en-US" sz="1400" dirty="0">
                <a:latin typeface="Courier New"/>
                <a:ea typeface="+mn-lt"/>
                <a:cs typeface="+mn-lt"/>
              </a:rPr>
              <a:t> = 1:length(</a:t>
            </a:r>
            <a:r>
              <a:rPr lang="en-US" sz="1400" dirty="0" err="1">
                <a:latin typeface="Courier New"/>
                <a:ea typeface="+mn-lt"/>
                <a:cs typeface="+mn-lt"/>
              </a:rPr>
              <a:t>all_scripts</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file_name_extended</a:t>
            </a:r>
            <a:r>
              <a:rPr lang="en-US" sz="1400" dirty="0">
                <a:latin typeface="Courier New"/>
                <a:ea typeface="+mn-lt"/>
                <a:cs typeface="+mn-lt"/>
              </a:rPr>
              <a:t> = </a:t>
            </a:r>
            <a:r>
              <a:rPr lang="en-US" sz="1400" dirty="0" err="1">
                <a:latin typeface="Courier New"/>
                <a:ea typeface="+mn-lt"/>
                <a:cs typeface="+mn-lt"/>
              </a:rPr>
              <a:t>all_scripts</a:t>
            </a:r>
            <a:r>
              <a:rPr lang="en-US" sz="1400" dirty="0">
                <a:latin typeface="Courier New"/>
                <a:ea typeface="+mn-lt"/>
                <a:cs typeface="+mn-lt"/>
              </a:rPr>
              <a:t>(</a:t>
            </a:r>
            <a:r>
              <a:rPr lang="en-US" sz="1400" dirty="0" err="1">
                <a:latin typeface="Courier New"/>
                <a:ea typeface="+mn-lt"/>
                <a:cs typeface="+mn-lt"/>
              </a:rPr>
              <a:t>i_script</a:t>
            </a:r>
            <a:r>
              <a:rPr lang="en-US" sz="1400" dirty="0">
                <a:latin typeface="Courier New"/>
                <a:ea typeface="+mn-lt"/>
                <a:cs typeface="+mn-lt"/>
              </a:rPr>
              <a:t>).name;</a:t>
            </a:r>
          </a:p>
          <a:p>
            <a:r>
              <a:rPr lang="en-US" sz="1400" dirty="0">
                <a:latin typeface="Courier New"/>
                <a:ea typeface="+mn-lt"/>
                <a:cs typeface="+mn-lt"/>
              </a:rPr>
              <a:t>    </a:t>
            </a:r>
            <a:r>
              <a:rPr lang="en-US" sz="1400" dirty="0" err="1">
                <a:latin typeface="Courier New"/>
                <a:ea typeface="+mn-lt"/>
                <a:cs typeface="+mn-lt"/>
              </a:rPr>
              <a:t>file_name</a:t>
            </a:r>
            <a:r>
              <a:rPr lang="en-US" sz="1400" dirty="0">
                <a:latin typeface="Courier New"/>
                <a:ea typeface="+mn-lt"/>
                <a:cs typeface="+mn-lt"/>
              </a:rPr>
              <a:t> = erase(</a:t>
            </a:r>
            <a:r>
              <a:rPr lang="en-US" sz="1400" dirty="0" err="1">
                <a:latin typeface="Courier New"/>
                <a:ea typeface="+mn-lt"/>
                <a:cs typeface="+mn-lt"/>
              </a:rPr>
              <a:t>file_name_extended,</a:t>
            </a:r>
            <a:r>
              <a:rPr lang="en-US" sz="1400" dirty="0" err="1">
                <a:solidFill>
                  <a:srgbClr val="FF0000"/>
                </a:solidFill>
                <a:latin typeface="Courier New"/>
                <a:ea typeface="+mn-lt"/>
                <a:cs typeface="+mn-lt"/>
              </a:rPr>
              <a:t>'.m</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if </a:t>
            </a:r>
            <a:r>
              <a:rPr lang="en-US" sz="1400" dirty="0">
                <a:latin typeface="Courier New"/>
                <a:ea typeface="+mn-lt"/>
                <a:cs typeface="+mn-lt"/>
              </a:rPr>
              <a:t>~</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mfilename,file_name</a:t>
            </a:r>
            <a:r>
              <a:rPr lang="en-US" sz="1400" dirty="0">
                <a:latin typeface="Courier New"/>
                <a:ea typeface="+mn-lt"/>
                <a:cs typeface="+mn-lt"/>
              </a:rPr>
              <a:t>) &amp;&amp; ~</a:t>
            </a:r>
            <a:r>
              <a:rPr lang="en-US" sz="1400" dirty="0" err="1">
                <a:latin typeface="Courier New"/>
                <a:ea typeface="+mn-lt"/>
                <a:cs typeface="+mn-lt"/>
              </a:rPr>
              <a:t>strcmp</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(end-3:end),</a:t>
            </a:r>
            <a:r>
              <a:rPr lang="en-US" sz="1400" dirty="0">
                <a:solidFill>
                  <a:srgbClr val="FF0000"/>
                </a:solidFill>
                <a:latin typeface="Courier New"/>
                <a:ea typeface="+mn-lt"/>
                <a:cs typeface="+mn-lt"/>
              </a:rPr>
              <a:t>'.</a:t>
            </a:r>
            <a:r>
              <a:rPr lang="en-US" sz="1400" dirty="0" err="1">
                <a:solidFill>
                  <a:srgbClr val="FF0000"/>
                </a:solidFill>
                <a:latin typeface="Courier New"/>
                <a:ea typeface="+mn-lt"/>
                <a:cs typeface="+mn-lt"/>
              </a:rPr>
              <a:t>asv</a:t>
            </a:r>
            <a:r>
              <a:rPr lang="en-US" sz="1400" dirty="0">
                <a:solidFill>
                  <a:srgbClr val="FF0000"/>
                </a:solidFill>
                <a:latin typeface="Courier New"/>
                <a:ea typeface="+mn-lt"/>
                <a:cs typeface="+mn-lt"/>
              </a:rPr>
              <a:t>'</a:t>
            </a:r>
            <a:r>
              <a:rPr lang="en-US" sz="1400" dirty="0">
                <a:latin typeface="Courier New"/>
                <a:ea typeface="+mn-lt"/>
                <a:cs typeface="+mn-lt"/>
              </a:rPr>
              <a:t>)</a:t>
            </a:r>
          </a:p>
          <a:p>
            <a:r>
              <a:rPr lang="en-US" sz="1400" dirty="0">
                <a:latin typeface="Courier New"/>
                <a:ea typeface="+mn-lt"/>
                <a:cs typeface="+mn-lt"/>
              </a:rPr>
              <a:t>        </a:t>
            </a:r>
            <a:r>
              <a:rPr lang="en-US" sz="1400" dirty="0" err="1">
                <a:latin typeface="Courier New"/>
                <a:ea typeface="+mn-lt"/>
                <a:cs typeface="+mn-lt"/>
              </a:rPr>
              <a:t>file_name_trunc</a:t>
            </a:r>
            <a:r>
              <a:rPr lang="en-US" sz="1400" dirty="0">
                <a:latin typeface="Courier New"/>
                <a:ea typeface="+mn-lt"/>
                <a:cs typeface="+mn-lt"/>
              </a:rPr>
              <a:t> = erase(</a:t>
            </a:r>
            <a:r>
              <a:rPr lang="en-US" sz="1400" dirty="0" err="1">
                <a:latin typeface="Courier New"/>
                <a:ea typeface="+mn-lt"/>
                <a:cs typeface="+mn-lt"/>
              </a:rPr>
              <a:t>file_name,</a:t>
            </a:r>
            <a:r>
              <a:rPr lang="en-US" sz="1400" dirty="0" err="1">
                <a:solidFill>
                  <a:srgbClr val="FF0000"/>
                </a:solidFill>
                <a:latin typeface="Courier New"/>
                <a:ea typeface="+mn-lt"/>
                <a:cs typeface="+mn-lt"/>
              </a:rPr>
              <a:t>'script</a:t>
            </a:r>
            <a:r>
              <a:rPr lang="en-US" sz="1400" dirty="0">
                <a:solidFill>
                  <a:srgbClr val="FF0000"/>
                </a:solidFill>
                <a:latin typeface="Courier New"/>
                <a:ea typeface="+mn-lt"/>
                <a:cs typeface="+mn-lt"/>
              </a:rPr>
              <a:t>_'</a:t>
            </a:r>
            <a:r>
              <a:rPr lang="en-US" sz="1400" dirty="0">
                <a:latin typeface="Courier New"/>
                <a:ea typeface="+mn-lt"/>
                <a:cs typeface="+mn-lt"/>
              </a:rPr>
              <a:t>);</a:t>
            </a:r>
          </a:p>
          <a:p>
            <a:r>
              <a:rPr lang="en-US" sz="1400" dirty="0">
                <a:latin typeface="Courier New"/>
                <a:ea typeface="+mn-lt"/>
                <a:cs typeface="+mn-lt"/>
              </a:rPr>
              <a:t>        suite = </a:t>
            </a:r>
            <a:r>
              <a:rPr lang="en-US" sz="1400" dirty="0" err="1">
                <a:latin typeface="Courier New"/>
                <a:ea typeface="+mn-lt"/>
                <a:cs typeface="+mn-lt"/>
              </a:rPr>
              <a:t>testsuite</a:t>
            </a:r>
            <a:r>
              <a:rPr lang="en-US" sz="1400" dirty="0">
                <a:latin typeface="Courier New"/>
                <a:ea typeface="+mn-lt"/>
                <a:cs typeface="+mn-lt"/>
              </a:rPr>
              <a:t>(</a:t>
            </a:r>
            <a:r>
              <a:rPr lang="en-US" sz="1400" dirty="0" err="1">
                <a:latin typeface="Courier New"/>
                <a:ea typeface="+mn-lt"/>
                <a:cs typeface="+mn-lt"/>
              </a:rPr>
              <a:t>file_name</a:t>
            </a:r>
            <a:r>
              <a:rPr lang="en-US" sz="1400" dirty="0">
                <a:latin typeface="Courier New"/>
                <a:ea typeface="+mn-lt"/>
                <a:cs typeface="+mn-lt"/>
              </a:rPr>
              <a:t>);</a:t>
            </a:r>
          </a:p>
          <a:p>
            <a:r>
              <a:rPr lang="en-US" sz="1400" dirty="0">
                <a:latin typeface="Courier New"/>
                <a:ea typeface="+mn-lt"/>
                <a:cs typeface="+mn-lt"/>
              </a:rPr>
              <a:t>        suites(end+1) = suite;</a:t>
            </a:r>
          </a:p>
          <a:p>
            <a:r>
              <a:rPr lang="en-US" sz="1400" dirty="0">
                <a:latin typeface="Courier New"/>
                <a:ea typeface="+mn-lt"/>
                <a:cs typeface="+mn-lt"/>
              </a:rPr>
              <a:t>        results = run(suites);</a:t>
            </a:r>
          </a:p>
          <a:p>
            <a:r>
              <a:rPr lang="en-US" sz="1400" dirty="0">
                <a:latin typeface="Courier New"/>
                <a:ea typeface="+mn-lt"/>
                <a:cs typeface="+mn-lt"/>
              </a:rPr>
              <a:t>  </a:t>
            </a:r>
            <a:r>
              <a:rPr lang="en-US" sz="1400" dirty="0">
                <a:solidFill>
                  <a:schemeClr val="accent1">
                    <a:lumMod val="75000"/>
                  </a:schemeClr>
                </a:solidFill>
                <a:latin typeface="Courier New"/>
                <a:ea typeface="+mn-lt"/>
                <a:cs typeface="+mn-lt"/>
              </a:rPr>
              <a:t>  end</a:t>
            </a:r>
          </a:p>
          <a:p>
            <a:r>
              <a:rPr lang="en-US" sz="1400" dirty="0">
                <a:solidFill>
                  <a:schemeClr val="accent1">
                    <a:lumMod val="75000"/>
                  </a:schemeClr>
                </a:solidFill>
                <a:latin typeface="Courier New"/>
                <a:ea typeface="+mn-lt"/>
                <a:cs typeface="+mn-lt"/>
              </a:rPr>
              <a:t>end</a:t>
            </a:r>
          </a:p>
        </p:txBody>
      </p:sp>
    </p:spTree>
    <p:extLst>
      <p:ext uri="{BB962C8B-B14F-4D97-AF65-F5344CB8AC3E}">
        <p14:creationId xmlns:p14="http://schemas.microsoft.com/office/powerpoint/2010/main" val="1617532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01329" y="807577"/>
            <a:ext cx="10515600" cy="1325563"/>
          </a:xfrm>
        </p:spPr>
        <p:txBody>
          <a:bodyPr>
            <a:noAutofit/>
          </a:bodyPr>
          <a:lstStyle/>
          <a:p>
            <a:r>
              <a:rPr lang="en-US" sz="3600">
                <a:cs typeface="Calibri Light"/>
              </a:rPr>
              <a:t>One practice for making unit tests is Test Driven Development (TDD). </a:t>
            </a:r>
            <a:r>
              <a:rPr lang="en-US" sz="3600">
                <a:ea typeface="+mj-lt"/>
                <a:cs typeface="+mj-lt"/>
              </a:rPr>
              <a:t>In TDD, requirements are defined as tests and features are only added to turn a test from failing to passing (commonly called red-light, green-lighting).</a:t>
            </a:r>
          </a:p>
        </p:txBody>
      </p:sp>
      <p:pic>
        <p:nvPicPr>
          <p:cNvPr id="3" name="Picture 5">
            <a:extLst>
              <a:ext uri="{FF2B5EF4-FFF2-40B4-BE49-F238E27FC236}">
                <a16:creationId xmlns:a16="http://schemas.microsoft.com/office/drawing/2014/main" id="{CCA6E486-5D8D-4710-8EF2-1FA55E6D8A24}"/>
              </a:ext>
            </a:extLst>
          </p:cNvPr>
          <p:cNvPicPr>
            <a:picLocks noChangeAspect="1"/>
          </p:cNvPicPr>
          <p:nvPr/>
        </p:nvPicPr>
        <p:blipFill>
          <a:blip r:embed="rId2"/>
          <a:stretch>
            <a:fillRect/>
          </a:stretch>
        </p:blipFill>
        <p:spPr>
          <a:xfrm>
            <a:off x="4724400" y="3475281"/>
            <a:ext cx="2743199" cy="2562148"/>
          </a:xfrm>
          <a:prstGeom prst="rect">
            <a:avLst/>
          </a:prstGeom>
        </p:spPr>
      </p:pic>
    </p:spTree>
    <p:extLst>
      <p:ext uri="{BB962C8B-B14F-4D97-AF65-F5344CB8AC3E}">
        <p14:creationId xmlns:p14="http://schemas.microsoft.com/office/powerpoint/2010/main" val="15736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10854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a:t>
            </a:r>
            <a:endParaRPr lang="en-US">
              <a:solidFill>
                <a:srgbClr val="000000"/>
              </a:solidFill>
              <a:latin typeface="Calibri" panose="020F0502020204030204"/>
              <a:cs typeface="Calibri" panose="020F0502020204030204"/>
            </a:endParaRPr>
          </a:p>
          <a:p>
            <a:r>
              <a:rPr lang="en-US" sz="1600">
                <a:solidFill>
                  <a:srgbClr val="028009"/>
                </a:solidFill>
                <a:latin typeface="Courier New"/>
                <a:cs typeface="Courier New"/>
              </a:rPr>
              <a:t>    return a</a:t>
            </a:r>
            <a:endParaRPr lang="en-US">
              <a:cs typeface="Calibri"/>
            </a:endParaRPr>
          </a:p>
          <a:p>
            <a:endParaRPr lang="en-US" sz="1600" dirty="0">
              <a:solidFill>
                <a:srgbClr val="028009"/>
              </a:solidFill>
              <a:latin typeface="Courier New"/>
              <a:cs typeface="Courier New"/>
            </a:endParaRPr>
          </a:p>
          <a:p>
            <a:endParaRPr lang="en-US" sz="1600" dirty="0">
              <a:solidFill>
                <a:srgbClr val="028009"/>
              </a:solidFill>
              <a:latin typeface="Courier New"/>
              <a:ea typeface="+mn-lt"/>
              <a:cs typeface="Courier New"/>
            </a:endParaRPr>
          </a:p>
          <a:p>
            <a:r>
              <a:rPr lang="en-US" sz="1600" dirty="0">
                <a:solidFill>
                  <a:srgbClr val="028009"/>
                </a:solidFill>
                <a:latin typeface="Courier New"/>
                <a:cs typeface="Courier New"/>
              </a:rPr>
              <a:t>    </a:t>
            </a:r>
            <a:endParaRPr lang="en-US"/>
          </a:p>
          <a:p>
            <a:endParaRPr lang="en-US" sz="1600" dirty="0">
              <a:solidFill>
                <a:srgbClr val="028009"/>
              </a:solidFill>
              <a:latin typeface="Courier New"/>
              <a:cs typeface="Courier New"/>
            </a:endParaRPr>
          </a:p>
          <a:p>
            <a:endParaRPr lang="en-US">
              <a:solidFill>
                <a:srgbClr val="000000"/>
              </a:solidFill>
              <a:latin typeface="Calibri" panose="020F0502020204030204"/>
              <a:cs typeface="Calibri" panose="020F0502020204030204"/>
            </a:endParaRPr>
          </a:p>
          <a:p>
            <a:endParaRPr lang="en-US" dirty="0">
              <a:solidFill>
                <a:srgbClr val="000000"/>
              </a:solidFill>
              <a:latin typeface="Calibri"/>
              <a:cs typeface="Calibri"/>
            </a:endParaRPr>
          </a:p>
          <a:p>
            <a:r>
              <a:rPr lang="en-US" sz="1600" dirty="0">
                <a:solidFill>
                  <a:srgbClr val="028009"/>
                </a:solidFill>
                <a:latin typeface="Courier New"/>
                <a:cs typeface="Courier New"/>
              </a:rPr>
              <a:t>        </a:t>
            </a:r>
          </a:p>
          <a:p>
            <a:r>
              <a:rPr lang="en-US" sz="1600" dirty="0">
                <a:solidFill>
                  <a:srgbClr val="028009"/>
                </a:solidFill>
                <a:latin typeface="Courier New"/>
                <a:cs typeface="Courier New"/>
              </a:rPr>
              <a:t>   </a:t>
            </a:r>
            <a:endParaRPr lang="en-US">
              <a:cs typeface="Calibri" panose="020F0502020204030204"/>
            </a:endParaRPr>
          </a:p>
        </p:txBody>
      </p:sp>
    </p:spTree>
    <p:extLst>
      <p:ext uri="{BB962C8B-B14F-4D97-AF65-F5344CB8AC3E}">
        <p14:creationId xmlns:p14="http://schemas.microsoft.com/office/powerpoint/2010/main" val="2754488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strike="sngStrike">
                <a:solidFill>
                  <a:srgbClr val="028009"/>
                </a:solidFill>
                <a:latin typeface="Courier New"/>
                <a:cs typeface="Courier New"/>
              </a:rPr>
              <a:t>def sum(a):</a:t>
            </a:r>
            <a:endParaRPr lang="en-US" strike="sngStrike">
              <a:solidFill>
                <a:srgbClr val="000000"/>
              </a:solidFill>
              <a:latin typeface="Calibri" panose="020F0502020204030204"/>
              <a:cs typeface="Calibri" panose="020F0502020204030204"/>
            </a:endParaRPr>
          </a:p>
          <a:p>
            <a:r>
              <a:rPr lang="en-US" sz="1600" strike="sngStrike">
                <a:solidFill>
                  <a:srgbClr val="028009"/>
                </a:solidFill>
                <a:latin typeface="Courier New"/>
                <a:cs typeface="Courier New"/>
              </a:rPr>
              <a:t>    return a</a:t>
            </a:r>
            <a:endParaRPr lang="en-US" strike="sngStrike">
              <a:cs typeface="Calibri"/>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sum(a,b):</a:t>
            </a:r>
            <a:endParaRPr lang="en-US" sz="1600">
              <a:ea typeface="+mn-lt"/>
              <a:cs typeface="+mn-lt"/>
            </a:endParaRPr>
          </a:p>
          <a:p>
            <a:r>
              <a:rPr lang="en-US" sz="1600">
                <a:solidFill>
                  <a:srgbClr val="028009"/>
                </a:solidFill>
                <a:latin typeface="Courier New"/>
                <a:cs typeface="Courier New"/>
              </a:rPr>
              <a:t>    return a + b</a:t>
            </a:r>
            <a:endParaRPr lang="en-US"/>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Tree>
    <p:extLst>
      <p:ext uri="{BB962C8B-B14F-4D97-AF65-F5344CB8AC3E}">
        <p14:creationId xmlns:p14="http://schemas.microsoft.com/office/powerpoint/2010/main" val="352606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dirty="0">
                <a:cs typeface="Calibri Light"/>
              </a:rPr>
              <a:t>This ensures only the functionality to meet the requirement is added.</a:t>
            </a: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assert(sum(0,1,2)) = 3</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293209"/>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28009"/>
                </a:solidFill>
                <a:latin typeface="Courier New"/>
                <a:cs typeface="Courier New"/>
              </a:rPr>
              <a:t>% a function sums inputs</a:t>
            </a:r>
          </a:p>
          <a:p>
            <a:endParaRPr lang="en-US" sz="1600"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a:t>
            </a:r>
            <a:endParaRPr lang="en-US" strike="sngStrike" dirty="0">
              <a:solidFill>
                <a:srgbClr val="000000"/>
              </a:solidFill>
              <a:latin typeface="Calibri" panose="020F0502020204030204"/>
              <a:cs typeface="Calibri" panose="020F0502020204030204"/>
            </a:endParaRPr>
          </a:p>
          <a:p>
            <a:r>
              <a:rPr lang="en-US" sz="1600" strike="sngStrike" dirty="0">
                <a:solidFill>
                  <a:srgbClr val="028009"/>
                </a:solidFill>
                <a:latin typeface="Courier New"/>
                <a:cs typeface="Courier New"/>
              </a:rPr>
              <a:t>    return a</a:t>
            </a:r>
            <a:endParaRPr lang="en-US" strike="sngStrike" dirty="0">
              <a:cs typeface="Calibri"/>
            </a:endParaRPr>
          </a:p>
          <a:p>
            <a:endParaRPr lang="en-US" sz="1600" strike="sngStrike" dirty="0">
              <a:solidFill>
                <a:srgbClr val="028009"/>
              </a:solidFill>
              <a:latin typeface="Courier New"/>
              <a:cs typeface="Courier New"/>
            </a:endParaRPr>
          </a:p>
          <a:p>
            <a:r>
              <a:rPr lang="en-US" sz="1600" strike="sngStrike" dirty="0" err="1">
                <a:solidFill>
                  <a:srgbClr val="028009"/>
                </a:solidFill>
                <a:latin typeface="Courier New"/>
                <a:cs typeface="Courier New"/>
              </a:rPr>
              <a:t>def</a:t>
            </a:r>
            <a:r>
              <a:rPr lang="en-US" sz="1600" strike="sngStrike" dirty="0">
                <a:solidFill>
                  <a:srgbClr val="028009"/>
                </a:solidFill>
                <a:latin typeface="Courier New"/>
                <a:cs typeface="Courier New"/>
              </a:rPr>
              <a:t> sum(</a:t>
            </a:r>
            <a:r>
              <a:rPr lang="en-US" sz="1600" strike="sngStrike" dirty="0" err="1">
                <a:solidFill>
                  <a:srgbClr val="028009"/>
                </a:solidFill>
                <a:latin typeface="Courier New"/>
                <a:cs typeface="Courier New"/>
              </a:rPr>
              <a:t>a,b</a:t>
            </a:r>
            <a:r>
              <a:rPr lang="en-US" sz="1600" strike="sngStrike" dirty="0">
                <a:solidFill>
                  <a:srgbClr val="028009"/>
                </a:solidFill>
                <a:latin typeface="Courier New"/>
                <a:cs typeface="Courier New"/>
              </a:rPr>
              <a:t>):</a:t>
            </a:r>
            <a:endParaRPr lang="en-US" sz="1600" strike="sngStrike" dirty="0">
              <a:ea typeface="+mn-lt"/>
              <a:cs typeface="+mn-lt"/>
            </a:endParaRPr>
          </a:p>
          <a:p>
            <a:r>
              <a:rPr lang="en-US" sz="1600" strike="sngStrike" dirty="0">
                <a:solidFill>
                  <a:srgbClr val="028009"/>
                </a:solidFill>
                <a:latin typeface="Courier New"/>
                <a:cs typeface="Courier New"/>
              </a:rPr>
              <a:t>    return a + b</a:t>
            </a:r>
            <a:endParaRPr lang="en-US" strike="sngStrike" dirty="0"/>
          </a:p>
          <a:p>
            <a:endParaRPr lang="en-US" sz="1600" dirty="0">
              <a:solidFill>
                <a:srgbClr val="028009"/>
              </a:solidFill>
              <a:latin typeface="Courier New"/>
              <a:cs typeface="Courier New"/>
            </a:endParaRPr>
          </a:p>
          <a:p>
            <a:r>
              <a:rPr lang="en-US" sz="1600" dirty="0" err="1">
                <a:solidFill>
                  <a:srgbClr val="028009"/>
                </a:solidFill>
                <a:latin typeface="Courier New"/>
                <a:cs typeface="Courier New"/>
              </a:rPr>
              <a:t>def</a:t>
            </a:r>
            <a:r>
              <a:rPr lang="en-US" sz="1600" dirty="0">
                <a:solidFill>
                  <a:srgbClr val="028009"/>
                </a:solidFill>
                <a:latin typeface="Courier New"/>
                <a:cs typeface="Courier New"/>
              </a:rPr>
              <a:t> sum(*</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p>
          <a:p>
            <a:r>
              <a:rPr lang="en-US" sz="1600" dirty="0">
                <a:solidFill>
                  <a:srgbClr val="028009"/>
                </a:solidFill>
                <a:latin typeface="Courier New"/>
                <a:cs typeface="Courier New"/>
              </a:rPr>
              <a:t>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0</a:t>
            </a:r>
          </a:p>
          <a:p>
            <a:r>
              <a:rPr lang="en-US" sz="1600" dirty="0">
                <a:solidFill>
                  <a:srgbClr val="028009"/>
                </a:solidFill>
                <a:latin typeface="Courier New"/>
                <a:cs typeface="Courier New"/>
              </a:rPr>
              <a:t>   for </a:t>
            </a:r>
            <a:r>
              <a:rPr lang="en-US" sz="1600" dirty="0" err="1">
                <a:solidFill>
                  <a:srgbClr val="028009"/>
                </a:solidFill>
                <a:latin typeface="Courier New"/>
                <a:cs typeface="Courier New"/>
              </a:rPr>
              <a:t>arg</a:t>
            </a:r>
            <a:r>
              <a:rPr lang="en-US" sz="1600" dirty="0">
                <a:solidFill>
                  <a:srgbClr val="028009"/>
                </a:solidFill>
                <a:latin typeface="Courier New"/>
                <a:cs typeface="Courier New"/>
              </a:rPr>
              <a:t> in </a:t>
            </a:r>
            <a:r>
              <a:rPr lang="en-US" sz="1600" dirty="0" err="1">
                <a:solidFill>
                  <a:srgbClr val="028009"/>
                </a:solidFill>
                <a:latin typeface="Courier New"/>
                <a:cs typeface="Courier New"/>
              </a:rPr>
              <a:t>args</a:t>
            </a:r>
            <a:r>
              <a:rPr lang="en-US" sz="1600" dirty="0">
                <a:solidFill>
                  <a:srgbClr val="028009"/>
                </a:solidFill>
                <a:latin typeface="Courier New"/>
                <a:cs typeface="Courier New"/>
              </a:rPr>
              <a:t>:</a:t>
            </a:r>
            <a:endParaRPr lang="en-US" dirty="0">
              <a:solidFill>
                <a:srgbClr val="000000"/>
              </a:solidFill>
              <a:latin typeface="Calibri" panose="020F0502020204030204"/>
              <a:cs typeface="Calibri" panose="020F0502020204030204"/>
            </a:endParaRPr>
          </a:p>
          <a:p>
            <a:r>
              <a:rPr lang="en-US" sz="1600" dirty="0">
                <a:solidFill>
                  <a:srgbClr val="028009"/>
                </a:solidFill>
                <a:latin typeface="Courier New"/>
                <a:cs typeface="Courier New"/>
              </a:rPr>
              <a:t>        ans = </a:t>
            </a:r>
            <a:r>
              <a:rPr lang="en-US" sz="1600" dirty="0" err="1">
                <a:solidFill>
                  <a:srgbClr val="028009"/>
                </a:solidFill>
                <a:latin typeface="Courier New"/>
                <a:cs typeface="Courier New"/>
              </a:rPr>
              <a:t>ans</a:t>
            </a:r>
            <a:r>
              <a:rPr lang="en-US" sz="1600" dirty="0">
                <a:solidFill>
                  <a:srgbClr val="028009"/>
                </a:solidFill>
                <a:latin typeface="Courier New"/>
                <a:cs typeface="Courier New"/>
              </a:rPr>
              <a:t> + </a:t>
            </a:r>
            <a:r>
              <a:rPr lang="en-US" sz="1600" dirty="0" err="1">
                <a:solidFill>
                  <a:srgbClr val="028009"/>
                </a:solidFill>
                <a:latin typeface="Courier New"/>
                <a:cs typeface="Courier New"/>
              </a:rPr>
              <a:t>arg</a:t>
            </a:r>
            <a:endParaRPr lang="en-US" dirty="0"/>
          </a:p>
          <a:p>
            <a:r>
              <a:rPr lang="en-US" sz="1600" dirty="0">
                <a:solidFill>
                  <a:srgbClr val="028009"/>
                </a:solidFill>
                <a:latin typeface="Courier New"/>
                <a:cs typeface="Courier New"/>
              </a:rPr>
              <a:t>    return </a:t>
            </a:r>
            <a:r>
              <a:rPr lang="en-US" sz="1600" dirty="0" err="1">
                <a:solidFill>
                  <a:srgbClr val="028009"/>
                </a:solidFill>
                <a:latin typeface="Courier New"/>
                <a:cs typeface="Courier New"/>
              </a:rPr>
              <a:t>ans</a:t>
            </a:r>
            <a:endParaRPr lang="en-US" dirty="0"/>
          </a:p>
        </p:txBody>
      </p:sp>
    </p:spTree>
    <p:extLst>
      <p:ext uri="{BB962C8B-B14F-4D97-AF65-F5344CB8AC3E}">
        <p14:creationId xmlns:p14="http://schemas.microsoft.com/office/powerpoint/2010/main" val="407498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fontScale="90000"/>
          </a:bodyPr>
          <a:lstStyle/>
          <a:p>
            <a:r>
              <a:rPr lang="en-US" dirty="0">
                <a:cs typeface="Calibri Light"/>
              </a:rPr>
              <a:t>This can be a time-consuming way to develop, but it helps ensure that every part of a function has </a:t>
            </a:r>
            <a:r>
              <a:rPr lang="en-US">
                <a:cs typeface="Calibri Light"/>
              </a:rPr>
              <a:t>test coverage and serves some use case.</a:t>
            </a:r>
            <a:endParaRPr lang="en-US" dirty="0">
              <a:cs typeface="Calibri Light" panose="020F0302020204030204"/>
            </a:endParaRPr>
          </a:p>
        </p:txBody>
      </p:sp>
    </p:spTree>
    <p:extLst>
      <p:ext uri="{BB962C8B-B14F-4D97-AF65-F5344CB8AC3E}">
        <p14:creationId xmlns:p14="http://schemas.microsoft.com/office/powerpoint/2010/main" val="2115083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C94-9DB7-4625-8CAC-298C353AC845}"/>
              </a:ext>
            </a:extLst>
          </p:cNvPr>
          <p:cNvSpPr>
            <a:spLocks noGrp="1"/>
          </p:cNvSpPr>
          <p:nvPr>
            <p:ph type="title"/>
          </p:nvPr>
        </p:nvSpPr>
        <p:spPr/>
        <p:txBody>
          <a:bodyPr>
            <a:noAutofit/>
          </a:bodyPr>
          <a:lstStyle/>
          <a:p>
            <a:r>
              <a:rPr lang="en-US" sz="3600" dirty="0">
                <a:cs typeface="Calibri Light"/>
              </a:rPr>
              <a:t>Environment variables can be used to flag large types of execution on or off (e.g. input sanitation, plotting, testing).  This is done the same in </a:t>
            </a:r>
            <a:r>
              <a:rPr lang="en-US" sz="3600" dirty="0" err="1">
                <a:cs typeface="Calibri Light"/>
              </a:rPr>
              <a:t>Matlab</a:t>
            </a:r>
            <a:r>
              <a:rPr lang="en-US" sz="3600" dirty="0">
                <a:cs typeface="Calibri Light"/>
              </a:rPr>
              <a:t> regardless of OS so our code can be platform agnostic.</a:t>
            </a:r>
            <a:endParaRPr lang="en-US" sz="3600" dirty="0"/>
          </a:p>
        </p:txBody>
      </p:sp>
      <p:sp>
        <p:nvSpPr>
          <p:cNvPr id="5" name="Rectangle 4">
            <a:extLst>
              <a:ext uri="{FF2B5EF4-FFF2-40B4-BE49-F238E27FC236}">
                <a16:creationId xmlns:a16="http://schemas.microsoft.com/office/drawing/2014/main" id="{4C88AF81-A9C5-4788-8B21-2FACCEAEB785}"/>
              </a:ext>
            </a:extLst>
          </p:cNvPr>
          <p:cNvSpPr/>
          <p:nvPr/>
        </p:nvSpPr>
        <p:spPr>
          <a:xfrm>
            <a:off x="1626312" y="4137514"/>
            <a:ext cx="8939375" cy="338554"/>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a:ea typeface="+mn-lt"/>
                <a:cs typeface="+mn-lt"/>
              </a:rPr>
              <a:t>var = </a:t>
            </a:r>
            <a:r>
              <a:rPr lang="en-US" sz="1600" dirty="0" err="1">
                <a:latin typeface="Courier New"/>
                <a:ea typeface="+mn-lt"/>
                <a:cs typeface="+mn-lt"/>
              </a:rPr>
              <a:t>getenv</a:t>
            </a:r>
            <a:r>
              <a:rPr lang="en-US" sz="1600" dirty="0">
                <a:latin typeface="Courier New"/>
                <a:ea typeface="+mn-lt"/>
                <a:cs typeface="+mn-lt"/>
              </a:rPr>
              <a:t>(</a:t>
            </a:r>
            <a:r>
              <a:rPr lang="en-US" sz="1600" dirty="0">
                <a:solidFill>
                  <a:srgbClr val="FF0000"/>
                </a:solidFill>
                <a:latin typeface="Courier New"/>
                <a:ea typeface="+mn-lt"/>
                <a:cs typeface="+mn-lt"/>
              </a:rPr>
              <a:t>'</a:t>
            </a:r>
            <a:r>
              <a:rPr lang="en-US" sz="1600" dirty="0" err="1">
                <a:solidFill>
                  <a:srgbClr val="FF0000"/>
                </a:solidFill>
                <a:latin typeface="Courier New"/>
                <a:ea typeface="+mn-lt"/>
                <a:cs typeface="+mn-lt"/>
              </a:rPr>
              <a:t>variable_name</a:t>
            </a:r>
            <a:r>
              <a:rPr lang="en-US" sz="1600" dirty="0">
                <a:solidFill>
                  <a:srgbClr val="FF0000"/>
                </a:solidFill>
                <a:latin typeface="Courier New"/>
                <a:ea typeface="+mn-lt"/>
                <a:cs typeface="+mn-lt"/>
              </a:rPr>
              <a:t>'</a:t>
            </a:r>
            <a:r>
              <a:rPr lang="en-US" sz="1600" dirty="0">
                <a:latin typeface="Courier New"/>
                <a:ea typeface="+mn-lt"/>
                <a:cs typeface="+mn-lt"/>
              </a:rPr>
              <a:t>)</a:t>
            </a:r>
          </a:p>
        </p:txBody>
      </p:sp>
    </p:spTree>
    <p:extLst>
      <p:ext uri="{BB962C8B-B14F-4D97-AF65-F5344CB8AC3E}">
        <p14:creationId xmlns:p14="http://schemas.microsoft.com/office/powerpoint/2010/main" val="866346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29B0-0B4C-4CFB-89CD-3C78734A5B4C}"/>
              </a:ext>
            </a:extLst>
          </p:cNvPr>
          <p:cNvSpPr>
            <a:spLocks noGrp="1"/>
          </p:cNvSpPr>
          <p:nvPr>
            <p:ph type="title"/>
          </p:nvPr>
        </p:nvSpPr>
        <p:spPr/>
        <p:txBody>
          <a:bodyPr vert="horz" lIns="91440" tIns="45720" rIns="91440" bIns="45720" rtlCol="0" anchor="ctr">
            <a:noAutofit/>
          </a:bodyPr>
          <a:lstStyle/>
          <a:p>
            <a:r>
              <a:rPr lang="en-US" sz="3600" dirty="0">
                <a:cs typeface="Calibri Light"/>
              </a:rPr>
              <a:t>Environment variables in Windows (called "system variables" by Windows) can be set from the "Advanced system settings" pane in the System Control Panel.</a:t>
            </a:r>
          </a:p>
        </p:txBody>
      </p:sp>
      <p:pic>
        <p:nvPicPr>
          <p:cNvPr id="4" name="Picture 4" descr="Graphical user interface, text, application, email&#10;&#10;Description automatically generated">
            <a:extLst>
              <a:ext uri="{FF2B5EF4-FFF2-40B4-BE49-F238E27FC236}">
                <a16:creationId xmlns:a16="http://schemas.microsoft.com/office/drawing/2014/main" id="{85890360-91E3-40D7-938C-A36F0A84818F}"/>
              </a:ext>
            </a:extLst>
          </p:cNvPr>
          <p:cNvPicPr>
            <a:picLocks noGrp="1" noChangeAspect="1"/>
          </p:cNvPicPr>
          <p:nvPr>
            <p:ph idx="1"/>
          </p:nvPr>
        </p:nvPicPr>
        <p:blipFill>
          <a:blip r:embed="rId2"/>
          <a:stretch>
            <a:fillRect/>
          </a:stretch>
        </p:blipFill>
        <p:spPr>
          <a:xfrm>
            <a:off x="661300" y="2182432"/>
            <a:ext cx="4556870" cy="2554515"/>
          </a:xfrm>
        </p:spPr>
      </p:pic>
      <p:pic>
        <p:nvPicPr>
          <p:cNvPr id="5" name="Picture 5" descr="Graphical user interface, text, application, email&#10;&#10;Description automatically generated">
            <a:extLst>
              <a:ext uri="{FF2B5EF4-FFF2-40B4-BE49-F238E27FC236}">
                <a16:creationId xmlns:a16="http://schemas.microsoft.com/office/drawing/2014/main" id="{BBC3A6C1-2BA7-4210-919F-F316633577EB}"/>
              </a:ext>
            </a:extLst>
          </p:cNvPr>
          <p:cNvPicPr>
            <a:picLocks noChangeAspect="1"/>
          </p:cNvPicPr>
          <p:nvPr/>
        </p:nvPicPr>
        <p:blipFill>
          <a:blip r:embed="rId3"/>
          <a:stretch>
            <a:fillRect/>
          </a:stretch>
        </p:blipFill>
        <p:spPr>
          <a:xfrm>
            <a:off x="5362547" y="2079339"/>
            <a:ext cx="3131388" cy="3549318"/>
          </a:xfrm>
          <a:prstGeom prst="rect">
            <a:avLst/>
          </a:prstGeom>
        </p:spPr>
      </p:pic>
      <p:sp>
        <p:nvSpPr>
          <p:cNvPr id="6" name="Oval 5">
            <a:extLst>
              <a:ext uri="{FF2B5EF4-FFF2-40B4-BE49-F238E27FC236}">
                <a16:creationId xmlns:a16="http://schemas.microsoft.com/office/drawing/2014/main" id="{2A76E730-31F2-4C04-AF2E-B9FB5FCE4F29}"/>
              </a:ext>
            </a:extLst>
          </p:cNvPr>
          <p:cNvSpPr/>
          <p:nvPr/>
        </p:nvSpPr>
        <p:spPr>
          <a:xfrm>
            <a:off x="6924100" y="4734498"/>
            <a:ext cx="1682150" cy="608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F34117-A361-4680-831E-756DE1993F16}"/>
              </a:ext>
            </a:extLst>
          </p:cNvPr>
          <p:cNvSpPr/>
          <p:nvPr/>
        </p:nvSpPr>
        <p:spPr>
          <a:xfrm>
            <a:off x="607763" y="2925895"/>
            <a:ext cx="1002778" cy="176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 application, email&#10;&#10;Description automatically generated">
            <a:extLst>
              <a:ext uri="{FF2B5EF4-FFF2-40B4-BE49-F238E27FC236}">
                <a16:creationId xmlns:a16="http://schemas.microsoft.com/office/drawing/2014/main" id="{3F1DE865-FAAC-48BA-8ED5-6E3CB3498B3B}"/>
              </a:ext>
            </a:extLst>
          </p:cNvPr>
          <p:cNvPicPr>
            <a:picLocks noChangeAspect="1"/>
          </p:cNvPicPr>
          <p:nvPr/>
        </p:nvPicPr>
        <p:blipFill>
          <a:blip r:embed="rId4"/>
          <a:stretch>
            <a:fillRect/>
          </a:stretch>
        </p:blipFill>
        <p:spPr>
          <a:xfrm>
            <a:off x="8543580" y="2248242"/>
            <a:ext cx="3440934" cy="1351635"/>
          </a:xfrm>
          <a:prstGeom prst="rect">
            <a:avLst/>
          </a:prstGeom>
        </p:spPr>
      </p:pic>
      <p:sp>
        <p:nvSpPr>
          <p:cNvPr id="9" name="Oval 8">
            <a:extLst>
              <a:ext uri="{FF2B5EF4-FFF2-40B4-BE49-F238E27FC236}">
                <a16:creationId xmlns:a16="http://schemas.microsoft.com/office/drawing/2014/main" id="{57F52A22-611C-48A8-9584-C8ABDBFCFE9F}"/>
              </a:ext>
            </a:extLst>
          </p:cNvPr>
          <p:cNvSpPr/>
          <p:nvPr/>
        </p:nvSpPr>
        <p:spPr>
          <a:xfrm>
            <a:off x="1030076" y="2301605"/>
            <a:ext cx="1553621" cy="1856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6C5D019-2B9B-44C6-A117-EEC404C493C2}"/>
              </a:ext>
            </a:extLst>
          </p:cNvPr>
          <p:cNvSpPr txBox="1">
            <a:spLocks/>
          </p:cNvSpPr>
          <p:nvPr/>
        </p:nvSpPr>
        <p:spPr>
          <a:xfrm>
            <a:off x="2487058" y="2023164"/>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1</a:t>
            </a:r>
            <a:endParaRPr lang="en-US" b="1">
              <a:solidFill>
                <a:srgbClr val="FF0000"/>
              </a:solidFill>
              <a:cs typeface="Calibri Light"/>
            </a:endParaRPr>
          </a:p>
        </p:txBody>
      </p:sp>
      <p:sp>
        <p:nvSpPr>
          <p:cNvPr id="12" name="Title 1">
            <a:extLst>
              <a:ext uri="{FF2B5EF4-FFF2-40B4-BE49-F238E27FC236}">
                <a16:creationId xmlns:a16="http://schemas.microsoft.com/office/drawing/2014/main" id="{4E07E73D-CAA3-4681-8A7D-3DB3069B775C}"/>
              </a:ext>
            </a:extLst>
          </p:cNvPr>
          <p:cNvSpPr txBox="1">
            <a:spLocks/>
          </p:cNvSpPr>
          <p:nvPr/>
        </p:nvSpPr>
        <p:spPr>
          <a:xfrm>
            <a:off x="715178" y="2968778"/>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2</a:t>
            </a:r>
            <a:endParaRPr lang="en-US" b="1" dirty="0">
              <a:solidFill>
                <a:srgbClr val="FF0000"/>
              </a:solidFill>
              <a:cs typeface="Calibri Light"/>
            </a:endParaRPr>
          </a:p>
        </p:txBody>
      </p:sp>
      <p:sp>
        <p:nvSpPr>
          <p:cNvPr id="13" name="Title 1">
            <a:extLst>
              <a:ext uri="{FF2B5EF4-FFF2-40B4-BE49-F238E27FC236}">
                <a16:creationId xmlns:a16="http://schemas.microsoft.com/office/drawing/2014/main" id="{4328967E-FA58-4A69-A781-E12AAF02C389}"/>
              </a:ext>
            </a:extLst>
          </p:cNvPr>
          <p:cNvSpPr txBox="1">
            <a:spLocks/>
          </p:cNvSpPr>
          <p:nvPr/>
        </p:nvSpPr>
        <p:spPr>
          <a:xfrm>
            <a:off x="6581660" y="4667212"/>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3</a:t>
            </a:r>
            <a:endParaRPr lang="en-US" b="1" dirty="0">
              <a:solidFill>
                <a:srgbClr val="FF0000"/>
              </a:solidFill>
              <a:cs typeface="Calibri Light"/>
            </a:endParaRPr>
          </a:p>
        </p:txBody>
      </p:sp>
      <p:sp>
        <p:nvSpPr>
          <p:cNvPr id="14" name="Title 1">
            <a:extLst>
              <a:ext uri="{FF2B5EF4-FFF2-40B4-BE49-F238E27FC236}">
                <a16:creationId xmlns:a16="http://schemas.microsoft.com/office/drawing/2014/main" id="{06A8B0CB-3B1C-465E-96E1-97A066E963F7}"/>
              </a:ext>
            </a:extLst>
          </p:cNvPr>
          <p:cNvSpPr txBox="1">
            <a:spLocks/>
          </p:cNvSpPr>
          <p:nvPr/>
        </p:nvSpPr>
        <p:spPr>
          <a:xfrm>
            <a:off x="9758190" y="3115669"/>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4</a:t>
            </a:r>
            <a:endParaRPr lang="en-US" b="1" dirty="0">
              <a:solidFill>
                <a:srgbClr val="FF0000"/>
              </a:solidFill>
              <a:cs typeface="Calibri Light"/>
            </a:endParaRPr>
          </a:p>
        </p:txBody>
      </p:sp>
    </p:spTree>
    <p:extLst>
      <p:ext uri="{BB962C8B-B14F-4D97-AF65-F5344CB8AC3E}">
        <p14:creationId xmlns:p14="http://schemas.microsoft.com/office/powerpoint/2010/main" val="1454753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2B53-A77F-4A0C-B8BD-5660F173895E}"/>
              </a:ext>
            </a:extLst>
          </p:cNvPr>
          <p:cNvSpPr>
            <a:spLocks noGrp="1"/>
          </p:cNvSpPr>
          <p:nvPr>
            <p:ph type="title"/>
          </p:nvPr>
        </p:nvSpPr>
        <p:spPr/>
        <p:txBody>
          <a:bodyPr>
            <a:normAutofit fontScale="90000"/>
          </a:bodyPr>
          <a:lstStyle/>
          <a:p>
            <a:r>
              <a:rPr lang="en-US" dirty="0">
                <a:cs typeface="Calibri Light"/>
              </a:rPr>
              <a:t>Environment variables can be set in </a:t>
            </a:r>
            <a:r>
              <a:rPr lang="en-US" dirty="0">
                <a:latin typeface="Courier New"/>
                <a:cs typeface="Calibri Light"/>
              </a:rPr>
              <a:t>~/.</a:t>
            </a:r>
            <a:r>
              <a:rPr lang="en-US" dirty="0" err="1">
                <a:latin typeface="Courier New"/>
                <a:cs typeface="Calibri Light"/>
              </a:rPr>
              <a:t>bashrc</a:t>
            </a:r>
            <a:r>
              <a:rPr lang="en-US" dirty="0">
                <a:cs typeface="Calibri Light"/>
              </a:rPr>
              <a:t> in Linux by adding a line to set the variable at each new terminal session.</a:t>
            </a:r>
            <a:endParaRPr lang="en-US" dirty="0"/>
          </a:p>
        </p:txBody>
      </p:sp>
      <p:sp>
        <p:nvSpPr>
          <p:cNvPr id="3" name="Content Placeholder 2">
            <a:extLst>
              <a:ext uri="{FF2B5EF4-FFF2-40B4-BE49-F238E27FC236}">
                <a16:creationId xmlns:a16="http://schemas.microsoft.com/office/drawing/2014/main" id="{8DF33793-26D3-49F8-84B6-88B2C461D5BC}"/>
              </a:ext>
            </a:extLst>
          </p:cNvPr>
          <p:cNvSpPr>
            <a:spLocks noGrp="1"/>
          </p:cNvSpPr>
          <p:nvPr>
            <p:ph idx="1"/>
          </p:nvPr>
        </p:nvSpPr>
        <p:spPr>
          <a:xfrm>
            <a:off x="3096657" y="3156829"/>
            <a:ext cx="6081312" cy="541339"/>
          </a:xfrm>
          <a:solidFill>
            <a:schemeClr val="tx1"/>
          </a:solidFill>
        </p:spPr>
        <p:txBody>
          <a:bodyPr vert="horz" lIns="91440" tIns="45720" rIns="91440" bIns="45720" rtlCol="0" anchor="t">
            <a:normAutofit/>
          </a:bodyPr>
          <a:lstStyle/>
          <a:p>
            <a:pPr marL="0" indent="0">
              <a:buNone/>
            </a:pPr>
            <a:r>
              <a:rPr lang="en-US" dirty="0">
                <a:solidFill>
                  <a:schemeClr val="bg1"/>
                </a:solidFill>
                <a:latin typeface="Consolas"/>
              </a:rPr>
              <a:t>export VAR_NAME=</a:t>
            </a:r>
            <a:r>
              <a:rPr lang="en-US" dirty="0" err="1">
                <a:solidFill>
                  <a:schemeClr val="bg1"/>
                </a:solidFill>
                <a:latin typeface="Consolas"/>
              </a:rPr>
              <a:t>variable_value</a:t>
            </a:r>
            <a:endParaRPr lang="en-US" dirty="0" err="1">
              <a:solidFill>
                <a:schemeClr val="bg1"/>
              </a:solidFill>
              <a:latin typeface="Consolas"/>
              <a:cs typeface="Calibri" panose="020F0502020204030204"/>
            </a:endParaRPr>
          </a:p>
        </p:txBody>
      </p:sp>
    </p:spTree>
    <p:extLst>
      <p:ext uri="{BB962C8B-B14F-4D97-AF65-F5344CB8AC3E}">
        <p14:creationId xmlns:p14="http://schemas.microsoft.com/office/powerpoint/2010/main" val="270568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A02-DF9E-411D-9CC9-3E53348AFB86}"/>
              </a:ext>
            </a:extLst>
          </p:cNvPr>
          <p:cNvSpPr>
            <a:spLocks noGrp="1"/>
          </p:cNvSpPr>
          <p:nvPr>
            <p:ph type="title"/>
          </p:nvPr>
        </p:nvSpPr>
        <p:spPr/>
        <p:txBody>
          <a:bodyPr vert="horz" lIns="91440" tIns="45720" rIns="91440" bIns="45720" rtlCol="0" anchor="ctr">
            <a:noAutofit/>
          </a:bodyPr>
          <a:lstStyle/>
          <a:p>
            <a:r>
              <a:rPr lang="en-US" sz="3600" dirty="0">
                <a:cs typeface="Calibri Light"/>
              </a:rPr>
              <a:t>Unit test: the most atomic type of test.  Test scope </a:t>
            </a:r>
            <a:r>
              <a:rPr lang="en-US" sz="3600">
                <a:cs typeface="Calibri Light"/>
              </a:rPr>
              <a:t>is something that can be logically isolated (generally no dependencies on other libraries, files, or functions).</a:t>
            </a:r>
            <a:endParaRPr lang="en-US" sz="3600" dirty="0">
              <a:cs typeface="Calibri Light"/>
            </a:endParaRPr>
          </a:p>
        </p:txBody>
      </p:sp>
      <p:pic>
        <p:nvPicPr>
          <p:cNvPr id="4" name="Picture 4" descr="A picture containing pool ball, pool table, furniture, sport&#10;&#10;Description automatically generated">
            <a:extLst>
              <a:ext uri="{FF2B5EF4-FFF2-40B4-BE49-F238E27FC236}">
                <a16:creationId xmlns:a16="http://schemas.microsoft.com/office/drawing/2014/main" id="{0F7E8A29-8542-42BA-979E-129B48ED361C}"/>
              </a:ext>
            </a:extLst>
          </p:cNvPr>
          <p:cNvPicPr>
            <a:picLocks noGrp="1" noChangeAspect="1"/>
          </p:cNvPicPr>
          <p:nvPr>
            <p:ph idx="1"/>
          </p:nvPr>
        </p:nvPicPr>
        <p:blipFill>
          <a:blip r:embed="rId2"/>
          <a:stretch>
            <a:fillRect/>
          </a:stretch>
        </p:blipFill>
        <p:spPr>
          <a:xfrm>
            <a:off x="4173857" y="1825625"/>
            <a:ext cx="3844286" cy="4351338"/>
          </a:xfrm>
        </p:spPr>
      </p:pic>
    </p:spTree>
    <p:extLst>
      <p:ext uri="{BB962C8B-B14F-4D97-AF65-F5344CB8AC3E}">
        <p14:creationId xmlns:p14="http://schemas.microsoft.com/office/powerpoint/2010/main" val="112246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17EE-65AE-4DEB-BE84-13DE54BD4D92}"/>
              </a:ext>
            </a:extLst>
          </p:cNvPr>
          <p:cNvSpPr>
            <a:spLocks noGrp="1"/>
          </p:cNvSpPr>
          <p:nvPr>
            <p:ph type="title"/>
          </p:nvPr>
        </p:nvSpPr>
        <p:spPr/>
        <p:txBody>
          <a:bodyPr>
            <a:noAutofit/>
          </a:bodyPr>
          <a:lstStyle/>
          <a:p>
            <a:r>
              <a:rPr lang="en-US" sz="3200" dirty="0"/>
              <a:t>This is useful for setting flags, which allow users to optionally run blocks of code.  This is a more sustainable practice than commenting code on and off as it can have default behavior and associated warnings.</a:t>
            </a:r>
          </a:p>
        </p:txBody>
      </p:sp>
      <p:pic>
        <p:nvPicPr>
          <p:cNvPr id="5" name="Picture 4">
            <a:extLst>
              <a:ext uri="{FF2B5EF4-FFF2-40B4-BE49-F238E27FC236}">
                <a16:creationId xmlns:a16="http://schemas.microsoft.com/office/drawing/2014/main" id="{A3A3D8FE-6597-4A0B-8AFA-A628B052D516}"/>
              </a:ext>
            </a:extLst>
          </p:cNvPr>
          <p:cNvPicPr>
            <a:picLocks noChangeAspect="1"/>
          </p:cNvPicPr>
          <p:nvPr/>
        </p:nvPicPr>
        <p:blipFill>
          <a:blip r:embed="rId2"/>
          <a:stretch>
            <a:fillRect/>
          </a:stretch>
        </p:blipFill>
        <p:spPr>
          <a:xfrm>
            <a:off x="6716971" y="2811657"/>
            <a:ext cx="4887007" cy="2124371"/>
          </a:xfrm>
          <a:prstGeom prst="rect">
            <a:avLst/>
          </a:prstGeom>
        </p:spPr>
      </p:pic>
      <p:sp>
        <p:nvSpPr>
          <p:cNvPr id="6" name="Right Arrow 3">
            <a:extLst>
              <a:ext uri="{FF2B5EF4-FFF2-40B4-BE49-F238E27FC236}">
                <a16:creationId xmlns:a16="http://schemas.microsoft.com/office/drawing/2014/main" id="{717FE544-BAB1-43E7-8AA6-7EE6F74DE71D}"/>
              </a:ext>
            </a:extLst>
          </p:cNvPr>
          <p:cNvSpPr/>
          <p:nvPr/>
        </p:nvSpPr>
        <p:spPr>
          <a:xfrm>
            <a:off x="4812878" y="3429000"/>
            <a:ext cx="1324303" cy="84805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A0FD25E-2986-4E19-8C54-8B422A79427D}"/>
              </a:ext>
            </a:extLst>
          </p:cNvPr>
          <p:cNvSpPr txBox="1">
            <a:spLocks/>
          </p:cNvSpPr>
          <p:nvPr/>
        </p:nvSpPr>
        <p:spPr>
          <a:xfrm>
            <a:off x="838200" y="2523915"/>
            <a:ext cx="3076074" cy="2658221"/>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9600" b="1" i="1" dirty="0">
                <a:latin typeface="Times New Roman" panose="02020603050405020304" pitchFamily="18" charset="0"/>
                <a:cs typeface="Times New Roman" panose="02020603050405020304" pitchFamily="18" charset="0"/>
              </a:rPr>
              <a:t>/* //</a:t>
            </a:r>
          </a:p>
          <a:p>
            <a:r>
              <a:rPr lang="en-US" sz="9600" b="1" i="1" dirty="0">
                <a:latin typeface="Times New Roman" panose="02020603050405020304" pitchFamily="18" charset="0"/>
                <a:cs typeface="Times New Roman" panose="02020603050405020304" pitchFamily="18" charset="0"/>
              </a:rPr>
              <a:t>% #</a:t>
            </a:r>
          </a:p>
        </p:txBody>
      </p:sp>
      <p:sp>
        <p:nvSpPr>
          <p:cNvPr id="8" name="&quot;No&quot; Symbol 7">
            <a:extLst>
              <a:ext uri="{FF2B5EF4-FFF2-40B4-BE49-F238E27FC236}">
                <a16:creationId xmlns:a16="http://schemas.microsoft.com/office/drawing/2014/main" id="{5B61384D-E973-4400-BA9F-37CC13B4743C}"/>
              </a:ext>
            </a:extLst>
          </p:cNvPr>
          <p:cNvSpPr/>
          <p:nvPr/>
        </p:nvSpPr>
        <p:spPr>
          <a:xfrm>
            <a:off x="1084463" y="2811657"/>
            <a:ext cx="1882151" cy="1882151"/>
          </a:xfrm>
          <a:prstGeom prst="noSmoking">
            <a:avLst/>
          </a:prstGeom>
          <a:solidFill>
            <a:srgbClr val="FF0000">
              <a:alpha val="50196"/>
            </a:srgbClr>
          </a:solidFill>
          <a:ln w="3175">
            <a:solidFill>
              <a:srgbClr val="000000">
                <a:alpha val="4509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48003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profiling of the Geometry library.</a:t>
            </a:r>
          </a:p>
        </p:txBody>
      </p:sp>
      <p:pic>
        <p:nvPicPr>
          <p:cNvPr id="4" name="Picture 3"/>
          <p:cNvPicPr>
            <a:picLocks noChangeAspect="1"/>
          </p:cNvPicPr>
          <p:nvPr/>
        </p:nvPicPr>
        <p:blipFill>
          <a:blip r:embed="rId2"/>
          <a:stretch>
            <a:fillRect/>
          </a:stretch>
        </p:blipFill>
        <p:spPr>
          <a:xfrm>
            <a:off x="2527069" y="1825625"/>
            <a:ext cx="7143312" cy="4598902"/>
          </a:xfrm>
          <a:prstGeom prst="rect">
            <a:avLst/>
          </a:prstGeom>
        </p:spPr>
      </p:pic>
    </p:spTree>
    <p:extLst>
      <p:ext uri="{BB962C8B-B14F-4D97-AF65-F5344CB8AC3E}">
        <p14:creationId xmlns:p14="http://schemas.microsoft.com/office/powerpoint/2010/main" val="1701966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5F7-91A0-40CA-B786-E2BD60DB8BB9}"/>
              </a:ext>
            </a:extLst>
          </p:cNvPr>
          <p:cNvSpPr>
            <a:spLocks noGrp="1"/>
          </p:cNvSpPr>
          <p:nvPr>
            <p:ph type="title"/>
          </p:nvPr>
        </p:nvSpPr>
        <p:spPr/>
        <p:txBody>
          <a:bodyPr/>
          <a:lstStyle/>
          <a:p>
            <a:r>
              <a:rPr lang="en-US" dirty="0">
                <a:cs typeface="Calibri Light"/>
              </a:rPr>
              <a:t>Performance profiling of the </a:t>
            </a:r>
            <a:r>
              <a:rPr lang="en-US" dirty="0" err="1">
                <a:cs typeface="Calibri Light"/>
              </a:rPr>
              <a:t>MapGen</a:t>
            </a:r>
            <a:r>
              <a:rPr lang="en-US" dirty="0">
                <a:cs typeface="Calibri Light"/>
              </a:rPr>
              <a:t> library.</a:t>
            </a:r>
            <a:endParaRPr lang="en-US" dirty="0"/>
          </a:p>
        </p:txBody>
      </p:sp>
      <p:pic>
        <p:nvPicPr>
          <p:cNvPr id="4" name="Picture 4" descr="Table&#10;&#10;Description automatically generated">
            <a:extLst>
              <a:ext uri="{FF2B5EF4-FFF2-40B4-BE49-F238E27FC236}">
                <a16:creationId xmlns:a16="http://schemas.microsoft.com/office/drawing/2014/main" id="{BEBC6E6C-3B4E-4427-BC24-48A2C4019217}"/>
              </a:ext>
            </a:extLst>
          </p:cNvPr>
          <p:cNvPicPr>
            <a:picLocks noGrp="1" noChangeAspect="1"/>
          </p:cNvPicPr>
          <p:nvPr>
            <p:ph idx="1"/>
          </p:nvPr>
        </p:nvPicPr>
        <p:blipFill>
          <a:blip r:embed="rId2"/>
          <a:stretch>
            <a:fillRect/>
          </a:stretch>
        </p:blipFill>
        <p:spPr>
          <a:xfrm>
            <a:off x="2452222" y="1825625"/>
            <a:ext cx="7287556" cy="4351338"/>
          </a:xfrm>
        </p:spPr>
      </p:pic>
    </p:spTree>
    <p:extLst>
      <p:ext uri="{BB962C8B-B14F-4D97-AF65-F5344CB8AC3E}">
        <p14:creationId xmlns:p14="http://schemas.microsoft.com/office/powerpoint/2010/main" val="47616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587B-7D99-4623-B11E-50A082537F8E}"/>
              </a:ext>
            </a:extLst>
          </p:cNvPr>
          <p:cNvSpPr>
            <a:spLocks noGrp="1"/>
          </p:cNvSpPr>
          <p:nvPr>
            <p:ph type="title"/>
          </p:nvPr>
        </p:nvSpPr>
        <p:spPr/>
        <p:txBody>
          <a:bodyPr/>
          <a:lstStyle/>
          <a:p>
            <a:r>
              <a:rPr lang="en-US" dirty="0">
                <a:cs typeface="Calibri Light"/>
              </a:rPr>
              <a:t>Advantages: small scope allows for quick </a:t>
            </a:r>
            <a:r>
              <a:rPr lang="en-US">
                <a:cs typeface="Calibri Light"/>
              </a:rPr>
              <a:t>testing and straight forward debugging.</a:t>
            </a:r>
            <a:endParaRPr lang="en-US"/>
          </a:p>
        </p:txBody>
      </p:sp>
      <p:sp>
        <p:nvSpPr>
          <p:cNvPr id="3" name="Content Placeholder 2">
            <a:extLst>
              <a:ext uri="{FF2B5EF4-FFF2-40B4-BE49-F238E27FC236}">
                <a16:creationId xmlns:a16="http://schemas.microsoft.com/office/drawing/2014/main" id="{0A07D7DA-F6F9-4663-9199-C53DEABD941C}"/>
              </a:ext>
            </a:extLst>
          </p:cNvPr>
          <p:cNvSpPr>
            <a:spLocks noGrp="1"/>
          </p:cNvSpPr>
          <p:nvPr>
            <p:ph idx="1"/>
          </p:nvPr>
        </p:nvSpPr>
        <p:spPr>
          <a:xfrm>
            <a:off x="838200" y="4261527"/>
            <a:ext cx="2470879" cy="578814"/>
          </a:xfrm>
        </p:spPr>
        <p:txBody>
          <a:bodyPr vert="horz" lIns="91440" tIns="45720" rIns="91440" bIns="45720" rtlCol="0" anchor="t">
            <a:noAutofit/>
          </a:bodyPr>
          <a:lstStyle/>
          <a:p>
            <a:pPr marL="0" indent="0">
              <a:buNone/>
            </a:pPr>
            <a:r>
              <a:rPr lang="en-US" sz="2200">
                <a:cs typeface="Calibri"/>
              </a:rPr>
              <a:t>The same function calls without instrumentation:</a:t>
            </a:r>
          </a:p>
        </p:txBody>
      </p:sp>
      <p:pic>
        <p:nvPicPr>
          <p:cNvPr id="5" name="Picture 5" descr="Table&#10;&#10;Description automatically generated">
            <a:extLst>
              <a:ext uri="{FF2B5EF4-FFF2-40B4-BE49-F238E27FC236}">
                <a16:creationId xmlns:a16="http://schemas.microsoft.com/office/drawing/2014/main" id="{842C434C-A9C1-45C9-9C6C-C43A411D95D5}"/>
              </a:ext>
            </a:extLst>
          </p:cNvPr>
          <p:cNvPicPr>
            <a:picLocks noChangeAspect="1"/>
          </p:cNvPicPr>
          <p:nvPr/>
        </p:nvPicPr>
        <p:blipFill>
          <a:blip r:embed="rId2"/>
          <a:stretch>
            <a:fillRect/>
          </a:stretch>
        </p:blipFill>
        <p:spPr>
          <a:xfrm>
            <a:off x="3675089" y="1822066"/>
            <a:ext cx="6628150" cy="2276983"/>
          </a:xfrm>
          <a:prstGeom prst="rect">
            <a:avLst/>
          </a:prstGeom>
        </p:spPr>
      </p:pic>
      <p:pic>
        <p:nvPicPr>
          <p:cNvPr id="6" name="Picture 6" descr="Table&#10;&#10;Description automatically generated">
            <a:extLst>
              <a:ext uri="{FF2B5EF4-FFF2-40B4-BE49-F238E27FC236}">
                <a16:creationId xmlns:a16="http://schemas.microsoft.com/office/drawing/2014/main" id="{58187C6E-8954-4498-9E1F-6A6450846B50}"/>
              </a:ext>
            </a:extLst>
          </p:cNvPr>
          <p:cNvPicPr>
            <a:picLocks noChangeAspect="1"/>
          </p:cNvPicPr>
          <p:nvPr/>
        </p:nvPicPr>
        <p:blipFill>
          <a:blip r:embed="rId3"/>
          <a:stretch>
            <a:fillRect/>
          </a:stretch>
        </p:blipFill>
        <p:spPr>
          <a:xfrm>
            <a:off x="3675089" y="4255949"/>
            <a:ext cx="6628150" cy="2318494"/>
          </a:xfrm>
          <a:prstGeom prst="rect">
            <a:avLst/>
          </a:prstGeom>
        </p:spPr>
      </p:pic>
      <p:sp>
        <p:nvSpPr>
          <p:cNvPr id="8" name="Content Placeholder 2">
            <a:extLst>
              <a:ext uri="{FF2B5EF4-FFF2-40B4-BE49-F238E27FC236}">
                <a16:creationId xmlns:a16="http://schemas.microsoft.com/office/drawing/2014/main" id="{44DA5205-23CA-4542-9B03-80AA7E71F710}"/>
              </a:ext>
            </a:extLst>
          </p:cNvPr>
          <p:cNvSpPr txBox="1">
            <a:spLocks/>
          </p:cNvSpPr>
          <p:nvPr/>
        </p:nvSpPr>
        <p:spPr>
          <a:xfrm>
            <a:off x="990600" y="1978025"/>
            <a:ext cx="2470879" cy="578814"/>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Instrumented with 19 assertion tests:</a:t>
            </a:r>
            <a:endParaRPr lang="en-US" dirty="0">
              <a:cs typeface="Calibri"/>
            </a:endParaRPr>
          </a:p>
        </p:txBody>
      </p:sp>
    </p:spTree>
    <p:extLst>
      <p:ext uri="{BB962C8B-B14F-4D97-AF65-F5344CB8AC3E}">
        <p14:creationId xmlns:p14="http://schemas.microsoft.com/office/powerpoint/2010/main" val="370722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8EF0-BAA6-4229-BD3F-FCFB2A62F5E2}"/>
              </a:ext>
            </a:extLst>
          </p:cNvPr>
          <p:cNvSpPr>
            <a:spLocks noGrp="1"/>
          </p:cNvSpPr>
          <p:nvPr>
            <p:ph type="title"/>
          </p:nvPr>
        </p:nvSpPr>
        <p:spPr/>
        <p:txBody>
          <a:bodyPr/>
          <a:lstStyle/>
          <a:p>
            <a:r>
              <a:rPr lang="en-US" dirty="0">
                <a:cs typeface="Calibri Light"/>
              </a:rPr>
              <a:t>Disadvantages: unit tests do not protect from integration or </a:t>
            </a:r>
            <a:r>
              <a:rPr lang="en-US">
                <a:cs typeface="Calibri Light"/>
              </a:rPr>
              <a:t>performance regressions.</a:t>
            </a:r>
            <a:endParaRPr lang="en-US"/>
          </a:p>
        </p:txBody>
      </p:sp>
      <p:pic>
        <p:nvPicPr>
          <p:cNvPr id="4" name="Picture 4" descr="Diagram, schematic&#10;&#10;Description automatically generated">
            <a:extLst>
              <a:ext uri="{FF2B5EF4-FFF2-40B4-BE49-F238E27FC236}">
                <a16:creationId xmlns:a16="http://schemas.microsoft.com/office/drawing/2014/main" id="{813E567E-57EF-4D9C-BECB-3C2EA25C34A4}"/>
              </a:ext>
            </a:extLst>
          </p:cNvPr>
          <p:cNvPicPr>
            <a:picLocks noChangeAspect="1"/>
          </p:cNvPicPr>
          <p:nvPr/>
        </p:nvPicPr>
        <p:blipFill>
          <a:blip r:embed="rId2"/>
          <a:stretch>
            <a:fillRect/>
          </a:stretch>
        </p:blipFill>
        <p:spPr>
          <a:xfrm>
            <a:off x="1033378" y="2986193"/>
            <a:ext cx="4504246" cy="1538017"/>
          </a:xfrm>
          <a:prstGeom prst="rect">
            <a:avLst/>
          </a:prstGeom>
        </p:spPr>
      </p:pic>
      <p:pic>
        <p:nvPicPr>
          <p:cNvPr id="5" name="Picture 5">
            <a:extLst>
              <a:ext uri="{FF2B5EF4-FFF2-40B4-BE49-F238E27FC236}">
                <a16:creationId xmlns:a16="http://schemas.microsoft.com/office/drawing/2014/main" id="{98235177-B077-4D96-A571-0F6864AA5CB4}"/>
              </a:ext>
            </a:extLst>
          </p:cNvPr>
          <p:cNvPicPr>
            <a:picLocks noChangeAspect="1"/>
          </p:cNvPicPr>
          <p:nvPr/>
        </p:nvPicPr>
        <p:blipFill>
          <a:blip r:embed="rId3"/>
          <a:stretch>
            <a:fillRect/>
          </a:stretch>
        </p:blipFill>
        <p:spPr>
          <a:xfrm>
            <a:off x="7894698" y="2933072"/>
            <a:ext cx="1003359" cy="1638839"/>
          </a:xfrm>
          <a:prstGeom prst="rect">
            <a:avLst/>
          </a:prstGeom>
        </p:spPr>
      </p:pic>
      <p:cxnSp>
        <p:nvCxnSpPr>
          <p:cNvPr id="10" name="Straight Arrow Connector 9">
            <a:extLst>
              <a:ext uri="{FF2B5EF4-FFF2-40B4-BE49-F238E27FC236}">
                <a16:creationId xmlns:a16="http://schemas.microsoft.com/office/drawing/2014/main" id="{A936097B-ED55-49AD-B065-D3A012F20B34}"/>
              </a:ext>
            </a:extLst>
          </p:cNvPr>
          <p:cNvCxnSpPr/>
          <p:nvPr/>
        </p:nvCxnSpPr>
        <p:spPr>
          <a:xfrm>
            <a:off x="7779055" y="2752611"/>
            <a:ext cx="1223114" cy="1948390"/>
          </a:xfrm>
          <a:prstGeom prst="straightConnector1">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083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lstStyle/>
          <a:p>
            <a:r>
              <a:rPr lang="en-US" dirty="0">
                <a:cs typeface="Calibri Light"/>
              </a:rPr>
              <a:t>Current implementation is based on binary </a:t>
            </a:r>
            <a:r>
              <a:rPr lang="en-US">
                <a:cs typeface="Calibri Light"/>
              </a:rPr>
              <a:t>assertions.  This is typical for simplicity.</a:t>
            </a:r>
            <a:endParaRPr lang="en-US"/>
          </a:p>
        </p:txBody>
      </p:sp>
      <p:sp>
        <p:nvSpPr>
          <p:cNvPr id="4" name="Rectangle 3">
            <a:extLst>
              <a:ext uri="{FF2B5EF4-FFF2-40B4-BE49-F238E27FC236}">
                <a16:creationId xmlns:a16="http://schemas.microsoft.com/office/drawing/2014/main" id="{0259DDC2-7A72-4E1D-8B27-40FE6A613D24}"/>
              </a:ext>
            </a:extLst>
          </p:cNvPr>
          <p:cNvSpPr/>
          <p:nvPr/>
        </p:nvSpPr>
        <p:spPr>
          <a:xfrm>
            <a:off x="1924560" y="2154340"/>
            <a:ext cx="7802620"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BASIC example 1</a:t>
            </a:r>
            <a:endParaRPr lang="en-US">
              <a:solidFill>
                <a:schemeClr val="accent6">
                  <a:lumMod val="75000"/>
                </a:schemeClr>
              </a:solidFill>
              <a:latin typeface="Courier New"/>
              <a:ea typeface="+mn-lt"/>
              <a:cs typeface="+mn-lt"/>
            </a:endParaRPr>
          </a:p>
          <a:p>
            <a:r>
              <a:rPr lang="en-US" sz="1600">
                <a:latin typeface="Courier New"/>
                <a:ea typeface="+mn-lt"/>
                <a:cs typeface="+mn-lt"/>
              </a:rPr>
              <a:t>fig_num = 1;</a:t>
            </a:r>
            <a:endParaRPr lang="en-US">
              <a:latin typeface="Courier New"/>
              <a:ea typeface="+mn-lt"/>
              <a:cs typeface="+mn-lt"/>
            </a:endParaRPr>
          </a:p>
          <a:p>
            <a:r>
              <a:rPr lang="en-US" sz="1600">
                <a:latin typeface="Courier New"/>
                <a:ea typeface="+mn-lt"/>
                <a:cs typeface="+mn-lt"/>
              </a:rPr>
              <a:t>points = [0 0; 1 4; 0.5 -1];</a:t>
            </a:r>
            <a:endParaRPr lang="en-US">
              <a:latin typeface="Courier New"/>
              <a:ea typeface="+mn-lt"/>
              <a:cs typeface="+mn-lt"/>
            </a:endParaRPr>
          </a:p>
          <a:p>
            <a:r>
              <a:rPr lang="en-US" sz="1600">
                <a:latin typeface="Courier New"/>
                <a:ea typeface="+mn-lt"/>
                <a:cs typeface="+mn-lt"/>
              </a:rPr>
              <a:t>[centers,radii] = fcn_geometry_circleCenterFrom3Points(points,fig_num);</a:t>
            </a:r>
            <a:endParaRPr lang="en-US">
              <a:latin typeface="Courier New"/>
              <a:ea typeface="+mn-lt"/>
              <a:cs typeface="+mn-lt"/>
            </a:endParaRPr>
          </a:p>
          <a:p>
            <a:endParaRPr lang="en-US" dirty="0">
              <a:latin typeface="Courier New"/>
              <a:cs typeface="Courier New"/>
            </a:endParaRPr>
          </a:p>
          <a:p>
            <a:r>
              <a:rPr lang="en-US" sz="1600">
                <a:latin typeface="Courier New"/>
                <a:ea typeface="+mn-lt"/>
                <a:cs typeface="+mn-lt"/>
              </a:rPr>
              <a:t>...</a:t>
            </a:r>
            <a:endParaRPr lang="en-US">
              <a:latin typeface="Calibri" panose="020F0502020204030204"/>
              <a:ea typeface="+mn-lt"/>
              <a:cs typeface="+mn-lt"/>
            </a:endParaRPr>
          </a:p>
          <a:p>
            <a:endParaRPr lang="en-US" sz="1600" dirty="0">
              <a:latin typeface="Courier New"/>
              <a:cs typeface="Calibri"/>
            </a:endParaRPr>
          </a:p>
          <a:p>
            <a:r>
              <a:rPr lang="en-US" sz="1600">
                <a:latin typeface="Courier New"/>
                <a:ea typeface="+mn-lt"/>
                <a:cs typeface="+mn-lt"/>
              </a:rPr>
              <a:t>assert(isequal(round(centers,4), [3.6667,1.2083]))</a:t>
            </a:r>
            <a:endParaRPr lang="en-US">
              <a:latin typeface="Courier New"/>
              <a:cs typeface="Courier New"/>
            </a:endParaRPr>
          </a:p>
          <a:p>
            <a:r>
              <a:rPr lang="en-US" sz="1600">
                <a:latin typeface="Courier New"/>
                <a:ea typeface="+mn-lt"/>
                <a:cs typeface="+mn-lt"/>
              </a:rPr>
              <a:t>assert(isequal(round(radii,4), 3.8606))</a:t>
            </a:r>
            <a:endParaRPr lang="en-US">
              <a:latin typeface="Courier New"/>
              <a:cs typeface="Courier New"/>
            </a:endParaRPr>
          </a:p>
        </p:txBody>
      </p:sp>
    </p:spTree>
    <p:extLst>
      <p:ext uri="{BB962C8B-B14F-4D97-AF65-F5344CB8AC3E}">
        <p14:creationId xmlns:p14="http://schemas.microsoft.com/office/powerpoint/2010/main" val="101902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not thrown, a true assertion can be placed after the point where </a:t>
            </a:r>
            <a:r>
              <a:rPr lang="en-US">
                <a:cs typeface="Calibri Light"/>
              </a:rPr>
              <a:t>execution would stop if an error was thrown.</a:t>
            </a:r>
          </a:p>
        </p:txBody>
      </p:sp>
      <p:sp>
        <p:nvSpPr>
          <p:cNvPr id="4" name="Rectangle 3">
            <a:extLst>
              <a:ext uri="{FF2B5EF4-FFF2-40B4-BE49-F238E27FC236}">
                <a16:creationId xmlns:a16="http://schemas.microsoft.com/office/drawing/2014/main" id="{0259DDC2-7A72-4E1D-8B27-40FE6A613D24}"/>
              </a:ext>
            </a:extLst>
          </p:cNvPr>
          <p:cNvSpPr/>
          <p:nvPr/>
        </p:nvSpPr>
        <p:spPr>
          <a:xfrm>
            <a:off x="837976" y="2396117"/>
            <a:ext cx="11062981" cy="160043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3</a:t>
            </a:r>
            <a:endParaRPr lang="en-US">
              <a:solidFill>
                <a:schemeClr val="accent6">
                  <a:lumMod val="75000"/>
                </a:schemeClr>
              </a:solidFill>
              <a:latin typeface="Courier New"/>
              <a:cs typeface="Courier New"/>
            </a:endParaRPr>
          </a:p>
          <a:p>
            <a:r>
              <a:rPr lang="en-US" sz="1600">
                <a:latin typeface="Courier New"/>
                <a:ea typeface="+mn-lt"/>
                <a:cs typeface="+mn-lt"/>
              </a:rPr>
              <a:t>Twocolumn_of_numbers_test = [4 1; 3 9; 2 7];</a:t>
            </a:r>
            <a:endParaRPr lang="en-US">
              <a:latin typeface="Courier New"/>
              <a:ea typeface="+mn-lt"/>
              <a:cs typeface="+mn-lt"/>
            </a:endParaRPr>
          </a:p>
          <a:p>
            <a:r>
              <a:rPr lang="en-US" sz="1600">
                <a:latin typeface="Courier New"/>
                <a:ea typeface="+mn-lt"/>
                <a:cs typeface="+mn-lt"/>
              </a:rPr>
              <a:t>fcn_geometry_checkInputsToFunctions(Twocolumn_of_numbers_test, </a:t>
            </a:r>
            <a:r>
              <a:rPr lang="en-US" sz="1600">
                <a:solidFill>
                  <a:srgbClr val="FF0000"/>
                </a:solidFill>
                <a:latin typeface="Courier New"/>
                <a:ea typeface="+mn-lt"/>
                <a:cs typeface="+mn-lt"/>
              </a:rPr>
              <a:t>'2column_of_numbers'</a:t>
            </a:r>
            <a:r>
              <a:rPr lang="en-US" sz="1600">
                <a:latin typeface="Courier New"/>
                <a:ea typeface="+mn-lt"/>
                <a:cs typeface="+mn-lt"/>
              </a:rPr>
              <a:t>,[3 3]);</a:t>
            </a:r>
            <a:endParaRPr lang="en-US">
              <a:latin typeface="Courier New"/>
              <a:cs typeface="Courier New"/>
            </a:endParaRPr>
          </a:p>
          <a:p>
            <a:endParaRPr lang="en-US" dirty="0">
              <a:latin typeface="Courier New"/>
              <a:cs typeface="Courier New"/>
            </a:endParaRPr>
          </a:p>
          <a:p>
            <a:r>
              <a:rPr lang="en-US" sz="1600">
                <a:latin typeface="Courier New"/>
                <a:ea typeface="+mn-lt"/>
                <a:cs typeface="+mn-lt"/>
              </a:rPr>
              <a:t>assert(true); </a:t>
            </a:r>
            <a:r>
              <a:rPr lang="en-US" sz="1600">
                <a:solidFill>
                  <a:schemeClr val="accent6">
                    <a:lumMod val="75000"/>
                  </a:schemeClr>
                </a:solidFill>
                <a:latin typeface="Courier New"/>
                <a:ea typeface="+mn-lt"/>
                <a:cs typeface="+mn-lt"/>
              </a:rPr>
              <a:t>% pass the test defined by this section if no errors were thrown</a:t>
            </a:r>
            <a:endParaRPr lang="en-US">
              <a:solidFill>
                <a:schemeClr val="accent6">
                  <a:lumMod val="75000"/>
                </a:schemeClr>
              </a:solidFill>
              <a:latin typeface="Courier New"/>
              <a:cs typeface="Courier New"/>
            </a:endParaRPr>
          </a:p>
        </p:txBody>
      </p:sp>
    </p:spTree>
    <p:extLst>
      <p:ext uri="{BB962C8B-B14F-4D97-AF65-F5344CB8AC3E}">
        <p14:creationId xmlns:p14="http://schemas.microsoft.com/office/powerpoint/2010/main" val="398911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thrown, the error </a:t>
            </a:r>
            <a:r>
              <a:rPr lang="en-US">
                <a:cs typeface="Calibri Light"/>
              </a:rPr>
              <a:t>can be caught and verified to avoid breaking execution.</a:t>
            </a:r>
          </a:p>
        </p:txBody>
      </p:sp>
      <p:sp>
        <p:nvSpPr>
          <p:cNvPr id="4" name="Rectangle 3">
            <a:extLst>
              <a:ext uri="{FF2B5EF4-FFF2-40B4-BE49-F238E27FC236}">
                <a16:creationId xmlns:a16="http://schemas.microsoft.com/office/drawing/2014/main" id="{0259DDC2-7A72-4E1D-8B27-40FE6A613D24}"/>
              </a:ext>
            </a:extLst>
          </p:cNvPr>
          <p:cNvSpPr/>
          <p:nvPr/>
        </p:nvSpPr>
        <p:spPr>
          <a:xfrm>
            <a:off x="506540" y="2645953"/>
            <a:ext cx="11090181"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2</a:t>
            </a:r>
            <a:endParaRPr lang="en-US">
              <a:solidFill>
                <a:schemeClr val="accent6">
                  <a:lumMod val="75000"/>
                </a:schemeClr>
              </a:solidFill>
              <a:latin typeface="Courier New"/>
              <a:cs typeface="Courier New"/>
            </a:endParaRPr>
          </a:p>
          <a:p>
            <a:r>
              <a:rPr lang="en-US" sz="1600">
                <a:latin typeface="Courier New"/>
                <a:ea typeface="+mn-lt"/>
                <a:cs typeface="+mn-lt"/>
              </a:rPr>
              <a:t>TwoOrThreeColumn_of_numbers_test = [4 1; 3 9; 2 7];</a:t>
            </a:r>
            <a:endParaRPr lang="en-US">
              <a:latin typeface="Courier New"/>
              <a:cs typeface="Courier New"/>
            </a:endParaRPr>
          </a:p>
          <a:p>
            <a:endParaRPr lang="en-US" dirty="0">
              <a:latin typeface="Courier New"/>
              <a:cs typeface="Courier New"/>
            </a:endParaRPr>
          </a:p>
          <a:p>
            <a:r>
              <a:rPr lang="en-US" sz="1600">
                <a:solidFill>
                  <a:schemeClr val="accent1"/>
                </a:solidFill>
                <a:latin typeface="Courier New"/>
                <a:ea typeface="+mn-lt"/>
                <a:cs typeface="+mn-lt"/>
              </a:rPr>
              <a:t>try     </a:t>
            </a:r>
            <a:endParaRPr lang="en-US">
              <a:solidFill>
                <a:schemeClr val="accent1"/>
              </a:solidFill>
              <a:latin typeface="Courier New"/>
              <a:ea typeface="+mn-lt"/>
              <a:cs typeface="Courier New"/>
            </a:endParaRPr>
          </a:p>
          <a:p>
            <a:r>
              <a:rPr lang="en-US" sz="1600">
                <a:latin typeface="Courier New"/>
                <a:ea typeface="+mn-lt"/>
                <a:cs typeface="+mn-lt"/>
              </a:rPr>
              <a:t>    fcn_geometry_checkInputsToFunctions(TwoOrThreeColumn_of_numbers_test, </a:t>
            </a:r>
            <a:r>
              <a:rPr lang="en-US" sz="1600">
                <a:solidFill>
                  <a:srgbClr val="FF0000"/>
                </a:solidFill>
                <a:latin typeface="Courier New"/>
                <a:ea typeface="+mn-lt"/>
                <a:cs typeface="+mn-lt"/>
              </a:rPr>
              <a:t>'2or3column_of_numbers'</a:t>
            </a:r>
            <a:r>
              <a:rPr lang="en-US" sz="1600">
                <a:latin typeface="Courier New"/>
                <a:ea typeface="+mn-lt"/>
                <a:cs typeface="+mn-lt"/>
              </a:rPr>
              <a:t>,[2 2]);</a:t>
            </a:r>
            <a:endParaRPr lang="en-US">
              <a:latin typeface="Courier New"/>
              <a:cs typeface="Courier New"/>
            </a:endParaRPr>
          </a:p>
          <a:p>
            <a:r>
              <a:rPr lang="en-US" sz="1600">
                <a:latin typeface="Courier New"/>
                <a:ea typeface="+mn-lt"/>
                <a:cs typeface="+mn-lt"/>
              </a:rPr>
              <a:t>catch ME     </a:t>
            </a:r>
            <a:endParaRPr lang="en-US">
              <a:latin typeface="Courier New"/>
              <a:cs typeface="Courier New"/>
            </a:endParaRPr>
          </a:p>
          <a:p>
            <a:r>
              <a:rPr lang="en-US" sz="1600">
                <a:latin typeface="Courier New"/>
                <a:ea typeface="+mn-lt"/>
                <a:cs typeface="+mn-lt"/>
              </a:rPr>
              <a:t>    assert(strcmp(ME.message,</a:t>
            </a:r>
            <a:r>
              <a:rPr lang="en-US" sz="1600">
                <a:solidFill>
                  <a:srgbClr val="FF0000"/>
                </a:solidFill>
                <a:latin typeface="Courier New"/>
                <a:ea typeface="+mn-lt"/>
                <a:cs typeface="+mn-lt"/>
              </a:rPr>
              <a:t>'The TwoOrThreeColumn_of_numbers_test input must be a 2or3column_of_numbers, namely (N x 2) or (N x 3) with N = 2'</a:t>
            </a:r>
            <a:r>
              <a:rPr lang="en-US" sz="1600">
                <a:latin typeface="Courier New"/>
                <a:ea typeface="+mn-lt"/>
                <a:cs typeface="+mn-lt"/>
              </a:rPr>
              <a:t>)); </a:t>
            </a:r>
            <a:endParaRPr lang="en-US">
              <a:latin typeface="Courier New"/>
              <a:cs typeface="Courier New"/>
            </a:endParaRPr>
          </a:p>
          <a:p>
            <a:r>
              <a:rPr lang="en-US" sz="1600">
                <a:solidFill>
                  <a:schemeClr val="accent1"/>
                </a:solidFill>
                <a:latin typeface="Courier New"/>
                <a:ea typeface="+mn-lt"/>
                <a:cs typeface="+mn-lt"/>
              </a:rPr>
              <a:t>end</a:t>
            </a:r>
            <a:endParaRPr lang="en-US">
              <a:solidFill>
                <a:schemeClr val="accent1"/>
              </a:solidFill>
              <a:latin typeface="Courier New"/>
              <a:cs typeface="Courier New"/>
            </a:endParaRPr>
          </a:p>
        </p:txBody>
      </p:sp>
    </p:spTree>
    <p:extLst>
      <p:ext uri="{BB962C8B-B14F-4D97-AF65-F5344CB8AC3E}">
        <p14:creationId xmlns:p14="http://schemas.microsoft.com/office/powerpoint/2010/main" val="126486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530942" y="918190"/>
            <a:ext cx="6226278" cy="1350143"/>
          </a:xfrm>
        </p:spPr>
        <p:txBody>
          <a:bodyPr vert="horz" lIns="91440" tIns="45720" rIns="91440" bIns="45720" rtlCol="0" anchor="ctr">
            <a:noAutofit/>
          </a:bodyPr>
          <a:lstStyle/>
          <a:p>
            <a:r>
              <a:rPr lang="en-US" sz="2800" dirty="0">
                <a:cs typeface="Calibri Light"/>
              </a:rPr>
              <a:t>Test suites can be made in several ways.  One of the simplest ways, is to make a test suite from </a:t>
            </a:r>
            <a:r>
              <a:rPr lang="en-US" sz="2800">
                <a:cs typeface="Calibri Light"/>
              </a:rPr>
              <a:t>every assertion test </a:t>
            </a:r>
            <a:r>
              <a:rPr lang="en-US" sz="2800" dirty="0">
                <a:cs typeface="Calibri Light"/>
              </a:rPr>
              <a:t>in a given file.</a:t>
            </a:r>
          </a:p>
        </p:txBody>
      </p:sp>
      <p:sp>
        <p:nvSpPr>
          <p:cNvPr id="4" name="Rectangle 3">
            <a:extLst>
              <a:ext uri="{FF2B5EF4-FFF2-40B4-BE49-F238E27FC236}">
                <a16:creationId xmlns:a16="http://schemas.microsoft.com/office/drawing/2014/main" id="{0259DDC2-7A72-4E1D-8B27-40FE6A613D24}"/>
              </a:ext>
            </a:extLst>
          </p:cNvPr>
          <p:cNvSpPr/>
          <p:nvPr/>
        </p:nvSpPr>
        <p:spPr>
          <a:xfrm>
            <a:off x="6602539" y="1207986"/>
            <a:ext cx="5387472" cy="830997"/>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ourier New"/>
                <a:ea typeface="+mn-lt"/>
                <a:cs typeface="+mn-lt"/>
              </a:rPr>
              <a:t>suite_</a:t>
            </a:r>
            <a:r>
              <a:rPr lang="en-US" sz="1600">
                <a:latin typeface="Courier New"/>
                <a:ea typeface="+mn-lt"/>
                <a:cs typeface="Courier New"/>
              </a:rPr>
              <a:t>geometry_circleCenterFrom3Points </a:t>
            </a:r>
            <a:r>
              <a:rPr lang="en-US" sz="1600">
                <a:latin typeface="Courier New"/>
                <a:ea typeface="+mn-lt"/>
                <a:cs typeface="+mn-lt"/>
              </a:rPr>
              <a:t>= testsuite(</a:t>
            </a:r>
            <a:r>
              <a:rPr lang="en-US" sz="1600">
                <a:solidFill>
                  <a:srgbClr val="FF0000"/>
                </a:solidFill>
                <a:latin typeface="Courier New"/>
                <a:ea typeface="+mn-lt"/>
                <a:cs typeface="+mn-lt"/>
              </a:rPr>
              <a:t>'script_test_fcn_geometry_circleCenterFrom3Points'</a:t>
            </a:r>
            <a:r>
              <a:rPr lang="en-US" sz="1600">
                <a:latin typeface="Courier New"/>
                <a:ea typeface="+mn-lt"/>
                <a:cs typeface="+mn-lt"/>
              </a:rPr>
              <a:t>);</a:t>
            </a:r>
            <a:endParaRPr lang="en-US">
              <a:latin typeface="Courier New"/>
              <a:cs typeface="Courier New"/>
            </a:endParaRPr>
          </a:p>
        </p:txBody>
      </p:sp>
      <p:sp>
        <p:nvSpPr>
          <p:cNvPr id="3" name="Title 1">
            <a:extLst>
              <a:ext uri="{FF2B5EF4-FFF2-40B4-BE49-F238E27FC236}">
                <a16:creationId xmlns:a16="http://schemas.microsoft.com/office/drawing/2014/main" id="{F701C179-9E8B-48A9-8540-08C61BED5A39}"/>
              </a:ext>
            </a:extLst>
          </p:cNvPr>
          <p:cNvSpPr txBox="1">
            <a:spLocks/>
          </p:cNvSpPr>
          <p:nvPr/>
        </p:nvSpPr>
        <p:spPr>
          <a:xfrm>
            <a:off x="449826" y="3651558"/>
            <a:ext cx="6226278" cy="13501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cs typeface="Calibri Light"/>
              </a:rPr>
              <a:t>This avoids the wordiness of having to explicitly define test cases and explicitly add them to a test suite, which is useful </a:t>
            </a:r>
            <a:r>
              <a:rPr lang="en-US" sz="2800">
                <a:cs typeface="Calibri Light"/>
              </a:rPr>
              <a:t>for larger scope tests requiring fixtures.</a:t>
            </a:r>
            <a:endParaRPr lang="en-US"/>
          </a:p>
        </p:txBody>
      </p:sp>
      <p:sp>
        <p:nvSpPr>
          <p:cNvPr id="6" name="Rectangle 5">
            <a:extLst>
              <a:ext uri="{FF2B5EF4-FFF2-40B4-BE49-F238E27FC236}">
                <a16:creationId xmlns:a16="http://schemas.microsoft.com/office/drawing/2014/main" id="{6DA71E87-E78A-4259-8FE4-ED52374E6CF0}"/>
              </a:ext>
            </a:extLst>
          </p:cNvPr>
          <p:cNvSpPr/>
          <p:nvPr/>
        </p:nvSpPr>
        <p:spPr>
          <a:xfrm>
            <a:off x="6762314" y="4182244"/>
            <a:ext cx="5264567" cy="523220"/>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ourier New"/>
                <a:ea typeface="+mn-lt"/>
                <a:cs typeface="+mn-lt"/>
              </a:rPr>
              <a:t>geometry_circleCenterFrom3Points_case1 = </a:t>
            </a:r>
            <a:r>
              <a:rPr lang="en-US" sz="1400">
                <a:solidFill>
                  <a:schemeClr val="accent1"/>
                </a:solidFill>
                <a:latin typeface="Courier New"/>
                <a:ea typeface="+mn-lt"/>
                <a:cs typeface="+mn-lt"/>
              </a:rPr>
              <a:t>matlab</a:t>
            </a:r>
            <a:r>
              <a:rPr lang="en-US" sz="1400">
                <a:latin typeface="Courier New"/>
                <a:ea typeface="+mn-lt"/>
                <a:cs typeface="+mn-lt"/>
              </a:rPr>
              <a:t>.unittest.TestCase.forInteractiveUse;</a:t>
            </a:r>
            <a:endParaRPr lang="en-US" sz="1400">
              <a:latin typeface="Courier New"/>
              <a:cs typeface="Courier New"/>
            </a:endParaRPr>
          </a:p>
        </p:txBody>
      </p:sp>
    </p:spTree>
    <p:extLst>
      <p:ext uri="{BB962C8B-B14F-4D97-AF65-F5344CB8AC3E}">
        <p14:creationId xmlns:p14="http://schemas.microsoft.com/office/powerpoint/2010/main" val="34156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a:cs typeface="Calibri Light"/>
              </a:rPr>
              <a:t>The run method on the runner object can be created and used to call the suite and report the output.</a:t>
            </a:r>
          </a:p>
        </p:txBody>
      </p:sp>
      <p:sp>
        <p:nvSpPr>
          <p:cNvPr id="4" name="Rectangle 3">
            <a:extLst>
              <a:ext uri="{FF2B5EF4-FFF2-40B4-BE49-F238E27FC236}">
                <a16:creationId xmlns:a16="http://schemas.microsoft.com/office/drawing/2014/main" id="{0259DDC2-7A72-4E1D-8B27-40FE6A613D24}"/>
              </a:ext>
            </a:extLst>
          </p:cNvPr>
          <p:cNvSpPr/>
          <p:nvPr/>
        </p:nvSpPr>
        <p:spPr>
          <a:xfrm>
            <a:off x="1477475" y="1810211"/>
            <a:ext cx="8939375" cy="461665"/>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ea typeface="+mn-lt"/>
                <a:cs typeface="+mn-lt"/>
              </a:rPr>
              <a:t>results = run(</a:t>
            </a:r>
            <a:r>
              <a:rPr lang="en-US" sz="1200" dirty="0">
                <a:solidFill>
                  <a:srgbClr val="FF0000"/>
                </a:solidFill>
                <a:latin typeface="Courier New"/>
                <a:ea typeface="+mn-lt"/>
                <a:cs typeface="+mn-lt"/>
              </a:rPr>
              <a:t>'</a:t>
            </a:r>
            <a:r>
              <a:rPr lang="en-US" sz="1200" dirty="0" err="1">
                <a:solidFill>
                  <a:srgbClr val="FF0000"/>
                </a:solidFill>
                <a:latin typeface="Courier New"/>
                <a:ea typeface="+mn-lt"/>
                <a:cs typeface="+mn-lt"/>
              </a:rPr>
              <a:t>script_test_fcn_geometry_findIntersectionOfSegments</a:t>
            </a:r>
            <a:r>
              <a:rPr lang="en-US" sz="1200" dirty="0">
                <a:solidFill>
                  <a:srgbClr val="FF0000"/>
                </a:solidFill>
                <a:latin typeface="Courier New"/>
                <a:ea typeface="+mn-lt"/>
                <a:cs typeface="+mn-lt"/>
              </a:rPr>
              <a:t>/SimpleTest1_ASimpleIntersection'</a:t>
            </a:r>
            <a:r>
              <a:rPr lang="en-US" sz="1200" dirty="0">
                <a:latin typeface="Courier New"/>
                <a:ea typeface="+mn-lt"/>
                <a:cs typeface="+mn-lt"/>
              </a:rPr>
              <a:t>)</a:t>
            </a:r>
            <a:endParaRPr lang="en-US" sz="1400" dirty="0">
              <a:latin typeface="Courier New"/>
              <a:ea typeface="+mn-lt"/>
              <a:cs typeface="+mn-lt"/>
            </a:endParaRPr>
          </a:p>
        </p:txBody>
      </p:sp>
      <p:sp>
        <p:nvSpPr>
          <p:cNvPr id="5" name="TextBox 1">
            <a:extLst>
              <a:ext uri="{FF2B5EF4-FFF2-40B4-BE49-F238E27FC236}">
                <a16:creationId xmlns:a16="http://schemas.microsoft.com/office/drawing/2014/main" id="{28DBBE1B-DA1F-46AC-A7A7-57B0CF14BABB}"/>
              </a:ext>
            </a:extLst>
          </p:cNvPr>
          <p:cNvSpPr txBox="1"/>
          <p:nvPr/>
        </p:nvSpPr>
        <p:spPr>
          <a:xfrm>
            <a:off x="1627386" y="2468880"/>
            <a:ext cx="8638832" cy="3970318"/>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Courier New"/>
                <a:cs typeface="Courier New"/>
              </a:rPr>
              <a:t>Simple intersection result: </a:t>
            </a:r>
          </a:p>
          <a:p>
            <a:r>
              <a:rPr lang="en-US" sz="1200" dirty="0">
                <a:latin typeface="Courier New"/>
                <a:cs typeface="Courier New"/>
              </a:rPr>
              <a:t>.</a:t>
            </a:r>
          </a:p>
          <a:p>
            <a:r>
              <a:rPr lang="en-US" sz="1200" dirty="0">
                <a:latin typeface="Courier New"/>
                <a:cs typeface="Courier New"/>
              </a:rPr>
              <a:t>Done </a:t>
            </a:r>
            <a:r>
              <a:rPr lang="en-US" sz="1200" dirty="0" err="1">
                <a:latin typeface="Courier New"/>
                <a:cs typeface="Courier New"/>
              </a:rPr>
              <a:t>script_test_fcn_geometry_findIntersectionOfSegments</a:t>
            </a:r>
            <a:endParaRPr lang="en-US" sz="1200" dirty="0">
              <a:latin typeface="Courier New"/>
              <a:cs typeface="Courier New"/>
            </a:endParaRPr>
          </a:p>
          <a:p>
            <a:r>
              <a:rPr lang="en-US" sz="1200" dirty="0">
                <a:latin typeface="Courier New"/>
                <a:cs typeface="Courier New"/>
              </a:rPr>
              <a:t>__________</a:t>
            </a:r>
          </a:p>
          <a:p>
            <a:endParaRPr lang="en-US" sz="1200" dirty="0">
              <a:latin typeface="Courier New"/>
              <a:cs typeface="Courier New"/>
            </a:endParaRPr>
          </a:p>
          <a:p>
            <a:endParaRPr lang="en-US" sz="1200" dirty="0">
              <a:latin typeface="Courier New"/>
              <a:cs typeface="Courier New"/>
            </a:endParaRPr>
          </a:p>
          <a:p>
            <a:r>
              <a:rPr lang="en-US" sz="1200" dirty="0">
                <a:latin typeface="Courier New"/>
                <a:cs typeface="Courier New"/>
              </a:rPr>
              <a:t>results = </a:t>
            </a:r>
          </a:p>
          <a:p>
            <a:endParaRPr lang="en-US" sz="1200" dirty="0">
              <a:latin typeface="Courier New"/>
              <a:cs typeface="Courier New"/>
            </a:endParaRPr>
          </a:p>
          <a:p>
            <a:r>
              <a:rPr lang="en-US" sz="1200" dirty="0">
                <a:latin typeface="Courier New"/>
                <a:cs typeface="Courier New"/>
              </a:rPr>
              <a:t>  </a:t>
            </a:r>
            <a:r>
              <a:rPr lang="en-US" sz="1200" dirty="0" err="1">
                <a:latin typeface="Courier New"/>
                <a:cs typeface="Courier New"/>
              </a:rPr>
              <a:t>TestResult</a:t>
            </a:r>
            <a:r>
              <a:rPr lang="en-US" sz="1200" dirty="0">
                <a:latin typeface="Courier New"/>
                <a:cs typeface="Courier New"/>
              </a:rPr>
              <a:t> with properties:</a:t>
            </a:r>
          </a:p>
          <a:p>
            <a:endParaRPr lang="en-US" sz="1200" dirty="0">
              <a:latin typeface="Courier New"/>
              <a:cs typeface="Courier New"/>
            </a:endParaRPr>
          </a:p>
          <a:p>
            <a:r>
              <a:rPr lang="en-US" sz="1200" dirty="0">
                <a:latin typeface="Courier New"/>
                <a:cs typeface="Courier New"/>
              </a:rPr>
              <a:t>          Name: '</a:t>
            </a:r>
            <a:r>
              <a:rPr lang="en-US" sz="1200" dirty="0" err="1">
                <a:latin typeface="Courier New"/>
                <a:cs typeface="Courier New"/>
              </a:rPr>
              <a:t>script_test_fcn_geometry_findIntersectionOfSegments</a:t>
            </a:r>
            <a:r>
              <a:rPr lang="en-US" sz="1200" dirty="0">
                <a:latin typeface="Courier New"/>
                <a:cs typeface="Courier New"/>
              </a:rPr>
              <a:t>/SimpleTest1_ASimpleIntersection'</a:t>
            </a:r>
          </a:p>
          <a:p>
            <a:r>
              <a:rPr lang="en-US" sz="1200" dirty="0">
                <a:latin typeface="Courier New"/>
                <a:cs typeface="Courier New"/>
              </a:rPr>
              <a:t>        Passed: 1</a:t>
            </a:r>
          </a:p>
          <a:p>
            <a:r>
              <a:rPr lang="en-US" sz="1200" dirty="0">
                <a:latin typeface="Courier New"/>
                <a:cs typeface="Courier New"/>
              </a:rPr>
              <a:t>        Failed: 0</a:t>
            </a:r>
          </a:p>
          <a:p>
            <a:r>
              <a:rPr lang="en-US" sz="1200" dirty="0">
                <a:latin typeface="Courier New"/>
                <a:cs typeface="Courier New"/>
              </a:rPr>
              <a:t>    Incomplete: 0</a:t>
            </a:r>
          </a:p>
          <a:p>
            <a:r>
              <a:rPr lang="en-US" sz="1200" dirty="0">
                <a:latin typeface="Courier New"/>
                <a:cs typeface="Courier New"/>
              </a:rPr>
              <a:t>      Duration: 0.5964</a:t>
            </a:r>
          </a:p>
          <a:p>
            <a:r>
              <a:rPr lang="en-US" sz="1200" dirty="0">
                <a:latin typeface="Courier New"/>
                <a:cs typeface="Courier New"/>
              </a:rPr>
              <a:t>       Details: [1×1 </a:t>
            </a:r>
            <a:r>
              <a:rPr lang="en-US" sz="1200" dirty="0" err="1">
                <a:latin typeface="Courier New"/>
                <a:cs typeface="Courier New"/>
              </a:rPr>
              <a:t>struct</a:t>
            </a:r>
            <a:r>
              <a:rPr lang="en-US" sz="1200" dirty="0">
                <a:latin typeface="Courier New"/>
                <a:cs typeface="Courier New"/>
              </a:rPr>
              <a:t>]</a:t>
            </a:r>
          </a:p>
          <a:p>
            <a:endParaRPr lang="en-US" sz="1200" dirty="0">
              <a:latin typeface="Courier New"/>
              <a:cs typeface="Courier New"/>
            </a:endParaRPr>
          </a:p>
          <a:p>
            <a:r>
              <a:rPr lang="en-US" sz="1200" dirty="0">
                <a:latin typeface="Courier New"/>
                <a:cs typeface="Courier New"/>
              </a:rPr>
              <a:t>Totals:</a:t>
            </a:r>
          </a:p>
          <a:p>
            <a:r>
              <a:rPr lang="en-US" sz="1200" dirty="0">
                <a:latin typeface="Courier New"/>
                <a:cs typeface="Courier New"/>
              </a:rPr>
              <a:t>   1 Passed, 0 Failed, 0 Incomplete.</a:t>
            </a:r>
          </a:p>
          <a:p>
            <a:r>
              <a:rPr lang="en-US" sz="1200" dirty="0">
                <a:latin typeface="Courier New"/>
                <a:cs typeface="Courier New"/>
              </a:rPr>
              <a:t>   0.59645 seconds testing time.</a:t>
            </a:r>
            <a:endParaRPr lang="en-US" sz="1200" dirty="0">
              <a:latin typeface="Courier New"/>
              <a:cs typeface="Calibri"/>
            </a:endParaRPr>
          </a:p>
        </p:txBody>
      </p:sp>
    </p:spTree>
    <p:extLst>
      <p:ext uri="{BB962C8B-B14F-4D97-AF65-F5344CB8AC3E}">
        <p14:creationId xmlns:p14="http://schemas.microsoft.com/office/powerpoint/2010/main" val="3575949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TotalTime>
  <Words>1444</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Courier New</vt:lpstr>
      <vt:lpstr>Microsoft Sans Serif</vt:lpstr>
      <vt:lpstr>Times New Roman</vt:lpstr>
      <vt:lpstr>office theme</vt:lpstr>
      <vt:lpstr>Unit Testing and Test-Driven Development (TDD)</vt:lpstr>
      <vt:lpstr>Unit test: the most atomic type of test.  Test scope is something that can be logically isolated (generally no dependencies on other libraries, files, or functions).</vt:lpstr>
      <vt:lpstr>Advantages: small scope allows for quick testing and straight forward debugging.</vt:lpstr>
      <vt:lpstr>Disadvantages: unit tests do not protect from integration or performance regressions.</vt:lpstr>
      <vt:lpstr>Current implementation is based on binary assertions.  This is typical for simplicity.</vt:lpstr>
      <vt:lpstr>To assert that an error is not thrown, a true assertion can be placed after the point where execution would stop if an error was thrown.</vt:lpstr>
      <vt:lpstr>To assert that an error is thrown, the error can be caught and verified to avoid breaking execution.</vt:lpstr>
      <vt:lpstr>Test suites can be made in several ways.  One of the simplest ways, is to make a test suite from every assertion test in a given file.</vt:lpstr>
      <vt:lpstr>The run method on the runner object can be created and used to call the suite and report the output.</vt:lpstr>
      <vt:lpstr>Failure summaries indicate failed function and test case.  Test case names are generated programmatically from the name of the section in which the assertions occur.</vt:lpstr>
      <vt:lpstr>Wrappers can be used to create test cases from assertions, test suites from files of assertions, and trigger all created test suites in a given repository, while logging the outputs.</vt:lpstr>
      <vt:lpstr>One practice for making unit tests is Test Driven Development (TDD). In TDD, requirements are defined as tests and features are only added to turn a test from failing to passing (commonly called red-light, green-lighting).</vt:lpstr>
      <vt:lpstr>This ensures only the functionality to meet the requirement is added.</vt:lpstr>
      <vt:lpstr>This ensures only the functionality to meet the requirement is added.</vt:lpstr>
      <vt:lpstr>This ensures only the functionality to meet the requirement is added.</vt:lpstr>
      <vt:lpstr>This can be a time-consuming way to develop, but it helps ensure that every part of a function has test coverage and serves some use case.</vt:lpstr>
      <vt:lpstr>Environment variables can be used to flag large types of execution on or off (e.g. input sanitation, plotting, testing).  This is done the same in Matlab regardless of OS so our code can be platform agnostic.</vt:lpstr>
      <vt:lpstr>Environment variables in Windows (called "system variables" by Windows) can be set from the "Advanced system settings" pane in the System Control Panel.</vt:lpstr>
      <vt:lpstr>Environment variables can be set in ~/.bashrc in Linux by adding a line to set the variable at each new terminal session.</vt:lpstr>
      <vt:lpstr>This is useful for setting flags, which allow users to optionally run blocks of code.  This is a more sustainable practice than commenting code on and off as it can have default behavior and associated warnings.</vt:lpstr>
      <vt:lpstr>Performance profiling of the Geometry library.</vt:lpstr>
      <vt:lpstr>Performance profiling of the MapGen library.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Stephen Harnett</cp:lastModifiedBy>
  <cp:revision>298</cp:revision>
  <dcterms:created xsi:type="dcterms:W3CDTF">2021-09-16T22:40:00Z</dcterms:created>
  <dcterms:modified xsi:type="dcterms:W3CDTF">2022-02-17T15:35:39Z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52984a8f-25c2-42e4-9435-c02ea1f2d7cb</vt:lpwstr>
  </property>
  <property fmtid="{D5CDD505-2E9C-101B-9397-08002B2CF9AE}" pid="3" name="DataType">
    <vt:lpwstr>NULL</vt:lpwstr>
  </property>
</Properties>
</file>