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0" r:id="rId3"/>
    <p:sldId id="283" r:id="rId4"/>
    <p:sldId id="281" r:id="rId5"/>
    <p:sldId id="284" r:id="rId6"/>
    <p:sldId id="257" r:id="rId7"/>
    <p:sldId id="269" r:id="rId8"/>
    <p:sldId id="270" r:id="rId9"/>
    <p:sldId id="258" r:id="rId10"/>
    <p:sldId id="260" r:id="rId11"/>
    <p:sldId id="261" r:id="rId12"/>
    <p:sldId id="282" r:id="rId13"/>
    <p:sldId id="263" r:id="rId14"/>
    <p:sldId id="264" r:id="rId15"/>
    <p:sldId id="273" r:id="rId16"/>
    <p:sldId id="268" r:id="rId17"/>
    <p:sldId id="265" r:id="rId18"/>
    <p:sldId id="266" r:id="rId19"/>
    <p:sldId id="271" r:id="rId20"/>
    <p:sldId id="272" r:id="rId21"/>
    <p:sldId id="267" r:id="rId22"/>
    <p:sldId id="275" r:id="rId23"/>
    <p:sldId id="276" r:id="rId24"/>
    <p:sldId id="277" r:id="rId25"/>
    <p:sldId id="279" r:id="rId26"/>
    <p:sldId id="274" r:id="rId27"/>
    <p:sldId id="27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04ADDC5-5880-4F42-9FA4-8D319826E98C}">
          <p14:sldIdLst>
            <p14:sldId id="256"/>
            <p14:sldId id="280"/>
          </p14:sldIdLst>
        </p14:section>
        <p14:section name="addSubdirectoriesToPath" id="{71BAF675-984E-43DC-938D-895AF80E9C50}">
          <p14:sldIdLst>
            <p14:sldId id="283"/>
          </p14:sldIdLst>
        </p14:section>
        <p14:section name="debugPrintStringToNCharacters" id="{3489CE7D-7F41-43AF-9FB3-4DDFB5EF2918}">
          <p14:sldIdLst>
            <p14:sldId id="281"/>
          </p14:sldIdLst>
        </p14:section>
        <p14:section name="checkInputsToFunctions" id="{0D04BAA2-4A8B-4251-B29F-E1BF01310FA9}">
          <p14:sldIdLst>
            <p14:sldId id="284"/>
          </p14:sldIdLst>
        </p14:section>
        <p14:section name="Unit Testing" id="{F04D04E6-E6BC-4AAA-B9D1-EC208555FF11}">
          <p14:sldIdLst>
            <p14:sldId id="257"/>
            <p14:sldId id="269"/>
            <p14:sldId id="270"/>
            <p14:sldId id="258"/>
            <p14:sldId id="260"/>
            <p14:sldId id="261"/>
          </p14:sldIdLst>
        </p14:section>
        <p14:section name="Tests and Test Suites" id="{AEEEDDA2-5DD1-4DCA-8FBB-C0770CA0AA4C}">
          <p14:sldIdLst>
            <p14:sldId id="282"/>
            <p14:sldId id="263"/>
            <p14:sldId id="264"/>
            <p14:sldId id="273"/>
            <p14:sldId id="268"/>
          </p14:sldIdLst>
        </p14:section>
        <p14:section name="Test Driven Development" id="{C4874D8B-7B84-438B-8417-985DE84B9F50}">
          <p14:sldIdLst>
            <p14:sldId id="265"/>
            <p14:sldId id="266"/>
            <p14:sldId id="271"/>
            <p14:sldId id="272"/>
            <p14:sldId id="267"/>
          </p14:sldIdLst>
        </p14:section>
        <p14:section name="Environment Variables" id="{A6A61359-0EBB-4845-B1C8-F8E76E8A5717}">
          <p14:sldIdLst>
            <p14:sldId id="275"/>
            <p14:sldId id="276"/>
            <p14:sldId id="277"/>
            <p14:sldId id="279"/>
            <p14:sldId id="274"/>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5" d="100"/>
          <a:sy n="85" d="100"/>
        </p:scale>
        <p:origin x="120" y="5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
        <p:nvSpPr>
          <p:cNvPr id="7" name="hc"/>
          <p:cNvSpPr txBox="1"/>
          <p:nvPr userDrawn="1"/>
        </p:nvSpPr>
        <p:spPr>
          <a:xfrm>
            <a:off x="0" y="0"/>
            <a:ext cx="12192000" cy="223138"/>
          </a:xfrm>
          <a:prstGeom prst="rect">
            <a:avLst/>
          </a:prstGeom>
          <a:noFill/>
        </p:spPr>
        <p:txBody>
          <a:bodyPr vert="horz" rtlCol="0">
            <a:spAutoFit/>
          </a:bodyPr>
          <a:lstStyle/>
          <a:p>
            <a:pPr algn="ctr"/>
            <a:endParaRPr lang="en-US" sz="850" b="0" i="0" u="none" baseline="0">
              <a:solidFill>
                <a:srgbClr val="000000"/>
              </a:solidFill>
              <a:latin typeface="Microsoft Sans Serif" panose="020B0604020202020204" pitchFamily="34" charset="0"/>
            </a:endParaRPr>
          </a:p>
        </p:txBody>
      </p:sp>
      <p:sp>
        <p:nvSpPr>
          <p:cNvPr id="8" name="fc"/>
          <p:cNvSpPr txBox="1"/>
          <p:nvPr userDrawn="1"/>
        </p:nvSpPr>
        <p:spPr>
          <a:xfrm>
            <a:off x="0" y="6537960"/>
            <a:ext cx="12192000" cy="223138"/>
          </a:xfrm>
          <a:prstGeom prst="rect">
            <a:avLst/>
          </a:prstGeom>
          <a:noFill/>
        </p:spPr>
        <p:txBody>
          <a:bodyPr vert="horz" rtlCol="0">
            <a:spAutoFit/>
          </a:bodyPr>
          <a:lstStyle/>
          <a:p>
            <a:pPr algn="ctr"/>
            <a:endParaRPr lang="en-US" sz="850" b="0" i="0" u="none" baseline="0">
              <a:solidFill>
                <a:srgbClr val="000000"/>
              </a:solidFill>
              <a:latin typeface="Microsoft Sans Serif" panose="020B0604020202020204" pitchFamily="34" charset="0"/>
            </a:endParaRPr>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unsplash.com/@zanilic?utm_source=unsplash&amp;utm_medium=referral&amp;utm_content=creditCopyText"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unsplash.com/s/photos/debug?utm_source=unsplash&amp;utm_medium=referral&amp;utm_content=creditCopyTex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text, person, indoor&#10;&#10;Description automatically generated">
            <a:extLst>
              <a:ext uri="{FF2B5EF4-FFF2-40B4-BE49-F238E27FC236}">
                <a16:creationId xmlns:a16="http://schemas.microsoft.com/office/drawing/2014/main" id="{20CAC85D-47DF-40C9-B032-2FABDB261B8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6583" r="23298" b="2508"/>
          <a:stretch/>
        </p:blipFill>
        <p:spPr>
          <a:xfrm>
            <a:off x="3523488" y="10"/>
            <a:ext cx="8668512" cy="6857990"/>
          </a:xfrm>
          <a:prstGeom prst="rect">
            <a:avLst/>
          </a:prstGeom>
        </p:spPr>
      </p:pic>
      <p:sp>
        <p:nvSpPr>
          <p:cNvPr id="13" name="Rectangle 1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vert="horz" lIns="91440" tIns="45720" rIns="91440" bIns="45720" rtlCol="0" anchor="b">
            <a:normAutofit/>
          </a:bodyPr>
          <a:lstStyle/>
          <a:p>
            <a:pPr algn="l"/>
            <a:r>
              <a:rPr lang="en-US" sz="4800"/>
              <a:t>The Debug Tools </a:t>
            </a:r>
            <a:br>
              <a:rPr lang="en-US" sz="4800"/>
            </a:br>
            <a:r>
              <a:rPr lang="en-US" sz="4800"/>
              <a:t>Class Library</a:t>
            </a:r>
          </a:p>
        </p:txBody>
      </p:sp>
      <p:sp>
        <p:nvSpPr>
          <p:cNvPr id="3" name="Subtitle 2"/>
          <p:cNvSpPr>
            <a:spLocks noGrp="1"/>
          </p:cNvSpPr>
          <p:nvPr>
            <p:ph type="subTitle" idx="1"/>
          </p:nvPr>
        </p:nvSpPr>
        <p:spPr>
          <a:xfrm>
            <a:off x="477980" y="4872922"/>
            <a:ext cx="4023359" cy="1208141"/>
          </a:xfrm>
        </p:spPr>
        <p:txBody>
          <a:bodyPr vert="horz" lIns="91440" tIns="45720" rIns="91440" bIns="45720" rtlCol="0">
            <a:normAutofit/>
          </a:bodyPr>
          <a:lstStyle/>
          <a:p>
            <a:pPr algn="l"/>
            <a:r>
              <a:rPr lang="en-US" sz="2000"/>
              <a:t>Steve Harnett and Sean Brennan</a:t>
            </a:r>
          </a:p>
          <a:p>
            <a:pPr algn="l"/>
            <a:r>
              <a:rPr lang="en-US" sz="2000"/>
              <a:t>Last updated: 2022_03_27</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22EE5C8E-5EDE-4BD1-A945-02EABD86BE61}"/>
              </a:ext>
            </a:extLst>
          </p:cNvPr>
          <p:cNvSpPr txBox="1"/>
          <p:nvPr/>
        </p:nvSpPr>
        <p:spPr>
          <a:xfrm>
            <a:off x="477980" y="6349552"/>
            <a:ext cx="2618281" cy="369332"/>
          </a:xfrm>
          <a:prstGeom prst="rect">
            <a:avLst/>
          </a:prstGeom>
          <a:noFill/>
        </p:spPr>
        <p:txBody>
          <a:bodyPr wrap="none" rtlCol="0">
            <a:spAutoFit/>
          </a:bodyPr>
          <a:lstStyle/>
          <a:p>
            <a:pPr>
              <a:spcAft>
                <a:spcPts val="600"/>
              </a:spcAft>
            </a:pPr>
            <a:r>
              <a:rPr lang="en-US" dirty="0"/>
              <a:t>Photo by </a:t>
            </a:r>
            <a:r>
              <a:rPr lang="en-US" dirty="0">
                <a:hlinkClick r:id="rId3"/>
              </a:rPr>
              <a:t>Zan</a:t>
            </a:r>
            <a:r>
              <a:rPr lang="en-US" dirty="0"/>
              <a:t> on </a:t>
            </a:r>
            <a:r>
              <a:rPr lang="en-US" dirty="0" err="1">
                <a:hlinkClick r:id="rId4"/>
              </a:rPr>
              <a:t>Unsplash</a:t>
            </a:r>
            <a:endParaRPr lang="en-US" dirty="0"/>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p:txBody>
          <a:bodyPr>
            <a:normAutofit fontScale="90000"/>
          </a:bodyPr>
          <a:lstStyle/>
          <a:p>
            <a:r>
              <a:rPr lang="en-US" dirty="0">
                <a:cs typeface="Calibri Light"/>
              </a:rPr>
              <a:t>To assert that an error was not thrown, a true assertion can be placed after the point where execution would stop if an error was thrown.</a:t>
            </a:r>
          </a:p>
        </p:txBody>
      </p:sp>
      <p:sp>
        <p:nvSpPr>
          <p:cNvPr id="4" name="Rectangle 3">
            <a:extLst>
              <a:ext uri="{FF2B5EF4-FFF2-40B4-BE49-F238E27FC236}">
                <a16:creationId xmlns:a16="http://schemas.microsoft.com/office/drawing/2014/main" id="{0259DDC2-7A72-4E1D-8B27-40FE6A613D24}"/>
              </a:ext>
            </a:extLst>
          </p:cNvPr>
          <p:cNvSpPr/>
          <p:nvPr/>
        </p:nvSpPr>
        <p:spPr>
          <a:xfrm>
            <a:off x="837976" y="2396117"/>
            <a:ext cx="11062981" cy="1600438"/>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chemeClr val="accent6">
                    <a:lumMod val="75000"/>
                  </a:schemeClr>
                </a:solidFill>
                <a:latin typeface="Courier New"/>
                <a:ea typeface="+mn-lt"/>
                <a:cs typeface="+mn-lt"/>
              </a:rPr>
              <a:t>% Maximum length is 3</a:t>
            </a:r>
            <a:endParaRPr lang="en-US">
              <a:solidFill>
                <a:schemeClr val="accent6">
                  <a:lumMod val="75000"/>
                </a:schemeClr>
              </a:solidFill>
              <a:latin typeface="Courier New"/>
              <a:cs typeface="Courier New"/>
            </a:endParaRPr>
          </a:p>
          <a:p>
            <a:r>
              <a:rPr lang="en-US" sz="1600">
                <a:latin typeface="Courier New"/>
                <a:ea typeface="+mn-lt"/>
                <a:cs typeface="+mn-lt"/>
              </a:rPr>
              <a:t>Twocolumn_of_numbers_test = [4 1; 3 9; 2 7];</a:t>
            </a:r>
            <a:endParaRPr lang="en-US">
              <a:latin typeface="Courier New"/>
              <a:ea typeface="+mn-lt"/>
              <a:cs typeface="+mn-lt"/>
            </a:endParaRPr>
          </a:p>
          <a:p>
            <a:r>
              <a:rPr lang="en-US" sz="1600">
                <a:latin typeface="Courier New"/>
                <a:ea typeface="+mn-lt"/>
                <a:cs typeface="+mn-lt"/>
              </a:rPr>
              <a:t>fcn_geometry_checkInputsToFunctions(Twocolumn_of_numbers_test, </a:t>
            </a:r>
            <a:r>
              <a:rPr lang="en-US" sz="1600">
                <a:solidFill>
                  <a:srgbClr val="FF0000"/>
                </a:solidFill>
                <a:latin typeface="Courier New"/>
                <a:ea typeface="+mn-lt"/>
                <a:cs typeface="+mn-lt"/>
              </a:rPr>
              <a:t>'2column_of_numbers'</a:t>
            </a:r>
            <a:r>
              <a:rPr lang="en-US" sz="1600">
                <a:latin typeface="Courier New"/>
                <a:ea typeface="+mn-lt"/>
                <a:cs typeface="+mn-lt"/>
              </a:rPr>
              <a:t>,[3 3]);</a:t>
            </a:r>
            <a:endParaRPr lang="en-US">
              <a:latin typeface="Courier New"/>
              <a:cs typeface="Courier New"/>
            </a:endParaRPr>
          </a:p>
          <a:p>
            <a:endParaRPr lang="en-US" dirty="0">
              <a:latin typeface="Courier New"/>
              <a:cs typeface="Courier New"/>
            </a:endParaRPr>
          </a:p>
          <a:p>
            <a:r>
              <a:rPr lang="en-US" sz="1600">
                <a:latin typeface="Courier New"/>
                <a:ea typeface="+mn-lt"/>
                <a:cs typeface="+mn-lt"/>
              </a:rPr>
              <a:t>assert(true); </a:t>
            </a:r>
            <a:r>
              <a:rPr lang="en-US" sz="1600">
                <a:solidFill>
                  <a:schemeClr val="accent6">
                    <a:lumMod val="75000"/>
                  </a:schemeClr>
                </a:solidFill>
                <a:latin typeface="Courier New"/>
                <a:ea typeface="+mn-lt"/>
                <a:cs typeface="+mn-lt"/>
              </a:rPr>
              <a:t>% pass the test defined by this section if no errors were thrown</a:t>
            </a:r>
            <a:endParaRPr lang="en-US">
              <a:solidFill>
                <a:schemeClr val="accent6">
                  <a:lumMod val="75000"/>
                </a:schemeClr>
              </a:solidFill>
              <a:latin typeface="Courier New"/>
              <a:cs typeface="Courier New"/>
            </a:endParaRPr>
          </a:p>
        </p:txBody>
      </p:sp>
    </p:spTree>
    <p:extLst>
      <p:ext uri="{BB962C8B-B14F-4D97-AF65-F5344CB8AC3E}">
        <p14:creationId xmlns:p14="http://schemas.microsoft.com/office/powerpoint/2010/main" val="3989117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p:txBody>
          <a:bodyPr>
            <a:normAutofit fontScale="90000"/>
          </a:bodyPr>
          <a:lstStyle/>
          <a:p>
            <a:r>
              <a:rPr lang="en-US" dirty="0">
                <a:cs typeface="Calibri Light"/>
              </a:rPr>
              <a:t>To assert that an error is thrown, the error can be caught and verified to avoid breaking execution. The try-catch functionality works well for this.</a:t>
            </a:r>
          </a:p>
        </p:txBody>
      </p:sp>
      <p:sp>
        <p:nvSpPr>
          <p:cNvPr id="4" name="Rectangle 3">
            <a:extLst>
              <a:ext uri="{FF2B5EF4-FFF2-40B4-BE49-F238E27FC236}">
                <a16:creationId xmlns:a16="http://schemas.microsoft.com/office/drawing/2014/main" id="{0259DDC2-7A72-4E1D-8B27-40FE6A613D24}"/>
              </a:ext>
            </a:extLst>
          </p:cNvPr>
          <p:cNvSpPr/>
          <p:nvPr/>
        </p:nvSpPr>
        <p:spPr>
          <a:xfrm>
            <a:off x="506540" y="2645953"/>
            <a:ext cx="11090181" cy="2585323"/>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chemeClr val="accent6">
                    <a:lumMod val="75000"/>
                  </a:schemeClr>
                </a:solidFill>
                <a:latin typeface="Courier New"/>
                <a:ea typeface="+mn-lt"/>
                <a:cs typeface="+mn-lt"/>
              </a:rPr>
              <a:t>%% Maximum length is 2</a:t>
            </a:r>
            <a:endParaRPr lang="en-US">
              <a:solidFill>
                <a:schemeClr val="accent6">
                  <a:lumMod val="75000"/>
                </a:schemeClr>
              </a:solidFill>
              <a:latin typeface="Courier New"/>
              <a:cs typeface="Courier New"/>
            </a:endParaRPr>
          </a:p>
          <a:p>
            <a:r>
              <a:rPr lang="en-US" sz="1600">
                <a:latin typeface="Courier New"/>
                <a:ea typeface="+mn-lt"/>
                <a:cs typeface="+mn-lt"/>
              </a:rPr>
              <a:t>TwoOrThreeColumn_of_numbers_test = [4 1; 3 9; 2 7];</a:t>
            </a:r>
            <a:endParaRPr lang="en-US">
              <a:latin typeface="Courier New"/>
              <a:cs typeface="Courier New"/>
            </a:endParaRPr>
          </a:p>
          <a:p>
            <a:endParaRPr lang="en-US" dirty="0">
              <a:latin typeface="Courier New"/>
              <a:cs typeface="Courier New"/>
            </a:endParaRPr>
          </a:p>
          <a:p>
            <a:r>
              <a:rPr lang="en-US" sz="1600">
                <a:solidFill>
                  <a:schemeClr val="accent1"/>
                </a:solidFill>
                <a:latin typeface="Courier New"/>
                <a:ea typeface="+mn-lt"/>
                <a:cs typeface="+mn-lt"/>
              </a:rPr>
              <a:t>try     </a:t>
            </a:r>
            <a:endParaRPr lang="en-US">
              <a:solidFill>
                <a:schemeClr val="accent1"/>
              </a:solidFill>
              <a:latin typeface="Courier New"/>
              <a:ea typeface="+mn-lt"/>
              <a:cs typeface="Courier New"/>
            </a:endParaRPr>
          </a:p>
          <a:p>
            <a:r>
              <a:rPr lang="en-US" sz="1600">
                <a:latin typeface="Courier New"/>
                <a:ea typeface="+mn-lt"/>
                <a:cs typeface="+mn-lt"/>
              </a:rPr>
              <a:t>    fcn_geometry_checkInputsToFunctions(TwoOrThreeColumn_of_numbers_test, </a:t>
            </a:r>
            <a:r>
              <a:rPr lang="en-US" sz="1600">
                <a:solidFill>
                  <a:srgbClr val="FF0000"/>
                </a:solidFill>
                <a:latin typeface="Courier New"/>
                <a:ea typeface="+mn-lt"/>
                <a:cs typeface="+mn-lt"/>
              </a:rPr>
              <a:t>'2or3column_of_numbers'</a:t>
            </a:r>
            <a:r>
              <a:rPr lang="en-US" sz="1600">
                <a:latin typeface="Courier New"/>
                <a:ea typeface="+mn-lt"/>
                <a:cs typeface="+mn-lt"/>
              </a:rPr>
              <a:t>,[2 2]);</a:t>
            </a:r>
            <a:endParaRPr lang="en-US">
              <a:latin typeface="Courier New"/>
              <a:cs typeface="Courier New"/>
            </a:endParaRPr>
          </a:p>
          <a:p>
            <a:r>
              <a:rPr lang="en-US" sz="1600">
                <a:latin typeface="Courier New"/>
                <a:ea typeface="+mn-lt"/>
                <a:cs typeface="+mn-lt"/>
              </a:rPr>
              <a:t>catch ME     </a:t>
            </a:r>
            <a:endParaRPr lang="en-US">
              <a:latin typeface="Courier New"/>
              <a:cs typeface="Courier New"/>
            </a:endParaRPr>
          </a:p>
          <a:p>
            <a:r>
              <a:rPr lang="en-US" sz="1600">
                <a:latin typeface="Courier New"/>
                <a:ea typeface="+mn-lt"/>
                <a:cs typeface="+mn-lt"/>
              </a:rPr>
              <a:t>    assert(strcmp(ME.message,</a:t>
            </a:r>
            <a:r>
              <a:rPr lang="en-US" sz="1600">
                <a:solidFill>
                  <a:srgbClr val="FF0000"/>
                </a:solidFill>
                <a:latin typeface="Courier New"/>
                <a:ea typeface="+mn-lt"/>
                <a:cs typeface="+mn-lt"/>
              </a:rPr>
              <a:t>'The TwoOrThreeColumn_of_numbers_test input must be a 2or3column_of_numbers, namely (N x 2) or (N x 3) with N = 2'</a:t>
            </a:r>
            <a:r>
              <a:rPr lang="en-US" sz="1600">
                <a:latin typeface="Courier New"/>
                <a:ea typeface="+mn-lt"/>
                <a:cs typeface="+mn-lt"/>
              </a:rPr>
              <a:t>)); </a:t>
            </a:r>
            <a:endParaRPr lang="en-US">
              <a:latin typeface="Courier New"/>
              <a:cs typeface="Courier New"/>
            </a:endParaRPr>
          </a:p>
          <a:p>
            <a:r>
              <a:rPr lang="en-US" sz="1600">
                <a:solidFill>
                  <a:schemeClr val="accent1"/>
                </a:solidFill>
                <a:latin typeface="Courier New"/>
                <a:ea typeface="+mn-lt"/>
                <a:cs typeface="+mn-lt"/>
              </a:rPr>
              <a:t>end</a:t>
            </a:r>
            <a:endParaRPr lang="en-US">
              <a:solidFill>
                <a:schemeClr val="accent1"/>
              </a:solidFill>
              <a:latin typeface="Courier New"/>
              <a:cs typeface="Courier New"/>
            </a:endParaRPr>
          </a:p>
        </p:txBody>
      </p:sp>
    </p:spTree>
    <p:extLst>
      <p:ext uri="{BB962C8B-B14F-4D97-AF65-F5344CB8AC3E}">
        <p14:creationId xmlns:p14="http://schemas.microsoft.com/office/powerpoint/2010/main" val="1264861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8C9D3-9E10-4A61-8EAA-74C39E0C05ED}"/>
              </a:ext>
            </a:extLst>
          </p:cNvPr>
          <p:cNvSpPr>
            <a:spLocks noGrp="1"/>
          </p:cNvSpPr>
          <p:nvPr>
            <p:ph type="title"/>
          </p:nvPr>
        </p:nvSpPr>
        <p:spPr/>
        <p:txBody>
          <a:bodyPr/>
          <a:lstStyle/>
          <a:p>
            <a:r>
              <a:rPr lang="en-US" dirty="0"/>
              <a:t>Tests are a way to force all the assertions within scripts to be tested.</a:t>
            </a:r>
          </a:p>
        </p:txBody>
      </p:sp>
      <p:sp>
        <p:nvSpPr>
          <p:cNvPr id="3" name="Content Placeholder 2">
            <a:extLst>
              <a:ext uri="{FF2B5EF4-FFF2-40B4-BE49-F238E27FC236}">
                <a16:creationId xmlns:a16="http://schemas.microsoft.com/office/drawing/2014/main" id="{A8E5757D-42F9-440E-839D-F12B4C2B563B}"/>
              </a:ext>
            </a:extLst>
          </p:cNvPr>
          <p:cNvSpPr>
            <a:spLocks noGrp="1"/>
          </p:cNvSpPr>
          <p:nvPr>
            <p:ph idx="1"/>
          </p:nvPr>
        </p:nvSpPr>
        <p:spPr/>
        <p:txBody>
          <a:bodyPr/>
          <a:lstStyle/>
          <a:p>
            <a:pPr marL="0" indent="0">
              <a:buNone/>
            </a:pPr>
            <a:r>
              <a:rPr lang="en-US" sz="2800" dirty="0">
                <a:cs typeface="Calibri Light"/>
              </a:rPr>
              <a:t>This gives an AUTOMATED way to test if code still works after peop</a:t>
            </a:r>
            <a:r>
              <a:rPr lang="en-US" dirty="0">
                <a:cs typeface="Calibri Light"/>
              </a:rPr>
              <a:t>le change it.</a:t>
            </a:r>
            <a:endParaRPr lang="en-US" sz="2800" dirty="0">
              <a:cs typeface="Calibri Light"/>
            </a:endParaRPr>
          </a:p>
          <a:p>
            <a:pPr marL="0" indent="0">
              <a:buNone/>
            </a:pPr>
            <a:r>
              <a:rPr lang="en-US" sz="2800" dirty="0">
                <a:cs typeface="Calibri Light"/>
              </a:rPr>
              <a:t>Assertions run as tests will not break operation.  In other words, the failure can be noted, but the code will continue running the other assertions to make sure they work. This lets one isolate failure points.</a:t>
            </a:r>
          </a:p>
          <a:p>
            <a:pPr marL="0" indent="0">
              <a:buNone/>
            </a:pPr>
            <a:r>
              <a:rPr lang="en-US" sz="2800" dirty="0">
                <a:cs typeface="Calibri Light"/>
              </a:rPr>
              <a:t>Assertions that fail outside of tests will break operation and are a great way to throw an exception (with an informative failure message) when a critical failure is detected. The code after this failure will NOT run, though.</a:t>
            </a:r>
            <a:endParaRPr lang="en-US" dirty="0"/>
          </a:p>
        </p:txBody>
      </p:sp>
    </p:spTree>
    <p:extLst>
      <p:ext uri="{BB962C8B-B14F-4D97-AF65-F5344CB8AC3E}">
        <p14:creationId xmlns:p14="http://schemas.microsoft.com/office/powerpoint/2010/main" val="2802055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a:xfrm>
            <a:off x="530942" y="918190"/>
            <a:ext cx="6226278" cy="1350143"/>
          </a:xfrm>
        </p:spPr>
        <p:txBody>
          <a:bodyPr vert="horz" lIns="91440" tIns="45720" rIns="91440" bIns="45720" rtlCol="0" anchor="ctr">
            <a:noAutofit/>
          </a:bodyPr>
          <a:lstStyle/>
          <a:p>
            <a:r>
              <a:rPr lang="en-US" sz="2800" dirty="0">
                <a:cs typeface="Calibri Light"/>
              </a:rPr>
              <a:t>Test suites can be made in several ways.  One of the simplest ways, is to use the built-in “</a:t>
            </a:r>
            <a:r>
              <a:rPr lang="en-US" sz="2800" dirty="0" err="1">
                <a:cs typeface="Calibri Light"/>
              </a:rPr>
              <a:t>Testsuite</a:t>
            </a:r>
            <a:r>
              <a:rPr lang="en-US" sz="2800" dirty="0">
                <a:cs typeface="Calibri Light"/>
              </a:rPr>
              <a:t>” function in MATLAB to make a test suite from every assertion test in a given file.</a:t>
            </a:r>
          </a:p>
        </p:txBody>
      </p:sp>
      <p:sp>
        <p:nvSpPr>
          <p:cNvPr id="4" name="Rectangle 3">
            <a:extLst>
              <a:ext uri="{FF2B5EF4-FFF2-40B4-BE49-F238E27FC236}">
                <a16:creationId xmlns:a16="http://schemas.microsoft.com/office/drawing/2014/main" id="{0259DDC2-7A72-4E1D-8B27-40FE6A613D24}"/>
              </a:ext>
            </a:extLst>
          </p:cNvPr>
          <p:cNvSpPr/>
          <p:nvPr/>
        </p:nvSpPr>
        <p:spPr>
          <a:xfrm>
            <a:off x="6602539" y="1207986"/>
            <a:ext cx="5387472" cy="830997"/>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latin typeface="Courier New"/>
                <a:ea typeface="+mn-lt"/>
                <a:cs typeface="+mn-lt"/>
              </a:rPr>
              <a:t>suite_</a:t>
            </a:r>
            <a:r>
              <a:rPr lang="en-US" sz="1600">
                <a:latin typeface="Courier New"/>
                <a:ea typeface="+mn-lt"/>
                <a:cs typeface="Courier New"/>
              </a:rPr>
              <a:t>geometry_circleCenterFrom3Points </a:t>
            </a:r>
            <a:r>
              <a:rPr lang="en-US" sz="1600">
                <a:latin typeface="Courier New"/>
                <a:ea typeface="+mn-lt"/>
                <a:cs typeface="+mn-lt"/>
              </a:rPr>
              <a:t>= testsuite(</a:t>
            </a:r>
            <a:r>
              <a:rPr lang="en-US" sz="1600">
                <a:solidFill>
                  <a:srgbClr val="FF0000"/>
                </a:solidFill>
                <a:latin typeface="Courier New"/>
                <a:ea typeface="+mn-lt"/>
                <a:cs typeface="+mn-lt"/>
              </a:rPr>
              <a:t>'script_test_fcn_geometry_circleCenterFrom3Points'</a:t>
            </a:r>
            <a:r>
              <a:rPr lang="en-US" sz="1600">
                <a:latin typeface="Courier New"/>
                <a:ea typeface="+mn-lt"/>
                <a:cs typeface="+mn-lt"/>
              </a:rPr>
              <a:t>);</a:t>
            </a:r>
            <a:endParaRPr lang="en-US">
              <a:latin typeface="Courier New"/>
              <a:cs typeface="Courier New"/>
            </a:endParaRPr>
          </a:p>
        </p:txBody>
      </p:sp>
      <p:sp>
        <p:nvSpPr>
          <p:cNvPr id="3" name="Title 1">
            <a:extLst>
              <a:ext uri="{FF2B5EF4-FFF2-40B4-BE49-F238E27FC236}">
                <a16:creationId xmlns:a16="http://schemas.microsoft.com/office/drawing/2014/main" id="{F701C179-9E8B-48A9-8540-08C61BED5A39}"/>
              </a:ext>
            </a:extLst>
          </p:cNvPr>
          <p:cNvSpPr txBox="1">
            <a:spLocks/>
          </p:cNvSpPr>
          <p:nvPr/>
        </p:nvSpPr>
        <p:spPr>
          <a:xfrm>
            <a:off x="449826" y="3651558"/>
            <a:ext cx="6226278" cy="135014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cs typeface="Calibri Light"/>
              </a:rPr>
              <a:t>This avoids the wordiness of having to explicitly define test cases and explicitly add them to a test suite, which is useful </a:t>
            </a:r>
            <a:r>
              <a:rPr lang="en-US" sz="2800">
                <a:cs typeface="Calibri Light"/>
              </a:rPr>
              <a:t>for larger scope tests requiring fixtures.</a:t>
            </a:r>
            <a:endParaRPr lang="en-US"/>
          </a:p>
        </p:txBody>
      </p:sp>
      <p:sp>
        <p:nvSpPr>
          <p:cNvPr id="6" name="Rectangle 5">
            <a:extLst>
              <a:ext uri="{FF2B5EF4-FFF2-40B4-BE49-F238E27FC236}">
                <a16:creationId xmlns:a16="http://schemas.microsoft.com/office/drawing/2014/main" id="{6DA71E87-E78A-4259-8FE4-ED52374E6CF0}"/>
              </a:ext>
            </a:extLst>
          </p:cNvPr>
          <p:cNvSpPr/>
          <p:nvPr/>
        </p:nvSpPr>
        <p:spPr>
          <a:xfrm>
            <a:off x="6762314" y="4182244"/>
            <a:ext cx="5264567" cy="523220"/>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latin typeface="Courier New"/>
                <a:ea typeface="+mn-lt"/>
                <a:cs typeface="+mn-lt"/>
              </a:rPr>
              <a:t>geometry_circleCenterFrom3Points_case1 = </a:t>
            </a:r>
            <a:r>
              <a:rPr lang="en-US" sz="1400">
                <a:solidFill>
                  <a:schemeClr val="accent1"/>
                </a:solidFill>
                <a:latin typeface="Courier New"/>
                <a:ea typeface="+mn-lt"/>
                <a:cs typeface="+mn-lt"/>
              </a:rPr>
              <a:t>matlab</a:t>
            </a:r>
            <a:r>
              <a:rPr lang="en-US" sz="1400">
                <a:latin typeface="Courier New"/>
                <a:ea typeface="+mn-lt"/>
                <a:cs typeface="+mn-lt"/>
              </a:rPr>
              <a:t>.unittest.TestCase.forInteractiveUse;</a:t>
            </a:r>
            <a:endParaRPr lang="en-US" sz="1400">
              <a:latin typeface="Courier New"/>
              <a:cs typeface="Courier New"/>
            </a:endParaRPr>
          </a:p>
        </p:txBody>
      </p:sp>
    </p:spTree>
    <p:extLst>
      <p:ext uri="{BB962C8B-B14F-4D97-AF65-F5344CB8AC3E}">
        <p14:creationId xmlns:p14="http://schemas.microsoft.com/office/powerpoint/2010/main" val="341567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p:txBody>
          <a:bodyPr>
            <a:noAutofit/>
          </a:bodyPr>
          <a:lstStyle/>
          <a:p>
            <a:r>
              <a:rPr lang="en-US" sz="3200">
                <a:cs typeface="Calibri Light"/>
              </a:rPr>
              <a:t>The run method on the runner object can be created and used to call the suite and report the output.</a:t>
            </a:r>
          </a:p>
        </p:txBody>
      </p:sp>
      <p:sp>
        <p:nvSpPr>
          <p:cNvPr id="4" name="Rectangle 3">
            <a:extLst>
              <a:ext uri="{FF2B5EF4-FFF2-40B4-BE49-F238E27FC236}">
                <a16:creationId xmlns:a16="http://schemas.microsoft.com/office/drawing/2014/main" id="{0259DDC2-7A72-4E1D-8B27-40FE6A613D24}"/>
              </a:ext>
            </a:extLst>
          </p:cNvPr>
          <p:cNvSpPr/>
          <p:nvPr/>
        </p:nvSpPr>
        <p:spPr>
          <a:xfrm>
            <a:off x="1477475" y="1810211"/>
            <a:ext cx="8939375" cy="461665"/>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Courier New"/>
                <a:ea typeface="+mn-lt"/>
                <a:cs typeface="+mn-lt"/>
              </a:rPr>
              <a:t>results = run(</a:t>
            </a:r>
            <a:r>
              <a:rPr lang="en-US" sz="1200" dirty="0">
                <a:solidFill>
                  <a:srgbClr val="FF0000"/>
                </a:solidFill>
                <a:latin typeface="Courier New"/>
                <a:ea typeface="+mn-lt"/>
                <a:cs typeface="+mn-lt"/>
              </a:rPr>
              <a:t>'</a:t>
            </a:r>
            <a:r>
              <a:rPr lang="en-US" sz="1200" dirty="0" err="1">
                <a:solidFill>
                  <a:srgbClr val="FF0000"/>
                </a:solidFill>
                <a:latin typeface="Courier New"/>
                <a:ea typeface="+mn-lt"/>
                <a:cs typeface="+mn-lt"/>
              </a:rPr>
              <a:t>script_test_fcn_geometry_findIntersectionOfSegments</a:t>
            </a:r>
            <a:r>
              <a:rPr lang="en-US" sz="1200" dirty="0">
                <a:solidFill>
                  <a:srgbClr val="FF0000"/>
                </a:solidFill>
                <a:latin typeface="Courier New"/>
                <a:ea typeface="+mn-lt"/>
                <a:cs typeface="+mn-lt"/>
              </a:rPr>
              <a:t>/SimpleTest1_ASimpleIntersection'</a:t>
            </a:r>
            <a:r>
              <a:rPr lang="en-US" sz="1200" dirty="0">
                <a:latin typeface="Courier New"/>
                <a:ea typeface="+mn-lt"/>
                <a:cs typeface="+mn-lt"/>
              </a:rPr>
              <a:t>)</a:t>
            </a:r>
            <a:endParaRPr lang="en-US" sz="1400" dirty="0">
              <a:latin typeface="Courier New"/>
              <a:ea typeface="+mn-lt"/>
              <a:cs typeface="+mn-lt"/>
            </a:endParaRPr>
          </a:p>
        </p:txBody>
      </p:sp>
      <p:sp>
        <p:nvSpPr>
          <p:cNvPr id="5" name="TextBox 1">
            <a:extLst>
              <a:ext uri="{FF2B5EF4-FFF2-40B4-BE49-F238E27FC236}">
                <a16:creationId xmlns:a16="http://schemas.microsoft.com/office/drawing/2014/main" id="{28DBBE1B-DA1F-46AC-A7A7-57B0CF14BABB}"/>
              </a:ext>
            </a:extLst>
          </p:cNvPr>
          <p:cNvSpPr txBox="1"/>
          <p:nvPr/>
        </p:nvSpPr>
        <p:spPr>
          <a:xfrm>
            <a:off x="1627386" y="2468880"/>
            <a:ext cx="8638832" cy="3970318"/>
          </a:xfrm>
          <a:prstGeom prst="rect">
            <a:avLst/>
          </a:prstGeom>
          <a:solidFill>
            <a:schemeClr val="bg1">
              <a:lumMod val="85000"/>
            </a:schemeClr>
          </a:solid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Courier New"/>
                <a:cs typeface="Courier New"/>
              </a:rPr>
              <a:t>Simple intersection result: </a:t>
            </a:r>
          </a:p>
          <a:p>
            <a:r>
              <a:rPr lang="en-US" sz="1200" dirty="0">
                <a:latin typeface="Courier New"/>
                <a:cs typeface="Courier New"/>
              </a:rPr>
              <a:t>.</a:t>
            </a:r>
          </a:p>
          <a:p>
            <a:r>
              <a:rPr lang="en-US" sz="1200" dirty="0">
                <a:latin typeface="Courier New"/>
                <a:cs typeface="Courier New"/>
              </a:rPr>
              <a:t>Done </a:t>
            </a:r>
            <a:r>
              <a:rPr lang="en-US" sz="1200" dirty="0" err="1">
                <a:latin typeface="Courier New"/>
                <a:cs typeface="Courier New"/>
              </a:rPr>
              <a:t>script_test_fcn_geometry_findIntersectionOfSegments</a:t>
            </a:r>
            <a:endParaRPr lang="en-US" sz="1200" dirty="0">
              <a:latin typeface="Courier New"/>
              <a:cs typeface="Courier New"/>
            </a:endParaRPr>
          </a:p>
          <a:p>
            <a:r>
              <a:rPr lang="en-US" sz="1200" dirty="0">
                <a:latin typeface="Courier New"/>
                <a:cs typeface="Courier New"/>
              </a:rPr>
              <a:t>__________</a:t>
            </a:r>
          </a:p>
          <a:p>
            <a:endParaRPr lang="en-US" sz="1200" dirty="0">
              <a:latin typeface="Courier New"/>
              <a:cs typeface="Courier New"/>
            </a:endParaRPr>
          </a:p>
          <a:p>
            <a:endParaRPr lang="en-US" sz="1200" dirty="0">
              <a:latin typeface="Courier New"/>
              <a:cs typeface="Courier New"/>
            </a:endParaRPr>
          </a:p>
          <a:p>
            <a:r>
              <a:rPr lang="en-US" sz="1200" dirty="0">
                <a:latin typeface="Courier New"/>
                <a:cs typeface="Courier New"/>
              </a:rPr>
              <a:t>results = </a:t>
            </a:r>
          </a:p>
          <a:p>
            <a:endParaRPr lang="en-US" sz="1200" dirty="0">
              <a:latin typeface="Courier New"/>
              <a:cs typeface="Courier New"/>
            </a:endParaRPr>
          </a:p>
          <a:p>
            <a:r>
              <a:rPr lang="en-US" sz="1200" dirty="0">
                <a:latin typeface="Courier New"/>
                <a:cs typeface="Courier New"/>
              </a:rPr>
              <a:t>  </a:t>
            </a:r>
            <a:r>
              <a:rPr lang="en-US" sz="1200" dirty="0" err="1">
                <a:latin typeface="Courier New"/>
                <a:cs typeface="Courier New"/>
              </a:rPr>
              <a:t>TestResult</a:t>
            </a:r>
            <a:r>
              <a:rPr lang="en-US" sz="1200" dirty="0">
                <a:latin typeface="Courier New"/>
                <a:cs typeface="Courier New"/>
              </a:rPr>
              <a:t> with properties:</a:t>
            </a:r>
          </a:p>
          <a:p>
            <a:endParaRPr lang="en-US" sz="1200" dirty="0">
              <a:latin typeface="Courier New"/>
              <a:cs typeface="Courier New"/>
            </a:endParaRPr>
          </a:p>
          <a:p>
            <a:r>
              <a:rPr lang="en-US" sz="1200" dirty="0">
                <a:latin typeface="Courier New"/>
                <a:cs typeface="Courier New"/>
              </a:rPr>
              <a:t>          Name: '</a:t>
            </a:r>
            <a:r>
              <a:rPr lang="en-US" sz="1200" dirty="0" err="1">
                <a:latin typeface="Courier New"/>
                <a:cs typeface="Courier New"/>
              </a:rPr>
              <a:t>script_test_fcn_geometry_findIntersectionOfSegments</a:t>
            </a:r>
            <a:r>
              <a:rPr lang="en-US" sz="1200" dirty="0">
                <a:latin typeface="Courier New"/>
                <a:cs typeface="Courier New"/>
              </a:rPr>
              <a:t>/SimpleTest1_ASimpleIntersection'</a:t>
            </a:r>
          </a:p>
          <a:p>
            <a:r>
              <a:rPr lang="en-US" sz="1200" dirty="0">
                <a:latin typeface="Courier New"/>
                <a:cs typeface="Courier New"/>
              </a:rPr>
              <a:t>        Passed: 1</a:t>
            </a:r>
          </a:p>
          <a:p>
            <a:r>
              <a:rPr lang="en-US" sz="1200" dirty="0">
                <a:latin typeface="Courier New"/>
                <a:cs typeface="Courier New"/>
              </a:rPr>
              <a:t>        Failed: 0</a:t>
            </a:r>
          </a:p>
          <a:p>
            <a:r>
              <a:rPr lang="en-US" sz="1200" dirty="0">
                <a:latin typeface="Courier New"/>
                <a:cs typeface="Courier New"/>
              </a:rPr>
              <a:t>    Incomplete: 0</a:t>
            </a:r>
          </a:p>
          <a:p>
            <a:r>
              <a:rPr lang="en-US" sz="1200" dirty="0">
                <a:latin typeface="Courier New"/>
                <a:cs typeface="Courier New"/>
              </a:rPr>
              <a:t>      Duration: 0.5964</a:t>
            </a:r>
          </a:p>
          <a:p>
            <a:r>
              <a:rPr lang="en-US" sz="1200" dirty="0">
                <a:latin typeface="Courier New"/>
                <a:cs typeface="Courier New"/>
              </a:rPr>
              <a:t>       Details: [1×1 </a:t>
            </a:r>
            <a:r>
              <a:rPr lang="en-US" sz="1200" dirty="0" err="1">
                <a:latin typeface="Courier New"/>
                <a:cs typeface="Courier New"/>
              </a:rPr>
              <a:t>struct</a:t>
            </a:r>
            <a:r>
              <a:rPr lang="en-US" sz="1200" dirty="0">
                <a:latin typeface="Courier New"/>
                <a:cs typeface="Courier New"/>
              </a:rPr>
              <a:t>]</a:t>
            </a:r>
          </a:p>
          <a:p>
            <a:endParaRPr lang="en-US" sz="1200" dirty="0">
              <a:latin typeface="Courier New"/>
              <a:cs typeface="Courier New"/>
            </a:endParaRPr>
          </a:p>
          <a:p>
            <a:r>
              <a:rPr lang="en-US" sz="1200" dirty="0">
                <a:latin typeface="Courier New"/>
                <a:cs typeface="Courier New"/>
              </a:rPr>
              <a:t>Totals:</a:t>
            </a:r>
          </a:p>
          <a:p>
            <a:r>
              <a:rPr lang="en-US" sz="1200" dirty="0">
                <a:latin typeface="Courier New"/>
                <a:cs typeface="Courier New"/>
              </a:rPr>
              <a:t>   1 Passed, 0 Failed, 0 Incomplete.</a:t>
            </a:r>
          </a:p>
          <a:p>
            <a:r>
              <a:rPr lang="en-US" sz="1200" dirty="0">
                <a:latin typeface="Courier New"/>
                <a:cs typeface="Courier New"/>
              </a:rPr>
              <a:t>   0.59645 seconds testing time.</a:t>
            </a:r>
            <a:endParaRPr lang="en-US" sz="1200" dirty="0">
              <a:latin typeface="Courier New"/>
              <a:cs typeface="Calibri"/>
            </a:endParaRPr>
          </a:p>
        </p:txBody>
      </p:sp>
    </p:spTree>
    <p:extLst>
      <p:ext uri="{BB962C8B-B14F-4D97-AF65-F5344CB8AC3E}">
        <p14:creationId xmlns:p14="http://schemas.microsoft.com/office/powerpoint/2010/main" val="3575949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p:txBody>
          <a:bodyPr>
            <a:noAutofit/>
          </a:bodyPr>
          <a:lstStyle/>
          <a:p>
            <a:r>
              <a:rPr lang="en-US" sz="3200" dirty="0">
                <a:cs typeface="Calibri Light"/>
              </a:rPr>
              <a:t>Failure summaries indicate failed function and test case.  Test case names are generated programmatically from the name of the section in which the assertions occur.</a:t>
            </a:r>
          </a:p>
        </p:txBody>
      </p:sp>
      <p:sp>
        <p:nvSpPr>
          <p:cNvPr id="5" name="TextBox 1">
            <a:extLst>
              <a:ext uri="{FF2B5EF4-FFF2-40B4-BE49-F238E27FC236}">
                <a16:creationId xmlns:a16="http://schemas.microsoft.com/office/drawing/2014/main" id="{28DBBE1B-DA1F-46AC-A7A7-57B0CF14BABB}"/>
              </a:ext>
            </a:extLst>
          </p:cNvPr>
          <p:cNvSpPr txBox="1"/>
          <p:nvPr/>
        </p:nvSpPr>
        <p:spPr>
          <a:xfrm>
            <a:off x="2200794" y="1943262"/>
            <a:ext cx="7790412" cy="4185761"/>
          </a:xfrm>
          <a:prstGeom prst="rect">
            <a:avLst/>
          </a:prstGeom>
          <a:solidFill>
            <a:schemeClr val="bg1">
              <a:lumMod val="85000"/>
            </a:schemeClr>
          </a:solid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latin typeface="Courier New"/>
                <a:cs typeface="Courier New"/>
              </a:rPr>
              <a:t>Simple intersection result: </a:t>
            </a:r>
          </a:p>
          <a:p>
            <a:endParaRPr lang="en-US" sz="700" dirty="0">
              <a:latin typeface="Courier New"/>
              <a:cs typeface="Courier New"/>
            </a:endParaRPr>
          </a:p>
          <a:p>
            <a:r>
              <a:rPr lang="en-US" sz="700" dirty="0">
                <a:latin typeface="Courier New"/>
                <a:cs typeface="Courier New"/>
              </a:rPr>
              <a:t>================================================================================</a:t>
            </a:r>
          </a:p>
          <a:p>
            <a:r>
              <a:rPr lang="en-US" sz="700" dirty="0">
                <a:latin typeface="Courier New"/>
                <a:cs typeface="Courier New"/>
              </a:rPr>
              <a:t>Error occurred in </a:t>
            </a:r>
            <a:r>
              <a:rPr lang="en-US" sz="700" dirty="0" err="1">
                <a:latin typeface="Courier New"/>
                <a:cs typeface="Courier New"/>
              </a:rPr>
              <a:t>script_test_fcn_geometry_findIntersectionOfSegments</a:t>
            </a:r>
            <a:r>
              <a:rPr lang="en-US" sz="700" dirty="0">
                <a:latin typeface="Courier New"/>
                <a:cs typeface="Courier New"/>
              </a:rPr>
              <a:t>/SimpleTest1_ASimpleIntersection and it did not run to completion.</a:t>
            </a:r>
          </a:p>
          <a:p>
            <a:r>
              <a:rPr lang="en-US" sz="700" dirty="0">
                <a:latin typeface="Courier New"/>
                <a:cs typeface="Courier New"/>
              </a:rPr>
              <a:t>    ---------</a:t>
            </a:r>
          </a:p>
          <a:p>
            <a:r>
              <a:rPr lang="en-US" sz="700" dirty="0">
                <a:latin typeface="Courier New"/>
                <a:cs typeface="Courier New"/>
              </a:rPr>
              <a:t>    Error ID:</a:t>
            </a:r>
          </a:p>
          <a:p>
            <a:r>
              <a:rPr lang="en-US" sz="700" dirty="0">
                <a:latin typeface="Courier New"/>
                <a:cs typeface="Courier New"/>
              </a:rPr>
              <a:t>    ---------</a:t>
            </a:r>
          </a:p>
          <a:p>
            <a:r>
              <a:rPr lang="en-US" sz="700" dirty="0">
                <a:latin typeface="Courier New"/>
                <a:cs typeface="Courier New"/>
              </a:rPr>
              <a:t>    '</a:t>
            </a:r>
            <a:r>
              <a:rPr lang="en-US" sz="700" dirty="0" err="1">
                <a:latin typeface="Courier New"/>
                <a:cs typeface="Courier New"/>
              </a:rPr>
              <a:t>MATLAB:assertion:failed</a:t>
            </a:r>
            <a:r>
              <a:rPr lang="en-US" sz="700" dirty="0">
                <a:latin typeface="Courier New"/>
                <a:cs typeface="Courier New"/>
              </a:rPr>
              <a:t>'</a:t>
            </a:r>
          </a:p>
          <a:p>
            <a:r>
              <a:rPr lang="en-US" sz="700" dirty="0">
                <a:latin typeface="Courier New"/>
                <a:cs typeface="Courier New"/>
              </a:rPr>
              <a:t>    --------------</a:t>
            </a:r>
          </a:p>
          <a:p>
            <a:r>
              <a:rPr lang="en-US" sz="700" dirty="0">
                <a:latin typeface="Courier New"/>
                <a:cs typeface="Courier New"/>
              </a:rPr>
              <a:t>    Error Details:</a:t>
            </a:r>
          </a:p>
          <a:p>
            <a:r>
              <a:rPr lang="en-US" sz="700" dirty="0">
                <a:latin typeface="Courier New"/>
                <a:cs typeface="Courier New"/>
              </a:rPr>
              <a:t>    --------------</a:t>
            </a:r>
          </a:p>
          <a:p>
            <a:r>
              <a:rPr lang="en-US" sz="700" dirty="0">
                <a:latin typeface="Courier New"/>
                <a:cs typeface="Courier New"/>
              </a:rPr>
              <a:t>    Error using </a:t>
            </a:r>
            <a:r>
              <a:rPr lang="en-US" sz="700" dirty="0" err="1">
                <a:latin typeface="Courier New"/>
                <a:cs typeface="Courier New"/>
              </a:rPr>
              <a:t>script_test_fcn_geometry_findIntersectionOfSegments</a:t>
            </a:r>
            <a:r>
              <a:rPr lang="en-US" sz="700" dirty="0">
                <a:latin typeface="Courier New"/>
                <a:cs typeface="Courier New"/>
              </a:rPr>
              <a:t> (line 27)</a:t>
            </a:r>
          </a:p>
          <a:p>
            <a:r>
              <a:rPr lang="en-US" sz="700" dirty="0">
                <a:latin typeface="Courier New"/>
                <a:cs typeface="Courier New"/>
              </a:rPr>
              <a:t>    Assertion failed.</a:t>
            </a:r>
          </a:p>
          <a:p>
            <a:r>
              <a:rPr lang="en-US" sz="700" dirty="0">
                <a:latin typeface="Courier New"/>
                <a:cs typeface="Courier New"/>
              </a:rPr>
              <a:t>================================================================================</a:t>
            </a:r>
          </a:p>
          <a:p>
            <a:r>
              <a:rPr lang="en-US" sz="700" dirty="0">
                <a:latin typeface="Courier New"/>
                <a:cs typeface="Courier New"/>
              </a:rPr>
              <a:t>.</a:t>
            </a:r>
          </a:p>
          <a:p>
            <a:r>
              <a:rPr lang="en-US" sz="700" dirty="0">
                <a:latin typeface="Courier New"/>
                <a:cs typeface="Courier New"/>
              </a:rPr>
              <a:t>Done </a:t>
            </a:r>
            <a:r>
              <a:rPr lang="en-US" sz="700" dirty="0" err="1">
                <a:latin typeface="Courier New"/>
                <a:cs typeface="Courier New"/>
              </a:rPr>
              <a:t>script_test_fcn_geometry_findIntersectionOfSegments</a:t>
            </a:r>
            <a:endParaRPr lang="en-US" sz="700" dirty="0">
              <a:latin typeface="Courier New"/>
              <a:cs typeface="Courier New"/>
            </a:endParaRPr>
          </a:p>
          <a:p>
            <a:r>
              <a:rPr lang="en-US" sz="700" dirty="0">
                <a:latin typeface="Courier New"/>
                <a:cs typeface="Courier New"/>
              </a:rPr>
              <a:t>__________</a:t>
            </a:r>
          </a:p>
          <a:p>
            <a:endParaRPr lang="en-US" sz="700" dirty="0">
              <a:latin typeface="Courier New"/>
              <a:cs typeface="Courier New"/>
            </a:endParaRPr>
          </a:p>
          <a:p>
            <a:r>
              <a:rPr lang="en-US" sz="700" dirty="0">
                <a:latin typeface="Courier New"/>
                <a:cs typeface="Courier New"/>
              </a:rPr>
              <a:t>Failure Summary:</a:t>
            </a:r>
          </a:p>
          <a:p>
            <a:endParaRPr lang="en-US" sz="700" dirty="0">
              <a:latin typeface="Courier New"/>
              <a:cs typeface="Courier New"/>
            </a:endParaRPr>
          </a:p>
          <a:p>
            <a:r>
              <a:rPr lang="en-US" sz="700" dirty="0">
                <a:latin typeface="Courier New"/>
                <a:cs typeface="Courier New"/>
              </a:rPr>
              <a:t>     Name                                                                                 Failed  Incomplete  Reason(s)</a:t>
            </a:r>
          </a:p>
          <a:p>
            <a:r>
              <a:rPr lang="en-US" sz="700" dirty="0">
                <a:latin typeface="Courier New"/>
                <a:cs typeface="Courier New"/>
              </a:rPr>
              <a:t>    ====================================================================================================================</a:t>
            </a:r>
          </a:p>
          <a:p>
            <a:r>
              <a:rPr lang="en-US" sz="700" dirty="0">
                <a:latin typeface="Courier New"/>
                <a:cs typeface="Courier New"/>
              </a:rPr>
              <a:t>     </a:t>
            </a:r>
            <a:r>
              <a:rPr lang="en-US" sz="700" dirty="0" err="1">
                <a:latin typeface="Courier New"/>
                <a:cs typeface="Courier New"/>
              </a:rPr>
              <a:t>script_test_fcn_geometry_findIntersectionOfSegments</a:t>
            </a:r>
            <a:r>
              <a:rPr lang="en-US" sz="700" dirty="0">
                <a:latin typeface="Courier New"/>
                <a:cs typeface="Courier New"/>
              </a:rPr>
              <a:t>/SimpleTest1_ASimpleIntersection    X         </a:t>
            </a:r>
            <a:r>
              <a:rPr lang="en-US" sz="700" dirty="0" err="1">
                <a:latin typeface="Courier New"/>
                <a:cs typeface="Courier New"/>
              </a:rPr>
              <a:t>X</a:t>
            </a:r>
            <a:r>
              <a:rPr lang="en-US" sz="700" dirty="0">
                <a:latin typeface="Courier New"/>
                <a:cs typeface="Courier New"/>
              </a:rPr>
              <a:t>       </a:t>
            </a:r>
            <a:r>
              <a:rPr lang="en-US" sz="700" dirty="0" err="1">
                <a:latin typeface="Courier New"/>
                <a:cs typeface="Courier New"/>
              </a:rPr>
              <a:t>Errored</a:t>
            </a:r>
            <a:r>
              <a:rPr lang="en-US" sz="700" dirty="0">
                <a:latin typeface="Courier New"/>
                <a:cs typeface="Courier New"/>
              </a:rPr>
              <a:t>.</a:t>
            </a:r>
          </a:p>
          <a:p>
            <a:endParaRPr lang="en-US" sz="700" dirty="0">
              <a:latin typeface="Courier New"/>
              <a:cs typeface="Courier New"/>
            </a:endParaRPr>
          </a:p>
          <a:p>
            <a:r>
              <a:rPr lang="en-US" sz="700" dirty="0">
                <a:latin typeface="Courier New"/>
                <a:cs typeface="Courier New"/>
              </a:rPr>
              <a:t>results = </a:t>
            </a:r>
          </a:p>
          <a:p>
            <a:endParaRPr lang="en-US" sz="700" dirty="0">
              <a:latin typeface="Courier New"/>
              <a:cs typeface="Courier New"/>
            </a:endParaRPr>
          </a:p>
          <a:p>
            <a:r>
              <a:rPr lang="en-US" sz="700" dirty="0">
                <a:latin typeface="Courier New"/>
                <a:cs typeface="Courier New"/>
              </a:rPr>
              <a:t>  </a:t>
            </a:r>
            <a:r>
              <a:rPr lang="en-US" sz="700" dirty="0" err="1">
                <a:latin typeface="Courier New"/>
                <a:cs typeface="Courier New"/>
              </a:rPr>
              <a:t>TestResult</a:t>
            </a:r>
            <a:r>
              <a:rPr lang="en-US" sz="700" dirty="0">
                <a:latin typeface="Courier New"/>
                <a:cs typeface="Courier New"/>
              </a:rPr>
              <a:t> with properties:</a:t>
            </a:r>
          </a:p>
          <a:p>
            <a:endParaRPr lang="en-US" sz="700" dirty="0">
              <a:latin typeface="Courier New"/>
              <a:cs typeface="Courier New"/>
            </a:endParaRPr>
          </a:p>
          <a:p>
            <a:r>
              <a:rPr lang="en-US" sz="700" dirty="0">
                <a:latin typeface="Courier New"/>
                <a:cs typeface="Courier New"/>
              </a:rPr>
              <a:t>          Name: '</a:t>
            </a:r>
            <a:r>
              <a:rPr lang="en-US" sz="700" dirty="0" err="1">
                <a:latin typeface="Courier New"/>
                <a:cs typeface="Courier New"/>
              </a:rPr>
              <a:t>script_test_fcn_geometry_findIntersectionOfSegments</a:t>
            </a:r>
            <a:r>
              <a:rPr lang="en-US" sz="700" dirty="0">
                <a:latin typeface="Courier New"/>
                <a:cs typeface="Courier New"/>
              </a:rPr>
              <a:t>/SimpleTest1_ASimpleIntersection'</a:t>
            </a:r>
          </a:p>
          <a:p>
            <a:r>
              <a:rPr lang="en-US" sz="700" dirty="0">
                <a:latin typeface="Courier New"/>
                <a:cs typeface="Courier New"/>
              </a:rPr>
              <a:t>        Passed: 0</a:t>
            </a:r>
          </a:p>
          <a:p>
            <a:r>
              <a:rPr lang="en-US" sz="700" dirty="0">
                <a:latin typeface="Courier New"/>
                <a:cs typeface="Courier New"/>
              </a:rPr>
              <a:t>        Failed: 1</a:t>
            </a:r>
          </a:p>
          <a:p>
            <a:r>
              <a:rPr lang="en-US" sz="700" dirty="0">
                <a:latin typeface="Courier New"/>
                <a:cs typeface="Courier New"/>
              </a:rPr>
              <a:t>    Incomplete: 1</a:t>
            </a:r>
          </a:p>
          <a:p>
            <a:r>
              <a:rPr lang="en-US" sz="700" dirty="0">
                <a:latin typeface="Courier New"/>
                <a:cs typeface="Courier New"/>
              </a:rPr>
              <a:t>      Duration: 0.5584</a:t>
            </a:r>
          </a:p>
          <a:p>
            <a:r>
              <a:rPr lang="en-US" sz="700" dirty="0">
                <a:latin typeface="Courier New"/>
                <a:cs typeface="Courier New"/>
              </a:rPr>
              <a:t>       Details: [1×1 </a:t>
            </a:r>
            <a:r>
              <a:rPr lang="en-US" sz="700" dirty="0" err="1">
                <a:latin typeface="Courier New"/>
                <a:cs typeface="Courier New"/>
              </a:rPr>
              <a:t>struct</a:t>
            </a:r>
            <a:r>
              <a:rPr lang="en-US" sz="700" dirty="0">
                <a:latin typeface="Courier New"/>
                <a:cs typeface="Courier New"/>
              </a:rPr>
              <a:t>]</a:t>
            </a:r>
          </a:p>
          <a:p>
            <a:endParaRPr lang="en-US" sz="700" dirty="0">
              <a:latin typeface="Courier New"/>
              <a:cs typeface="Courier New"/>
            </a:endParaRPr>
          </a:p>
          <a:p>
            <a:r>
              <a:rPr lang="en-US" sz="700" dirty="0">
                <a:latin typeface="Courier New"/>
                <a:cs typeface="Courier New"/>
              </a:rPr>
              <a:t>Totals:</a:t>
            </a:r>
          </a:p>
          <a:p>
            <a:r>
              <a:rPr lang="en-US" sz="700" dirty="0">
                <a:latin typeface="Courier New"/>
                <a:cs typeface="Courier New"/>
              </a:rPr>
              <a:t>   0 Passed, 1 Failed (rerun), 1 Incomplete.</a:t>
            </a:r>
          </a:p>
          <a:p>
            <a:r>
              <a:rPr lang="en-US" sz="700" dirty="0">
                <a:latin typeface="Courier New"/>
                <a:cs typeface="Courier New"/>
              </a:rPr>
              <a:t>   0.55841 seconds testing time.</a:t>
            </a:r>
            <a:endParaRPr lang="en-US" sz="700" dirty="0">
              <a:latin typeface="Courier New"/>
              <a:cs typeface="Calibri"/>
            </a:endParaRPr>
          </a:p>
        </p:txBody>
      </p:sp>
    </p:spTree>
    <p:extLst>
      <p:ext uri="{BB962C8B-B14F-4D97-AF65-F5344CB8AC3E}">
        <p14:creationId xmlns:p14="http://schemas.microsoft.com/office/powerpoint/2010/main" val="3302625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a:xfrm>
            <a:off x="836846" y="557036"/>
            <a:ext cx="10515600" cy="1325563"/>
          </a:xfrm>
        </p:spPr>
        <p:txBody>
          <a:bodyPr>
            <a:noAutofit/>
          </a:bodyPr>
          <a:lstStyle/>
          <a:p>
            <a:r>
              <a:rPr lang="en-US" sz="3200" dirty="0">
                <a:cs typeface="Calibri Light"/>
              </a:rPr>
              <a:t>Wrappers are files that run “around” other files. Wrappers can be used to create test cases from assertions, test suites from files of assertions, and trigger all created test suites in a given repository, while logging the outputs.</a:t>
            </a:r>
            <a:endParaRPr lang="en-US" sz="3200" dirty="0"/>
          </a:p>
        </p:txBody>
      </p:sp>
      <p:sp>
        <p:nvSpPr>
          <p:cNvPr id="4" name="Rectangle 3">
            <a:extLst>
              <a:ext uri="{FF2B5EF4-FFF2-40B4-BE49-F238E27FC236}">
                <a16:creationId xmlns:a16="http://schemas.microsoft.com/office/drawing/2014/main" id="{0259DDC2-7A72-4E1D-8B27-40FE6A613D24}"/>
              </a:ext>
            </a:extLst>
          </p:cNvPr>
          <p:cNvSpPr/>
          <p:nvPr/>
        </p:nvSpPr>
        <p:spPr>
          <a:xfrm>
            <a:off x="1624959" y="2325599"/>
            <a:ext cx="8939375" cy="3785652"/>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accent6">
                    <a:lumMod val="75000"/>
                  </a:schemeClr>
                </a:solidFill>
                <a:latin typeface="Courier New"/>
                <a:ea typeface="+mn-lt"/>
                <a:cs typeface="+mn-lt"/>
              </a:rPr>
              <a:t>% This is a wrapper script to run all the test scripts in the geometry</a:t>
            </a:r>
          </a:p>
          <a:p>
            <a:r>
              <a:rPr lang="en-US" sz="1400" dirty="0">
                <a:solidFill>
                  <a:schemeClr val="accent6">
                    <a:lumMod val="75000"/>
                  </a:schemeClr>
                </a:solidFill>
                <a:latin typeface="Courier New"/>
                <a:ea typeface="+mn-lt"/>
                <a:cs typeface="+mn-lt"/>
              </a:rPr>
              <a:t>% class library for the purpose of evaluating every assertion test in these</a:t>
            </a:r>
          </a:p>
          <a:p>
            <a:r>
              <a:rPr lang="en-US" sz="1400" dirty="0">
                <a:solidFill>
                  <a:schemeClr val="accent6">
                    <a:lumMod val="75000"/>
                  </a:schemeClr>
                </a:solidFill>
                <a:latin typeface="Courier New"/>
                <a:ea typeface="+mn-lt"/>
                <a:cs typeface="+mn-lt"/>
              </a:rPr>
              <a:t>% files</a:t>
            </a:r>
          </a:p>
          <a:p>
            <a:r>
              <a:rPr lang="en-US" sz="1400" dirty="0">
                <a:latin typeface="Courier New"/>
                <a:ea typeface="+mn-lt"/>
                <a:cs typeface="+mn-lt"/>
              </a:rPr>
              <a:t>clear </a:t>
            </a:r>
            <a:r>
              <a:rPr lang="en-US" sz="1400" dirty="0">
                <a:solidFill>
                  <a:srgbClr val="FF0000"/>
                </a:solidFill>
                <a:latin typeface="Courier New"/>
                <a:ea typeface="+mn-lt"/>
                <a:cs typeface="+mn-lt"/>
              </a:rPr>
              <a:t>all</a:t>
            </a:r>
            <a:r>
              <a:rPr lang="en-US" sz="1400" dirty="0">
                <a:latin typeface="Courier New"/>
                <a:ea typeface="+mn-lt"/>
                <a:cs typeface="+mn-lt"/>
              </a:rPr>
              <a:t>; close </a:t>
            </a:r>
            <a:r>
              <a:rPr lang="en-US" sz="1400" dirty="0">
                <a:solidFill>
                  <a:srgbClr val="FF0000"/>
                </a:solidFill>
                <a:latin typeface="Courier New"/>
                <a:ea typeface="+mn-lt"/>
                <a:cs typeface="+mn-lt"/>
              </a:rPr>
              <a:t>all</a:t>
            </a:r>
            <a:r>
              <a:rPr lang="en-US" sz="1400" dirty="0">
                <a:latin typeface="Courier New"/>
                <a:ea typeface="+mn-lt"/>
                <a:cs typeface="+mn-lt"/>
              </a:rPr>
              <a:t>; </a:t>
            </a:r>
            <a:r>
              <a:rPr lang="en-US" sz="1400" dirty="0" err="1">
                <a:latin typeface="Courier New"/>
                <a:ea typeface="+mn-lt"/>
                <a:cs typeface="+mn-lt"/>
              </a:rPr>
              <a:t>clc</a:t>
            </a:r>
            <a:r>
              <a:rPr lang="en-US" sz="1400" dirty="0">
                <a:latin typeface="Courier New"/>
                <a:ea typeface="+mn-lt"/>
                <a:cs typeface="+mn-lt"/>
              </a:rPr>
              <a:t>;</a:t>
            </a:r>
          </a:p>
          <a:p>
            <a:r>
              <a:rPr lang="en-US" sz="1400" dirty="0" err="1">
                <a:latin typeface="Courier New"/>
                <a:ea typeface="+mn-lt"/>
                <a:cs typeface="+mn-lt"/>
              </a:rPr>
              <a:t>all_scripts</a:t>
            </a:r>
            <a:r>
              <a:rPr lang="en-US" sz="1400" dirty="0">
                <a:latin typeface="Courier New"/>
                <a:ea typeface="+mn-lt"/>
                <a:cs typeface="+mn-lt"/>
              </a:rPr>
              <a:t> = </a:t>
            </a:r>
            <a:r>
              <a:rPr lang="en-US" sz="1400" dirty="0" err="1">
                <a:latin typeface="Courier New"/>
                <a:ea typeface="+mn-lt"/>
                <a:cs typeface="+mn-lt"/>
              </a:rPr>
              <a:t>dir</a:t>
            </a:r>
            <a:r>
              <a:rPr lang="en-US" sz="1400" dirty="0">
                <a:latin typeface="Courier New"/>
                <a:ea typeface="+mn-lt"/>
                <a:cs typeface="+mn-lt"/>
              </a:rPr>
              <a:t>(</a:t>
            </a:r>
            <a:r>
              <a:rPr lang="en-US" sz="1400" dirty="0">
                <a:solidFill>
                  <a:srgbClr val="FF0000"/>
                </a:solidFill>
                <a:latin typeface="Courier New"/>
                <a:ea typeface="+mn-lt"/>
                <a:cs typeface="+mn-lt"/>
              </a:rPr>
              <a:t>'</a:t>
            </a:r>
            <a:r>
              <a:rPr lang="en-US" sz="1400" dirty="0" err="1">
                <a:solidFill>
                  <a:srgbClr val="FF0000"/>
                </a:solidFill>
                <a:latin typeface="Courier New"/>
                <a:ea typeface="+mn-lt"/>
                <a:cs typeface="+mn-lt"/>
              </a:rPr>
              <a:t>script_test_fcn</a:t>
            </a:r>
            <a:r>
              <a:rPr lang="en-US" sz="1400" dirty="0">
                <a:solidFill>
                  <a:srgbClr val="FF0000"/>
                </a:solidFill>
                <a:latin typeface="Courier New"/>
                <a:ea typeface="+mn-lt"/>
                <a:cs typeface="+mn-lt"/>
              </a:rPr>
              <a:t>_*'</a:t>
            </a:r>
            <a:r>
              <a:rPr lang="en-US" sz="1400" dirty="0">
                <a:latin typeface="Courier New"/>
                <a:ea typeface="+mn-lt"/>
                <a:cs typeface="+mn-lt"/>
              </a:rPr>
              <a:t>);</a:t>
            </a:r>
          </a:p>
          <a:p>
            <a:r>
              <a:rPr lang="en-US" sz="1400" dirty="0">
                <a:latin typeface="Courier New"/>
                <a:ea typeface="+mn-lt"/>
                <a:cs typeface="+mn-lt"/>
              </a:rPr>
              <a:t>suites = [];</a:t>
            </a:r>
          </a:p>
          <a:p>
            <a:r>
              <a:rPr lang="en-US" sz="1600" dirty="0">
                <a:latin typeface="Courier New"/>
                <a:cs typeface="Courier New"/>
              </a:rPr>
              <a:t>diary </a:t>
            </a:r>
            <a:r>
              <a:rPr lang="en-US" sz="1600" dirty="0">
                <a:solidFill>
                  <a:srgbClr val="FF0000"/>
                </a:solidFill>
                <a:latin typeface="Courier New"/>
                <a:cs typeface="Courier New"/>
              </a:rPr>
              <a:t>‘script_test_fcn_geometry_all_stdout.txt’</a:t>
            </a:r>
            <a:r>
              <a:rPr lang="en-US" sz="1600" dirty="0">
                <a:latin typeface="Courier New"/>
                <a:cs typeface="Courier New"/>
              </a:rPr>
              <a:t>; </a:t>
            </a:r>
            <a:r>
              <a:rPr lang="en-US" sz="1600" dirty="0">
                <a:solidFill>
                  <a:schemeClr val="accent6">
                    <a:lumMod val="75000"/>
                  </a:schemeClr>
                </a:solidFill>
                <a:latin typeface="Courier New"/>
                <a:ea typeface="+mn-lt"/>
                <a:cs typeface="+mn-lt"/>
              </a:rPr>
              <a:t>% this is </a:t>
            </a:r>
            <a:r>
              <a:rPr lang="en-US" sz="1600" dirty="0" err="1">
                <a:solidFill>
                  <a:schemeClr val="accent6">
                    <a:lumMod val="75000"/>
                  </a:schemeClr>
                </a:solidFill>
                <a:latin typeface="Courier New"/>
                <a:ea typeface="+mn-lt"/>
                <a:cs typeface="+mn-lt"/>
              </a:rPr>
              <a:t>git</a:t>
            </a:r>
            <a:r>
              <a:rPr lang="en-US" sz="1600" dirty="0">
                <a:solidFill>
                  <a:schemeClr val="accent6">
                    <a:lumMod val="75000"/>
                  </a:schemeClr>
                </a:solidFill>
                <a:latin typeface="Courier New"/>
                <a:ea typeface="+mn-lt"/>
                <a:cs typeface="+mn-lt"/>
              </a:rPr>
              <a:t> ignored</a:t>
            </a:r>
            <a:endParaRPr lang="en-US" sz="1600" dirty="0">
              <a:latin typeface="Courier New"/>
              <a:cs typeface="Courier New"/>
            </a:endParaRPr>
          </a:p>
          <a:p>
            <a:r>
              <a:rPr lang="en-US" sz="1400" dirty="0">
                <a:solidFill>
                  <a:schemeClr val="accent1">
                    <a:lumMod val="75000"/>
                  </a:schemeClr>
                </a:solidFill>
                <a:latin typeface="Courier New"/>
                <a:ea typeface="+mn-lt"/>
                <a:cs typeface="+mn-lt"/>
              </a:rPr>
              <a:t>for </a:t>
            </a:r>
            <a:r>
              <a:rPr lang="en-US" sz="1400" dirty="0" err="1">
                <a:latin typeface="Courier New"/>
                <a:ea typeface="+mn-lt"/>
                <a:cs typeface="+mn-lt"/>
              </a:rPr>
              <a:t>i_script</a:t>
            </a:r>
            <a:r>
              <a:rPr lang="en-US" sz="1400" dirty="0">
                <a:latin typeface="Courier New"/>
                <a:ea typeface="+mn-lt"/>
                <a:cs typeface="+mn-lt"/>
              </a:rPr>
              <a:t> = 1:length(</a:t>
            </a:r>
            <a:r>
              <a:rPr lang="en-US" sz="1400" dirty="0" err="1">
                <a:latin typeface="Courier New"/>
                <a:ea typeface="+mn-lt"/>
                <a:cs typeface="+mn-lt"/>
              </a:rPr>
              <a:t>all_scripts</a:t>
            </a:r>
            <a:r>
              <a:rPr lang="en-US" sz="1400" dirty="0">
                <a:latin typeface="Courier New"/>
                <a:ea typeface="+mn-lt"/>
                <a:cs typeface="+mn-lt"/>
              </a:rPr>
              <a:t>)</a:t>
            </a:r>
          </a:p>
          <a:p>
            <a:r>
              <a:rPr lang="en-US" sz="1400" dirty="0">
                <a:latin typeface="Courier New"/>
                <a:ea typeface="+mn-lt"/>
                <a:cs typeface="+mn-lt"/>
              </a:rPr>
              <a:t>    </a:t>
            </a:r>
            <a:r>
              <a:rPr lang="en-US" sz="1400" dirty="0" err="1">
                <a:latin typeface="Courier New"/>
                <a:ea typeface="+mn-lt"/>
                <a:cs typeface="+mn-lt"/>
              </a:rPr>
              <a:t>file_name_extended</a:t>
            </a:r>
            <a:r>
              <a:rPr lang="en-US" sz="1400" dirty="0">
                <a:latin typeface="Courier New"/>
                <a:ea typeface="+mn-lt"/>
                <a:cs typeface="+mn-lt"/>
              </a:rPr>
              <a:t> = </a:t>
            </a:r>
            <a:r>
              <a:rPr lang="en-US" sz="1400" dirty="0" err="1">
                <a:latin typeface="Courier New"/>
                <a:ea typeface="+mn-lt"/>
                <a:cs typeface="+mn-lt"/>
              </a:rPr>
              <a:t>all_scripts</a:t>
            </a:r>
            <a:r>
              <a:rPr lang="en-US" sz="1400" dirty="0">
                <a:latin typeface="Courier New"/>
                <a:ea typeface="+mn-lt"/>
                <a:cs typeface="+mn-lt"/>
              </a:rPr>
              <a:t>(</a:t>
            </a:r>
            <a:r>
              <a:rPr lang="en-US" sz="1400" dirty="0" err="1">
                <a:latin typeface="Courier New"/>
                <a:ea typeface="+mn-lt"/>
                <a:cs typeface="+mn-lt"/>
              </a:rPr>
              <a:t>i_script</a:t>
            </a:r>
            <a:r>
              <a:rPr lang="en-US" sz="1400" dirty="0">
                <a:latin typeface="Courier New"/>
                <a:ea typeface="+mn-lt"/>
                <a:cs typeface="+mn-lt"/>
              </a:rPr>
              <a:t>).name;</a:t>
            </a:r>
          </a:p>
          <a:p>
            <a:r>
              <a:rPr lang="en-US" sz="1400" dirty="0">
                <a:latin typeface="Courier New"/>
                <a:ea typeface="+mn-lt"/>
                <a:cs typeface="+mn-lt"/>
              </a:rPr>
              <a:t>    </a:t>
            </a:r>
            <a:r>
              <a:rPr lang="en-US" sz="1400" dirty="0" err="1">
                <a:latin typeface="Courier New"/>
                <a:ea typeface="+mn-lt"/>
                <a:cs typeface="+mn-lt"/>
              </a:rPr>
              <a:t>file_name</a:t>
            </a:r>
            <a:r>
              <a:rPr lang="en-US" sz="1400" dirty="0">
                <a:latin typeface="Courier New"/>
                <a:ea typeface="+mn-lt"/>
                <a:cs typeface="+mn-lt"/>
              </a:rPr>
              <a:t> = erase(</a:t>
            </a:r>
            <a:r>
              <a:rPr lang="en-US" sz="1400" dirty="0" err="1">
                <a:latin typeface="Courier New"/>
                <a:ea typeface="+mn-lt"/>
                <a:cs typeface="+mn-lt"/>
              </a:rPr>
              <a:t>file_name_extended,</a:t>
            </a:r>
            <a:r>
              <a:rPr lang="en-US" sz="1400" dirty="0" err="1">
                <a:solidFill>
                  <a:srgbClr val="FF0000"/>
                </a:solidFill>
                <a:latin typeface="Courier New"/>
                <a:ea typeface="+mn-lt"/>
                <a:cs typeface="+mn-lt"/>
              </a:rPr>
              <a:t>'.m</a:t>
            </a:r>
            <a:r>
              <a:rPr lang="en-US" sz="1400" dirty="0">
                <a:solidFill>
                  <a:srgbClr val="FF0000"/>
                </a:solidFill>
                <a:latin typeface="Courier New"/>
                <a:ea typeface="+mn-lt"/>
                <a:cs typeface="+mn-lt"/>
              </a:rPr>
              <a:t>'</a:t>
            </a:r>
            <a:r>
              <a:rPr lang="en-US" sz="1400" dirty="0">
                <a:latin typeface="Courier New"/>
                <a:ea typeface="+mn-lt"/>
                <a:cs typeface="+mn-lt"/>
              </a:rPr>
              <a:t>);</a:t>
            </a:r>
          </a:p>
          <a:p>
            <a:r>
              <a:rPr lang="en-US" sz="1400" dirty="0">
                <a:latin typeface="Courier New"/>
                <a:ea typeface="+mn-lt"/>
                <a:cs typeface="+mn-lt"/>
              </a:rPr>
              <a:t>    </a:t>
            </a:r>
            <a:r>
              <a:rPr lang="en-US" sz="1400" dirty="0">
                <a:solidFill>
                  <a:schemeClr val="accent1">
                    <a:lumMod val="75000"/>
                  </a:schemeClr>
                </a:solidFill>
                <a:latin typeface="Courier New"/>
                <a:ea typeface="+mn-lt"/>
                <a:cs typeface="+mn-lt"/>
              </a:rPr>
              <a:t>if </a:t>
            </a:r>
            <a:r>
              <a:rPr lang="en-US" sz="1400" dirty="0">
                <a:latin typeface="Courier New"/>
                <a:ea typeface="+mn-lt"/>
                <a:cs typeface="+mn-lt"/>
              </a:rPr>
              <a:t>~</a:t>
            </a:r>
            <a:r>
              <a:rPr lang="en-US" sz="1400" dirty="0" err="1">
                <a:latin typeface="Courier New"/>
                <a:ea typeface="+mn-lt"/>
                <a:cs typeface="+mn-lt"/>
              </a:rPr>
              <a:t>strcmp</a:t>
            </a:r>
            <a:r>
              <a:rPr lang="en-US" sz="1400" dirty="0">
                <a:latin typeface="Courier New"/>
                <a:ea typeface="+mn-lt"/>
                <a:cs typeface="+mn-lt"/>
              </a:rPr>
              <a:t>(</a:t>
            </a:r>
            <a:r>
              <a:rPr lang="en-US" sz="1400" dirty="0" err="1">
                <a:latin typeface="Courier New"/>
                <a:ea typeface="+mn-lt"/>
                <a:cs typeface="+mn-lt"/>
              </a:rPr>
              <a:t>mfilename,file_name</a:t>
            </a:r>
            <a:r>
              <a:rPr lang="en-US" sz="1400" dirty="0">
                <a:latin typeface="Courier New"/>
                <a:ea typeface="+mn-lt"/>
                <a:cs typeface="+mn-lt"/>
              </a:rPr>
              <a:t>) &amp;&amp; ~</a:t>
            </a:r>
            <a:r>
              <a:rPr lang="en-US" sz="1400" dirty="0" err="1">
                <a:latin typeface="Courier New"/>
                <a:ea typeface="+mn-lt"/>
                <a:cs typeface="+mn-lt"/>
              </a:rPr>
              <a:t>strcmp</a:t>
            </a:r>
            <a:r>
              <a:rPr lang="en-US" sz="1400" dirty="0">
                <a:latin typeface="Courier New"/>
                <a:ea typeface="+mn-lt"/>
                <a:cs typeface="+mn-lt"/>
              </a:rPr>
              <a:t>(</a:t>
            </a:r>
            <a:r>
              <a:rPr lang="en-US" sz="1400" dirty="0" err="1">
                <a:latin typeface="Courier New"/>
                <a:ea typeface="+mn-lt"/>
                <a:cs typeface="+mn-lt"/>
              </a:rPr>
              <a:t>file_name</a:t>
            </a:r>
            <a:r>
              <a:rPr lang="en-US" sz="1400" dirty="0">
                <a:latin typeface="Courier New"/>
                <a:ea typeface="+mn-lt"/>
                <a:cs typeface="+mn-lt"/>
              </a:rPr>
              <a:t>(end-3:end),</a:t>
            </a:r>
            <a:r>
              <a:rPr lang="en-US" sz="1400" dirty="0">
                <a:solidFill>
                  <a:srgbClr val="FF0000"/>
                </a:solidFill>
                <a:latin typeface="Courier New"/>
                <a:ea typeface="+mn-lt"/>
                <a:cs typeface="+mn-lt"/>
              </a:rPr>
              <a:t>'.</a:t>
            </a:r>
            <a:r>
              <a:rPr lang="en-US" sz="1400" dirty="0" err="1">
                <a:solidFill>
                  <a:srgbClr val="FF0000"/>
                </a:solidFill>
                <a:latin typeface="Courier New"/>
                <a:ea typeface="+mn-lt"/>
                <a:cs typeface="+mn-lt"/>
              </a:rPr>
              <a:t>asv</a:t>
            </a:r>
            <a:r>
              <a:rPr lang="en-US" sz="1400" dirty="0">
                <a:solidFill>
                  <a:srgbClr val="FF0000"/>
                </a:solidFill>
                <a:latin typeface="Courier New"/>
                <a:ea typeface="+mn-lt"/>
                <a:cs typeface="+mn-lt"/>
              </a:rPr>
              <a:t>'</a:t>
            </a:r>
            <a:r>
              <a:rPr lang="en-US" sz="1400" dirty="0">
                <a:latin typeface="Courier New"/>
                <a:ea typeface="+mn-lt"/>
                <a:cs typeface="+mn-lt"/>
              </a:rPr>
              <a:t>)</a:t>
            </a:r>
          </a:p>
          <a:p>
            <a:r>
              <a:rPr lang="en-US" sz="1400" dirty="0">
                <a:latin typeface="Courier New"/>
                <a:ea typeface="+mn-lt"/>
                <a:cs typeface="+mn-lt"/>
              </a:rPr>
              <a:t>        </a:t>
            </a:r>
            <a:r>
              <a:rPr lang="en-US" sz="1400" dirty="0" err="1">
                <a:latin typeface="Courier New"/>
                <a:ea typeface="+mn-lt"/>
                <a:cs typeface="+mn-lt"/>
              </a:rPr>
              <a:t>file_name_trunc</a:t>
            </a:r>
            <a:r>
              <a:rPr lang="en-US" sz="1400" dirty="0">
                <a:latin typeface="Courier New"/>
                <a:ea typeface="+mn-lt"/>
                <a:cs typeface="+mn-lt"/>
              </a:rPr>
              <a:t> = erase(</a:t>
            </a:r>
            <a:r>
              <a:rPr lang="en-US" sz="1400" dirty="0" err="1">
                <a:latin typeface="Courier New"/>
                <a:ea typeface="+mn-lt"/>
                <a:cs typeface="+mn-lt"/>
              </a:rPr>
              <a:t>file_name,</a:t>
            </a:r>
            <a:r>
              <a:rPr lang="en-US" sz="1400" dirty="0" err="1">
                <a:solidFill>
                  <a:srgbClr val="FF0000"/>
                </a:solidFill>
                <a:latin typeface="Courier New"/>
                <a:ea typeface="+mn-lt"/>
                <a:cs typeface="+mn-lt"/>
              </a:rPr>
              <a:t>'script</a:t>
            </a:r>
            <a:r>
              <a:rPr lang="en-US" sz="1400" dirty="0">
                <a:solidFill>
                  <a:srgbClr val="FF0000"/>
                </a:solidFill>
                <a:latin typeface="Courier New"/>
                <a:ea typeface="+mn-lt"/>
                <a:cs typeface="+mn-lt"/>
              </a:rPr>
              <a:t>_'</a:t>
            </a:r>
            <a:r>
              <a:rPr lang="en-US" sz="1400" dirty="0">
                <a:latin typeface="Courier New"/>
                <a:ea typeface="+mn-lt"/>
                <a:cs typeface="+mn-lt"/>
              </a:rPr>
              <a:t>);</a:t>
            </a:r>
          </a:p>
          <a:p>
            <a:r>
              <a:rPr lang="en-US" sz="1400" dirty="0">
                <a:latin typeface="Courier New"/>
                <a:ea typeface="+mn-lt"/>
                <a:cs typeface="+mn-lt"/>
              </a:rPr>
              <a:t>        suite = </a:t>
            </a:r>
            <a:r>
              <a:rPr lang="en-US" sz="1400" dirty="0" err="1">
                <a:latin typeface="Courier New"/>
                <a:ea typeface="+mn-lt"/>
                <a:cs typeface="+mn-lt"/>
              </a:rPr>
              <a:t>testsuite</a:t>
            </a:r>
            <a:r>
              <a:rPr lang="en-US" sz="1400" dirty="0">
                <a:latin typeface="Courier New"/>
                <a:ea typeface="+mn-lt"/>
                <a:cs typeface="+mn-lt"/>
              </a:rPr>
              <a:t>(</a:t>
            </a:r>
            <a:r>
              <a:rPr lang="en-US" sz="1400" dirty="0" err="1">
                <a:latin typeface="Courier New"/>
                <a:ea typeface="+mn-lt"/>
                <a:cs typeface="+mn-lt"/>
              </a:rPr>
              <a:t>file_name</a:t>
            </a:r>
            <a:r>
              <a:rPr lang="en-US" sz="1400" dirty="0">
                <a:latin typeface="Courier New"/>
                <a:ea typeface="+mn-lt"/>
                <a:cs typeface="+mn-lt"/>
              </a:rPr>
              <a:t>);</a:t>
            </a:r>
          </a:p>
          <a:p>
            <a:r>
              <a:rPr lang="en-US" sz="1400" dirty="0">
                <a:latin typeface="Courier New"/>
                <a:ea typeface="+mn-lt"/>
                <a:cs typeface="+mn-lt"/>
              </a:rPr>
              <a:t>        suites(end+1) = suite;</a:t>
            </a:r>
          </a:p>
          <a:p>
            <a:r>
              <a:rPr lang="en-US" sz="1400" dirty="0">
                <a:latin typeface="Courier New"/>
                <a:ea typeface="+mn-lt"/>
                <a:cs typeface="+mn-lt"/>
              </a:rPr>
              <a:t>        results = run(suites);</a:t>
            </a:r>
          </a:p>
          <a:p>
            <a:r>
              <a:rPr lang="en-US" sz="1400" dirty="0">
                <a:latin typeface="Courier New"/>
                <a:ea typeface="+mn-lt"/>
                <a:cs typeface="+mn-lt"/>
              </a:rPr>
              <a:t>  </a:t>
            </a:r>
            <a:r>
              <a:rPr lang="en-US" sz="1400" dirty="0">
                <a:solidFill>
                  <a:schemeClr val="accent1">
                    <a:lumMod val="75000"/>
                  </a:schemeClr>
                </a:solidFill>
                <a:latin typeface="Courier New"/>
                <a:ea typeface="+mn-lt"/>
                <a:cs typeface="+mn-lt"/>
              </a:rPr>
              <a:t>  end</a:t>
            </a:r>
          </a:p>
          <a:p>
            <a:r>
              <a:rPr lang="en-US" sz="1400" dirty="0">
                <a:solidFill>
                  <a:schemeClr val="accent1">
                    <a:lumMod val="75000"/>
                  </a:schemeClr>
                </a:solidFill>
                <a:latin typeface="Courier New"/>
                <a:ea typeface="+mn-lt"/>
                <a:cs typeface="+mn-lt"/>
              </a:rPr>
              <a:t>end</a:t>
            </a:r>
          </a:p>
        </p:txBody>
      </p:sp>
    </p:spTree>
    <p:extLst>
      <p:ext uri="{BB962C8B-B14F-4D97-AF65-F5344CB8AC3E}">
        <p14:creationId xmlns:p14="http://schemas.microsoft.com/office/powerpoint/2010/main" val="1617532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p:txBody>
          <a:bodyPr>
            <a:noAutofit/>
          </a:bodyPr>
          <a:lstStyle/>
          <a:p>
            <a:r>
              <a:rPr lang="en-US" sz="3600" dirty="0">
                <a:cs typeface="Calibri Light"/>
              </a:rPr>
              <a:t>One practice for making unit tests is Test Driven Development (TDD). </a:t>
            </a:r>
            <a:endParaRPr lang="en-US" sz="3600" dirty="0">
              <a:ea typeface="+mj-lt"/>
              <a:cs typeface="+mj-lt"/>
            </a:endParaRPr>
          </a:p>
        </p:txBody>
      </p:sp>
      <p:sp>
        <p:nvSpPr>
          <p:cNvPr id="4" name="Content Placeholder 3">
            <a:extLst>
              <a:ext uri="{FF2B5EF4-FFF2-40B4-BE49-F238E27FC236}">
                <a16:creationId xmlns:a16="http://schemas.microsoft.com/office/drawing/2014/main" id="{9BE3E75E-C963-4248-B373-B3D050F5AF3F}"/>
              </a:ext>
            </a:extLst>
          </p:cNvPr>
          <p:cNvSpPr>
            <a:spLocks noGrp="1"/>
          </p:cNvSpPr>
          <p:nvPr>
            <p:ph idx="1"/>
          </p:nvPr>
        </p:nvSpPr>
        <p:spPr>
          <a:xfrm>
            <a:off x="838200" y="1825625"/>
            <a:ext cx="7526867" cy="4351338"/>
          </a:xfrm>
        </p:spPr>
        <p:txBody>
          <a:bodyPr/>
          <a:lstStyle/>
          <a:p>
            <a:pPr marL="0" indent="0">
              <a:buNone/>
            </a:pPr>
            <a:r>
              <a:rPr lang="en-US" sz="2800" dirty="0">
                <a:ea typeface="+mj-lt"/>
                <a:cs typeface="+mj-lt"/>
              </a:rPr>
              <a:t>In TDD, code is written as follows:</a:t>
            </a:r>
          </a:p>
          <a:p>
            <a:pPr marL="514350" indent="-514350">
              <a:buAutoNum type="arabicPeriod"/>
            </a:pPr>
            <a:r>
              <a:rPr lang="en-US" dirty="0">
                <a:ea typeface="+mj-lt"/>
                <a:cs typeface="+mj-lt"/>
              </a:rPr>
              <a:t>R</a:t>
            </a:r>
            <a:r>
              <a:rPr lang="en-US" sz="2800" dirty="0">
                <a:ea typeface="+mj-lt"/>
                <a:cs typeface="+mj-lt"/>
              </a:rPr>
              <a:t>equirements are defined as tests </a:t>
            </a:r>
          </a:p>
          <a:p>
            <a:pPr marL="514350" indent="-514350">
              <a:buAutoNum type="arabicPeriod"/>
            </a:pPr>
            <a:r>
              <a:rPr lang="en-US" dirty="0">
                <a:ea typeface="+mj-lt"/>
                <a:cs typeface="+mj-lt"/>
              </a:rPr>
              <a:t>F</a:t>
            </a:r>
            <a:r>
              <a:rPr lang="en-US" sz="2800" dirty="0">
                <a:ea typeface="+mj-lt"/>
                <a:cs typeface="+mj-lt"/>
              </a:rPr>
              <a:t>eatures are ONLY added to turn a test from failing to passing (commonly called red-light, green-lighting).</a:t>
            </a:r>
          </a:p>
          <a:p>
            <a:pPr marL="514350" indent="-514350">
              <a:buAutoNum type="arabicPeriod"/>
            </a:pPr>
            <a:r>
              <a:rPr lang="en-US" dirty="0">
                <a:ea typeface="+mj-lt"/>
                <a:cs typeface="+mj-lt"/>
              </a:rPr>
              <a:t>Every additional feature MUST have an additional test that requires that feature. Thus, there should be NO extraneous features.</a:t>
            </a:r>
            <a:endParaRPr lang="en-US" dirty="0"/>
          </a:p>
        </p:txBody>
      </p:sp>
      <p:pic>
        <p:nvPicPr>
          <p:cNvPr id="3" name="Picture 5">
            <a:extLst>
              <a:ext uri="{FF2B5EF4-FFF2-40B4-BE49-F238E27FC236}">
                <a16:creationId xmlns:a16="http://schemas.microsoft.com/office/drawing/2014/main" id="{CCA6E486-5D8D-4710-8EF2-1FA55E6D8A24}"/>
              </a:ext>
            </a:extLst>
          </p:cNvPr>
          <p:cNvPicPr>
            <a:picLocks noChangeAspect="1"/>
          </p:cNvPicPr>
          <p:nvPr/>
        </p:nvPicPr>
        <p:blipFill>
          <a:blip r:embed="rId2"/>
          <a:stretch>
            <a:fillRect/>
          </a:stretch>
        </p:blipFill>
        <p:spPr>
          <a:xfrm>
            <a:off x="8969022" y="2244793"/>
            <a:ext cx="2743199" cy="2562148"/>
          </a:xfrm>
          <a:prstGeom prst="rect">
            <a:avLst/>
          </a:prstGeom>
        </p:spPr>
      </p:pic>
    </p:spTree>
    <p:extLst>
      <p:ext uri="{BB962C8B-B14F-4D97-AF65-F5344CB8AC3E}">
        <p14:creationId xmlns:p14="http://schemas.microsoft.com/office/powerpoint/2010/main" val="157360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p:txBody>
          <a:bodyPr>
            <a:normAutofit/>
          </a:bodyPr>
          <a:lstStyle/>
          <a:p>
            <a:r>
              <a:rPr lang="en-US" dirty="0">
                <a:cs typeface="Calibri Light"/>
              </a:rPr>
              <a:t>This ensures only the functionality to meet the requirement is added.</a:t>
            </a:r>
          </a:p>
        </p:txBody>
      </p:sp>
      <p:sp>
        <p:nvSpPr>
          <p:cNvPr id="3" name="Content Placeholder 2">
            <a:extLst>
              <a:ext uri="{FF2B5EF4-FFF2-40B4-BE49-F238E27FC236}">
                <a16:creationId xmlns:a16="http://schemas.microsoft.com/office/drawing/2014/main" id="{A5C09E12-103C-468F-9B0A-0307E378D9A3}"/>
              </a:ext>
            </a:extLst>
          </p:cNvPr>
          <p:cNvSpPr>
            <a:spLocks noGrp="1"/>
          </p:cNvSpPr>
          <p:nvPr>
            <p:ph idx="1"/>
          </p:nvPr>
        </p:nvSpPr>
        <p:spPr/>
        <p:txBody>
          <a:bodyPr/>
          <a:lstStyle/>
          <a:p>
            <a:pPr marL="0" indent="0">
              <a:buNone/>
            </a:pPr>
            <a:r>
              <a:rPr lang="en-US" dirty="0"/>
              <a:t>For example, say we are writing a function to sum all the input arguments. The following definition of the “sum” function would seem to work. And indeed, this function is probably the best if there were ONLY one input argument.</a:t>
            </a:r>
          </a:p>
        </p:txBody>
      </p:sp>
      <p:sp>
        <p:nvSpPr>
          <p:cNvPr id="4" name="Rectangle 3">
            <a:extLst>
              <a:ext uri="{FF2B5EF4-FFF2-40B4-BE49-F238E27FC236}">
                <a16:creationId xmlns:a16="http://schemas.microsoft.com/office/drawing/2014/main" id="{0259DDC2-7A72-4E1D-8B27-40FE6A613D24}"/>
              </a:ext>
            </a:extLst>
          </p:cNvPr>
          <p:cNvSpPr/>
          <p:nvPr/>
        </p:nvSpPr>
        <p:spPr>
          <a:xfrm>
            <a:off x="2286002" y="3937001"/>
            <a:ext cx="3297715" cy="3046988"/>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28009"/>
                </a:solidFill>
                <a:latin typeface="Courier New"/>
                <a:cs typeface="Courier New"/>
              </a:rPr>
              <a:t>% test cases</a:t>
            </a:r>
          </a:p>
          <a:p>
            <a:endParaRPr lang="en-US" sz="1600" dirty="0">
              <a:solidFill>
                <a:srgbClr val="028009"/>
              </a:solidFill>
              <a:latin typeface="Courier New"/>
              <a:cs typeface="Courier New"/>
            </a:endParaRPr>
          </a:p>
          <a:p>
            <a:r>
              <a:rPr lang="en-US" sz="1600" dirty="0">
                <a:solidFill>
                  <a:srgbClr val="028009"/>
                </a:solidFill>
                <a:latin typeface="Courier New"/>
                <a:cs typeface="Courier New"/>
              </a:rPr>
              <a:t>assert(sum(0) == 0)</a:t>
            </a: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p:txBody>
      </p:sp>
      <p:sp>
        <p:nvSpPr>
          <p:cNvPr id="6" name="Rectangle 5">
            <a:extLst>
              <a:ext uri="{FF2B5EF4-FFF2-40B4-BE49-F238E27FC236}">
                <a16:creationId xmlns:a16="http://schemas.microsoft.com/office/drawing/2014/main" id="{4A4F257F-B2B8-4812-9183-DDC0FC2C8713}"/>
              </a:ext>
            </a:extLst>
          </p:cNvPr>
          <p:cNvSpPr/>
          <p:nvPr/>
        </p:nvSpPr>
        <p:spPr>
          <a:xfrm>
            <a:off x="6096000" y="3937000"/>
            <a:ext cx="3715586" cy="3108543"/>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28009"/>
                </a:solidFill>
                <a:latin typeface="Courier New"/>
                <a:cs typeface="Courier New"/>
              </a:rPr>
              <a:t>% a function sums inputs</a:t>
            </a:r>
          </a:p>
          <a:p>
            <a:endParaRPr lang="en-US" sz="1600" dirty="0">
              <a:solidFill>
                <a:srgbClr val="028009"/>
              </a:solidFill>
              <a:latin typeface="Courier New"/>
              <a:cs typeface="Courier New"/>
            </a:endParaRPr>
          </a:p>
          <a:p>
            <a:r>
              <a:rPr lang="en-US" sz="1600" dirty="0">
                <a:solidFill>
                  <a:srgbClr val="028009"/>
                </a:solidFill>
                <a:latin typeface="Courier New"/>
                <a:cs typeface="Courier New"/>
              </a:rPr>
              <a:t>def sum(a):</a:t>
            </a:r>
            <a:endParaRPr lang="en-US" dirty="0">
              <a:solidFill>
                <a:srgbClr val="000000"/>
              </a:solidFill>
              <a:latin typeface="Calibri" panose="020F0502020204030204"/>
              <a:cs typeface="Calibri" panose="020F0502020204030204"/>
            </a:endParaRPr>
          </a:p>
          <a:p>
            <a:r>
              <a:rPr lang="en-US" sz="1600" dirty="0">
                <a:solidFill>
                  <a:srgbClr val="028009"/>
                </a:solidFill>
                <a:latin typeface="Courier New"/>
                <a:cs typeface="Courier New"/>
              </a:rPr>
              <a:t>    return a</a:t>
            </a:r>
            <a:endParaRPr lang="en-US" dirty="0">
              <a:cs typeface="Calibri"/>
            </a:endParaRPr>
          </a:p>
          <a:p>
            <a:endParaRPr lang="en-US" sz="1600" dirty="0">
              <a:solidFill>
                <a:srgbClr val="028009"/>
              </a:solidFill>
              <a:latin typeface="Courier New"/>
              <a:cs typeface="Courier New"/>
            </a:endParaRPr>
          </a:p>
          <a:p>
            <a:endParaRPr lang="en-US" sz="1600" dirty="0">
              <a:solidFill>
                <a:srgbClr val="028009"/>
              </a:solidFill>
              <a:latin typeface="Courier New"/>
              <a:ea typeface="+mn-lt"/>
              <a:cs typeface="Courier New"/>
            </a:endParaRPr>
          </a:p>
          <a:p>
            <a:r>
              <a:rPr lang="en-US" sz="1600" dirty="0">
                <a:solidFill>
                  <a:srgbClr val="028009"/>
                </a:solidFill>
                <a:latin typeface="Courier New"/>
                <a:cs typeface="Courier New"/>
              </a:rPr>
              <a:t>    </a:t>
            </a:r>
            <a:endParaRPr lang="en-US" dirty="0"/>
          </a:p>
          <a:p>
            <a:endParaRPr lang="en-US" sz="1600" dirty="0">
              <a:solidFill>
                <a:srgbClr val="028009"/>
              </a:solidFill>
              <a:latin typeface="Courier New"/>
              <a:cs typeface="Courier New"/>
            </a:endParaRPr>
          </a:p>
          <a:p>
            <a:endParaRPr lang="en-US" dirty="0">
              <a:solidFill>
                <a:srgbClr val="000000"/>
              </a:solidFill>
              <a:latin typeface="Calibri"/>
              <a:cs typeface="Calibri"/>
            </a:endParaRPr>
          </a:p>
          <a:p>
            <a:endParaRPr lang="en-US" dirty="0">
              <a:solidFill>
                <a:srgbClr val="000000"/>
              </a:solidFill>
              <a:latin typeface="Calibri"/>
              <a:cs typeface="Calibri"/>
            </a:endParaRPr>
          </a:p>
          <a:p>
            <a:r>
              <a:rPr lang="en-US" sz="1600" dirty="0">
                <a:solidFill>
                  <a:srgbClr val="028009"/>
                </a:solidFill>
                <a:latin typeface="Courier New"/>
                <a:cs typeface="Courier New"/>
              </a:rPr>
              <a:t>        </a:t>
            </a:r>
          </a:p>
          <a:p>
            <a:r>
              <a:rPr lang="en-US" sz="1600" dirty="0">
                <a:solidFill>
                  <a:srgbClr val="028009"/>
                </a:solidFill>
                <a:latin typeface="Courier New"/>
                <a:cs typeface="Courier New"/>
              </a:rPr>
              <a:t>   </a:t>
            </a:r>
            <a:endParaRPr lang="en-US" dirty="0">
              <a:cs typeface="Calibri" panose="020F0502020204030204"/>
            </a:endParaRPr>
          </a:p>
        </p:txBody>
      </p:sp>
    </p:spTree>
    <p:extLst>
      <p:ext uri="{BB962C8B-B14F-4D97-AF65-F5344CB8AC3E}">
        <p14:creationId xmlns:p14="http://schemas.microsoft.com/office/powerpoint/2010/main" val="2754488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a:xfrm>
            <a:off x="838200" y="477551"/>
            <a:ext cx="10515600" cy="1325563"/>
          </a:xfrm>
        </p:spPr>
        <p:txBody>
          <a:bodyPr>
            <a:normAutofit/>
          </a:bodyPr>
          <a:lstStyle/>
          <a:p>
            <a:r>
              <a:rPr lang="en-US" dirty="0">
                <a:cs typeface="Calibri Light"/>
              </a:rPr>
              <a:t>Additional requirements force additional functionality</a:t>
            </a:r>
          </a:p>
        </p:txBody>
      </p:sp>
      <p:sp>
        <p:nvSpPr>
          <p:cNvPr id="4" name="Rectangle 3">
            <a:extLst>
              <a:ext uri="{FF2B5EF4-FFF2-40B4-BE49-F238E27FC236}">
                <a16:creationId xmlns:a16="http://schemas.microsoft.com/office/drawing/2014/main" id="{0259DDC2-7A72-4E1D-8B27-40FE6A613D24}"/>
              </a:ext>
            </a:extLst>
          </p:cNvPr>
          <p:cNvSpPr/>
          <p:nvPr/>
        </p:nvSpPr>
        <p:spPr>
          <a:xfrm>
            <a:off x="961282" y="2105179"/>
            <a:ext cx="3297715" cy="3046988"/>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rgbClr val="028009"/>
                </a:solidFill>
                <a:latin typeface="Courier New"/>
                <a:cs typeface="Courier New"/>
              </a:rPr>
              <a:t>% test cases</a:t>
            </a:r>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r>
              <a:rPr lang="en-US" sz="1600">
                <a:solidFill>
                  <a:srgbClr val="028009"/>
                </a:solidFill>
                <a:latin typeface="Courier New"/>
                <a:cs typeface="Courier New"/>
              </a:rPr>
              <a:t>assert(sum(0) == 0)</a:t>
            </a: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r>
              <a:rPr lang="en-US" sz="1600">
                <a:solidFill>
                  <a:srgbClr val="028009"/>
                </a:solidFill>
                <a:latin typeface="Courier New"/>
                <a:cs typeface="Courier New"/>
              </a:rPr>
              <a:t>assert(sum(0,1) == 1)</a:t>
            </a:r>
            <a:endParaRPr lang="en-US">
              <a:solidFill>
                <a:srgbClr val="000000"/>
              </a:solidFill>
              <a:latin typeface="Calibri" panose="020F0502020204030204"/>
              <a:cs typeface="Calibri" panose="020F0502020204030204"/>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p:txBody>
      </p:sp>
      <p:sp>
        <p:nvSpPr>
          <p:cNvPr id="6" name="Rectangle 5">
            <a:extLst>
              <a:ext uri="{FF2B5EF4-FFF2-40B4-BE49-F238E27FC236}">
                <a16:creationId xmlns:a16="http://schemas.microsoft.com/office/drawing/2014/main" id="{4A4F257F-B2B8-4812-9183-DDC0FC2C8713}"/>
              </a:ext>
            </a:extLst>
          </p:cNvPr>
          <p:cNvSpPr/>
          <p:nvPr/>
        </p:nvSpPr>
        <p:spPr>
          <a:xfrm>
            <a:off x="4771280" y="2105178"/>
            <a:ext cx="3715586" cy="3046988"/>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rgbClr val="028009"/>
                </a:solidFill>
                <a:latin typeface="Courier New"/>
                <a:cs typeface="Courier New"/>
              </a:rPr>
              <a:t>% a function sums inputs</a:t>
            </a:r>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r>
              <a:rPr lang="en-US" sz="1600" strike="sngStrike">
                <a:solidFill>
                  <a:srgbClr val="028009"/>
                </a:solidFill>
                <a:latin typeface="Courier New"/>
                <a:cs typeface="Courier New"/>
              </a:rPr>
              <a:t>def sum(a):</a:t>
            </a:r>
            <a:endParaRPr lang="en-US" strike="sngStrike">
              <a:solidFill>
                <a:srgbClr val="000000"/>
              </a:solidFill>
              <a:latin typeface="Calibri" panose="020F0502020204030204"/>
              <a:cs typeface="Calibri" panose="020F0502020204030204"/>
            </a:endParaRPr>
          </a:p>
          <a:p>
            <a:r>
              <a:rPr lang="en-US" sz="1600" strike="sngStrike">
                <a:solidFill>
                  <a:srgbClr val="028009"/>
                </a:solidFill>
                <a:latin typeface="Courier New"/>
                <a:cs typeface="Courier New"/>
              </a:rPr>
              <a:t>    return a</a:t>
            </a:r>
            <a:endParaRPr lang="en-US" strike="sngStrike">
              <a:cs typeface="Calibri"/>
            </a:endParaRPr>
          </a:p>
          <a:p>
            <a:endParaRPr lang="en-US" sz="1600" dirty="0">
              <a:solidFill>
                <a:srgbClr val="028009"/>
              </a:solidFill>
              <a:latin typeface="Courier New"/>
              <a:cs typeface="Courier New"/>
            </a:endParaRPr>
          </a:p>
          <a:p>
            <a:r>
              <a:rPr lang="en-US" sz="1600">
                <a:solidFill>
                  <a:srgbClr val="028009"/>
                </a:solidFill>
                <a:latin typeface="Courier New"/>
                <a:cs typeface="Courier New"/>
              </a:rPr>
              <a:t>def sum(a,b):</a:t>
            </a:r>
            <a:endParaRPr lang="en-US" sz="1600">
              <a:ea typeface="+mn-lt"/>
              <a:cs typeface="+mn-lt"/>
            </a:endParaRPr>
          </a:p>
          <a:p>
            <a:r>
              <a:rPr lang="en-US" sz="1600">
                <a:solidFill>
                  <a:srgbClr val="028009"/>
                </a:solidFill>
                <a:latin typeface="Courier New"/>
                <a:cs typeface="Courier New"/>
              </a:rPr>
              <a:t>    return a + b</a:t>
            </a:r>
            <a:endParaRPr lang="en-US"/>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p:txBody>
      </p:sp>
      <p:sp>
        <p:nvSpPr>
          <p:cNvPr id="7" name="TextBox 6">
            <a:extLst>
              <a:ext uri="{FF2B5EF4-FFF2-40B4-BE49-F238E27FC236}">
                <a16:creationId xmlns:a16="http://schemas.microsoft.com/office/drawing/2014/main" id="{E64F9495-BEDB-4118-B8B9-DE1BFCBE8EF7}"/>
              </a:ext>
            </a:extLst>
          </p:cNvPr>
          <p:cNvSpPr txBox="1"/>
          <p:nvPr/>
        </p:nvSpPr>
        <p:spPr>
          <a:xfrm>
            <a:off x="2390866" y="5180120"/>
            <a:ext cx="6096000" cy="923330"/>
          </a:xfrm>
          <a:prstGeom prst="rect">
            <a:avLst/>
          </a:prstGeom>
          <a:noFill/>
        </p:spPr>
        <p:txBody>
          <a:bodyPr wrap="square">
            <a:spAutoFit/>
          </a:bodyPr>
          <a:lstStyle/>
          <a:p>
            <a:pPr marL="0" indent="0">
              <a:buNone/>
            </a:pPr>
            <a:r>
              <a:rPr lang="en-US" dirty="0"/>
              <a:t>This new definition of the “sum” function corrects the error if there are 2 arguments, and is indeed probably the best function for the case of 2 arguments.</a:t>
            </a:r>
          </a:p>
        </p:txBody>
      </p:sp>
    </p:spTree>
    <p:extLst>
      <p:ext uri="{BB962C8B-B14F-4D97-AF65-F5344CB8AC3E}">
        <p14:creationId xmlns:p14="http://schemas.microsoft.com/office/powerpoint/2010/main" val="352606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B361-70A8-491D-B77B-453E92DC40ED}"/>
              </a:ext>
            </a:extLst>
          </p:cNvPr>
          <p:cNvSpPr>
            <a:spLocks noGrp="1"/>
          </p:cNvSpPr>
          <p:nvPr>
            <p:ph type="title"/>
          </p:nvPr>
        </p:nvSpPr>
        <p:spPr/>
        <p:txBody>
          <a:bodyPr>
            <a:normAutofit fontScale="90000"/>
          </a:bodyPr>
          <a:lstStyle/>
          <a:p>
            <a:r>
              <a:rPr lang="en-US" dirty="0"/>
              <a:t>The goal of this presentation is to explain some core tools within the </a:t>
            </a:r>
            <a:r>
              <a:rPr lang="en-US" dirty="0" err="1"/>
              <a:t>DebugTools</a:t>
            </a:r>
            <a:r>
              <a:rPr lang="en-US" dirty="0"/>
              <a:t> class of functions, and how to debug code</a:t>
            </a:r>
          </a:p>
        </p:txBody>
      </p:sp>
      <p:sp>
        <p:nvSpPr>
          <p:cNvPr id="3" name="Content Placeholder 2">
            <a:extLst>
              <a:ext uri="{FF2B5EF4-FFF2-40B4-BE49-F238E27FC236}">
                <a16:creationId xmlns:a16="http://schemas.microsoft.com/office/drawing/2014/main" id="{1BC8488C-93D2-426A-8F5D-612299D30C93}"/>
              </a:ext>
            </a:extLst>
          </p:cNvPr>
          <p:cNvSpPr>
            <a:spLocks noGrp="1"/>
          </p:cNvSpPr>
          <p:nvPr>
            <p:ph idx="1"/>
          </p:nvPr>
        </p:nvSpPr>
        <p:spPr/>
        <p:txBody>
          <a:bodyPr/>
          <a:lstStyle/>
          <a:p>
            <a:pPr marL="0" indent="0">
              <a:buNone/>
            </a:pPr>
            <a:r>
              <a:rPr lang="en-US" dirty="0"/>
              <a:t>Functions include:</a:t>
            </a:r>
          </a:p>
          <a:p>
            <a:pPr marL="0" indent="0">
              <a:buNone/>
            </a:pPr>
            <a:r>
              <a:rPr lang="en-US" sz="1800" b="0" i="0" u="none" strike="noStrike" baseline="0" dirty="0" err="1">
                <a:solidFill>
                  <a:srgbClr val="028009"/>
                </a:solidFill>
                <a:latin typeface="Courier New" panose="02070309020205020404" pitchFamily="49" charset="0"/>
              </a:rPr>
              <a:t>fcn_DebugTools_addSubdirectoriesToPath</a:t>
            </a:r>
            <a:endParaRPr lang="en-US" sz="1800" b="0" i="0" u="none" strike="noStrike" baseline="0" dirty="0">
              <a:solidFill>
                <a:srgbClr val="028009"/>
              </a:solidFill>
              <a:latin typeface="Courier New" panose="02070309020205020404" pitchFamily="49" charset="0"/>
            </a:endParaRPr>
          </a:p>
          <a:p>
            <a:pPr marL="0" indent="0">
              <a:buNone/>
            </a:pPr>
            <a:r>
              <a:rPr lang="en-US" sz="1800" b="0" i="0" u="none" strike="noStrike" baseline="0" dirty="0" err="1">
                <a:solidFill>
                  <a:srgbClr val="028009"/>
                </a:solidFill>
                <a:latin typeface="Courier New" panose="02070309020205020404" pitchFamily="49" charset="0"/>
              </a:rPr>
              <a:t>fcn_DebugTools_debugPrintStringToNCharacters</a:t>
            </a:r>
            <a:endParaRPr lang="en-US" sz="1800" b="0" i="0" u="none" strike="noStrike" baseline="0" dirty="0">
              <a:solidFill>
                <a:srgbClr val="028009"/>
              </a:solidFill>
              <a:latin typeface="Courier New" panose="02070309020205020404" pitchFamily="49"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06280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a:xfrm>
            <a:off x="838200" y="477551"/>
            <a:ext cx="10515600" cy="1325563"/>
          </a:xfrm>
        </p:spPr>
        <p:txBody>
          <a:bodyPr>
            <a:normAutofit fontScale="90000"/>
          </a:bodyPr>
          <a:lstStyle/>
          <a:p>
            <a:r>
              <a:rPr lang="en-US" dirty="0">
                <a:cs typeface="Calibri Light"/>
              </a:rPr>
              <a:t>If there are 3 arguments, then we impose additional functionality by an additional assertion.</a:t>
            </a:r>
          </a:p>
        </p:txBody>
      </p:sp>
      <p:sp>
        <p:nvSpPr>
          <p:cNvPr id="4" name="Rectangle 3">
            <a:extLst>
              <a:ext uri="{FF2B5EF4-FFF2-40B4-BE49-F238E27FC236}">
                <a16:creationId xmlns:a16="http://schemas.microsoft.com/office/drawing/2014/main" id="{0259DDC2-7A72-4E1D-8B27-40FE6A613D24}"/>
              </a:ext>
            </a:extLst>
          </p:cNvPr>
          <p:cNvSpPr/>
          <p:nvPr/>
        </p:nvSpPr>
        <p:spPr>
          <a:xfrm>
            <a:off x="961282" y="2105179"/>
            <a:ext cx="3297715" cy="3046988"/>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rgbClr val="028009"/>
                </a:solidFill>
                <a:latin typeface="Courier New"/>
                <a:cs typeface="Courier New"/>
              </a:rPr>
              <a:t>% test cases</a:t>
            </a:r>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r>
              <a:rPr lang="en-US" sz="1600">
                <a:solidFill>
                  <a:srgbClr val="028009"/>
                </a:solidFill>
                <a:latin typeface="Courier New"/>
                <a:cs typeface="Courier New"/>
              </a:rPr>
              <a:t>assert(sum(0) == 0)</a:t>
            </a: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r>
              <a:rPr lang="en-US" sz="1600">
                <a:solidFill>
                  <a:srgbClr val="028009"/>
                </a:solidFill>
                <a:latin typeface="Courier New"/>
                <a:cs typeface="Courier New"/>
              </a:rPr>
              <a:t>assert(sum(0,1) == 1)</a:t>
            </a:r>
            <a:endParaRPr lang="en-US">
              <a:solidFill>
                <a:srgbClr val="000000"/>
              </a:solidFill>
              <a:latin typeface="Calibri" panose="020F0502020204030204"/>
              <a:cs typeface="Calibri" panose="020F0502020204030204"/>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r>
              <a:rPr lang="en-US" sz="1600">
                <a:solidFill>
                  <a:srgbClr val="028009"/>
                </a:solidFill>
                <a:latin typeface="Courier New"/>
                <a:cs typeface="Courier New"/>
              </a:rPr>
              <a:t>assert(sum(0,1,2)) = 3</a:t>
            </a: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p:txBody>
      </p:sp>
      <p:sp>
        <p:nvSpPr>
          <p:cNvPr id="6" name="Rectangle 5">
            <a:extLst>
              <a:ext uri="{FF2B5EF4-FFF2-40B4-BE49-F238E27FC236}">
                <a16:creationId xmlns:a16="http://schemas.microsoft.com/office/drawing/2014/main" id="{4A4F257F-B2B8-4812-9183-DDC0FC2C8713}"/>
              </a:ext>
            </a:extLst>
          </p:cNvPr>
          <p:cNvSpPr/>
          <p:nvPr/>
        </p:nvSpPr>
        <p:spPr>
          <a:xfrm>
            <a:off x="4771280" y="2105178"/>
            <a:ext cx="3715586" cy="3293209"/>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28009"/>
                </a:solidFill>
                <a:latin typeface="Courier New"/>
                <a:cs typeface="Courier New"/>
              </a:rPr>
              <a:t>% a function sums inputs</a:t>
            </a:r>
          </a:p>
          <a:p>
            <a:endParaRPr lang="en-US" sz="1600" dirty="0">
              <a:solidFill>
                <a:srgbClr val="028009"/>
              </a:solidFill>
              <a:latin typeface="Courier New"/>
              <a:cs typeface="Courier New"/>
            </a:endParaRPr>
          </a:p>
          <a:p>
            <a:r>
              <a:rPr lang="en-US" sz="1600" strike="sngStrike" dirty="0" err="1">
                <a:solidFill>
                  <a:srgbClr val="028009"/>
                </a:solidFill>
                <a:latin typeface="Courier New"/>
                <a:cs typeface="Courier New"/>
              </a:rPr>
              <a:t>def</a:t>
            </a:r>
            <a:r>
              <a:rPr lang="en-US" sz="1600" strike="sngStrike" dirty="0">
                <a:solidFill>
                  <a:srgbClr val="028009"/>
                </a:solidFill>
                <a:latin typeface="Courier New"/>
                <a:cs typeface="Courier New"/>
              </a:rPr>
              <a:t> sum(a):</a:t>
            </a:r>
            <a:endParaRPr lang="en-US" strike="sngStrike" dirty="0">
              <a:solidFill>
                <a:srgbClr val="000000"/>
              </a:solidFill>
              <a:latin typeface="Calibri" panose="020F0502020204030204"/>
              <a:cs typeface="Calibri" panose="020F0502020204030204"/>
            </a:endParaRPr>
          </a:p>
          <a:p>
            <a:r>
              <a:rPr lang="en-US" sz="1600" strike="sngStrike" dirty="0">
                <a:solidFill>
                  <a:srgbClr val="028009"/>
                </a:solidFill>
                <a:latin typeface="Courier New"/>
                <a:cs typeface="Courier New"/>
              </a:rPr>
              <a:t>    return a</a:t>
            </a:r>
            <a:endParaRPr lang="en-US" strike="sngStrike" dirty="0">
              <a:cs typeface="Calibri"/>
            </a:endParaRPr>
          </a:p>
          <a:p>
            <a:endParaRPr lang="en-US" sz="1600" strike="sngStrike" dirty="0">
              <a:solidFill>
                <a:srgbClr val="028009"/>
              </a:solidFill>
              <a:latin typeface="Courier New"/>
              <a:cs typeface="Courier New"/>
            </a:endParaRPr>
          </a:p>
          <a:p>
            <a:r>
              <a:rPr lang="en-US" sz="1600" strike="sngStrike" dirty="0" err="1">
                <a:solidFill>
                  <a:srgbClr val="028009"/>
                </a:solidFill>
                <a:latin typeface="Courier New"/>
                <a:cs typeface="Courier New"/>
              </a:rPr>
              <a:t>def</a:t>
            </a:r>
            <a:r>
              <a:rPr lang="en-US" sz="1600" strike="sngStrike" dirty="0">
                <a:solidFill>
                  <a:srgbClr val="028009"/>
                </a:solidFill>
                <a:latin typeface="Courier New"/>
                <a:cs typeface="Courier New"/>
              </a:rPr>
              <a:t> sum(</a:t>
            </a:r>
            <a:r>
              <a:rPr lang="en-US" sz="1600" strike="sngStrike" dirty="0" err="1">
                <a:solidFill>
                  <a:srgbClr val="028009"/>
                </a:solidFill>
                <a:latin typeface="Courier New"/>
                <a:cs typeface="Courier New"/>
              </a:rPr>
              <a:t>a,b</a:t>
            </a:r>
            <a:r>
              <a:rPr lang="en-US" sz="1600" strike="sngStrike" dirty="0">
                <a:solidFill>
                  <a:srgbClr val="028009"/>
                </a:solidFill>
                <a:latin typeface="Courier New"/>
                <a:cs typeface="Courier New"/>
              </a:rPr>
              <a:t>):</a:t>
            </a:r>
            <a:endParaRPr lang="en-US" sz="1600" strike="sngStrike" dirty="0">
              <a:ea typeface="+mn-lt"/>
              <a:cs typeface="+mn-lt"/>
            </a:endParaRPr>
          </a:p>
          <a:p>
            <a:r>
              <a:rPr lang="en-US" sz="1600" strike="sngStrike" dirty="0">
                <a:solidFill>
                  <a:srgbClr val="028009"/>
                </a:solidFill>
                <a:latin typeface="Courier New"/>
                <a:cs typeface="Courier New"/>
              </a:rPr>
              <a:t>    return a + b</a:t>
            </a:r>
            <a:endParaRPr lang="en-US" strike="sngStrike" dirty="0"/>
          </a:p>
          <a:p>
            <a:endParaRPr lang="en-US" sz="1600" dirty="0">
              <a:solidFill>
                <a:srgbClr val="028009"/>
              </a:solidFill>
              <a:latin typeface="Courier New"/>
              <a:cs typeface="Courier New"/>
            </a:endParaRPr>
          </a:p>
          <a:p>
            <a:r>
              <a:rPr lang="en-US" sz="1600" dirty="0" err="1">
                <a:solidFill>
                  <a:srgbClr val="028009"/>
                </a:solidFill>
                <a:latin typeface="Courier New"/>
                <a:cs typeface="Courier New"/>
              </a:rPr>
              <a:t>def</a:t>
            </a:r>
            <a:r>
              <a:rPr lang="en-US" sz="1600" dirty="0">
                <a:solidFill>
                  <a:srgbClr val="028009"/>
                </a:solidFill>
                <a:latin typeface="Courier New"/>
                <a:cs typeface="Courier New"/>
              </a:rPr>
              <a:t> sum(*</a:t>
            </a:r>
            <a:r>
              <a:rPr lang="en-US" sz="1600" dirty="0" err="1">
                <a:solidFill>
                  <a:srgbClr val="028009"/>
                </a:solidFill>
                <a:latin typeface="Courier New"/>
                <a:cs typeface="Courier New"/>
              </a:rPr>
              <a:t>args</a:t>
            </a:r>
            <a:r>
              <a:rPr lang="en-US" sz="1600" dirty="0">
                <a:solidFill>
                  <a:srgbClr val="028009"/>
                </a:solidFill>
                <a:latin typeface="Courier New"/>
                <a:cs typeface="Courier New"/>
              </a:rPr>
              <a:t>):</a:t>
            </a:r>
          </a:p>
          <a:p>
            <a:r>
              <a:rPr lang="en-US" sz="1600" dirty="0">
                <a:solidFill>
                  <a:srgbClr val="028009"/>
                </a:solidFill>
                <a:latin typeface="Courier New"/>
                <a:cs typeface="Courier New"/>
              </a:rPr>
              <a:t>   </a:t>
            </a:r>
            <a:r>
              <a:rPr lang="en-US" sz="1600" dirty="0" err="1">
                <a:solidFill>
                  <a:srgbClr val="028009"/>
                </a:solidFill>
                <a:latin typeface="Courier New"/>
                <a:cs typeface="Courier New"/>
              </a:rPr>
              <a:t>ans</a:t>
            </a:r>
            <a:r>
              <a:rPr lang="en-US" sz="1600" dirty="0">
                <a:solidFill>
                  <a:srgbClr val="028009"/>
                </a:solidFill>
                <a:latin typeface="Courier New"/>
                <a:cs typeface="Courier New"/>
              </a:rPr>
              <a:t> = 0</a:t>
            </a:r>
          </a:p>
          <a:p>
            <a:r>
              <a:rPr lang="en-US" sz="1600" dirty="0">
                <a:solidFill>
                  <a:srgbClr val="028009"/>
                </a:solidFill>
                <a:latin typeface="Courier New"/>
                <a:cs typeface="Courier New"/>
              </a:rPr>
              <a:t>   for </a:t>
            </a:r>
            <a:r>
              <a:rPr lang="en-US" sz="1600" dirty="0" err="1">
                <a:solidFill>
                  <a:srgbClr val="028009"/>
                </a:solidFill>
                <a:latin typeface="Courier New"/>
                <a:cs typeface="Courier New"/>
              </a:rPr>
              <a:t>arg</a:t>
            </a:r>
            <a:r>
              <a:rPr lang="en-US" sz="1600" dirty="0">
                <a:solidFill>
                  <a:srgbClr val="028009"/>
                </a:solidFill>
                <a:latin typeface="Courier New"/>
                <a:cs typeface="Courier New"/>
              </a:rPr>
              <a:t> in </a:t>
            </a:r>
            <a:r>
              <a:rPr lang="en-US" sz="1600" dirty="0" err="1">
                <a:solidFill>
                  <a:srgbClr val="028009"/>
                </a:solidFill>
                <a:latin typeface="Courier New"/>
                <a:cs typeface="Courier New"/>
              </a:rPr>
              <a:t>args</a:t>
            </a:r>
            <a:r>
              <a:rPr lang="en-US" sz="1600" dirty="0">
                <a:solidFill>
                  <a:srgbClr val="028009"/>
                </a:solidFill>
                <a:latin typeface="Courier New"/>
                <a:cs typeface="Courier New"/>
              </a:rPr>
              <a:t>:</a:t>
            </a:r>
            <a:endParaRPr lang="en-US" dirty="0">
              <a:solidFill>
                <a:srgbClr val="000000"/>
              </a:solidFill>
              <a:latin typeface="Calibri" panose="020F0502020204030204"/>
              <a:cs typeface="Calibri" panose="020F0502020204030204"/>
            </a:endParaRPr>
          </a:p>
          <a:p>
            <a:r>
              <a:rPr lang="en-US" sz="1600" dirty="0">
                <a:solidFill>
                  <a:srgbClr val="028009"/>
                </a:solidFill>
                <a:latin typeface="Courier New"/>
                <a:cs typeface="Courier New"/>
              </a:rPr>
              <a:t>        ans = </a:t>
            </a:r>
            <a:r>
              <a:rPr lang="en-US" sz="1600" dirty="0" err="1">
                <a:solidFill>
                  <a:srgbClr val="028009"/>
                </a:solidFill>
                <a:latin typeface="Courier New"/>
                <a:cs typeface="Courier New"/>
              </a:rPr>
              <a:t>ans</a:t>
            </a:r>
            <a:r>
              <a:rPr lang="en-US" sz="1600" dirty="0">
                <a:solidFill>
                  <a:srgbClr val="028009"/>
                </a:solidFill>
                <a:latin typeface="Courier New"/>
                <a:cs typeface="Courier New"/>
              </a:rPr>
              <a:t> + </a:t>
            </a:r>
            <a:r>
              <a:rPr lang="en-US" sz="1600" dirty="0" err="1">
                <a:solidFill>
                  <a:srgbClr val="028009"/>
                </a:solidFill>
                <a:latin typeface="Courier New"/>
                <a:cs typeface="Courier New"/>
              </a:rPr>
              <a:t>arg</a:t>
            </a:r>
            <a:endParaRPr lang="en-US" dirty="0"/>
          </a:p>
          <a:p>
            <a:r>
              <a:rPr lang="en-US" sz="1600" dirty="0">
                <a:solidFill>
                  <a:srgbClr val="028009"/>
                </a:solidFill>
                <a:latin typeface="Courier New"/>
                <a:cs typeface="Courier New"/>
              </a:rPr>
              <a:t>    return </a:t>
            </a:r>
            <a:r>
              <a:rPr lang="en-US" sz="1600" dirty="0" err="1">
                <a:solidFill>
                  <a:srgbClr val="028009"/>
                </a:solidFill>
                <a:latin typeface="Courier New"/>
                <a:cs typeface="Courier New"/>
              </a:rPr>
              <a:t>ans</a:t>
            </a:r>
            <a:endParaRPr lang="en-US" dirty="0"/>
          </a:p>
        </p:txBody>
      </p:sp>
    </p:spTree>
    <p:extLst>
      <p:ext uri="{BB962C8B-B14F-4D97-AF65-F5344CB8AC3E}">
        <p14:creationId xmlns:p14="http://schemas.microsoft.com/office/powerpoint/2010/main" val="4074988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a:xfrm>
            <a:off x="838200" y="477551"/>
            <a:ext cx="10515600" cy="1325563"/>
          </a:xfrm>
        </p:spPr>
        <p:txBody>
          <a:bodyPr>
            <a:normAutofit fontScale="90000"/>
          </a:bodyPr>
          <a:lstStyle/>
          <a:p>
            <a:r>
              <a:rPr lang="en-US" dirty="0">
                <a:cs typeface="Calibri Light"/>
              </a:rPr>
              <a:t>This can be a time-consuming way to develop, but it helps ensure that </a:t>
            </a:r>
            <a:r>
              <a:rPr lang="en-US" u="sng" dirty="0">
                <a:cs typeface="Calibri Light"/>
              </a:rPr>
              <a:t>every</a:t>
            </a:r>
            <a:r>
              <a:rPr lang="en-US" dirty="0">
                <a:cs typeface="Calibri Light"/>
              </a:rPr>
              <a:t> part of a function has test coverage and serves some use case.</a:t>
            </a:r>
          </a:p>
        </p:txBody>
      </p:sp>
    </p:spTree>
    <p:extLst>
      <p:ext uri="{BB962C8B-B14F-4D97-AF65-F5344CB8AC3E}">
        <p14:creationId xmlns:p14="http://schemas.microsoft.com/office/powerpoint/2010/main" val="2115083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4DC94-9DB7-4625-8CAC-298C353AC845}"/>
              </a:ext>
            </a:extLst>
          </p:cNvPr>
          <p:cNvSpPr>
            <a:spLocks noGrp="1"/>
          </p:cNvSpPr>
          <p:nvPr>
            <p:ph type="title"/>
          </p:nvPr>
        </p:nvSpPr>
        <p:spPr/>
        <p:txBody>
          <a:bodyPr>
            <a:noAutofit/>
          </a:bodyPr>
          <a:lstStyle/>
          <a:p>
            <a:r>
              <a:rPr lang="en-US" sz="3600" dirty="0">
                <a:cs typeface="Calibri Light"/>
              </a:rPr>
              <a:t>Environment variables can be used to flag large types of execution on or off (e.g. input sanitation, plotting, testing).  This is done the same in </a:t>
            </a:r>
            <a:r>
              <a:rPr lang="en-US" sz="3600" dirty="0" err="1">
                <a:cs typeface="Calibri Light"/>
              </a:rPr>
              <a:t>Matlab</a:t>
            </a:r>
            <a:r>
              <a:rPr lang="en-US" sz="3600" dirty="0">
                <a:cs typeface="Calibri Light"/>
              </a:rPr>
              <a:t> regardless of OS so our code can be platform agnostic.</a:t>
            </a:r>
            <a:endParaRPr lang="en-US" sz="3600" dirty="0"/>
          </a:p>
        </p:txBody>
      </p:sp>
      <p:sp>
        <p:nvSpPr>
          <p:cNvPr id="5" name="Rectangle 4">
            <a:extLst>
              <a:ext uri="{FF2B5EF4-FFF2-40B4-BE49-F238E27FC236}">
                <a16:creationId xmlns:a16="http://schemas.microsoft.com/office/drawing/2014/main" id="{4C88AF81-A9C5-4788-8B21-2FACCEAEB785}"/>
              </a:ext>
            </a:extLst>
          </p:cNvPr>
          <p:cNvSpPr/>
          <p:nvPr/>
        </p:nvSpPr>
        <p:spPr>
          <a:xfrm>
            <a:off x="1626312" y="4137514"/>
            <a:ext cx="8939375" cy="338554"/>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Courier New"/>
                <a:ea typeface="+mn-lt"/>
                <a:cs typeface="+mn-lt"/>
              </a:rPr>
              <a:t>var = </a:t>
            </a:r>
            <a:r>
              <a:rPr lang="en-US" sz="1600" dirty="0" err="1">
                <a:latin typeface="Courier New"/>
                <a:ea typeface="+mn-lt"/>
                <a:cs typeface="+mn-lt"/>
              </a:rPr>
              <a:t>getenv</a:t>
            </a:r>
            <a:r>
              <a:rPr lang="en-US" sz="1600" dirty="0">
                <a:latin typeface="Courier New"/>
                <a:ea typeface="+mn-lt"/>
                <a:cs typeface="+mn-lt"/>
              </a:rPr>
              <a:t>(</a:t>
            </a:r>
            <a:r>
              <a:rPr lang="en-US" sz="1600" dirty="0">
                <a:solidFill>
                  <a:srgbClr val="FF0000"/>
                </a:solidFill>
                <a:latin typeface="Courier New"/>
                <a:ea typeface="+mn-lt"/>
                <a:cs typeface="+mn-lt"/>
              </a:rPr>
              <a:t>'</a:t>
            </a:r>
            <a:r>
              <a:rPr lang="en-US" sz="1600" dirty="0" err="1">
                <a:solidFill>
                  <a:srgbClr val="FF0000"/>
                </a:solidFill>
                <a:latin typeface="Courier New"/>
                <a:ea typeface="+mn-lt"/>
                <a:cs typeface="+mn-lt"/>
              </a:rPr>
              <a:t>variable_name</a:t>
            </a:r>
            <a:r>
              <a:rPr lang="en-US" sz="1600" dirty="0">
                <a:solidFill>
                  <a:srgbClr val="FF0000"/>
                </a:solidFill>
                <a:latin typeface="Courier New"/>
                <a:ea typeface="+mn-lt"/>
                <a:cs typeface="+mn-lt"/>
              </a:rPr>
              <a:t>'</a:t>
            </a:r>
            <a:r>
              <a:rPr lang="en-US" sz="1600" dirty="0">
                <a:latin typeface="Courier New"/>
                <a:ea typeface="+mn-lt"/>
                <a:cs typeface="+mn-lt"/>
              </a:rPr>
              <a:t>)</a:t>
            </a:r>
          </a:p>
        </p:txBody>
      </p:sp>
    </p:spTree>
    <p:extLst>
      <p:ext uri="{BB962C8B-B14F-4D97-AF65-F5344CB8AC3E}">
        <p14:creationId xmlns:p14="http://schemas.microsoft.com/office/powerpoint/2010/main" val="866346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F29B0-0B4C-4CFB-89CD-3C78734A5B4C}"/>
              </a:ext>
            </a:extLst>
          </p:cNvPr>
          <p:cNvSpPr>
            <a:spLocks noGrp="1"/>
          </p:cNvSpPr>
          <p:nvPr>
            <p:ph type="title"/>
          </p:nvPr>
        </p:nvSpPr>
        <p:spPr/>
        <p:txBody>
          <a:bodyPr vert="horz" lIns="91440" tIns="45720" rIns="91440" bIns="45720" rtlCol="0" anchor="ctr">
            <a:noAutofit/>
          </a:bodyPr>
          <a:lstStyle/>
          <a:p>
            <a:r>
              <a:rPr lang="en-US" sz="3600" dirty="0">
                <a:cs typeface="Calibri Light"/>
              </a:rPr>
              <a:t>Environment variables in Windows (called "system variables" by Windows) can be set from the "Advanced system settings" pane in the System Control Panel.</a:t>
            </a:r>
          </a:p>
        </p:txBody>
      </p:sp>
      <p:pic>
        <p:nvPicPr>
          <p:cNvPr id="4" name="Picture 4" descr="Graphical user interface, text, application, email&#10;&#10;Description automatically generated">
            <a:extLst>
              <a:ext uri="{FF2B5EF4-FFF2-40B4-BE49-F238E27FC236}">
                <a16:creationId xmlns:a16="http://schemas.microsoft.com/office/drawing/2014/main" id="{85890360-91E3-40D7-938C-A36F0A84818F}"/>
              </a:ext>
            </a:extLst>
          </p:cNvPr>
          <p:cNvPicPr>
            <a:picLocks noGrp="1" noChangeAspect="1"/>
          </p:cNvPicPr>
          <p:nvPr>
            <p:ph idx="1"/>
          </p:nvPr>
        </p:nvPicPr>
        <p:blipFill>
          <a:blip r:embed="rId2"/>
          <a:stretch>
            <a:fillRect/>
          </a:stretch>
        </p:blipFill>
        <p:spPr>
          <a:xfrm>
            <a:off x="661300" y="2182432"/>
            <a:ext cx="4556870" cy="2554515"/>
          </a:xfrm>
        </p:spPr>
      </p:pic>
      <p:pic>
        <p:nvPicPr>
          <p:cNvPr id="5" name="Picture 5" descr="Graphical user interface, text, application, email&#10;&#10;Description automatically generated">
            <a:extLst>
              <a:ext uri="{FF2B5EF4-FFF2-40B4-BE49-F238E27FC236}">
                <a16:creationId xmlns:a16="http://schemas.microsoft.com/office/drawing/2014/main" id="{BBC3A6C1-2BA7-4210-919F-F316633577EB}"/>
              </a:ext>
            </a:extLst>
          </p:cNvPr>
          <p:cNvPicPr>
            <a:picLocks noChangeAspect="1"/>
          </p:cNvPicPr>
          <p:nvPr/>
        </p:nvPicPr>
        <p:blipFill>
          <a:blip r:embed="rId3"/>
          <a:stretch>
            <a:fillRect/>
          </a:stretch>
        </p:blipFill>
        <p:spPr>
          <a:xfrm>
            <a:off x="5362547" y="2079339"/>
            <a:ext cx="3131388" cy="3549318"/>
          </a:xfrm>
          <a:prstGeom prst="rect">
            <a:avLst/>
          </a:prstGeom>
        </p:spPr>
      </p:pic>
      <p:sp>
        <p:nvSpPr>
          <p:cNvPr id="6" name="Oval 5">
            <a:extLst>
              <a:ext uri="{FF2B5EF4-FFF2-40B4-BE49-F238E27FC236}">
                <a16:creationId xmlns:a16="http://schemas.microsoft.com/office/drawing/2014/main" id="{2A76E730-31F2-4C04-AF2E-B9FB5FCE4F29}"/>
              </a:ext>
            </a:extLst>
          </p:cNvPr>
          <p:cNvSpPr/>
          <p:nvPr/>
        </p:nvSpPr>
        <p:spPr>
          <a:xfrm>
            <a:off x="6924100" y="4734498"/>
            <a:ext cx="1682150" cy="6080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EF34117-A361-4680-831E-756DE1993F16}"/>
              </a:ext>
            </a:extLst>
          </p:cNvPr>
          <p:cNvSpPr/>
          <p:nvPr/>
        </p:nvSpPr>
        <p:spPr>
          <a:xfrm>
            <a:off x="607763" y="2925895"/>
            <a:ext cx="1002778" cy="1765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Graphical user interface, text, application, email&#10;&#10;Description automatically generated">
            <a:extLst>
              <a:ext uri="{FF2B5EF4-FFF2-40B4-BE49-F238E27FC236}">
                <a16:creationId xmlns:a16="http://schemas.microsoft.com/office/drawing/2014/main" id="{3F1DE865-FAAC-48BA-8ED5-6E3CB3498B3B}"/>
              </a:ext>
            </a:extLst>
          </p:cNvPr>
          <p:cNvPicPr>
            <a:picLocks noChangeAspect="1"/>
          </p:cNvPicPr>
          <p:nvPr/>
        </p:nvPicPr>
        <p:blipFill>
          <a:blip r:embed="rId4"/>
          <a:stretch>
            <a:fillRect/>
          </a:stretch>
        </p:blipFill>
        <p:spPr>
          <a:xfrm>
            <a:off x="8543580" y="2248242"/>
            <a:ext cx="3440934" cy="1351635"/>
          </a:xfrm>
          <a:prstGeom prst="rect">
            <a:avLst/>
          </a:prstGeom>
        </p:spPr>
      </p:pic>
      <p:sp>
        <p:nvSpPr>
          <p:cNvPr id="9" name="Oval 8">
            <a:extLst>
              <a:ext uri="{FF2B5EF4-FFF2-40B4-BE49-F238E27FC236}">
                <a16:creationId xmlns:a16="http://schemas.microsoft.com/office/drawing/2014/main" id="{57F52A22-611C-48A8-9584-C8ABDBFCFE9F}"/>
              </a:ext>
            </a:extLst>
          </p:cNvPr>
          <p:cNvSpPr/>
          <p:nvPr/>
        </p:nvSpPr>
        <p:spPr>
          <a:xfrm>
            <a:off x="1030076" y="2301605"/>
            <a:ext cx="1553621" cy="18569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76C5D019-2B9B-44C6-A117-EEC404C493C2}"/>
              </a:ext>
            </a:extLst>
          </p:cNvPr>
          <p:cNvSpPr txBox="1">
            <a:spLocks/>
          </p:cNvSpPr>
          <p:nvPr/>
        </p:nvSpPr>
        <p:spPr>
          <a:xfrm>
            <a:off x="2487058" y="2023164"/>
            <a:ext cx="343360" cy="7379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F0000"/>
                </a:solidFill>
                <a:cs typeface="Calibri Light"/>
              </a:rPr>
              <a:t>1</a:t>
            </a:r>
            <a:endParaRPr lang="en-US" b="1">
              <a:solidFill>
                <a:srgbClr val="FF0000"/>
              </a:solidFill>
              <a:cs typeface="Calibri Light"/>
            </a:endParaRPr>
          </a:p>
        </p:txBody>
      </p:sp>
      <p:sp>
        <p:nvSpPr>
          <p:cNvPr id="12" name="Title 1">
            <a:extLst>
              <a:ext uri="{FF2B5EF4-FFF2-40B4-BE49-F238E27FC236}">
                <a16:creationId xmlns:a16="http://schemas.microsoft.com/office/drawing/2014/main" id="{4E07E73D-CAA3-4681-8A7D-3DB3069B775C}"/>
              </a:ext>
            </a:extLst>
          </p:cNvPr>
          <p:cNvSpPr txBox="1">
            <a:spLocks/>
          </p:cNvSpPr>
          <p:nvPr/>
        </p:nvSpPr>
        <p:spPr>
          <a:xfrm>
            <a:off x="715178" y="2968778"/>
            <a:ext cx="343360" cy="7379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F0000"/>
                </a:solidFill>
                <a:cs typeface="Calibri Light"/>
              </a:rPr>
              <a:t>2</a:t>
            </a:r>
            <a:endParaRPr lang="en-US" b="1" dirty="0">
              <a:solidFill>
                <a:srgbClr val="FF0000"/>
              </a:solidFill>
              <a:cs typeface="Calibri Light"/>
            </a:endParaRPr>
          </a:p>
        </p:txBody>
      </p:sp>
      <p:sp>
        <p:nvSpPr>
          <p:cNvPr id="13" name="Title 1">
            <a:extLst>
              <a:ext uri="{FF2B5EF4-FFF2-40B4-BE49-F238E27FC236}">
                <a16:creationId xmlns:a16="http://schemas.microsoft.com/office/drawing/2014/main" id="{4328967E-FA58-4A69-A781-E12AAF02C389}"/>
              </a:ext>
            </a:extLst>
          </p:cNvPr>
          <p:cNvSpPr txBox="1">
            <a:spLocks/>
          </p:cNvSpPr>
          <p:nvPr/>
        </p:nvSpPr>
        <p:spPr>
          <a:xfrm>
            <a:off x="6581660" y="4667212"/>
            <a:ext cx="343360" cy="7379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F0000"/>
                </a:solidFill>
                <a:cs typeface="Calibri Light"/>
              </a:rPr>
              <a:t>3</a:t>
            </a:r>
            <a:endParaRPr lang="en-US" b="1" dirty="0">
              <a:solidFill>
                <a:srgbClr val="FF0000"/>
              </a:solidFill>
              <a:cs typeface="Calibri Light"/>
            </a:endParaRPr>
          </a:p>
        </p:txBody>
      </p:sp>
      <p:sp>
        <p:nvSpPr>
          <p:cNvPr id="14" name="Title 1">
            <a:extLst>
              <a:ext uri="{FF2B5EF4-FFF2-40B4-BE49-F238E27FC236}">
                <a16:creationId xmlns:a16="http://schemas.microsoft.com/office/drawing/2014/main" id="{06A8B0CB-3B1C-465E-96E1-97A066E963F7}"/>
              </a:ext>
            </a:extLst>
          </p:cNvPr>
          <p:cNvSpPr txBox="1">
            <a:spLocks/>
          </p:cNvSpPr>
          <p:nvPr/>
        </p:nvSpPr>
        <p:spPr>
          <a:xfrm>
            <a:off x="9758190" y="3115669"/>
            <a:ext cx="343360" cy="7379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F0000"/>
                </a:solidFill>
                <a:cs typeface="Calibri Light"/>
              </a:rPr>
              <a:t>4</a:t>
            </a:r>
            <a:endParaRPr lang="en-US" b="1" dirty="0">
              <a:solidFill>
                <a:srgbClr val="FF0000"/>
              </a:solidFill>
              <a:cs typeface="Calibri Light"/>
            </a:endParaRPr>
          </a:p>
        </p:txBody>
      </p:sp>
    </p:spTree>
    <p:extLst>
      <p:ext uri="{BB962C8B-B14F-4D97-AF65-F5344CB8AC3E}">
        <p14:creationId xmlns:p14="http://schemas.microsoft.com/office/powerpoint/2010/main" val="1454753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22B53-A77F-4A0C-B8BD-5660F173895E}"/>
              </a:ext>
            </a:extLst>
          </p:cNvPr>
          <p:cNvSpPr>
            <a:spLocks noGrp="1"/>
          </p:cNvSpPr>
          <p:nvPr>
            <p:ph type="title"/>
          </p:nvPr>
        </p:nvSpPr>
        <p:spPr/>
        <p:txBody>
          <a:bodyPr>
            <a:normAutofit fontScale="90000"/>
          </a:bodyPr>
          <a:lstStyle/>
          <a:p>
            <a:r>
              <a:rPr lang="en-US" dirty="0">
                <a:cs typeface="Calibri Light"/>
              </a:rPr>
              <a:t>Environment variables in Linux can be set in </a:t>
            </a:r>
            <a:r>
              <a:rPr lang="en-US" dirty="0">
                <a:latin typeface="Courier New"/>
                <a:cs typeface="Calibri Light"/>
              </a:rPr>
              <a:t>~/.</a:t>
            </a:r>
            <a:r>
              <a:rPr lang="en-US" dirty="0" err="1">
                <a:latin typeface="Courier New"/>
                <a:cs typeface="Calibri Light"/>
              </a:rPr>
              <a:t>bashrc</a:t>
            </a:r>
            <a:r>
              <a:rPr lang="en-US" dirty="0">
                <a:cs typeface="Calibri Light"/>
              </a:rPr>
              <a:t> by adding a line to set the variable at each new terminal session.</a:t>
            </a:r>
            <a:endParaRPr lang="en-US" dirty="0"/>
          </a:p>
        </p:txBody>
      </p:sp>
      <p:sp>
        <p:nvSpPr>
          <p:cNvPr id="3" name="Content Placeholder 2">
            <a:extLst>
              <a:ext uri="{FF2B5EF4-FFF2-40B4-BE49-F238E27FC236}">
                <a16:creationId xmlns:a16="http://schemas.microsoft.com/office/drawing/2014/main" id="{8DF33793-26D3-49F8-84B6-88B2C461D5BC}"/>
              </a:ext>
            </a:extLst>
          </p:cNvPr>
          <p:cNvSpPr>
            <a:spLocks noGrp="1"/>
          </p:cNvSpPr>
          <p:nvPr>
            <p:ph idx="1"/>
          </p:nvPr>
        </p:nvSpPr>
        <p:spPr>
          <a:xfrm>
            <a:off x="3096657" y="3156829"/>
            <a:ext cx="6081312" cy="541339"/>
          </a:xfrm>
          <a:solidFill>
            <a:schemeClr val="tx1"/>
          </a:solidFill>
        </p:spPr>
        <p:txBody>
          <a:bodyPr vert="horz" lIns="91440" tIns="45720" rIns="91440" bIns="45720" rtlCol="0" anchor="t">
            <a:normAutofit/>
          </a:bodyPr>
          <a:lstStyle/>
          <a:p>
            <a:pPr marL="0" indent="0">
              <a:buNone/>
            </a:pPr>
            <a:r>
              <a:rPr lang="en-US" dirty="0">
                <a:solidFill>
                  <a:schemeClr val="bg1"/>
                </a:solidFill>
                <a:latin typeface="Consolas"/>
              </a:rPr>
              <a:t>export VAR_NAME=</a:t>
            </a:r>
            <a:r>
              <a:rPr lang="en-US" dirty="0" err="1">
                <a:solidFill>
                  <a:schemeClr val="bg1"/>
                </a:solidFill>
                <a:latin typeface="Consolas"/>
              </a:rPr>
              <a:t>variable_value</a:t>
            </a:r>
            <a:endParaRPr lang="en-US" dirty="0" err="1">
              <a:solidFill>
                <a:schemeClr val="bg1"/>
              </a:solidFill>
              <a:latin typeface="Consolas"/>
              <a:cs typeface="Calibri" panose="020F0502020204030204"/>
            </a:endParaRPr>
          </a:p>
        </p:txBody>
      </p:sp>
    </p:spTree>
    <p:extLst>
      <p:ext uri="{BB962C8B-B14F-4D97-AF65-F5344CB8AC3E}">
        <p14:creationId xmlns:p14="http://schemas.microsoft.com/office/powerpoint/2010/main" val="2705680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A17EE-65AE-4DEB-BE84-13DE54BD4D92}"/>
              </a:ext>
            </a:extLst>
          </p:cNvPr>
          <p:cNvSpPr>
            <a:spLocks noGrp="1"/>
          </p:cNvSpPr>
          <p:nvPr>
            <p:ph type="title"/>
          </p:nvPr>
        </p:nvSpPr>
        <p:spPr/>
        <p:txBody>
          <a:bodyPr>
            <a:noAutofit/>
          </a:bodyPr>
          <a:lstStyle/>
          <a:p>
            <a:r>
              <a:rPr lang="en-US" sz="3200" dirty="0"/>
              <a:t>Environment variables are useful for setting “global” flags, which allow users to optionally run blocks of code.  This is a more sustainable practice than commenting code on and off as it can have default behavior and associated warnings.</a:t>
            </a:r>
          </a:p>
        </p:txBody>
      </p:sp>
      <p:pic>
        <p:nvPicPr>
          <p:cNvPr id="5" name="Picture 4">
            <a:extLst>
              <a:ext uri="{FF2B5EF4-FFF2-40B4-BE49-F238E27FC236}">
                <a16:creationId xmlns:a16="http://schemas.microsoft.com/office/drawing/2014/main" id="{A3A3D8FE-6597-4A0B-8AFA-A628B052D516}"/>
              </a:ext>
            </a:extLst>
          </p:cNvPr>
          <p:cNvPicPr>
            <a:picLocks noChangeAspect="1"/>
          </p:cNvPicPr>
          <p:nvPr/>
        </p:nvPicPr>
        <p:blipFill>
          <a:blip r:embed="rId2"/>
          <a:stretch>
            <a:fillRect/>
          </a:stretch>
        </p:blipFill>
        <p:spPr>
          <a:xfrm>
            <a:off x="6716971" y="2811657"/>
            <a:ext cx="4887007" cy="2124371"/>
          </a:xfrm>
          <a:prstGeom prst="rect">
            <a:avLst/>
          </a:prstGeom>
        </p:spPr>
      </p:pic>
      <p:sp>
        <p:nvSpPr>
          <p:cNvPr id="6" name="Right Arrow 3">
            <a:extLst>
              <a:ext uri="{FF2B5EF4-FFF2-40B4-BE49-F238E27FC236}">
                <a16:creationId xmlns:a16="http://schemas.microsoft.com/office/drawing/2014/main" id="{717FE544-BAB1-43E7-8AA6-7EE6F74DE71D}"/>
              </a:ext>
            </a:extLst>
          </p:cNvPr>
          <p:cNvSpPr/>
          <p:nvPr/>
        </p:nvSpPr>
        <p:spPr>
          <a:xfrm>
            <a:off x="4812878" y="3429000"/>
            <a:ext cx="1324303" cy="84805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8A0FD25E-2986-4E19-8C54-8B422A79427D}"/>
              </a:ext>
            </a:extLst>
          </p:cNvPr>
          <p:cNvSpPr txBox="1">
            <a:spLocks/>
          </p:cNvSpPr>
          <p:nvPr/>
        </p:nvSpPr>
        <p:spPr>
          <a:xfrm>
            <a:off x="838200" y="2523915"/>
            <a:ext cx="3076074" cy="2658221"/>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9600" b="1" i="1" dirty="0">
                <a:latin typeface="Times New Roman" panose="02020603050405020304" pitchFamily="18" charset="0"/>
                <a:cs typeface="Times New Roman" panose="02020603050405020304" pitchFamily="18" charset="0"/>
              </a:rPr>
              <a:t>/* //</a:t>
            </a:r>
          </a:p>
          <a:p>
            <a:r>
              <a:rPr lang="en-US" sz="9600" b="1" i="1" dirty="0">
                <a:latin typeface="Times New Roman" panose="02020603050405020304" pitchFamily="18" charset="0"/>
                <a:cs typeface="Times New Roman" panose="02020603050405020304" pitchFamily="18" charset="0"/>
              </a:rPr>
              <a:t>% #</a:t>
            </a:r>
          </a:p>
        </p:txBody>
      </p:sp>
      <p:sp>
        <p:nvSpPr>
          <p:cNvPr id="8" name="&quot;No&quot; Symbol 7">
            <a:extLst>
              <a:ext uri="{FF2B5EF4-FFF2-40B4-BE49-F238E27FC236}">
                <a16:creationId xmlns:a16="http://schemas.microsoft.com/office/drawing/2014/main" id="{5B61384D-E973-4400-BA9F-37CC13B4743C}"/>
              </a:ext>
            </a:extLst>
          </p:cNvPr>
          <p:cNvSpPr/>
          <p:nvPr/>
        </p:nvSpPr>
        <p:spPr>
          <a:xfrm>
            <a:off x="1084463" y="2811657"/>
            <a:ext cx="1882151" cy="1882151"/>
          </a:xfrm>
          <a:prstGeom prst="noSmoking">
            <a:avLst/>
          </a:prstGeom>
          <a:solidFill>
            <a:srgbClr val="FF0000">
              <a:alpha val="50196"/>
            </a:srgbClr>
          </a:solidFill>
          <a:ln w="3175">
            <a:solidFill>
              <a:srgbClr val="000000">
                <a:alpha val="4509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48003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profiling of the Geometry library.</a:t>
            </a:r>
          </a:p>
        </p:txBody>
      </p:sp>
      <p:pic>
        <p:nvPicPr>
          <p:cNvPr id="4" name="Picture 3"/>
          <p:cNvPicPr>
            <a:picLocks noChangeAspect="1"/>
          </p:cNvPicPr>
          <p:nvPr/>
        </p:nvPicPr>
        <p:blipFill>
          <a:blip r:embed="rId2"/>
          <a:stretch>
            <a:fillRect/>
          </a:stretch>
        </p:blipFill>
        <p:spPr>
          <a:xfrm>
            <a:off x="2527069" y="1825625"/>
            <a:ext cx="7143312" cy="4598902"/>
          </a:xfrm>
          <a:prstGeom prst="rect">
            <a:avLst/>
          </a:prstGeom>
        </p:spPr>
      </p:pic>
    </p:spTree>
    <p:extLst>
      <p:ext uri="{BB962C8B-B14F-4D97-AF65-F5344CB8AC3E}">
        <p14:creationId xmlns:p14="http://schemas.microsoft.com/office/powerpoint/2010/main" val="1701966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305F7-91A0-40CA-B786-E2BD60DB8BB9}"/>
              </a:ext>
            </a:extLst>
          </p:cNvPr>
          <p:cNvSpPr>
            <a:spLocks noGrp="1"/>
          </p:cNvSpPr>
          <p:nvPr>
            <p:ph type="title"/>
          </p:nvPr>
        </p:nvSpPr>
        <p:spPr/>
        <p:txBody>
          <a:bodyPr/>
          <a:lstStyle/>
          <a:p>
            <a:r>
              <a:rPr lang="en-US" dirty="0">
                <a:cs typeface="Calibri Light"/>
              </a:rPr>
              <a:t>Performance profiling of the </a:t>
            </a:r>
            <a:r>
              <a:rPr lang="en-US" dirty="0" err="1">
                <a:cs typeface="Calibri Light"/>
              </a:rPr>
              <a:t>MapGen</a:t>
            </a:r>
            <a:r>
              <a:rPr lang="en-US" dirty="0">
                <a:cs typeface="Calibri Light"/>
              </a:rPr>
              <a:t> library.</a:t>
            </a:r>
            <a:endParaRPr lang="en-US" dirty="0"/>
          </a:p>
        </p:txBody>
      </p:sp>
      <p:pic>
        <p:nvPicPr>
          <p:cNvPr id="4" name="Picture 4" descr="Table&#10;&#10;Description automatically generated">
            <a:extLst>
              <a:ext uri="{FF2B5EF4-FFF2-40B4-BE49-F238E27FC236}">
                <a16:creationId xmlns:a16="http://schemas.microsoft.com/office/drawing/2014/main" id="{BEBC6E6C-3B4E-4427-BC24-48A2C4019217}"/>
              </a:ext>
            </a:extLst>
          </p:cNvPr>
          <p:cNvPicPr>
            <a:picLocks noGrp="1" noChangeAspect="1"/>
          </p:cNvPicPr>
          <p:nvPr>
            <p:ph idx="1"/>
          </p:nvPr>
        </p:nvPicPr>
        <p:blipFill>
          <a:blip r:embed="rId2"/>
          <a:stretch>
            <a:fillRect/>
          </a:stretch>
        </p:blipFill>
        <p:spPr>
          <a:xfrm>
            <a:off x="2452222" y="1825625"/>
            <a:ext cx="7287556" cy="4351338"/>
          </a:xfrm>
        </p:spPr>
      </p:pic>
    </p:spTree>
    <p:extLst>
      <p:ext uri="{BB962C8B-B14F-4D97-AF65-F5344CB8AC3E}">
        <p14:creationId xmlns:p14="http://schemas.microsoft.com/office/powerpoint/2010/main" val="476161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B14C5-4AAC-4083-B9B2-A953CDC66A83}"/>
              </a:ext>
            </a:extLst>
          </p:cNvPr>
          <p:cNvSpPr>
            <a:spLocks noGrp="1"/>
          </p:cNvSpPr>
          <p:nvPr>
            <p:ph type="title"/>
          </p:nvPr>
        </p:nvSpPr>
        <p:spPr/>
        <p:txBody>
          <a:bodyPr>
            <a:normAutofit fontScale="90000"/>
          </a:bodyPr>
          <a:lstStyle/>
          <a:p>
            <a:r>
              <a:rPr lang="en-US" dirty="0"/>
              <a:t>The function: </a:t>
            </a:r>
            <a:r>
              <a:rPr lang="en-US" sz="1800" b="0" i="0" u="none" strike="noStrike" baseline="0" dirty="0" err="1">
                <a:solidFill>
                  <a:srgbClr val="028009"/>
                </a:solidFill>
                <a:latin typeface="Courier New" panose="02070309020205020404" pitchFamily="49" charset="0"/>
              </a:rPr>
              <a:t>fcn_DebugTools_addSubdirectoriesToPath</a:t>
            </a:r>
            <a:br>
              <a:rPr lang="en-US" sz="1800" b="0" i="0" u="none" strike="noStrike" baseline="0" dirty="0">
                <a:solidFill>
                  <a:srgbClr val="028009"/>
                </a:solidFill>
                <a:latin typeface="Courier New" panose="02070309020205020404" pitchFamily="49" charset="0"/>
              </a:rPr>
            </a:br>
            <a:r>
              <a:rPr lang="en-US" dirty="0"/>
              <a:t>adds the user-given subdirectories to the path, and pushes an error if the directory is not found</a:t>
            </a:r>
          </a:p>
        </p:txBody>
      </p:sp>
      <p:sp>
        <p:nvSpPr>
          <p:cNvPr id="4" name="TextBox 3">
            <a:extLst>
              <a:ext uri="{FF2B5EF4-FFF2-40B4-BE49-F238E27FC236}">
                <a16:creationId xmlns:a16="http://schemas.microsoft.com/office/drawing/2014/main" id="{CD27E355-B893-4F4B-A01D-3E34BCFD7773}"/>
              </a:ext>
            </a:extLst>
          </p:cNvPr>
          <p:cNvSpPr txBox="1"/>
          <p:nvPr/>
        </p:nvSpPr>
        <p:spPr>
          <a:xfrm>
            <a:off x="838200" y="3025422"/>
            <a:ext cx="10661893" cy="2308324"/>
          </a:xfrm>
          <a:prstGeom prst="rect">
            <a:avLst/>
          </a:prstGeom>
          <a:noFill/>
        </p:spPr>
        <p:txBody>
          <a:bodyPr wrap="none" rtlCol="0">
            <a:spAutoFit/>
          </a:bodyPr>
          <a:lstStyle/>
          <a:p>
            <a:r>
              <a:rPr lang="en-US" sz="1800" b="0" i="0" u="none" strike="noStrike" baseline="0" dirty="0">
                <a:solidFill>
                  <a:srgbClr val="028009"/>
                </a:solidFill>
                <a:latin typeface="Courier New" panose="02070309020205020404" pitchFamily="49" charset="0"/>
              </a:rPr>
              <a:t>%% Demonstrate how to add subdirectories</a:t>
            </a:r>
          </a:p>
          <a:p>
            <a:r>
              <a:rPr lang="en-US" sz="1800" b="0" i="0" u="none" strike="noStrike" baseline="0" dirty="0">
                <a:solidFill>
                  <a:srgbClr val="0E00FF"/>
                </a:solidFill>
                <a:latin typeface="Courier New" panose="02070309020205020404" pitchFamily="49" charset="0"/>
              </a:rPr>
              <a:t>if</a:t>
            </a:r>
            <a:r>
              <a:rPr lang="en-US" sz="1800" b="0" i="0" u="none" strike="noStrike" baseline="0" dirty="0">
                <a:solidFill>
                  <a:srgbClr val="000000"/>
                </a:solidFill>
                <a:latin typeface="Courier New" panose="02070309020205020404" pitchFamily="49" charset="0"/>
              </a:rPr>
              <a:t> ~exist(</a:t>
            </a:r>
            <a:r>
              <a:rPr lang="en-US" sz="1800" b="0" i="0" u="none" strike="noStrike" baseline="0" dirty="0">
                <a:solidFill>
                  <a:srgbClr val="AA04F9"/>
                </a:solidFill>
                <a:latin typeface="Courier New" panose="02070309020205020404" pitchFamily="49" charset="0"/>
              </a:rPr>
              <a:t>'</a:t>
            </a:r>
            <a:r>
              <a:rPr lang="en-US" sz="1800" b="0" i="0" u="none" strike="noStrike" baseline="0" dirty="0" err="1">
                <a:solidFill>
                  <a:srgbClr val="AA04F9"/>
                </a:solidFill>
                <a:latin typeface="Courier New" panose="02070309020205020404" pitchFamily="49" charset="0"/>
              </a:rPr>
              <a:t>flag_DebugTools_Folders_Initialized'</a:t>
            </a:r>
            <a:r>
              <a:rPr lang="en-US" sz="1800" b="0" i="0" u="none" strike="noStrike" baseline="0" dirty="0" err="1">
                <a:solidFill>
                  <a:srgbClr val="000000"/>
                </a:solidFill>
                <a:latin typeface="Courier New" panose="02070309020205020404" pitchFamily="49" charset="0"/>
              </a:rPr>
              <a:t>,</a:t>
            </a:r>
            <a:r>
              <a:rPr lang="en-US" sz="1800" b="0" i="0" u="none" strike="noStrike" baseline="0" dirty="0" err="1">
                <a:solidFill>
                  <a:srgbClr val="AA04F9"/>
                </a:solidFill>
                <a:latin typeface="Courier New" panose="02070309020205020404" pitchFamily="49" charset="0"/>
              </a:rPr>
              <a:t>'var</a:t>
            </a:r>
            <a:r>
              <a:rPr lang="en-US" sz="1800" b="0" i="0" u="none" strike="noStrike" baseline="0" dirty="0">
                <a:solidFill>
                  <a:srgbClr val="AA04F9"/>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fcn_DebugTools_addSubdirectoriesToPath</a:t>
            </a:r>
            <a:r>
              <a:rPr lang="en-US" sz="1800" b="0" i="0" u="none" strike="noStrike" baseline="0" dirty="0">
                <a:solidFill>
                  <a:srgbClr val="000000"/>
                </a:solidFill>
                <a:latin typeface="Courier New" panose="02070309020205020404" pitchFamily="49" charset="0"/>
              </a:rPr>
              <a:t>(</a:t>
            </a:r>
            <a:r>
              <a:rPr lang="en-US" sz="1800" b="0" i="0" u="none" strike="noStrike" baseline="0" dirty="0" err="1">
                <a:solidFill>
                  <a:srgbClr val="000000"/>
                </a:solidFill>
                <a:latin typeface="Courier New" panose="02070309020205020404" pitchFamily="49" charset="0"/>
              </a:rPr>
              <a:t>top_folder</a:t>
            </a:r>
            <a:r>
              <a:rPr lang="en-US" sz="1800" b="0" i="0" u="none" strike="noStrike" baseline="0" dirty="0">
                <a:solidFill>
                  <a:srgbClr val="000000"/>
                </a:solidFill>
                <a:latin typeface="Courier New" panose="02070309020205020404" pitchFamily="49" charset="0"/>
              </a:rPr>
              <a:t>,{</a:t>
            </a:r>
            <a:r>
              <a:rPr lang="en-US" sz="1800" b="0" i="0" u="none" strike="noStrike" baseline="0" dirty="0">
                <a:solidFill>
                  <a:srgbClr val="AA04F9"/>
                </a:solidFill>
                <a:latin typeface="Courier New" panose="02070309020205020404" pitchFamily="49" charset="0"/>
              </a:rPr>
              <a:t>'</a:t>
            </a:r>
            <a:r>
              <a:rPr lang="en-US" sz="1800" b="0" i="0" u="none" strike="noStrike" baseline="0" dirty="0" err="1">
                <a:solidFill>
                  <a:srgbClr val="AA04F9"/>
                </a:solidFill>
                <a:latin typeface="Courier New" panose="02070309020205020404" pitchFamily="49" charset="0"/>
              </a:rPr>
              <a:t>Functions'</a:t>
            </a:r>
            <a:r>
              <a:rPr lang="en-US" sz="1800" b="0" i="0" u="none" strike="noStrike" baseline="0" dirty="0" err="1">
                <a:solidFill>
                  <a:srgbClr val="000000"/>
                </a:solidFill>
                <a:latin typeface="Courier New" panose="02070309020205020404" pitchFamily="49" charset="0"/>
              </a:rPr>
              <a:t>,</a:t>
            </a:r>
            <a:r>
              <a:rPr lang="en-US" sz="1800" b="0" i="0" u="none" strike="noStrike" baseline="0" dirty="0" err="1">
                <a:solidFill>
                  <a:srgbClr val="AA04F9"/>
                </a:solidFill>
                <a:latin typeface="Courier New" panose="02070309020205020404" pitchFamily="49" charset="0"/>
              </a:rPr>
              <a:t>'Data</a:t>
            </a:r>
            <a:r>
              <a:rPr lang="en-US" sz="1800" b="0" i="0" u="none" strike="noStrike" baseline="0" dirty="0">
                <a:solidFill>
                  <a:srgbClr val="AA04F9"/>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a:t>
            </a:r>
          </a:p>
          <a:p>
            <a:r>
              <a:rPr lang="en-US" sz="1800" b="0" i="0" u="none" strike="noStrike" baseline="0" dirty="0">
                <a:solidFill>
                  <a:srgbClr val="000000"/>
                </a:solidFill>
                <a:latin typeface="Courier New" panose="02070309020205020404" pitchFamily="49" charset="0"/>
              </a:rPr>
              <a:t> </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28009"/>
                </a:solidFill>
                <a:latin typeface="Courier New" panose="02070309020205020404" pitchFamily="49" charset="0"/>
              </a:rPr>
              <a:t>% set a flag so we do not have to do this again</a:t>
            </a:r>
          </a:p>
          <a:p>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flag_DebugTools_Folders_Initialized</a:t>
            </a:r>
            <a:r>
              <a:rPr lang="en-US" sz="1800" b="0" i="0" u="none" strike="noStrike" baseline="0" dirty="0">
                <a:solidFill>
                  <a:srgbClr val="000000"/>
                </a:solidFill>
                <a:latin typeface="Courier New" panose="02070309020205020404" pitchFamily="49" charset="0"/>
              </a:rPr>
              <a:t> = 1;</a:t>
            </a:r>
          </a:p>
          <a:p>
            <a:r>
              <a:rPr lang="en-US" sz="1800" b="0" i="0" u="none" strike="noStrike" baseline="0" dirty="0">
                <a:solidFill>
                  <a:srgbClr val="0E00FF"/>
                </a:solidFill>
                <a:latin typeface="Courier New" panose="02070309020205020404" pitchFamily="49" charset="0"/>
              </a:rPr>
              <a:t>end</a:t>
            </a:r>
          </a:p>
          <a:p>
            <a:endParaRPr lang="en-US" dirty="0"/>
          </a:p>
        </p:txBody>
      </p:sp>
    </p:spTree>
    <p:extLst>
      <p:ext uri="{BB962C8B-B14F-4D97-AF65-F5344CB8AC3E}">
        <p14:creationId xmlns:p14="http://schemas.microsoft.com/office/powerpoint/2010/main" val="723415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529E4-452D-418B-82E7-93D195DD5FC1}"/>
              </a:ext>
            </a:extLst>
          </p:cNvPr>
          <p:cNvSpPr>
            <a:spLocks noGrp="1"/>
          </p:cNvSpPr>
          <p:nvPr>
            <p:ph type="title"/>
          </p:nvPr>
        </p:nvSpPr>
        <p:spPr/>
        <p:txBody>
          <a:bodyPr>
            <a:normAutofit fontScale="90000"/>
          </a:bodyPr>
          <a:lstStyle/>
          <a:p>
            <a:r>
              <a:rPr lang="en-US" dirty="0"/>
              <a:t>The function: </a:t>
            </a:r>
            <a:r>
              <a:rPr lang="en-US" sz="1800" b="0" i="0" u="none" strike="noStrike" baseline="0" dirty="0" err="1">
                <a:solidFill>
                  <a:srgbClr val="028009"/>
                </a:solidFill>
                <a:latin typeface="Courier New" panose="02070309020205020404" pitchFamily="49" charset="0"/>
              </a:rPr>
              <a:t>fcn_DebugTools_debugPrintStringToNCharacters</a:t>
            </a:r>
            <a:br>
              <a:rPr lang="en-US" sz="1800" b="0" i="0" u="none" strike="noStrike" baseline="0" dirty="0">
                <a:solidFill>
                  <a:srgbClr val="028009"/>
                </a:solidFill>
                <a:latin typeface="Courier New" panose="02070309020205020404" pitchFamily="49" charset="0"/>
              </a:rPr>
            </a:br>
            <a:r>
              <a:rPr lang="en-US" dirty="0"/>
              <a:t>converts strings into fixed-length forms, so that they print cleanly </a:t>
            </a:r>
          </a:p>
        </p:txBody>
      </p:sp>
      <p:sp>
        <p:nvSpPr>
          <p:cNvPr id="3" name="Content Placeholder 2">
            <a:extLst>
              <a:ext uri="{FF2B5EF4-FFF2-40B4-BE49-F238E27FC236}">
                <a16:creationId xmlns:a16="http://schemas.microsoft.com/office/drawing/2014/main" id="{30A8E759-6587-47F0-B39A-27CF1D62989B}"/>
              </a:ext>
            </a:extLst>
          </p:cNvPr>
          <p:cNvSpPr>
            <a:spLocks noGrp="1"/>
          </p:cNvSpPr>
          <p:nvPr>
            <p:ph idx="1"/>
          </p:nvPr>
        </p:nvSpPr>
        <p:spPr/>
        <p:txBody>
          <a:bodyPr/>
          <a:lstStyle/>
          <a:p>
            <a:pPr marL="0" indent="0">
              <a:buNone/>
            </a:pPr>
            <a:r>
              <a:rPr lang="en-US" dirty="0"/>
              <a:t>This lets us create clean prints to screen such as:</a:t>
            </a:r>
          </a:p>
        </p:txBody>
      </p:sp>
      <p:sp>
        <p:nvSpPr>
          <p:cNvPr id="4" name="TextBox 3">
            <a:extLst>
              <a:ext uri="{FF2B5EF4-FFF2-40B4-BE49-F238E27FC236}">
                <a16:creationId xmlns:a16="http://schemas.microsoft.com/office/drawing/2014/main" id="{6C01C10B-E4FA-4F92-8064-F1FE52BA27BD}"/>
              </a:ext>
            </a:extLst>
          </p:cNvPr>
          <p:cNvSpPr txBox="1"/>
          <p:nvPr/>
        </p:nvSpPr>
        <p:spPr>
          <a:xfrm>
            <a:off x="688622" y="2472266"/>
            <a:ext cx="11075468" cy="3416320"/>
          </a:xfrm>
          <a:prstGeom prst="rect">
            <a:avLst/>
          </a:prstGeom>
          <a:noFill/>
        </p:spPr>
        <p:txBody>
          <a:bodyPr wrap="none" rtlCol="0">
            <a:spAutoFit/>
          </a:bodyPr>
          <a:lstStyle/>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Data ID         Location X      Location Y      s-</a:t>
            </a:r>
            <a:r>
              <a:rPr lang="en-US" dirty="0" err="1">
                <a:latin typeface="Courier New" panose="02070309020205020404" pitchFamily="49" charset="0"/>
                <a:cs typeface="Courier New" panose="02070309020205020404" pitchFamily="49" charset="0"/>
              </a:rPr>
              <a:t>coord</a:t>
            </a:r>
            <a:r>
              <a:rPr lang="en-US" dirty="0">
                <a:latin typeface="Courier New" panose="02070309020205020404" pitchFamily="49" charset="0"/>
                <a:cs typeface="Courier New" panose="02070309020205020404" pitchFamily="49" charset="0"/>
              </a:rPr>
              <a:t> 1       s-</a:t>
            </a:r>
            <a:r>
              <a:rPr lang="en-US" dirty="0" err="1">
                <a:latin typeface="Courier New" panose="02070309020205020404" pitchFamily="49" charset="0"/>
                <a:cs typeface="Courier New" panose="02070309020205020404" pitchFamily="49" charset="0"/>
              </a:rPr>
              <a:t>coord</a:t>
            </a:r>
            <a:r>
              <a:rPr lang="en-US" dirty="0">
                <a:latin typeface="Courier New" panose="02070309020205020404" pitchFamily="49" charset="0"/>
                <a:cs typeface="Courier New" panose="02070309020205020404" pitchFamily="49" charset="0"/>
              </a:rPr>
              <a:t> 2      </a:t>
            </a:r>
          </a:p>
          <a:p>
            <a:r>
              <a:rPr lang="en-US" dirty="0">
                <a:latin typeface="Courier New" panose="02070309020205020404" pitchFamily="49" charset="0"/>
                <a:cs typeface="Courier New" panose="02070309020205020404" pitchFamily="49" charset="0"/>
              </a:rPr>
              <a:t>1               0.351659507063  0.075854289563  0.162182308193  450.54159850249</a:t>
            </a:r>
          </a:p>
          <a:p>
            <a:r>
              <a:rPr lang="en-US" dirty="0">
                <a:latin typeface="Courier New" panose="02070309020205020404" pitchFamily="49" charset="0"/>
                <a:cs typeface="Courier New" panose="02070309020205020404" pitchFamily="49" charset="0"/>
              </a:rPr>
              <a:t>2               0.830828627896  0.053950118667  0.794284540684  83.821377996933</a:t>
            </a:r>
          </a:p>
          <a:p>
            <a:r>
              <a:rPr lang="en-US" dirty="0">
                <a:latin typeface="Courier New" panose="02070309020205020404" pitchFamily="49" charset="0"/>
                <a:cs typeface="Courier New" panose="02070309020205020404" pitchFamily="49" charset="0"/>
              </a:rPr>
              <a:t>3               0.585264091153  0.530797553009  0.311215042045  228.97696871681</a:t>
            </a:r>
          </a:p>
          <a:p>
            <a:r>
              <a:rPr lang="en-US" dirty="0">
                <a:latin typeface="Courier New" panose="02070309020205020404" pitchFamily="49" charset="0"/>
                <a:cs typeface="Courier New" panose="02070309020205020404" pitchFamily="49" charset="0"/>
              </a:rPr>
              <a:t>4               0.549723608291  0.779167230102  0.528533135506  913.33736150167</a:t>
            </a:r>
          </a:p>
          <a:p>
            <a:r>
              <a:rPr lang="en-US" dirty="0">
                <a:latin typeface="Courier New" panose="02070309020205020404" pitchFamily="49" charset="0"/>
                <a:cs typeface="Courier New" panose="02070309020205020404" pitchFamily="49" charset="0"/>
              </a:rPr>
              <a:t>5               0.917193663830  0.934010684229  0.165648729500  152.37801896922</a:t>
            </a:r>
          </a:p>
          <a:p>
            <a:r>
              <a:rPr lang="en-US" dirty="0">
                <a:latin typeface="Courier New" panose="02070309020205020404" pitchFamily="49" charset="0"/>
                <a:cs typeface="Courier New" panose="02070309020205020404" pitchFamily="49" charset="0"/>
              </a:rPr>
              <a:t>6               0.285839018820  0.129906208474  0.601981941402  825.81697748954</a:t>
            </a:r>
          </a:p>
          <a:p>
            <a:r>
              <a:rPr lang="en-US" dirty="0">
                <a:latin typeface="Courier New" panose="02070309020205020404" pitchFamily="49" charset="0"/>
                <a:cs typeface="Courier New" panose="02070309020205020404" pitchFamily="49" charset="0"/>
              </a:rPr>
              <a:t>7               0.757200229111  0.568823660872  0.262971284540  538.34243526005</a:t>
            </a:r>
          </a:p>
          <a:p>
            <a:r>
              <a:rPr lang="en-US" dirty="0">
                <a:latin typeface="Courier New" panose="02070309020205020404" pitchFamily="49" charset="0"/>
                <a:cs typeface="Courier New" panose="02070309020205020404" pitchFamily="49" charset="0"/>
              </a:rPr>
              <a:t>8               0.753729094278  0.469390641058  0.654079098477  996.13471662688</a:t>
            </a:r>
          </a:p>
          <a:p>
            <a:r>
              <a:rPr lang="en-US" dirty="0">
                <a:latin typeface="Courier New" panose="02070309020205020404" pitchFamily="49" charset="0"/>
                <a:cs typeface="Courier New" panose="02070309020205020404" pitchFamily="49" charset="0"/>
              </a:rPr>
              <a:t>9               0.380445846975  0.011902069501  0.689214503140  78.175528753184</a:t>
            </a:r>
          </a:p>
          <a:p>
            <a:r>
              <a:rPr lang="en-US" dirty="0">
                <a:latin typeface="Courier New" panose="02070309020205020404" pitchFamily="49" charset="0"/>
                <a:cs typeface="Courier New" panose="02070309020205020404" pitchFamily="49" charset="0"/>
              </a:rPr>
              <a:t>10              0.567821640725  0.337122644399  0.748151592824  442.67826977544</a:t>
            </a:r>
          </a:p>
        </p:txBody>
      </p:sp>
    </p:spTree>
    <p:extLst>
      <p:ext uri="{BB962C8B-B14F-4D97-AF65-F5344CB8AC3E}">
        <p14:creationId xmlns:p14="http://schemas.microsoft.com/office/powerpoint/2010/main" val="513820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529E4-452D-418B-82E7-93D195DD5FC1}"/>
              </a:ext>
            </a:extLst>
          </p:cNvPr>
          <p:cNvSpPr>
            <a:spLocks noGrp="1"/>
          </p:cNvSpPr>
          <p:nvPr>
            <p:ph type="title"/>
          </p:nvPr>
        </p:nvSpPr>
        <p:spPr/>
        <p:txBody>
          <a:bodyPr>
            <a:normAutofit fontScale="90000"/>
          </a:bodyPr>
          <a:lstStyle/>
          <a:p>
            <a:r>
              <a:rPr lang="en-US" dirty="0"/>
              <a:t>The function: </a:t>
            </a:r>
            <a:r>
              <a:rPr lang="en-US" sz="1800" b="0" i="0" u="none" strike="noStrike" baseline="0" dirty="0" err="1">
                <a:solidFill>
                  <a:srgbClr val="028009"/>
                </a:solidFill>
                <a:latin typeface="Courier New" panose="02070309020205020404" pitchFamily="49" charset="0"/>
              </a:rPr>
              <a:t>fcn_DebugTools_checkInputsToFunctions</a:t>
            </a:r>
            <a:br>
              <a:rPr lang="en-US" sz="1800" b="0" i="0" u="none" strike="noStrike" baseline="0" dirty="0">
                <a:solidFill>
                  <a:srgbClr val="028009"/>
                </a:solidFill>
                <a:latin typeface="Courier New" panose="02070309020205020404" pitchFamily="49" charset="0"/>
              </a:rPr>
            </a:br>
            <a:r>
              <a:rPr lang="en-US" dirty="0"/>
              <a:t>checks inputs to functions to ensure they conform to user specifications</a:t>
            </a:r>
          </a:p>
        </p:txBody>
      </p:sp>
      <p:sp>
        <p:nvSpPr>
          <p:cNvPr id="3" name="Content Placeholder 2">
            <a:extLst>
              <a:ext uri="{FF2B5EF4-FFF2-40B4-BE49-F238E27FC236}">
                <a16:creationId xmlns:a16="http://schemas.microsoft.com/office/drawing/2014/main" id="{30A8E759-6587-47F0-B39A-27CF1D62989B}"/>
              </a:ext>
            </a:extLst>
          </p:cNvPr>
          <p:cNvSpPr>
            <a:spLocks noGrp="1"/>
          </p:cNvSpPr>
          <p:nvPr>
            <p:ph idx="1"/>
          </p:nvPr>
        </p:nvSpPr>
        <p:spPr/>
        <p:txBody>
          <a:bodyPr/>
          <a:lstStyle/>
          <a:p>
            <a:pPr marL="0" indent="0">
              <a:buNone/>
            </a:pPr>
            <a:r>
              <a:rPr lang="en-US" dirty="0"/>
              <a:t>For example, the following command checks that the input is 2 columns of integers, of length 5 or less:</a:t>
            </a:r>
          </a:p>
          <a:p>
            <a:pPr marL="0" indent="0">
              <a:buNone/>
            </a:pPr>
            <a:endParaRPr lang="en-US" dirty="0"/>
          </a:p>
          <a:p>
            <a:r>
              <a:rPr lang="en-US" sz="1800" b="0" i="0" u="none" strike="noStrike" baseline="0" dirty="0">
                <a:solidFill>
                  <a:srgbClr val="028009"/>
                </a:solidFill>
                <a:latin typeface="Courier New" panose="02070309020205020404" pitchFamily="49" charset="0"/>
              </a:rPr>
              <a:t>% Maximum length is 5 or less</a:t>
            </a:r>
          </a:p>
          <a:p>
            <a:r>
              <a:rPr lang="en-US" sz="1800" b="0" i="0" u="none" strike="noStrike" baseline="0" dirty="0" err="1">
                <a:solidFill>
                  <a:srgbClr val="000000"/>
                </a:solidFill>
                <a:latin typeface="Courier New" panose="02070309020205020404" pitchFamily="49" charset="0"/>
              </a:rPr>
              <a:t>Twocolumn_of_integers_test</a:t>
            </a:r>
            <a:r>
              <a:rPr lang="en-US" sz="1800" b="0" i="0" u="none" strike="noStrike" baseline="0" dirty="0">
                <a:solidFill>
                  <a:srgbClr val="000000"/>
                </a:solidFill>
                <a:latin typeface="Courier New" panose="02070309020205020404" pitchFamily="49" charset="0"/>
              </a:rPr>
              <a:t> = [4 1; 3 9; 2 7];</a:t>
            </a:r>
          </a:p>
          <a:p>
            <a:r>
              <a:rPr lang="en-US" sz="1800" b="0" i="0" u="none" strike="noStrike" baseline="0" dirty="0" err="1">
                <a:solidFill>
                  <a:srgbClr val="000000"/>
                </a:solidFill>
                <a:latin typeface="Courier New" panose="02070309020205020404" pitchFamily="49" charset="0"/>
              </a:rPr>
              <a:t>fcn_DebugTools_checkInputsToFunctions</a:t>
            </a:r>
            <a:r>
              <a:rPr lang="en-US" sz="1800" b="0" i="0" u="none" strike="noStrike" baseline="0" dirty="0">
                <a:solidFill>
                  <a:srgbClr val="000000"/>
                </a:solidFill>
                <a:latin typeface="Courier New" panose="02070309020205020404" pitchFamily="49" charset="0"/>
              </a:rPr>
              <a:t>(</a:t>
            </a:r>
            <a:r>
              <a:rPr lang="en-US" sz="1800" b="0" i="0" u="none" strike="noStrike" baseline="0" dirty="0" err="1">
                <a:solidFill>
                  <a:srgbClr val="000000"/>
                </a:solidFill>
                <a:latin typeface="Courier New" panose="02070309020205020404" pitchFamily="49" charset="0"/>
              </a:rPr>
              <a:t>Twocolumn_of_integers_test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AA04F9"/>
                </a:solidFill>
                <a:latin typeface="Courier New" panose="02070309020205020404" pitchFamily="49" charset="0"/>
              </a:rPr>
              <a:t>'2column_of_integers'</a:t>
            </a:r>
            <a:r>
              <a:rPr lang="en-US" sz="1800" b="0" i="0" u="none" strike="noStrike" baseline="0" dirty="0">
                <a:solidFill>
                  <a:srgbClr val="000000"/>
                </a:solidFill>
                <a:latin typeface="Courier New" panose="02070309020205020404" pitchFamily="49" charset="0"/>
              </a:rPr>
              <a:t>,[5 4]);</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14320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8A02-DF9E-411D-9CC9-3E53348AFB86}"/>
              </a:ext>
            </a:extLst>
          </p:cNvPr>
          <p:cNvSpPr>
            <a:spLocks noGrp="1"/>
          </p:cNvSpPr>
          <p:nvPr>
            <p:ph type="title"/>
          </p:nvPr>
        </p:nvSpPr>
        <p:spPr>
          <a:xfrm>
            <a:off x="838200" y="681037"/>
            <a:ext cx="10515600" cy="1325563"/>
          </a:xfrm>
        </p:spPr>
        <p:txBody>
          <a:bodyPr vert="horz" lIns="91440" tIns="45720" rIns="91440" bIns="45720" rtlCol="0" anchor="ctr">
            <a:noAutofit/>
          </a:bodyPr>
          <a:lstStyle/>
          <a:p>
            <a:r>
              <a:rPr lang="en-US" sz="3600" dirty="0">
                <a:cs typeface="Calibri Light"/>
              </a:rPr>
              <a:t>Unit test: the most atomic type of test.  It usually tests one small function or few lines of code. The test scope is something that can be logically isolated (generally no dependencies on other libraries, files, or functions).</a:t>
            </a:r>
          </a:p>
        </p:txBody>
      </p:sp>
      <p:pic>
        <p:nvPicPr>
          <p:cNvPr id="4" name="Picture 4" descr="A picture containing pool ball, pool table, furniture, sport&#10;&#10;Description automatically generated">
            <a:extLst>
              <a:ext uri="{FF2B5EF4-FFF2-40B4-BE49-F238E27FC236}">
                <a16:creationId xmlns:a16="http://schemas.microsoft.com/office/drawing/2014/main" id="{0F7E8A29-8542-42BA-979E-129B48ED361C}"/>
              </a:ext>
            </a:extLst>
          </p:cNvPr>
          <p:cNvPicPr>
            <a:picLocks noGrp="1" noChangeAspect="1"/>
          </p:cNvPicPr>
          <p:nvPr>
            <p:ph idx="1"/>
          </p:nvPr>
        </p:nvPicPr>
        <p:blipFill>
          <a:blip r:embed="rId2"/>
          <a:stretch>
            <a:fillRect/>
          </a:stretch>
        </p:blipFill>
        <p:spPr>
          <a:xfrm>
            <a:off x="4173857" y="3253339"/>
            <a:ext cx="2582940" cy="2923624"/>
          </a:xfrm>
        </p:spPr>
      </p:pic>
    </p:spTree>
    <p:extLst>
      <p:ext uri="{BB962C8B-B14F-4D97-AF65-F5344CB8AC3E}">
        <p14:creationId xmlns:p14="http://schemas.microsoft.com/office/powerpoint/2010/main" val="1122463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F587B-7D99-4623-B11E-50A082537F8E}"/>
              </a:ext>
            </a:extLst>
          </p:cNvPr>
          <p:cNvSpPr>
            <a:spLocks noGrp="1"/>
          </p:cNvSpPr>
          <p:nvPr>
            <p:ph type="title"/>
          </p:nvPr>
        </p:nvSpPr>
        <p:spPr/>
        <p:txBody>
          <a:bodyPr>
            <a:normAutofit fontScale="90000"/>
          </a:bodyPr>
          <a:lstStyle/>
          <a:p>
            <a:r>
              <a:rPr lang="en-US" dirty="0">
                <a:cs typeface="Calibri Light"/>
              </a:rPr>
              <a:t>Advantages: a unit test’s small scope allows for quick testing and straightforward debugging. And the overhead to the script is usually minor.</a:t>
            </a:r>
            <a:endParaRPr lang="en-US" dirty="0"/>
          </a:p>
        </p:txBody>
      </p:sp>
      <p:sp>
        <p:nvSpPr>
          <p:cNvPr id="3" name="Content Placeholder 2">
            <a:extLst>
              <a:ext uri="{FF2B5EF4-FFF2-40B4-BE49-F238E27FC236}">
                <a16:creationId xmlns:a16="http://schemas.microsoft.com/office/drawing/2014/main" id="{0A07D7DA-F6F9-4663-9199-C53DEABD941C}"/>
              </a:ext>
            </a:extLst>
          </p:cNvPr>
          <p:cNvSpPr>
            <a:spLocks noGrp="1"/>
          </p:cNvSpPr>
          <p:nvPr>
            <p:ph idx="1"/>
          </p:nvPr>
        </p:nvSpPr>
        <p:spPr>
          <a:xfrm>
            <a:off x="838200" y="4261527"/>
            <a:ext cx="2470879" cy="578814"/>
          </a:xfrm>
        </p:spPr>
        <p:txBody>
          <a:bodyPr vert="horz" lIns="91440" tIns="45720" rIns="91440" bIns="45720" rtlCol="0" anchor="t">
            <a:noAutofit/>
          </a:bodyPr>
          <a:lstStyle/>
          <a:p>
            <a:pPr marL="0" indent="0">
              <a:buNone/>
            </a:pPr>
            <a:r>
              <a:rPr lang="en-US" sz="2200">
                <a:cs typeface="Calibri"/>
              </a:rPr>
              <a:t>The same function calls without instrumentation:</a:t>
            </a:r>
          </a:p>
        </p:txBody>
      </p:sp>
      <p:pic>
        <p:nvPicPr>
          <p:cNvPr id="5" name="Picture 5" descr="Table&#10;&#10;Description automatically generated">
            <a:extLst>
              <a:ext uri="{FF2B5EF4-FFF2-40B4-BE49-F238E27FC236}">
                <a16:creationId xmlns:a16="http://schemas.microsoft.com/office/drawing/2014/main" id="{842C434C-A9C1-45C9-9C6C-C43A411D95D5}"/>
              </a:ext>
            </a:extLst>
          </p:cNvPr>
          <p:cNvPicPr>
            <a:picLocks noChangeAspect="1"/>
          </p:cNvPicPr>
          <p:nvPr/>
        </p:nvPicPr>
        <p:blipFill>
          <a:blip r:embed="rId2"/>
          <a:stretch>
            <a:fillRect/>
          </a:stretch>
        </p:blipFill>
        <p:spPr>
          <a:xfrm>
            <a:off x="3675089" y="1822066"/>
            <a:ext cx="6628150" cy="2276983"/>
          </a:xfrm>
          <a:prstGeom prst="rect">
            <a:avLst/>
          </a:prstGeom>
        </p:spPr>
      </p:pic>
      <p:pic>
        <p:nvPicPr>
          <p:cNvPr id="6" name="Picture 6" descr="Table&#10;&#10;Description automatically generated">
            <a:extLst>
              <a:ext uri="{FF2B5EF4-FFF2-40B4-BE49-F238E27FC236}">
                <a16:creationId xmlns:a16="http://schemas.microsoft.com/office/drawing/2014/main" id="{58187C6E-8954-4498-9E1F-6A6450846B50}"/>
              </a:ext>
            </a:extLst>
          </p:cNvPr>
          <p:cNvPicPr>
            <a:picLocks noChangeAspect="1"/>
          </p:cNvPicPr>
          <p:nvPr/>
        </p:nvPicPr>
        <p:blipFill>
          <a:blip r:embed="rId3"/>
          <a:stretch>
            <a:fillRect/>
          </a:stretch>
        </p:blipFill>
        <p:spPr>
          <a:xfrm>
            <a:off x="3675089" y="4255949"/>
            <a:ext cx="6628150" cy="2318494"/>
          </a:xfrm>
          <a:prstGeom prst="rect">
            <a:avLst/>
          </a:prstGeom>
        </p:spPr>
      </p:pic>
      <p:sp>
        <p:nvSpPr>
          <p:cNvPr id="8" name="Content Placeholder 2">
            <a:extLst>
              <a:ext uri="{FF2B5EF4-FFF2-40B4-BE49-F238E27FC236}">
                <a16:creationId xmlns:a16="http://schemas.microsoft.com/office/drawing/2014/main" id="{44DA5205-23CA-4542-9B03-80AA7E71F710}"/>
              </a:ext>
            </a:extLst>
          </p:cNvPr>
          <p:cNvSpPr txBox="1">
            <a:spLocks/>
          </p:cNvSpPr>
          <p:nvPr/>
        </p:nvSpPr>
        <p:spPr>
          <a:xfrm>
            <a:off x="990600" y="1978025"/>
            <a:ext cx="2470879" cy="578814"/>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cs typeface="Calibri"/>
              </a:rPr>
              <a:t>Instrumented with 19 assertion tests:</a:t>
            </a:r>
            <a:endParaRPr lang="en-US" dirty="0">
              <a:cs typeface="Calibri"/>
            </a:endParaRPr>
          </a:p>
        </p:txBody>
      </p:sp>
    </p:spTree>
    <p:extLst>
      <p:ext uri="{BB962C8B-B14F-4D97-AF65-F5344CB8AC3E}">
        <p14:creationId xmlns:p14="http://schemas.microsoft.com/office/powerpoint/2010/main" val="3707221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D8EF0-BAA6-4229-BD3F-FCFB2A62F5E2}"/>
              </a:ext>
            </a:extLst>
          </p:cNvPr>
          <p:cNvSpPr>
            <a:spLocks noGrp="1"/>
          </p:cNvSpPr>
          <p:nvPr>
            <p:ph type="title"/>
          </p:nvPr>
        </p:nvSpPr>
        <p:spPr/>
        <p:txBody>
          <a:bodyPr>
            <a:normAutofit/>
          </a:bodyPr>
          <a:lstStyle/>
          <a:p>
            <a:r>
              <a:rPr lang="en-US" dirty="0">
                <a:cs typeface="Calibri Light"/>
              </a:rPr>
              <a:t>Disadvantages: unit tests do not protect from integration or performance regressions. </a:t>
            </a:r>
            <a:endParaRPr lang="en-US" dirty="0"/>
          </a:p>
        </p:txBody>
      </p:sp>
      <p:sp>
        <p:nvSpPr>
          <p:cNvPr id="6" name="Content Placeholder 5">
            <a:extLst>
              <a:ext uri="{FF2B5EF4-FFF2-40B4-BE49-F238E27FC236}">
                <a16:creationId xmlns:a16="http://schemas.microsoft.com/office/drawing/2014/main" id="{62647A2B-CEE6-49C3-9AE1-DDD4777E256D}"/>
              </a:ext>
            </a:extLst>
          </p:cNvPr>
          <p:cNvSpPr>
            <a:spLocks noGrp="1"/>
          </p:cNvSpPr>
          <p:nvPr>
            <p:ph idx="1"/>
          </p:nvPr>
        </p:nvSpPr>
        <p:spPr/>
        <p:txBody>
          <a:bodyPr/>
          <a:lstStyle/>
          <a:p>
            <a:pPr marL="0" indent="0">
              <a:buNone/>
            </a:pPr>
            <a:r>
              <a:rPr lang="en-US" dirty="0">
                <a:cs typeface="Calibri Light"/>
              </a:rPr>
              <a:t>For example, if the arguments to a function change, the integration may be in error even if the function itself still works. Or if a modified function takes 10,000 times longer to run than previously, the performance will regress sometimes to the point of causing other things to fail.</a:t>
            </a:r>
            <a:endParaRPr lang="en-US" dirty="0"/>
          </a:p>
        </p:txBody>
      </p:sp>
      <p:pic>
        <p:nvPicPr>
          <p:cNvPr id="4" name="Picture 4" descr="Diagram, schematic&#10;&#10;Description automatically generated">
            <a:extLst>
              <a:ext uri="{FF2B5EF4-FFF2-40B4-BE49-F238E27FC236}">
                <a16:creationId xmlns:a16="http://schemas.microsoft.com/office/drawing/2014/main" id="{813E567E-57EF-4D9C-BECB-3C2EA25C34A4}"/>
              </a:ext>
            </a:extLst>
          </p:cNvPr>
          <p:cNvPicPr>
            <a:picLocks noChangeAspect="1"/>
          </p:cNvPicPr>
          <p:nvPr/>
        </p:nvPicPr>
        <p:blipFill>
          <a:blip r:embed="rId2"/>
          <a:stretch>
            <a:fillRect/>
          </a:stretch>
        </p:blipFill>
        <p:spPr>
          <a:xfrm>
            <a:off x="964865" y="4343355"/>
            <a:ext cx="4504246" cy="1538017"/>
          </a:xfrm>
          <a:prstGeom prst="rect">
            <a:avLst/>
          </a:prstGeom>
        </p:spPr>
      </p:pic>
      <p:pic>
        <p:nvPicPr>
          <p:cNvPr id="5" name="Picture 5">
            <a:extLst>
              <a:ext uri="{FF2B5EF4-FFF2-40B4-BE49-F238E27FC236}">
                <a16:creationId xmlns:a16="http://schemas.microsoft.com/office/drawing/2014/main" id="{98235177-B077-4D96-A571-0F6864AA5CB4}"/>
              </a:ext>
            </a:extLst>
          </p:cNvPr>
          <p:cNvPicPr>
            <a:picLocks noChangeAspect="1"/>
          </p:cNvPicPr>
          <p:nvPr/>
        </p:nvPicPr>
        <p:blipFill>
          <a:blip r:embed="rId3"/>
          <a:stretch>
            <a:fillRect/>
          </a:stretch>
        </p:blipFill>
        <p:spPr>
          <a:xfrm>
            <a:off x="8401134" y="4242533"/>
            <a:ext cx="1003359" cy="1638839"/>
          </a:xfrm>
          <a:prstGeom prst="rect">
            <a:avLst/>
          </a:prstGeom>
        </p:spPr>
      </p:pic>
      <p:cxnSp>
        <p:nvCxnSpPr>
          <p:cNvPr id="10" name="Straight Arrow Connector 9">
            <a:extLst>
              <a:ext uri="{FF2B5EF4-FFF2-40B4-BE49-F238E27FC236}">
                <a16:creationId xmlns:a16="http://schemas.microsoft.com/office/drawing/2014/main" id="{A936097B-ED55-49AD-B065-D3A012F20B34}"/>
              </a:ext>
            </a:extLst>
          </p:cNvPr>
          <p:cNvCxnSpPr/>
          <p:nvPr/>
        </p:nvCxnSpPr>
        <p:spPr>
          <a:xfrm>
            <a:off x="8291257" y="4056904"/>
            <a:ext cx="1223114" cy="1948390"/>
          </a:xfrm>
          <a:prstGeom prst="straightConnector1">
            <a:avLst/>
          </a:prstGeom>
          <a:ln>
            <a:solidFill>
              <a:srgbClr val="C0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60832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p:txBody>
          <a:bodyPr>
            <a:noAutofit/>
          </a:bodyPr>
          <a:lstStyle/>
          <a:p>
            <a:r>
              <a:rPr lang="en-US" sz="2800" dirty="0">
                <a:cs typeface="Calibri Light"/>
              </a:rPr>
              <a:t>Current implementation is based on binary assertions.  This is typical for simplicity.  </a:t>
            </a:r>
            <a:endParaRPr lang="en-US" sz="2800" dirty="0"/>
          </a:p>
        </p:txBody>
      </p:sp>
      <p:sp>
        <p:nvSpPr>
          <p:cNvPr id="4" name="Rectangle 3">
            <a:extLst>
              <a:ext uri="{FF2B5EF4-FFF2-40B4-BE49-F238E27FC236}">
                <a16:creationId xmlns:a16="http://schemas.microsoft.com/office/drawing/2014/main" id="{0259DDC2-7A72-4E1D-8B27-40FE6A613D24}"/>
              </a:ext>
            </a:extLst>
          </p:cNvPr>
          <p:cNvSpPr/>
          <p:nvPr/>
        </p:nvSpPr>
        <p:spPr>
          <a:xfrm>
            <a:off x="1924560" y="2154340"/>
            <a:ext cx="7802620" cy="2585323"/>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chemeClr val="accent6">
                    <a:lumMod val="75000"/>
                  </a:schemeClr>
                </a:solidFill>
                <a:latin typeface="Courier New"/>
                <a:ea typeface="+mn-lt"/>
                <a:cs typeface="+mn-lt"/>
              </a:rPr>
              <a:t>%% BASIC example 1</a:t>
            </a:r>
            <a:endParaRPr lang="en-US">
              <a:solidFill>
                <a:schemeClr val="accent6">
                  <a:lumMod val="75000"/>
                </a:schemeClr>
              </a:solidFill>
              <a:latin typeface="Courier New"/>
              <a:ea typeface="+mn-lt"/>
              <a:cs typeface="+mn-lt"/>
            </a:endParaRPr>
          </a:p>
          <a:p>
            <a:r>
              <a:rPr lang="en-US" sz="1600">
                <a:latin typeface="Courier New"/>
                <a:ea typeface="+mn-lt"/>
                <a:cs typeface="+mn-lt"/>
              </a:rPr>
              <a:t>fig_num = 1;</a:t>
            </a:r>
            <a:endParaRPr lang="en-US">
              <a:latin typeface="Courier New"/>
              <a:ea typeface="+mn-lt"/>
              <a:cs typeface="+mn-lt"/>
            </a:endParaRPr>
          </a:p>
          <a:p>
            <a:r>
              <a:rPr lang="en-US" sz="1600">
                <a:latin typeface="Courier New"/>
                <a:ea typeface="+mn-lt"/>
                <a:cs typeface="+mn-lt"/>
              </a:rPr>
              <a:t>points = [0 0; 1 4; 0.5 -1];</a:t>
            </a:r>
            <a:endParaRPr lang="en-US">
              <a:latin typeface="Courier New"/>
              <a:ea typeface="+mn-lt"/>
              <a:cs typeface="+mn-lt"/>
            </a:endParaRPr>
          </a:p>
          <a:p>
            <a:r>
              <a:rPr lang="en-US" sz="1600">
                <a:latin typeface="Courier New"/>
                <a:ea typeface="+mn-lt"/>
                <a:cs typeface="+mn-lt"/>
              </a:rPr>
              <a:t>[centers,radii] = fcn_geometry_circleCenterFrom3Points(points,fig_num);</a:t>
            </a:r>
            <a:endParaRPr lang="en-US">
              <a:latin typeface="Courier New"/>
              <a:ea typeface="+mn-lt"/>
              <a:cs typeface="+mn-lt"/>
            </a:endParaRPr>
          </a:p>
          <a:p>
            <a:endParaRPr lang="en-US" dirty="0">
              <a:latin typeface="Courier New"/>
              <a:cs typeface="Courier New"/>
            </a:endParaRPr>
          </a:p>
          <a:p>
            <a:r>
              <a:rPr lang="en-US" sz="1600">
                <a:latin typeface="Courier New"/>
                <a:ea typeface="+mn-lt"/>
                <a:cs typeface="+mn-lt"/>
              </a:rPr>
              <a:t>...</a:t>
            </a:r>
            <a:endParaRPr lang="en-US">
              <a:latin typeface="Calibri" panose="020F0502020204030204"/>
              <a:ea typeface="+mn-lt"/>
              <a:cs typeface="+mn-lt"/>
            </a:endParaRPr>
          </a:p>
          <a:p>
            <a:endParaRPr lang="en-US" sz="1600" dirty="0">
              <a:latin typeface="Courier New"/>
              <a:cs typeface="Calibri"/>
            </a:endParaRPr>
          </a:p>
          <a:p>
            <a:r>
              <a:rPr lang="en-US" sz="1600">
                <a:latin typeface="Courier New"/>
                <a:ea typeface="+mn-lt"/>
                <a:cs typeface="+mn-lt"/>
              </a:rPr>
              <a:t>assert(isequal(round(centers,4), [3.6667,1.2083]))</a:t>
            </a:r>
            <a:endParaRPr lang="en-US">
              <a:latin typeface="Courier New"/>
              <a:cs typeface="Courier New"/>
            </a:endParaRPr>
          </a:p>
          <a:p>
            <a:r>
              <a:rPr lang="en-US" sz="1600">
                <a:latin typeface="Courier New"/>
                <a:ea typeface="+mn-lt"/>
                <a:cs typeface="+mn-lt"/>
              </a:rPr>
              <a:t>assert(isequal(round(radii,4), 3.8606))</a:t>
            </a:r>
            <a:endParaRPr lang="en-US">
              <a:latin typeface="Courier New"/>
              <a:cs typeface="Courier New"/>
            </a:endParaRPr>
          </a:p>
        </p:txBody>
      </p:sp>
    </p:spTree>
    <p:extLst>
      <p:ext uri="{BB962C8B-B14F-4D97-AF65-F5344CB8AC3E}">
        <p14:creationId xmlns:p14="http://schemas.microsoft.com/office/powerpoint/2010/main" val="10190234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559</TotalTime>
  <Words>2168</Words>
  <Application>Microsoft Office PowerPoint</Application>
  <PresentationFormat>Widescreen</PresentationFormat>
  <Paragraphs>245</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Consolas</vt:lpstr>
      <vt:lpstr>Courier New</vt:lpstr>
      <vt:lpstr>Microsoft Sans Serif</vt:lpstr>
      <vt:lpstr>Times New Roman</vt:lpstr>
      <vt:lpstr>office theme</vt:lpstr>
      <vt:lpstr>The Debug Tools  Class Library</vt:lpstr>
      <vt:lpstr>The goal of this presentation is to explain some core tools within the DebugTools class of functions, and how to debug code</vt:lpstr>
      <vt:lpstr>The function: fcn_DebugTools_addSubdirectoriesToPath adds the user-given subdirectories to the path, and pushes an error if the directory is not found</vt:lpstr>
      <vt:lpstr>The function: fcn_DebugTools_debugPrintStringToNCharacters converts strings into fixed-length forms, so that they print cleanly </vt:lpstr>
      <vt:lpstr>The function: fcn_DebugTools_checkInputsToFunctions checks inputs to functions to ensure they conform to user specifications</vt:lpstr>
      <vt:lpstr>Unit test: the most atomic type of test.  It usually tests one small function or few lines of code. The test scope is something that can be logically isolated (generally no dependencies on other libraries, files, or functions).</vt:lpstr>
      <vt:lpstr>Advantages: a unit test’s small scope allows for quick testing and straightforward debugging. And the overhead to the script is usually minor.</vt:lpstr>
      <vt:lpstr>Disadvantages: unit tests do not protect from integration or performance regressions. </vt:lpstr>
      <vt:lpstr>Current implementation is based on binary assertions.  This is typical for simplicity.  </vt:lpstr>
      <vt:lpstr>To assert that an error was not thrown, a true assertion can be placed after the point where execution would stop if an error was thrown.</vt:lpstr>
      <vt:lpstr>To assert that an error is thrown, the error can be caught and verified to avoid breaking execution. The try-catch functionality works well for this.</vt:lpstr>
      <vt:lpstr>Tests are a way to force all the assertions within scripts to be tested.</vt:lpstr>
      <vt:lpstr>Test suites can be made in several ways.  One of the simplest ways, is to use the built-in “Testsuite” function in MATLAB to make a test suite from every assertion test in a given file.</vt:lpstr>
      <vt:lpstr>The run method on the runner object can be created and used to call the suite and report the output.</vt:lpstr>
      <vt:lpstr>Failure summaries indicate failed function and test case.  Test case names are generated programmatically from the name of the section in which the assertions occur.</vt:lpstr>
      <vt:lpstr>Wrappers are files that run “around” other files. Wrappers can be used to create test cases from assertions, test suites from files of assertions, and trigger all created test suites in a given repository, while logging the outputs.</vt:lpstr>
      <vt:lpstr>One practice for making unit tests is Test Driven Development (TDD). </vt:lpstr>
      <vt:lpstr>This ensures only the functionality to meet the requirement is added.</vt:lpstr>
      <vt:lpstr>Additional requirements force additional functionality</vt:lpstr>
      <vt:lpstr>If there are 3 arguments, then we impose additional functionality by an additional assertion.</vt:lpstr>
      <vt:lpstr>This can be a time-consuming way to develop, but it helps ensure that every part of a function has test coverage and serves some use case.</vt:lpstr>
      <vt:lpstr>Environment variables can be used to flag large types of execution on or off (e.g. input sanitation, plotting, testing).  This is done the same in Matlab regardless of OS so our code can be platform agnostic.</vt:lpstr>
      <vt:lpstr>Environment variables in Windows (called "system variables" by Windows) can be set from the "Advanced system settings" pane in the System Control Panel.</vt:lpstr>
      <vt:lpstr>Environment variables in Linux can be set in ~/.bashrc by adding a line to set the variable at each new terminal session.</vt:lpstr>
      <vt:lpstr>Environment variables are useful for setting “global” flags, which allow users to optionally run blocks of code.  This is a more sustainable practice than commenting code on and off as it can have default behavior and associated warnings.</vt:lpstr>
      <vt:lpstr>Performance profiling of the Geometry library.</vt:lpstr>
      <vt:lpstr>Performance profiling of the MapGen library.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Brennan, Sean N</cp:lastModifiedBy>
  <cp:revision>305</cp:revision>
  <dcterms:created xsi:type="dcterms:W3CDTF">2021-09-16T22:40:00Z</dcterms:created>
  <dcterms:modified xsi:type="dcterms:W3CDTF">2022-03-28T02:23:47Z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52984a8f-25c2-42e4-9435-c02ea1f2d7cb</vt:lpwstr>
  </property>
  <property fmtid="{D5CDD505-2E9C-101B-9397-08002B2CF9AE}" pid="3" name="DataType">
    <vt:lpwstr>NULL</vt:lpwstr>
  </property>
</Properties>
</file>