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9" r:id="rId7"/>
    <p:sldId id="270" r:id="rId8"/>
    <p:sldId id="258" r:id="rId9"/>
    <p:sldId id="260" r:id="rId10"/>
    <p:sldId id="261" r:id="rId11"/>
    <p:sldId id="263" r:id="rId12"/>
    <p:sldId id="264" r:id="rId13"/>
    <p:sldId id="268" r:id="rId14"/>
    <p:sldId id="265" r:id="rId15"/>
    <p:sldId id="266" r:id="rId16"/>
    <p:sldId id="271" r:id="rId17"/>
    <p:sldId id="272" r:id="rId18"/>
    <p:sldId id="267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A23BE-14EB-579F-CD00-1E08BB0BEFC7}" v="1237" dt="2021-09-17T03:00:25.121"/>
    <p1510:client id="{9E5086C3-6EFD-93AE-3CDA-9B00D2A9CB9E}" v="30" dt="2021-09-18T19:15:41.540"/>
    <p1510:client id="{B8525060-DC6C-4284-9A56-0F9EA311EB1E}" v="255" dt="2021-09-16T23:59:13.536"/>
    <p1510:client id="{BCCF8DA1-90A1-4A03-9ACA-DE63AE8DE80F}" v="35" dt="2021-09-16T22:40:22.515"/>
    <p1510:client id="{C8E64B76-04F7-607E-378F-E2813769C00B}" v="1534" dt="2021-09-19T18:55:42.089"/>
    <p1510:client id="{D5DB0188-97E9-8CB4-95A6-DCDE08699ACE}" v="380" dt="2021-09-26T16:38:40.818"/>
    <p1510:client id="{FCCA67F7-1A49-EAA9-9381-0C41A219E2D9}" v="44" dt="2021-09-26T17:11:48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04-Feb-22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Unit Testing and </a:t>
            </a:r>
            <a:r>
              <a:rPr lang="en-US">
                <a:cs typeface="Calibri Light"/>
              </a:rPr>
              <a:t>Test-Driven</a:t>
            </a:r>
            <a:r>
              <a:rPr lang="en-US" dirty="0">
                <a:cs typeface="Calibri Light"/>
              </a:rPr>
              <a:t> Development (TDD)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Steve Harnett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350A-1FD7-43CB-ABD9-32E48AAB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Wrappers can be used to create test suites from assertions and trigger all created test </a:t>
            </a:r>
            <a:r>
              <a:rPr lang="en-US" dirty="0">
                <a:cs typeface="Calibri Light"/>
              </a:rPr>
              <a:t>suites in a given repository.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9DDC2-7A72-4E1D-8B27-40FE6A613D24}"/>
              </a:ext>
            </a:extLst>
          </p:cNvPr>
          <p:cNvSpPr/>
          <p:nvPr/>
        </p:nvSpPr>
        <p:spPr>
          <a:xfrm>
            <a:off x="1624959" y="2325599"/>
            <a:ext cx="8939375" cy="4031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urier New"/>
                <a:ea typeface="+mn-lt"/>
                <a:cs typeface="+mn-lt"/>
              </a:rPr>
              <a:t>% This is a wrapper script to run all the test scripts in the geometry</a:t>
            </a:r>
          </a:p>
          <a:p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urier New"/>
                <a:ea typeface="+mn-lt"/>
                <a:cs typeface="+mn-lt"/>
              </a:rPr>
              <a:t>% class library for the purpose of evaluating every assertion test in these</a:t>
            </a:r>
          </a:p>
          <a:p>
            <a:r>
              <a:rPr lang="en-US" sz="1400">
                <a:solidFill>
                  <a:schemeClr val="accent6">
                    <a:lumMod val="75000"/>
                  </a:schemeClr>
                </a:solidFill>
                <a:latin typeface="Courier New"/>
                <a:ea typeface="+mn-lt"/>
                <a:cs typeface="+mn-lt"/>
              </a:rPr>
              <a:t>% files</a:t>
            </a:r>
          </a:p>
          <a:p>
            <a:r>
              <a:rPr lang="en-US" sz="1400">
                <a:latin typeface="Courier New"/>
                <a:ea typeface="+mn-lt"/>
                <a:cs typeface="+mn-lt"/>
              </a:rPr>
              <a:t>clear </a:t>
            </a:r>
            <a:r>
              <a:rPr lang="en-US" sz="140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all</a:t>
            </a:r>
            <a:r>
              <a:rPr lang="en-US" sz="1400">
                <a:latin typeface="Courier New"/>
                <a:ea typeface="+mn-lt"/>
                <a:cs typeface="+mn-lt"/>
              </a:rPr>
              <a:t>; close </a:t>
            </a:r>
            <a:r>
              <a:rPr lang="en-US" sz="140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all</a:t>
            </a:r>
            <a:r>
              <a:rPr lang="en-US" sz="1400">
                <a:latin typeface="Courier New"/>
                <a:ea typeface="+mn-lt"/>
                <a:cs typeface="+mn-lt"/>
              </a:rPr>
              <a:t>; clc;</a:t>
            </a:r>
          </a:p>
          <a:p>
            <a:r>
              <a:rPr lang="en-US" sz="1400">
                <a:latin typeface="Courier New"/>
                <a:ea typeface="+mn-lt"/>
                <a:cs typeface="+mn-lt"/>
              </a:rPr>
              <a:t>all_scripts = dir(</a:t>
            </a:r>
            <a:r>
              <a:rPr lang="en-US" sz="140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'script_test_fcn_*'</a:t>
            </a:r>
            <a:r>
              <a:rPr lang="en-US" sz="1400">
                <a:latin typeface="Courier New"/>
                <a:ea typeface="+mn-lt"/>
                <a:cs typeface="+mn-lt"/>
              </a:rPr>
              <a:t>);</a:t>
            </a:r>
          </a:p>
          <a:p>
            <a:r>
              <a:rPr lang="en-US" sz="1400">
                <a:latin typeface="Courier New"/>
                <a:ea typeface="+mn-lt"/>
                <a:cs typeface="+mn-lt"/>
              </a:rPr>
              <a:t>suites = [];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/>
                <a:ea typeface="+mn-lt"/>
                <a:cs typeface="+mn-lt"/>
              </a:rPr>
              <a:t>for </a:t>
            </a:r>
            <a:r>
              <a:rPr lang="en-US" sz="1400">
                <a:latin typeface="Courier New"/>
                <a:ea typeface="+mn-lt"/>
                <a:cs typeface="+mn-lt"/>
              </a:rPr>
              <a:t>i_script = 1:length(all_scripts)</a:t>
            </a:r>
          </a:p>
          <a:p>
            <a:r>
              <a:rPr lang="en-US" sz="1400">
                <a:latin typeface="Courier New"/>
                <a:ea typeface="+mn-lt"/>
                <a:cs typeface="+mn-lt"/>
              </a:rPr>
              <a:t>    file_name_extended = all_scripts(i_script).name;</a:t>
            </a:r>
          </a:p>
          <a:p>
            <a:r>
              <a:rPr lang="en-US" sz="1400">
                <a:latin typeface="Courier New"/>
                <a:ea typeface="+mn-lt"/>
                <a:cs typeface="+mn-lt"/>
              </a:rPr>
              <a:t>    file_name = erase(file_name_extended,</a:t>
            </a:r>
            <a:r>
              <a:rPr lang="en-US" sz="140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'.m'</a:t>
            </a:r>
            <a:r>
              <a:rPr lang="en-US" sz="1400">
                <a:latin typeface="Courier New"/>
                <a:ea typeface="+mn-lt"/>
                <a:cs typeface="+mn-lt"/>
              </a:rPr>
              <a:t>);</a:t>
            </a: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    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/>
                <a:ea typeface="+mn-lt"/>
                <a:cs typeface="+mn-lt"/>
              </a:rPr>
              <a:t>if </a:t>
            </a:r>
            <a:r>
              <a:rPr lang="en-US" sz="1400">
                <a:latin typeface="Courier New"/>
                <a:ea typeface="+mn-lt"/>
                <a:cs typeface="+mn-lt"/>
              </a:rPr>
              <a:t>~strcmp(mfilename,file_name) &amp;&amp; ~strcmp(file_name(end-3:end),</a:t>
            </a:r>
            <a:r>
              <a:rPr lang="en-US" sz="140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'.asv'</a:t>
            </a:r>
            <a:r>
              <a:rPr lang="en-US" sz="1400">
                <a:latin typeface="Courier New"/>
                <a:ea typeface="+mn-lt"/>
                <a:cs typeface="+mn-lt"/>
              </a:rPr>
              <a:t>)</a:t>
            </a:r>
          </a:p>
          <a:p>
            <a:r>
              <a:rPr lang="en-US" sz="1400">
                <a:latin typeface="Courier New"/>
                <a:ea typeface="+mn-lt"/>
                <a:cs typeface="+mn-lt"/>
              </a:rPr>
              <a:t>        file_name_trunc = erase(file_name,</a:t>
            </a:r>
            <a:r>
              <a:rPr lang="en-US" sz="140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'script_'</a:t>
            </a:r>
            <a:r>
              <a:rPr lang="en-US" sz="1400">
                <a:latin typeface="Courier New"/>
                <a:ea typeface="+mn-lt"/>
                <a:cs typeface="+mn-lt"/>
              </a:rPr>
              <a:t>);</a:t>
            </a:r>
          </a:p>
          <a:p>
            <a:r>
              <a:rPr lang="en-US" sz="1400">
                <a:latin typeface="Courier New"/>
                <a:ea typeface="+mn-lt"/>
                <a:cs typeface="+mn-lt"/>
              </a:rPr>
              <a:t>        suite = testsuite(file_name);</a:t>
            </a:r>
          </a:p>
          <a:p>
            <a:r>
              <a:rPr lang="en-US" sz="1400">
                <a:latin typeface="Courier New"/>
                <a:ea typeface="+mn-lt"/>
                <a:cs typeface="+mn-lt"/>
              </a:rPr>
              <a:t>        suites(end+1) = suite;</a:t>
            </a: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  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/>
                <a:ea typeface="+mn-lt"/>
                <a:cs typeface="+mn-lt"/>
              </a:rPr>
              <a:t>  end</a:t>
            </a:r>
          </a:p>
          <a:p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Courier New"/>
                <a:ea typeface="+mn-lt"/>
                <a:cs typeface="+mn-lt"/>
              </a:rPr>
              <a:t>end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results = run(suites)</a:t>
            </a:r>
          </a:p>
        </p:txBody>
      </p:sp>
    </p:spTree>
    <p:extLst>
      <p:ext uri="{BB962C8B-B14F-4D97-AF65-F5344CB8AC3E}">
        <p14:creationId xmlns:p14="http://schemas.microsoft.com/office/powerpoint/2010/main" val="161753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350A-1FD7-43CB-ABD9-32E48AAB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" y="807577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>
                <a:cs typeface="Calibri Light"/>
              </a:rPr>
              <a:t>One practice for making unit tests is Test Driven Development (TDD). </a:t>
            </a:r>
            <a:r>
              <a:rPr lang="en-US" sz="3600">
                <a:ea typeface="+mj-lt"/>
                <a:cs typeface="+mj-lt"/>
              </a:rPr>
              <a:t>In TDD, requirements are defined as tests and features are only added to turn a test from failing to passing (commonly called red-light, green-lighting).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CCA6E486-5D8D-4710-8EF2-1FA55E6D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75281"/>
            <a:ext cx="2743199" cy="256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350A-1FD7-43CB-ABD9-32E48AAB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55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This ensure only the functionality to meet the requirement is added.</a:t>
            </a:r>
            <a:endParaRPr lang="en-US" dirty="0"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9DDC2-7A72-4E1D-8B27-40FE6A613D24}"/>
              </a:ext>
            </a:extLst>
          </p:cNvPr>
          <p:cNvSpPr/>
          <p:nvPr/>
        </p:nvSpPr>
        <p:spPr>
          <a:xfrm>
            <a:off x="961282" y="2105179"/>
            <a:ext cx="3297715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rgbClr val="028009"/>
                </a:solidFill>
                <a:latin typeface="Courier New"/>
                <a:cs typeface="Courier New"/>
              </a:rPr>
              <a:t>% test cases</a:t>
            </a:r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28009"/>
                </a:solidFill>
                <a:latin typeface="Courier New"/>
                <a:cs typeface="Courier New"/>
              </a:rPr>
              <a:t>assert(sum(0) == 0)</a:t>
            </a: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4F257F-B2B8-4812-9183-DDC0FC2C8713}"/>
              </a:ext>
            </a:extLst>
          </p:cNvPr>
          <p:cNvSpPr/>
          <p:nvPr/>
        </p:nvSpPr>
        <p:spPr>
          <a:xfrm>
            <a:off x="4771280" y="2105178"/>
            <a:ext cx="3715586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rgbClr val="028009"/>
                </a:solidFill>
                <a:latin typeface="Courier New"/>
                <a:cs typeface="Courier New"/>
              </a:rPr>
              <a:t>% a function sums inputs</a:t>
            </a:r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28009"/>
                </a:solidFill>
                <a:latin typeface="Courier New"/>
                <a:cs typeface="Courier New"/>
              </a:rPr>
              <a:t>def sum(a):</a:t>
            </a:r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en-US" sz="1600">
                <a:solidFill>
                  <a:srgbClr val="028009"/>
                </a:solidFill>
                <a:latin typeface="Courier New"/>
                <a:cs typeface="Courier New"/>
              </a:rPr>
              <a:t>    return a</a:t>
            </a:r>
            <a:endParaRPr lang="en-US">
              <a:cs typeface="Calibri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ea typeface="+mn-lt"/>
              <a:cs typeface="Courier New"/>
            </a:endParaRPr>
          </a:p>
          <a:p>
            <a:r>
              <a:rPr lang="en-US" sz="1600" dirty="0">
                <a:solidFill>
                  <a:srgbClr val="028009"/>
                </a:solidFill>
                <a:latin typeface="Courier New"/>
                <a:cs typeface="Courier New"/>
              </a:rPr>
              <a:t>    </a:t>
            </a:r>
            <a:endParaRPr lang="en-US"/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1600" dirty="0">
                <a:solidFill>
                  <a:srgbClr val="028009"/>
                </a:solidFill>
                <a:latin typeface="Courier New"/>
                <a:cs typeface="Courier New"/>
              </a:rPr>
              <a:t>        </a:t>
            </a:r>
          </a:p>
          <a:p>
            <a:r>
              <a:rPr lang="en-US" sz="1600" dirty="0">
                <a:solidFill>
                  <a:srgbClr val="028009"/>
                </a:solidFill>
                <a:latin typeface="Courier New"/>
                <a:cs typeface="Courier New"/>
              </a:rPr>
              <a:t>   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5448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350A-1FD7-43CB-ABD9-32E48AAB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55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This ensure only the functionality to meet the requirement is added.</a:t>
            </a:r>
            <a:endParaRPr lang="en-US" dirty="0"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9DDC2-7A72-4E1D-8B27-40FE6A613D24}"/>
              </a:ext>
            </a:extLst>
          </p:cNvPr>
          <p:cNvSpPr/>
          <p:nvPr/>
        </p:nvSpPr>
        <p:spPr>
          <a:xfrm>
            <a:off x="961282" y="2105179"/>
            <a:ext cx="3297715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rgbClr val="028009"/>
                </a:solidFill>
                <a:latin typeface="Courier New"/>
                <a:cs typeface="Courier New"/>
              </a:rPr>
              <a:t>% test cases</a:t>
            </a:r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28009"/>
                </a:solidFill>
                <a:latin typeface="Courier New"/>
                <a:cs typeface="Courier New"/>
              </a:rPr>
              <a:t>assert(sum(0) == 0)</a:t>
            </a: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28009"/>
                </a:solidFill>
                <a:latin typeface="Courier New"/>
                <a:cs typeface="Courier New"/>
              </a:rPr>
              <a:t>assert(sum(0,1) == 1)</a:t>
            </a:r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4F257F-B2B8-4812-9183-DDC0FC2C8713}"/>
              </a:ext>
            </a:extLst>
          </p:cNvPr>
          <p:cNvSpPr/>
          <p:nvPr/>
        </p:nvSpPr>
        <p:spPr>
          <a:xfrm>
            <a:off x="4771280" y="2105178"/>
            <a:ext cx="3715586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rgbClr val="028009"/>
                </a:solidFill>
                <a:latin typeface="Courier New"/>
                <a:cs typeface="Courier New"/>
              </a:rPr>
              <a:t>% a function sums inputs</a:t>
            </a:r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r>
              <a:rPr lang="en-US" sz="1600" strike="sngStrike">
                <a:solidFill>
                  <a:srgbClr val="028009"/>
                </a:solidFill>
                <a:latin typeface="Courier New"/>
                <a:cs typeface="Courier New"/>
              </a:rPr>
              <a:t>def sum(a):</a:t>
            </a:r>
            <a:endParaRPr lang="en-US" strike="sngStrike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en-US" sz="1600" strike="sngStrike">
                <a:solidFill>
                  <a:srgbClr val="028009"/>
                </a:solidFill>
                <a:latin typeface="Courier New"/>
                <a:cs typeface="Courier New"/>
              </a:rPr>
              <a:t>    return a</a:t>
            </a:r>
            <a:endParaRPr lang="en-US" strike="sngStrike">
              <a:cs typeface="Calibri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28009"/>
                </a:solidFill>
                <a:latin typeface="Courier New"/>
                <a:cs typeface="Courier New"/>
              </a:rPr>
              <a:t>def sum(a,b):</a:t>
            </a:r>
            <a:endParaRPr lang="en-US" sz="1600">
              <a:ea typeface="+mn-lt"/>
              <a:cs typeface="+mn-lt"/>
            </a:endParaRPr>
          </a:p>
          <a:p>
            <a:r>
              <a:rPr lang="en-US" sz="1600">
                <a:solidFill>
                  <a:srgbClr val="028009"/>
                </a:solidFill>
                <a:latin typeface="Courier New"/>
                <a:cs typeface="Courier New"/>
              </a:rPr>
              <a:t>    return a + b</a:t>
            </a:r>
            <a:endParaRPr lang="en-US"/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260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350A-1FD7-43CB-ABD9-32E48AAB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55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This ensure only the functionality to meet the requirement is added.</a:t>
            </a:r>
            <a:endParaRPr lang="en-US" dirty="0">
              <a:cs typeface="Calibri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9DDC2-7A72-4E1D-8B27-40FE6A613D24}"/>
              </a:ext>
            </a:extLst>
          </p:cNvPr>
          <p:cNvSpPr/>
          <p:nvPr/>
        </p:nvSpPr>
        <p:spPr>
          <a:xfrm>
            <a:off x="961282" y="2105179"/>
            <a:ext cx="3297715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rgbClr val="028009"/>
                </a:solidFill>
                <a:latin typeface="Courier New"/>
                <a:cs typeface="Courier New"/>
              </a:rPr>
              <a:t>% test cases</a:t>
            </a:r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28009"/>
                </a:solidFill>
                <a:latin typeface="Courier New"/>
                <a:cs typeface="Courier New"/>
              </a:rPr>
              <a:t>assert(sum(0) == 0)</a:t>
            </a: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28009"/>
                </a:solidFill>
                <a:latin typeface="Courier New"/>
                <a:cs typeface="Courier New"/>
              </a:rPr>
              <a:t>assert(sum(0,1) == 1)</a:t>
            </a:r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28009"/>
                </a:solidFill>
                <a:latin typeface="Courier New"/>
                <a:cs typeface="Courier New"/>
              </a:rPr>
              <a:t>assert(sum(0,1,2)) = 3</a:t>
            </a: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4F257F-B2B8-4812-9183-DDC0FC2C8713}"/>
              </a:ext>
            </a:extLst>
          </p:cNvPr>
          <p:cNvSpPr/>
          <p:nvPr/>
        </p:nvSpPr>
        <p:spPr>
          <a:xfrm>
            <a:off x="4771280" y="2105178"/>
            <a:ext cx="3715586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rgbClr val="028009"/>
                </a:solidFill>
                <a:latin typeface="Courier New"/>
                <a:cs typeface="Courier New"/>
              </a:rPr>
              <a:t>% a function sums inputs</a:t>
            </a:r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r>
              <a:rPr lang="en-US" sz="1600" strike="sngStrike">
                <a:solidFill>
                  <a:srgbClr val="028009"/>
                </a:solidFill>
                <a:latin typeface="Courier New"/>
                <a:cs typeface="Courier New"/>
              </a:rPr>
              <a:t>def sum(a):</a:t>
            </a:r>
            <a:endParaRPr lang="en-US" strike="sngStrike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en-US" sz="1600" strike="sngStrike">
                <a:solidFill>
                  <a:srgbClr val="028009"/>
                </a:solidFill>
                <a:latin typeface="Courier New"/>
                <a:cs typeface="Courier New"/>
              </a:rPr>
              <a:t>    return a</a:t>
            </a:r>
            <a:endParaRPr lang="en-US" strike="sngStrike">
              <a:cs typeface="Calibri"/>
            </a:endParaRPr>
          </a:p>
          <a:p>
            <a:endParaRPr lang="en-US" sz="1600" strike="sngStrike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r>
              <a:rPr lang="en-US" sz="1600" strike="sngStrike">
                <a:solidFill>
                  <a:srgbClr val="028009"/>
                </a:solidFill>
                <a:latin typeface="Courier New"/>
                <a:cs typeface="Courier New"/>
              </a:rPr>
              <a:t>def sum(a,b):</a:t>
            </a:r>
            <a:endParaRPr lang="en-US" sz="1600" strike="sngStrike">
              <a:ea typeface="+mn-lt"/>
              <a:cs typeface="+mn-lt"/>
            </a:endParaRPr>
          </a:p>
          <a:p>
            <a:r>
              <a:rPr lang="en-US" sz="1600" strike="sngStrike">
                <a:solidFill>
                  <a:srgbClr val="028009"/>
                </a:solidFill>
                <a:latin typeface="Courier New"/>
                <a:cs typeface="Courier New"/>
              </a:rPr>
              <a:t>    return a + b</a:t>
            </a:r>
            <a:endParaRPr lang="en-US" strike="sngStrike"/>
          </a:p>
          <a:p>
            <a:endParaRPr lang="en-US" sz="1600" dirty="0">
              <a:solidFill>
                <a:srgbClr val="028009"/>
              </a:solidFill>
              <a:latin typeface="Courier New"/>
              <a:cs typeface="Courier New"/>
            </a:endParaRPr>
          </a:p>
          <a:p>
            <a:r>
              <a:rPr lang="en-US" sz="1600">
                <a:solidFill>
                  <a:srgbClr val="028009"/>
                </a:solidFill>
                <a:latin typeface="Courier New"/>
                <a:cs typeface="Courier New"/>
              </a:rPr>
              <a:t>def sum(*args):</a:t>
            </a:r>
          </a:p>
          <a:p>
            <a:r>
              <a:rPr lang="en-US" sz="1600">
                <a:solidFill>
                  <a:srgbClr val="028009"/>
                </a:solidFill>
                <a:latin typeface="Courier New"/>
                <a:cs typeface="Courier New"/>
              </a:rPr>
              <a:t>   for item in args:</a:t>
            </a:r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en-US" sz="1600" dirty="0">
                <a:solidFill>
                  <a:srgbClr val="028009"/>
                </a:solidFill>
                <a:latin typeface="Courier New"/>
                <a:cs typeface="Courier New"/>
              </a:rPr>
              <a:t>        ans = </a:t>
            </a:r>
            <a:r>
              <a:rPr lang="en-US" sz="1600">
                <a:solidFill>
                  <a:srgbClr val="028009"/>
                </a:solidFill>
                <a:latin typeface="Courier New"/>
                <a:cs typeface="Courier New"/>
              </a:rPr>
              <a:t>ans + item</a:t>
            </a:r>
            <a:endParaRPr lang="en-US"/>
          </a:p>
          <a:p>
            <a:r>
              <a:rPr lang="en-US" sz="1600">
                <a:solidFill>
                  <a:srgbClr val="028009"/>
                </a:solidFill>
                <a:latin typeface="Courier New"/>
                <a:cs typeface="Courier New"/>
              </a:rPr>
              <a:t>    return ans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8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350A-1FD7-43CB-ABD9-32E48AAB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55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This can be a time-consuming way to develop, but it helps ensure that every part of a function has </a:t>
            </a:r>
            <a:r>
              <a:rPr lang="en-US">
                <a:cs typeface="Calibri Light"/>
              </a:rPr>
              <a:t>test coverage and serves some use case.</a:t>
            </a:r>
            <a:endParaRPr lang="en-US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15083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DC94-9DB7-4625-8CAC-298C353A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Environment variables can be used to flag large types of execution on or off (e.g. input sanitation, plotting, testing).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88AF81-A9C5-4788-8B21-2FACCEAEB785}"/>
              </a:ext>
            </a:extLst>
          </p:cNvPr>
          <p:cNvSpPr/>
          <p:nvPr/>
        </p:nvSpPr>
        <p:spPr>
          <a:xfrm>
            <a:off x="1678758" y="2184023"/>
            <a:ext cx="893937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urier New"/>
                <a:ea typeface="+mn-lt"/>
                <a:cs typeface="+mn-lt"/>
              </a:rPr>
              <a:t>var = </a:t>
            </a:r>
            <a:r>
              <a:rPr lang="en-US" sz="1600" dirty="0" err="1">
                <a:latin typeface="Courier New"/>
                <a:ea typeface="+mn-lt"/>
                <a:cs typeface="+mn-lt"/>
              </a:rPr>
              <a:t>getenv</a:t>
            </a:r>
            <a:r>
              <a:rPr lang="en-US" sz="1600" dirty="0">
                <a:latin typeface="Courier New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'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variable_name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'</a:t>
            </a:r>
            <a:r>
              <a:rPr lang="en-US" sz="1600" dirty="0">
                <a:latin typeface="Courier New"/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316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29B0-0B4C-4CFB-89CD-3C78734A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cs typeface="Calibri Light"/>
              </a:rPr>
              <a:t>Environment variables in Windows (called "system variables" by Windows) can be set from the "Advanced system settings" pane in the System Control Panel.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5890360-91E3-40D7-938C-A36F0A848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300" y="2182432"/>
            <a:ext cx="4556870" cy="2554515"/>
          </a:xfr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C3A6C1-2BA7-4210-919F-F31663357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47" y="2079339"/>
            <a:ext cx="3131388" cy="35493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A76E730-31F2-4C04-AF2E-B9FB5FCE4F29}"/>
              </a:ext>
            </a:extLst>
          </p:cNvPr>
          <p:cNvSpPr/>
          <p:nvPr/>
        </p:nvSpPr>
        <p:spPr>
          <a:xfrm>
            <a:off x="6924100" y="4734498"/>
            <a:ext cx="1682150" cy="6080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F34117-A361-4680-831E-756DE1993F16}"/>
              </a:ext>
            </a:extLst>
          </p:cNvPr>
          <p:cNvSpPr/>
          <p:nvPr/>
        </p:nvSpPr>
        <p:spPr>
          <a:xfrm>
            <a:off x="607763" y="2925895"/>
            <a:ext cx="1002778" cy="1765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F1DE865-FAAC-48BA-8ED5-6E3CB3498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580" y="2248242"/>
            <a:ext cx="3440934" cy="135163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7F52A22-611C-48A8-9584-C8ABDBFCFE9F}"/>
              </a:ext>
            </a:extLst>
          </p:cNvPr>
          <p:cNvSpPr/>
          <p:nvPr/>
        </p:nvSpPr>
        <p:spPr>
          <a:xfrm>
            <a:off x="1030076" y="2301605"/>
            <a:ext cx="1553621" cy="1856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C5D019-2B9B-44C6-A117-EEC404C493C2}"/>
              </a:ext>
            </a:extLst>
          </p:cNvPr>
          <p:cNvSpPr txBox="1">
            <a:spLocks/>
          </p:cNvSpPr>
          <p:nvPr/>
        </p:nvSpPr>
        <p:spPr>
          <a:xfrm>
            <a:off x="2487058" y="2023164"/>
            <a:ext cx="343360" cy="737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0000"/>
                </a:solidFill>
                <a:cs typeface="Calibri Light"/>
              </a:rPr>
              <a:t>1</a:t>
            </a:r>
            <a:endParaRPr lang="en-US" b="1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E07E73D-CAA3-4681-8A7D-3DB3069B775C}"/>
              </a:ext>
            </a:extLst>
          </p:cNvPr>
          <p:cNvSpPr txBox="1">
            <a:spLocks/>
          </p:cNvSpPr>
          <p:nvPr/>
        </p:nvSpPr>
        <p:spPr>
          <a:xfrm>
            <a:off x="715178" y="2968778"/>
            <a:ext cx="343360" cy="737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0000"/>
                </a:solidFill>
                <a:cs typeface="Calibri Light"/>
              </a:rPr>
              <a:t>2</a:t>
            </a:r>
            <a:endParaRPr lang="en-US" b="1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328967E-FA58-4A69-A781-E12AAF02C389}"/>
              </a:ext>
            </a:extLst>
          </p:cNvPr>
          <p:cNvSpPr txBox="1">
            <a:spLocks/>
          </p:cNvSpPr>
          <p:nvPr/>
        </p:nvSpPr>
        <p:spPr>
          <a:xfrm>
            <a:off x="6581660" y="4667212"/>
            <a:ext cx="343360" cy="737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0000"/>
                </a:solidFill>
                <a:cs typeface="Calibri Light"/>
              </a:rPr>
              <a:t>3</a:t>
            </a:r>
            <a:endParaRPr lang="en-US" b="1" dirty="0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6A8B0CB-3B1C-465E-96E1-97A066E963F7}"/>
              </a:ext>
            </a:extLst>
          </p:cNvPr>
          <p:cNvSpPr txBox="1">
            <a:spLocks/>
          </p:cNvSpPr>
          <p:nvPr/>
        </p:nvSpPr>
        <p:spPr>
          <a:xfrm>
            <a:off x="9758190" y="3115669"/>
            <a:ext cx="343360" cy="737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0000"/>
                </a:solidFill>
                <a:cs typeface="Calibri Light"/>
              </a:rPr>
              <a:t>4</a:t>
            </a:r>
            <a:endParaRPr lang="en-US" b="1" dirty="0">
              <a:solidFill>
                <a:srgbClr val="FF000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5549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2B53-A77F-4A0C-B8BD-5660F173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Environment variables can be set in </a:t>
            </a:r>
            <a:r>
              <a:rPr lang="en-US" dirty="0">
                <a:latin typeface="Courier New"/>
                <a:cs typeface="Calibri Light"/>
              </a:rPr>
              <a:t>~/.</a:t>
            </a:r>
            <a:r>
              <a:rPr lang="en-US" dirty="0" err="1">
                <a:latin typeface="Courier New"/>
                <a:cs typeface="Calibri Light"/>
              </a:rPr>
              <a:t>bashrc</a:t>
            </a:r>
            <a:r>
              <a:rPr lang="en-US" dirty="0">
                <a:cs typeface="Calibri Light"/>
              </a:rPr>
              <a:t> in Linux by adding a line to set the variable at each new terminal session.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3793-26D3-49F8-84B6-88B2C461D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657" y="3156829"/>
            <a:ext cx="6081312" cy="541339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/>
              </a:rPr>
              <a:t>export VAR_NAME=</a:t>
            </a:r>
            <a:r>
              <a:rPr lang="en-US" dirty="0" err="1">
                <a:solidFill>
                  <a:schemeClr val="bg1"/>
                </a:solidFill>
                <a:latin typeface="Consolas"/>
              </a:rPr>
              <a:t>variable_value</a:t>
            </a:r>
            <a:endParaRPr lang="en-US" dirty="0" err="1">
              <a:solidFill>
                <a:schemeClr val="bg1"/>
              </a:solidFill>
              <a:latin typeface="Consolas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6744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05F7-91A0-40CA-B786-E2BD60DB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Time profiling may be helpful for identifying "long poles in the tent".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EBC6E6C-3B4E-4427-BC24-48A2C4019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222" y="1825625"/>
            <a:ext cx="7287556" cy="4351338"/>
          </a:xfrm>
        </p:spPr>
      </p:pic>
    </p:spTree>
    <p:extLst>
      <p:ext uri="{BB962C8B-B14F-4D97-AF65-F5344CB8AC3E}">
        <p14:creationId xmlns:p14="http://schemas.microsoft.com/office/powerpoint/2010/main" val="131883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8A02-DF9E-411D-9CC9-3E53348A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cs typeface="Calibri Light"/>
              </a:rPr>
              <a:t>Unit test: the most atomic type of test.  Test scope </a:t>
            </a:r>
            <a:r>
              <a:rPr lang="en-US" sz="3600">
                <a:cs typeface="Calibri Light"/>
              </a:rPr>
              <a:t>is something that can be logically isolated (generally no dependencies on other libraries, files, or functions).</a:t>
            </a:r>
            <a:endParaRPr lang="en-US" sz="3600" dirty="0">
              <a:cs typeface="Calibri Light"/>
            </a:endParaRPr>
          </a:p>
        </p:txBody>
      </p:sp>
      <p:pic>
        <p:nvPicPr>
          <p:cNvPr id="4" name="Picture 4" descr="A picture containing pool ball, pool table, furniture, sport&#10;&#10;Description automatically generated">
            <a:extLst>
              <a:ext uri="{FF2B5EF4-FFF2-40B4-BE49-F238E27FC236}">
                <a16:creationId xmlns:a16="http://schemas.microsoft.com/office/drawing/2014/main" id="{0F7E8A29-8542-42BA-979E-129B48ED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3857" y="1825625"/>
            <a:ext cx="3844286" cy="4351338"/>
          </a:xfrm>
        </p:spPr>
      </p:pic>
    </p:spTree>
    <p:extLst>
      <p:ext uri="{BB962C8B-B14F-4D97-AF65-F5344CB8AC3E}">
        <p14:creationId xmlns:p14="http://schemas.microsoft.com/office/powerpoint/2010/main" val="112246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587B-7D99-4623-B11E-50A08253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Advantages: small scope allows for quick </a:t>
            </a:r>
            <a:r>
              <a:rPr lang="en-US">
                <a:cs typeface="Calibri Light"/>
              </a:rPr>
              <a:t>testing and straight forward debugging.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D7DA-F6F9-4663-9199-C53DEABD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527"/>
            <a:ext cx="2470879" cy="5788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>
                <a:cs typeface="Calibri"/>
              </a:rPr>
              <a:t>The same function calls without instrumentation: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842C434C-A9C1-45C9-9C6C-C43A411D9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89" y="1822066"/>
            <a:ext cx="6628150" cy="2276983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58187C6E-8954-4498-9E1F-6A6450846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89" y="4255949"/>
            <a:ext cx="6628150" cy="231849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DA5205-23CA-4542-9B03-80AA7E71F71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2470879" cy="5788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cs typeface="Calibri"/>
              </a:rPr>
              <a:t>Instrumented with 19 assertion tests: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22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8EF0-BAA6-4229-BD3F-FCFB2A62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Disadvantages: unit tests do not protect from integration or </a:t>
            </a:r>
            <a:r>
              <a:rPr lang="en-US">
                <a:cs typeface="Calibri Light"/>
              </a:rPr>
              <a:t>performance regressions.</a:t>
            </a:r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13E567E-57EF-4D9C-BECB-3C2EA25C3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78" y="2986193"/>
            <a:ext cx="4504246" cy="153801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8235177-B077-4D96-A571-0F6864AA5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98" y="2933072"/>
            <a:ext cx="1003359" cy="16388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36097B-ED55-49AD-B065-D3A012F20B34}"/>
              </a:ext>
            </a:extLst>
          </p:cNvPr>
          <p:cNvCxnSpPr/>
          <p:nvPr/>
        </p:nvCxnSpPr>
        <p:spPr>
          <a:xfrm>
            <a:off x="7779055" y="2752611"/>
            <a:ext cx="1223114" cy="1948390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83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350A-1FD7-43CB-ABD9-32E48AAB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Current implementation is based on binary </a:t>
            </a:r>
            <a:r>
              <a:rPr lang="en-US">
                <a:cs typeface="Calibri Light"/>
              </a:rPr>
              <a:t>assertions.  This is typical for simplicity.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9DDC2-7A72-4E1D-8B27-40FE6A613D24}"/>
              </a:ext>
            </a:extLst>
          </p:cNvPr>
          <p:cNvSpPr/>
          <p:nvPr/>
        </p:nvSpPr>
        <p:spPr>
          <a:xfrm>
            <a:off x="1924560" y="2154340"/>
            <a:ext cx="7802620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/>
                <a:ea typeface="+mn-lt"/>
                <a:cs typeface="+mn-lt"/>
              </a:rPr>
              <a:t>%% BASIC example 1</a:t>
            </a:r>
            <a:endParaRPr lang="en-US">
              <a:solidFill>
                <a:schemeClr val="accent6">
                  <a:lumMod val="75000"/>
                </a:schemeClr>
              </a:solidFill>
              <a:latin typeface="Courier New"/>
              <a:ea typeface="+mn-lt"/>
              <a:cs typeface="+mn-lt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fig_num = 1;</a:t>
            </a:r>
            <a:endParaRPr lang="en-US">
              <a:latin typeface="Courier New"/>
              <a:ea typeface="+mn-lt"/>
              <a:cs typeface="+mn-lt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points = [0 0; 1 4; 0.5 -1];</a:t>
            </a:r>
            <a:endParaRPr lang="en-US">
              <a:latin typeface="Courier New"/>
              <a:ea typeface="+mn-lt"/>
              <a:cs typeface="+mn-lt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[centers,radii] = fcn_geometry_circleCenterFrom3Points(points,fig_num);</a:t>
            </a:r>
            <a:endParaRPr lang="en-US">
              <a:latin typeface="Courier New"/>
              <a:ea typeface="+mn-lt"/>
              <a:cs typeface="+mn-lt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...</a:t>
            </a:r>
            <a:endParaRPr lang="en-US">
              <a:latin typeface="Calibri" panose="020F0502020204030204"/>
              <a:ea typeface="+mn-lt"/>
              <a:cs typeface="+mn-lt"/>
            </a:endParaRPr>
          </a:p>
          <a:p>
            <a:endParaRPr lang="en-US" sz="1600" dirty="0">
              <a:latin typeface="Courier New"/>
              <a:cs typeface="Calibri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assert(isequal(round(centers,4), [3.6667,1.2083]))</a:t>
            </a:r>
            <a:endParaRPr lang="en-US">
              <a:latin typeface="Courier New"/>
              <a:cs typeface="Courier New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assert(isequal(round(radii,4), 3.8606))</a:t>
            </a: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1902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350A-1FD7-43CB-ABD9-32E48AAB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To assert that an error is not thrown, a true assertion can be placed after the point where </a:t>
            </a:r>
            <a:r>
              <a:rPr lang="en-US">
                <a:cs typeface="Calibri Light"/>
              </a:rPr>
              <a:t>execution would stop if an error was thrown.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9DDC2-7A72-4E1D-8B27-40FE6A613D24}"/>
              </a:ext>
            </a:extLst>
          </p:cNvPr>
          <p:cNvSpPr/>
          <p:nvPr/>
        </p:nvSpPr>
        <p:spPr>
          <a:xfrm>
            <a:off x="837976" y="2396117"/>
            <a:ext cx="11062981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/>
                <a:ea typeface="+mn-lt"/>
                <a:cs typeface="+mn-lt"/>
              </a:rPr>
              <a:t>% Maximum length is 3</a:t>
            </a:r>
            <a:endParaRPr lang="en-US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Twocolumn_of_numbers_test = [4 1; 3 9; 2 7];</a:t>
            </a:r>
            <a:endParaRPr lang="en-US">
              <a:latin typeface="Courier New"/>
              <a:ea typeface="+mn-lt"/>
              <a:cs typeface="+mn-lt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fcn_geometry_checkInputsToFunctions(Twocolumn_of_numbers_test, </a:t>
            </a:r>
            <a:r>
              <a:rPr lang="en-US" sz="160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'2column_of_numbers'</a:t>
            </a:r>
            <a:r>
              <a:rPr lang="en-US" sz="1600">
                <a:latin typeface="Courier New"/>
                <a:ea typeface="+mn-lt"/>
                <a:cs typeface="+mn-lt"/>
              </a:rPr>
              <a:t>,[3 3]);</a:t>
            </a:r>
            <a:endParaRPr lang="en-US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assert(true);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/>
                <a:ea typeface="+mn-lt"/>
                <a:cs typeface="+mn-lt"/>
              </a:rPr>
              <a:t>% pass the test defined by this section if no errors were thrown</a:t>
            </a:r>
            <a:endParaRPr lang="en-US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8911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350A-1FD7-43CB-ABD9-32E48AAB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To assert that an error is thrown, the error </a:t>
            </a:r>
            <a:r>
              <a:rPr lang="en-US">
                <a:cs typeface="Calibri Light"/>
              </a:rPr>
              <a:t>can be caught and verified to avoid breaking execution.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9DDC2-7A72-4E1D-8B27-40FE6A613D24}"/>
              </a:ext>
            </a:extLst>
          </p:cNvPr>
          <p:cNvSpPr/>
          <p:nvPr/>
        </p:nvSpPr>
        <p:spPr>
          <a:xfrm>
            <a:off x="506540" y="2645953"/>
            <a:ext cx="1109018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urier New"/>
                <a:ea typeface="+mn-lt"/>
                <a:cs typeface="+mn-lt"/>
              </a:rPr>
              <a:t>%% Maximum length is 2</a:t>
            </a:r>
            <a:endParaRPr lang="en-US">
              <a:solidFill>
                <a:schemeClr val="accent6">
                  <a:lumMod val="7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TwoOrThreeColumn_of_numbers_test = [4 1; 3 9; 2 7];</a:t>
            </a:r>
            <a:endParaRPr lang="en-US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1600">
                <a:solidFill>
                  <a:schemeClr val="accent1"/>
                </a:solidFill>
                <a:latin typeface="Courier New"/>
                <a:ea typeface="+mn-lt"/>
                <a:cs typeface="+mn-lt"/>
              </a:rPr>
              <a:t>try     </a:t>
            </a:r>
            <a:endParaRPr lang="en-US">
              <a:solidFill>
                <a:schemeClr val="accent1"/>
              </a:solidFill>
              <a:latin typeface="Courier New"/>
              <a:ea typeface="+mn-lt"/>
              <a:cs typeface="Courier New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    fcn_geometry_checkInputsToFunctions(TwoOrThreeColumn_of_numbers_test, </a:t>
            </a:r>
            <a:r>
              <a:rPr lang="en-US" sz="160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'2or3column_of_numbers'</a:t>
            </a:r>
            <a:r>
              <a:rPr lang="en-US" sz="1600">
                <a:latin typeface="Courier New"/>
                <a:ea typeface="+mn-lt"/>
                <a:cs typeface="+mn-lt"/>
              </a:rPr>
              <a:t>,[2 2]);</a:t>
            </a:r>
            <a:endParaRPr lang="en-US">
              <a:latin typeface="Courier New"/>
              <a:cs typeface="Courier New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catch ME     </a:t>
            </a:r>
            <a:endParaRPr lang="en-US">
              <a:latin typeface="Courier New"/>
              <a:cs typeface="Courier New"/>
            </a:endParaRPr>
          </a:p>
          <a:p>
            <a:r>
              <a:rPr lang="en-US" sz="1600">
                <a:latin typeface="Courier New"/>
                <a:ea typeface="+mn-lt"/>
                <a:cs typeface="+mn-lt"/>
              </a:rPr>
              <a:t>    assert(strcmp(ME.message,</a:t>
            </a:r>
            <a:r>
              <a:rPr lang="en-US" sz="160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'The TwoOrThreeColumn_of_numbers_test input must be a 2or3column_of_numbers, namely (N x 2) or (N x 3) with N = 2'</a:t>
            </a:r>
            <a:r>
              <a:rPr lang="en-US" sz="1600">
                <a:latin typeface="Courier New"/>
                <a:ea typeface="+mn-lt"/>
                <a:cs typeface="+mn-lt"/>
              </a:rPr>
              <a:t>)); </a:t>
            </a:r>
            <a:endParaRPr lang="en-US">
              <a:latin typeface="Courier New"/>
              <a:cs typeface="Courier New"/>
            </a:endParaRPr>
          </a:p>
          <a:p>
            <a:r>
              <a:rPr lang="en-US" sz="1600">
                <a:solidFill>
                  <a:schemeClr val="accent1"/>
                </a:solidFill>
                <a:latin typeface="Courier New"/>
                <a:ea typeface="+mn-lt"/>
                <a:cs typeface="+mn-lt"/>
              </a:rPr>
              <a:t>end</a:t>
            </a:r>
            <a:endParaRPr lang="en-US">
              <a:solidFill>
                <a:schemeClr val="accent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486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350A-1FD7-43CB-ABD9-32E48AAB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2" y="918190"/>
            <a:ext cx="6226278" cy="135014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cs typeface="Calibri Light"/>
              </a:rPr>
              <a:t>Test suites can be made in several ways.  One of the simplest ways, is to make a test suite from </a:t>
            </a:r>
            <a:r>
              <a:rPr lang="en-US" sz="2800">
                <a:cs typeface="Calibri Light"/>
              </a:rPr>
              <a:t>every assertion test </a:t>
            </a:r>
            <a:r>
              <a:rPr lang="en-US" sz="2800" dirty="0">
                <a:cs typeface="Calibri Light"/>
              </a:rPr>
              <a:t>in a given file.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9DDC2-7A72-4E1D-8B27-40FE6A613D24}"/>
              </a:ext>
            </a:extLst>
          </p:cNvPr>
          <p:cNvSpPr/>
          <p:nvPr/>
        </p:nvSpPr>
        <p:spPr>
          <a:xfrm>
            <a:off x="6602539" y="1207986"/>
            <a:ext cx="538747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Courier New"/>
                <a:ea typeface="+mn-lt"/>
                <a:cs typeface="+mn-lt"/>
              </a:rPr>
              <a:t>suite_</a:t>
            </a:r>
            <a:r>
              <a:rPr lang="en-US" sz="1600">
                <a:latin typeface="Courier New"/>
                <a:ea typeface="+mn-lt"/>
                <a:cs typeface="Courier New"/>
              </a:rPr>
              <a:t>geometry_circleCenterFrom3Points </a:t>
            </a:r>
            <a:r>
              <a:rPr lang="en-US" sz="1600">
                <a:latin typeface="Courier New"/>
                <a:ea typeface="+mn-lt"/>
                <a:cs typeface="+mn-lt"/>
              </a:rPr>
              <a:t>= testsuite(</a:t>
            </a:r>
            <a:r>
              <a:rPr lang="en-US" sz="1600">
                <a:solidFill>
                  <a:srgbClr val="FF0000"/>
                </a:solidFill>
                <a:latin typeface="Courier New"/>
                <a:ea typeface="+mn-lt"/>
                <a:cs typeface="+mn-lt"/>
              </a:rPr>
              <a:t>'script_test_fcn_geometry_circleCenterFrom3Points'</a:t>
            </a:r>
            <a:r>
              <a:rPr lang="en-US" sz="1600">
                <a:latin typeface="Courier New"/>
                <a:ea typeface="+mn-lt"/>
                <a:cs typeface="+mn-lt"/>
              </a:rPr>
              <a:t>);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01C179-9E8B-48A9-8540-08C61BED5A39}"/>
              </a:ext>
            </a:extLst>
          </p:cNvPr>
          <p:cNvSpPr txBox="1">
            <a:spLocks/>
          </p:cNvSpPr>
          <p:nvPr/>
        </p:nvSpPr>
        <p:spPr>
          <a:xfrm>
            <a:off x="449826" y="3651558"/>
            <a:ext cx="6226278" cy="13501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cs typeface="Calibri Light"/>
              </a:rPr>
              <a:t>This avoids the wordiness of having to explicitly define test cases and explicitly add them to a test suite, which is useful </a:t>
            </a:r>
            <a:r>
              <a:rPr lang="en-US" sz="2800">
                <a:cs typeface="Calibri Light"/>
              </a:rPr>
              <a:t>for larger scope tests requiring fixtures.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71E87-E78A-4259-8FE4-ED52374E6CF0}"/>
              </a:ext>
            </a:extLst>
          </p:cNvPr>
          <p:cNvSpPr/>
          <p:nvPr/>
        </p:nvSpPr>
        <p:spPr>
          <a:xfrm>
            <a:off x="6762314" y="4182244"/>
            <a:ext cx="526456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Courier New"/>
                <a:ea typeface="+mn-lt"/>
                <a:cs typeface="+mn-lt"/>
              </a:rPr>
              <a:t>geometry_circleCenterFrom3Points_case1 = </a:t>
            </a:r>
            <a:r>
              <a:rPr lang="en-US" sz="1400">
                <a:solidFill>
                  <a:schemeClr val="accent1"/>
                </a:solidFill>
                <a:latin typeface="Courier New"/>
                <a:ea typeface="+mn-lt"/>
                <a:cs typeface="+mn-lt"/>
              </a:rPr>
              <a:t>matlab</a:t>
            </a:r>
            <a:r>
              <a:rPr lang="en-US" sz="1400">
                <a:latin typeface="Courier New"/>
                <a:ea typeface="+mn-lt"/>
                <a:cs typeface="+mn-lt"/>
              </a:rPr>
              <a:t>.unittest.TestCase.forInteractiveUse;</a:t>
            </a:r>
            <a:endParaRPr lang="en-US"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156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350A-1FD7-43CB-ABD9-32E48AAB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>
                <a:cs typeface="Calibri Light"/>
              </a:rPr>
              <a:t>The run method on the runner object can be created and used to call the suite and report the output.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9DDC2-7A72-4E1D-8B27-40FE6A613D24}"/>
              </a:ext>
            </a:extLst>
          </p:cNvPr>
          <p:cNvSpPr/>
          <p:nvPr/>
        </p:nvSpPr>
        <p:spPr>
          <a:xfrm>
            <a:off x="1477475" y="1810211"/>
            <a:ext cx="893937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urier New"/>
                <a:ea typeface="+mn-lt"/>
                <a:cs typeface="+mn-lt"/>
              </a:rPr>
              <a:t>results = run(</a:t>
            </a:r>
            <a:r>
              <a:rPr lang="en-US" sz="1600" dirty="0">
                <a:latin typeface="Courier New"/>
                <a:ea typeface="+mn-lt"/>
                <a:cs typeface="Courier New"/>
              </a:rPr>
              <a:t>suite_geometry_circleCenterFrom3Points</a:t>
            </a:r>
            <a:r>
              <a:rPr lang="en-US" sz="1600" dirty="0">
                <a:latin typeface="Courier New"/>
                <a:ea typeface="+mn-lt"/>
                <a:cs typeface="+mn-lt"/>
              </a:rPr>
              <a:t>)</a:t>
            </a:r>
            <a:endParaRPr lang="en-US" dirty="0">
              <a:latin typeface="Courier New"/>
              <a:ea typeface="+mn-lt"/>
              <a:cs typeface="+mn-lt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8DBBE1B-DA1F-46AC-A7A7-57B0CF14BABB}"/>
              </a:ext>
            </a:extLst>
          </p:cNvPr>
          <p:cNvSpPr txBox="1"/>
          <p:nvPr/>
        </p:nvSpPr>
        <p:spPr>
          <a:xfrm>
            <a:off x="1893393" y="3009002"/>
            <a:ext cx="3597623" cy="27699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urier New"/>
                <a:cs typeface="Courier New"/>
              </a:rPr>
              <a:t>&gt;&gt; </a:t>
            </a:r>
            <a:r>
              <a:rPr lang="en-US" sz="1200">
                <a:latin typeface="Courier New"/>
                <a:ea typeface="+mn-lt"/>
                <a:cs typeface="+mn-lt"/>
              </a:rPr>
              <a:t>suites = </a:t>
            </a:r>
            <a:endParaRPr lang="en-US" sz="120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ea typeface="+mn-lt"/>
                <a:cs typeface="+mn-lt"/>
              </a:rPr>
              <a:t>  1×8 Test array with properties:</a:t>
            </a:r>
            <a:endParaRPr lang="en-US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ea typeface="+mn-lt"/>
                <a:cs typeface="+mn-lt"/>
              </a:rPr>
              <a:t>    Name</a:t>
            </a:r>
            <a:endParaRPr lang="en-US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ea typeface="+mn-lt"/>
                <a:cs typeface="+mn-lt"/>
              </a:rPr>
              <a:t>    ProcedureName</a:t>
            </a:r>
            <a:endParaRPr lang="en-US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ea typeface="+mn-lt"/>
                <a:cs typeface="+mn-lt"/>
              </a:rPr>
              <a:t>    TestClass</a:t>
            </a:r>
            <a:endParaRPr lang="en-US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ea typeface="+mn-lt"/>
                <a:cs typeface="+mn-lt"/>
              </a:rPr>
              <a:t>    BaseFolder</a:t>
            </a:r>
            <a:endParaRPr lang="en-US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ea typeface="+mn-lt"/>
                <a:cs typeface="+mn-lt"/>
              </a:rPr>
              <a:t>    Parameterization</a:t>
            </a:r>
            <a:endParaRPr lang="en-US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ea typeface="+mn-lt"/>
                <a:cs typeface="+mn-lt"/>
              </a:rPr>
              <a:t>    SharedTestFixtures</a:t>
            </a:r>
            <a:endParaRPr lang="en-US">
              <a:latin typeface="Courier New"/>
              <a:cs typeface="Courier New"/>
            </a:endParaRPr>
          </a:p>
          <a:p>
            <a:r>
              <a:rPr lang="en-US" sz="1200">
                <a:latin typeface="Courier New"/>
                <a:ea typeface="+mn-lt"/>
                <a:cs typeface="+mn-lt"/>
              </a:rPr>
              <a:t>    Tags</a:t>
            </a:r>
            <a:endParaRPr lang="en-US">
              <a:latin typeface="Courier New"/>
              <a:cs typeface="Courier New"/>
            </a:endParaRPr>
          </a:p>
          <a:p>
            <a:r>
              <a:rPr lang="en-US">
                <a:latin typeface="Courier New"/>
                <a:cs typeface="Calibri" panose="020F0502020204030204"/>
              </a:rPr>
              <a:t>...</a:t>
            </a:r>
            <a:endParaRPr lang="en-US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alibri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2903AA75-02C1-4CE3-8C86-D622FE837ACB}"/>
              </a:ext>
            </a:extLst>
          </p:cNvPr>
          <p:cNvSpPr txBox="1"/>
          <p:nvPr/>
        </p:nvSpPr>
        <p:spPr>
          <a:xfrm>
            <a:off x="6514554" y="2628001"/>
            <a:ext cx="3597623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urier New"/>
                <a:ea typeface="+mn-lt"/>
                <a:cs typeface="+mn-lt"/>
              </a:rPr>
              <a:t>...</a:t>
            </a:r>
            <a:endParaRPr lang="en-US" sz="1200" dirty="0">
              <a:latin typeface="Courier New"/>
              <a:ea typeface="+mn-lt"/>
              <a:cs typeface="+mn-lt"/>
            </a:endParaRPr>
          </a:p>
          <a:p>
            <a:r>
              <a:rPr lang="en-US" sz="1200">
                <a:latin typeface="Courier New"/>
                <a:ea typeface="+mn-lt"/>
                <a:cs typeface="+mn-lt"/>
              </a:rPr>
              <a:t>Tests Include: </a:t>
            </a:r>
            <a:endParaRPr lang="en-US"/>
          </a:p>
          <a:p>
            <a:r>
              <a:rPr lang="en-US" sz="1200">
                <a:latin typeface="Courier New"/>
                <a:ea typeface="+mn-lt"/>
                <a:cs typeface="+mn-lt"/>
              </a:rPr>
              <a:t>   0 Parameterizations, 0 Shared Test Fixture Classes, 0 Tags. </a:t>
            </a:r>
          </a:p>
          <a:p>
            <a:endParaRPr lang="en-US" sz="1200" dirty="0">
              <a:latin typeface="Courier New"/>
              <a:ea typeface="+mn-lt"/>
              <a:cs typeface="+mn-lt"/>
            </a:endParaRPr>
          </a:p>
          <a:p>
            <a:r>
              <a:rPr lang="en-US" sz="1200">
                <a:latin typeface="Courier New"/>
                <a:ea typeface="+mn-lt"/>
                <a:cs typeface="+mn-lt"/>
              </a:rPr>
              <a:t>Running script_test_fcn_geometry_circleCenterFrom3Points </a:t>
            </a:r>
          </a:p>
          <a:p>
            <a:endParaRPr lang="en-US" sz="1200" dirty="0">
              <a:latin typeface="Courier New"/>
              <a:ea typeface="+mn-lt"/>
              <a:cs typeface="+mn-lt"/>
            </a:endParaRPr>
          </a:p>
          <a:p>
            <a:endParaRPr lang="en-US" sz="1200" dirty="0">
              <a:latin typeface="Courier New"/>
              <a:ea typeface="+mn-lt"/>
              <a:cs typeface="+mn-lt"/>
            </a:endParaRPr>
          </a:p>
          <a:p>
            <a:r>
              <a:rPr lang="en-US" sz="1200">
                <a:latin typeface="Courier New"/>
                <a:ea typeface="+mn-lt"/>
                <a:cs typeface="+mn-lt"/>
              </a:rPr>
              <a:t>Circle 1 </a:t>
            </a:r>
          </a:p>
          <a:p>
            <a:r>
              <a:rPr lang="en-US" sz="1200">
                <a:latin typeface="Courier New"/>
                <a:ea typeface="+mn-lt"/>
                <a:cs typeface="+mn-lt"/>
              </a:rPr>
              <a:t>Points 1: 0.00 0.00 </a:t>
            </a:r>
          </a:p>
          <a:p>
            <a:r>
              <a:rPr lang="en-US" sz="1200">
                <a:latin typeface="Courier New"/>
                <a:ea typeface="+mn-lt"/>
                <a:cs typeface="+mn-lt"/>
              </a:rPr>
              <a:t>Points 2: 1.00 4.00 </a:t>
            </a:r>
          </a:p>
          <a:p>
            <a:r>
              <a:rPr lang="en-US" sz="1200">
                <a:latin typeface="Courier New"/>
                <a:ea typeface="+mn-lt"/>
                <a:cs typeface="+mn-lt"/>
              </a:rPr>
              <a:t>Points 3: 0.50 -1.00 </a:t>
            </a:r>
          </a:p>
          <a:p>
            <a:r>
              <a:rPr lang="en-US" sz="1200">
                <a:latin typeface="Courier New"/>
                <a:ea typeface="+mn-lt"/>
                <a:cs typeface="+mn-lt"/>
              </a:rPr>
              <a:t>Centers: 3.67 1.21 </a:t>
            </a:r>
          </a:p>
          <a:p>
            <a:r>
              <a:rPr lang="en-US" sz="1200">
                <a:latin typeface="Courier New"/>
                <a:ea typeface="+mn-lt"/>
                <a:cs typeface="+mn-lt"/>
              </a:rPr>
              <a:t>Radii: 3.86  </a:t>
            </a:r>
          </a:p>
          <a:p>
            <a:r>
              <a:rPr lang="en-US" sz="1200">
                <a:latin typeface="Courier New"/>
                <a:ea typeface="+mn-lt"/>
                <a:cs typeface="+mn-lt"/>
              </a:rPr>
              <a:t>.26  fig_num = 100;</a:t>
            </a:r>
          </a:p>
          <a:p>
            <a:endParaRPr lang="en-US" sz="1200" dirty="0"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594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8B8CB40D70B14C8E4D51682F6553DB" ma:contentTypeVersion="14" ma:contentTypeDescription="Create a new document." ma:contentTypeScope="" ma:versionID="2c3f81097a3c7aa59b1a856ff689384b">
  <xsd:schema xmlns:xsd="http://www.w3.org/2001/XMLSchema" xmlns:xs="http://www.w3.org/2001/XMLSchema" xmlns:p="http://schemas.microsoft.com/office/2006/metadata/properties" xmlns:ns3="229b778c-4269-4bec-8cd8-a19ac5d4df77" xmlns:ns4="7e5bf9d8-c429-4c51-b29d-7601a8832a99" targetNamespace="http://schemas.microsoft.com/office/2006/metadata/properties" ma:root="true" ma:fieldsID="600eab7384c27e9b49af7ac33660594f" ns3:_="" ns4:_="">
    <xsd:import namespace="229b778c-4269-4bec-8cd8-a19ac5d4df77"/>
    <xsd:import namespace="7e5bf9d8-c429-4c51-b29d-7601a8832a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b778c-4269-4bec-8cd8-a19ac5d4df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bf9d8-c429-4c51-b29d-7601a8832a9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DC84EC-F4B0-441C-B309-B3403A997C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9b778c-4269-4bec-8cd8-a19ac5d4df77"/>
    <ds:schemaRef ds:uri="7e5bf9d8-c429-4c51-b29d-7601a8832a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78B56D-55F6-4857-A8FF-C2C7DA901C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47681A-0EA2-49AC-8B07-7C5BE3ED3D5E}">
  <ds:schemaRefs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229b778c-4269-4bec-8cd8-a19ac5d4df77"/>
    <ds:schemaRef ds:uri="http://www.w3.org/XML/1998/namespace"/>
    <ds:schemaRef ds:uri="http://purl.org/dc/terms/"/>
    <ds:schemaRef ds:uri="http://schemas.microsoft.com/office/infopath/2007/PartnerControls"/>
    <ds:schemaRef ds:uri="7e5bf9d8-c429-4c51-b29d-7601a8832a9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1130</Words>
  <Application>Microsoft Office PowerPoint</Application>
  <PresentationFormat>Widescreen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office theme</vt:lpstr>
      <vt:lpstr>Unit Testing and Test-Driven Development (TDD)</vt:lpstr>
      <vt:lpstr>Unit test: the most atomic type of test.  Test scope is something that can be logically isolated (generally no dependencies on other libraries, files, or functions).</vt:lpstr>
      <vt:lpstr>Advantages: small scope allows for quick testing and straight forward debugging.</vt:lpstr>
      <vt:lpstr>Disadvantages: unit tests do not protect from integration or performance regressions.</vt:lpstr>
      <vt:lpstr>Current implementation is based on binary assertions.  This is typical for simplicity.</vt:lpstr>
      <vt:lpstr>To assert that an error is not thrown, a true assertion can be placed after the point where execution would stop if an error was thrown.</vt:lpstr>
      <vt:lpstr>To assert that an error is thrown, the error can be caught and verified to avoid breaking execution.</vt:lpstr>
      <vt:lpstr>Test suites can be made in several ways.  One of the simplest ways, is to make a test suite from every assertion test in a given file.</vt:lpstr>
      <vt:lpstr>The run method on the runner object can be created and used to call the suite and report the output.</vt:lpstr>
      <vt:lpstr>Wrappers can be used to create test suites from assertions and trigger all created test suites in a given repository.</vt:lpstr>
      <vt:lpstr>One practice for making unit tests is Test Driven Development (TDD). In TDD, requirements are defined as tests and features are only added to turn a test from failing to passing (commonly called red-light, green-lighting).</vt:lpstr>
      <vt:lpstr>This ensure only the functionality to meet the requirement is added.</vt:lpstr>
      <vt:lpstr>This ensure only the functionality to meet the requirement is added.</vt:lpstr>
      <vt:lpstr>This ensure only the functionality to meet the requirement is added.</vt:lpstr>
      <vt:lpstr>This can be a time-consuming way to develop, but it helps ensure that every part of a function has test coverage and serves some use case.</vt:lpstr>
      <vt:lpstr>Environment variables can be used to flag large types of execution on or off (e.g. input sanitation, plotting, testing).</vt:lpstr>
      <vt:lpstr>Environment variables in Windows (called "system variables" by Windows) can be set from the "Advanced system settings" pane in the System Control Panel.</vt:lpstr>
      <vt:lpstr>Environment variables can be set in ~/.bashrc in Linux by adding a line to set the variable at each new terminal session.</vt:lpstr>
      <vt:lpstr>Time profiling may be helpful for identifying "long poles in the tent".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Stephen Harnett</cp:lastModifiedBy>
  <cp:revision>348</cp:revision>
  <dcterms:created xsi:type="dcterms:W3CDTF">2021-09-16T22:40:00Z</dcterms:created>
  <dcterms:modified xsi:type="dcterms:W3CDTF">2022-02-04T19:37:00Z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0x010100F38B8CB40D70B14C8E4D51682F6553DB</vt:lpwstr>
  </property>
</Properties>
</file>