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9" r:id="rId7"/>
    <p:sldId id="270" r:id="rId8"/>
    <p:sldId id="258" r:id="rId9"/>
    <p:sldId id="260" r:id="rId10"/>
    <p:sldId id="261" r:id="rId11"/>
    <p:sldId id="263" r:id="rId12"/>
    <p:sldId id="264" r:id="rId13"/>
    <p:sldId id="268" r:id="rId14"/>
    <p:sldId id="265" r:id="rId15"/>
    <p:sldId id="266" r:id="rId16"/>
    <p:sldId id="271" r:id="rId17"/>
    <p:sldId id="272" r:id="rId18"/>
    <p:sldId id="267"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7A23BE-14EB-579F-CD00-1E08BB0BEFC7}" v="1237" dt="2021-09-17T03:00:25.121"/>
    <p1510:client id="{9E5086C3-6EFD-93AE-3CDA-9B00D2A9CB9E}" v="30" dt="2021-09-18T19:15:41.540"/>
    <p1510:client id="{B8525060-DC6C-4284-9A56-0F9EA311EB1E}" v="255" dt="2021-09-16T23:59:13.536"/>
    <p1510:client id="{BCCF8DA1-90A1-4A03-9ACA-DE63AE8DE80F}" v="35" dt="2021-09-16T22:40:22.515"/>
    <p1510:client id="{C8E64B76-04F7-607E-378F-E2813769C00B}" v="1534" dt="2021-09-19T18:55:42.089"/>
    <p1510:client id="{D5DB0188-97E9-8CB4-95A6-DCDE08699ACE}" v="380" dt="2021-09-26T16:38:40.818"/>
    <p1510:client id="{FCCA67F7-1A49-EAA9-9381-0C41A219E2D9}" v="44" dt="2021-09-26T17:11:48.3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1" d="100"/>
          <a:sy n="71" d="100"/>
        </p:scale>
        <p:origin x="84"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04-Feb-22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04-Feb-22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04-Feb-22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04-Feb-22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04-Feb-22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04-Feb-22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04-Feb-22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04-Feb-22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Unit Testing and </a:t>
            </a:r>
            <a:r>
              <a:rPr lang="en-US">
                <a:cs typeface="Calibri Light"/>
              </a:rPr>
              <a:t>Test-Driven</a:t>
            </a:r>
            <a:r>
              <a:rPr lang="en-US" dirty="0">
                <a:cs typeface="Calibri Light"/>
              </a:rPr>
              <a:t> Development (TDD)</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cs typeface="Calibri"/>
              </a:rPr>
              <a:t>Steve Harnett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a:cs typeface="Calibri Light"/>
              </a:rPr>
              <a:t>Wrappers can be used to create test suites from assertions and trigger all created test </a:t>
            </a:r>
            <a:r>
              <a:rPr lang="en-US" dirty="0">
                <a:cs typeface="Calibri Light"/>
              </a:rPr>
              <a:t>suites in a given repository.</a:t>
            </a:r>
            <a:endParaRPr lang="en-US" dirty="0"/>
          </a:p>
        </p:txBody>
      </p:sp>
      <p:sp>
        <p:nvSpPr>
          <p:cNvPr id="4" name="Rectangle 3">
            <a:extLst>
              <a:ext uri="{FF2B5EF4-FFF2-40B4-BE49-F238E27FC236}">
                <a16:creationId xmlns:a16="http://schemas.microsoft.com/office/drawing/2014/main" id="{0259DDC2-7A72-4E1D-8B27-40FE6A613D24}"/>
              </a:ext>
            </a:extLst>
          </p:cNvPr>
          <p:cNvSpPr/>
          <p:nvPr/>
        </p:nvSpPr>
        <p:spPr>
          <a:xfrm>
            <a:off x="1624959" y="2325599"/>
            <a:ext cx="8939375" cy="403187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solidFill>
                  <a:schemeClr val="accent6">
                    <a:lumMod val="75000"/>
                  </a:schemeClr>
                </a:solidFill>
                <a:latin typeface="Courier New"/>
                <a:ea typeface="+mn-lt"/>
                <a:cs typeface="+mn-lt"/>
              </a:rPr>
              <a:t>% This is a wrapper script to run all the test scripts in the geometry</a:t>
            </a:r>
          </a:p>
          <a:p>
            <a:r>
              <a:rPr lang="en-US" sz="1400">
                <a:solidFill>
                  <a:schemeClr val="accent6">
                    <a:lumMod val="75000"/>
                  </a:schemeClr>
                </a:solidFill>
                <a:latin typeface="Courier New"/>
                <a:ea typeface="+mn-lt"/>
                <a:cs typeface="+mn-lt"/>
              </a:rPr>
              <a:t>% class library for the purpose of evaluating every assertion test in these</a:t>
            </a:r>
          </a:p>
          <a:p>
            <a:r>
              <a:rPr lang="en-US" sz="1400">
                <a:solidFill>
                  <a:schemeClr val="accent6">
                    <a:lumMod val="75000"/>
                  </a:schemeClr>
                </a:solidFill>
                <a:latin typeface="Courier New"/>
                <a:ea typeface="+mn-lt"/>
                <a:cs typeface="+mn-lt"/>
              </a:rPr>
              <a:t>% files</a:t>
            </a:r>
          </a:p>
          <a:p>
            <a:r>
              <a:rPr lang="en-US" sz="1400">
                <a:latin typeface="Courier New"/>
                <a:ea typeface="+mn-lt"/>
                <a:cs typeface="+mn-lt"/>
              </a:rPr>
              <a:t>clear </a:t>
            </a:r>
            <a:r>
              <a:rPr lang="en-US" sz="1400">
                <a:solidFill>
                  <a:srgbClr val="FF0000"/>
                </a:solidFill>
                <a:latin typeface="Courier New"/>
                <a:ea typeface="+mn-lt"/>
                <a:cs typeface="+mn-lt"/>
              </a:rPr>
              <a:t>all</a:t>
            </a:r>
            <a:r>
              <a:rPr lang="en-US" sz="1400">
                <a:latin typeface="Courier New"/>
                <a:ea typeface="+mn-lt"/>
                <a:cs typeface="+mn-lt"/>
              </a:rPr>
              <a:t>; close </a:t>
            </a:r>
            <a:r>
              <a:rPr lang="en-US" sz="1400">
                <a:solidFill>
                  <a:srgbClr val="FF0000"/>
                </a:solidFill>
                <a:latin typeface="Courier New"/>
                <a:ea typeface="+mn-lt"/>
                <a:cs typeface="+mn-lt"/>
              </a:rPr>
              <a:t>all</a:t>
            </a:r>
            <a:r>
              <a:rPr lang="en-US" sz="1400">
                <a:latin typeface="Courier New"/>
                <a:ea typeface="+mn-lt"/>
                <a:cs typeface="+mn-lt"/>
              </a:rPr>
              <a:t>; clc;</a:t>
            </a:r>
          </a:p>
          <a:p>
            <a:r>
              <a:rPr lang="en-US" sz="1400">
                <a:latin typeface="Courier New"/>
                <a:ea typeface="+mn-lt"/>
                <a:cs typeface="+mn-lt"/>
              </a:rPr>
              <a:t>all_scripts = dir(</a:t>
            </a:r>
            <a:r>
              <a:rPr lang="en-US" sz="1400">
                <a:solidFill>
                  <a:srgbClr val="FF0000"/>
                </a:solidFill>
                <a:latin typeface="Courier New"/>
                <a:ea typeface="+mn-lt"/>
                <a:cs typeface="+mn-lt"/>
              </a:rPr>
              <a:t>'script_test_fcn_*'</a:t>
            </a:r>
            <a:r>
              <a:rPr lang="en-US" sz="1400">
                <a:latin typeface="Courier New"/>
                <a:ea typeface="+mn-lt"/>
                <a:cs typeface="+mn-lt"/>
              </a:rPr>
              <a:t>);</a:t>
            </a:r>
          </a:p>
          <a:p>
            <a:r>
              <a:rPr lang="en-US" sz="1400">
                <a:latin typeface="Courier New"/>
                <a:ea typeface="+mn-lt"/>
                <a:cs typeface="+mn-lt"/>
              </a:rPr>
              <a:t>suites = [];</a:t>
            </a:r>
          </a:p>
          <a:p>
            <a:endParaRPr lang="en-US" sz="1600" dirty="0">
              <a:latin typeface="Courier New"/>
              <a:cs typeface="Courier New"/>
            </a:endParaRPr>
          </a:p>
          <a:p>
            <a:r>
              <a:rPr lang="en-US" sz="1400">
                <a:solidFill>
                  <a:schemeClr val="accent1">
                    <a:lumMod val="75000"/>
                  </a:schemeClr>
                </a:solidFill>
                <a:latin typeface="Courier New"/>
                <a:ea typeface="+mn-lt"/>
                <a:cs typeface="+mn-lt"/>
              </a:rPr>
              <a:t>for </a:t>
            </a:r>
            <a:r>
              <a:rPr lang="en-US" sz="1400">
                <a:latin typeface="Courier New"/>
                <a:ea typeface="+mn-lt"/>
                <a:cs typeface="+mn-lt"/>
              </a:rPr>
              <a:t>i_script = 1:length(all_scripts)</a:t>
            </a:r>
          </a:p>
          <a:p>
            <a:r>
              <a:rPr lang="en-US" sz="1400">
                <a:latin typeface="Courier New"/>
                <a:ea typeface="+mn-lt"/>
                <a:cs typeface="+mn-lt"/>
              </a:rPr>
              <a:t>    file_name_extended = all_scripts(i_script).name;</a:t>
            </a:r>
          </a:p>
          <a:p>
            <a:r>
              <a:rPr lang="en-US" sz="1400">
                <a:latin typeface="Courier New"/>
                <a:ea typeface="+mn-lt"/>
                <a:cs typeface="+mn-lt"/>
              </a:rPr>
              <a:t>    file_name = erase(file_name_extended,</a:t>
            </a:r>
            <a:r>
              <a:rPr lang="en-US" sz="1400">
                <a:solidFill>
                  <a:srgbClr val="FF0000"/>
                </a:solidFill>
                <a:latin typeface="Courier New"/>
                <a:ea typeface="+mn-lt"/>
                <a:cs typeface="+mn-lt"/>
              </a:rPr>
              <a:t>'.m'</a:t>
            </a:r>
            <a:r>
              <a:rPr lang="en-US" sz="1400">
                <a:latin typeface="Courier New"/>
                <a:ea typeface="+mn-lt"/>
                <a:cs typeface="+mn-lt"/>
              </a:rPr>
              <a:t>);</a:t>
            </a:r>
          </a:p>
          <a:p>
            <a:r>
              <a:rPr lang="en-US" sz="1400" dirty="0">
                <a:latin typeface="Courier New"/>
                <a:ea typeface="+mn-lt"/>
                <a:cs typeface="+mn-lt"/>
              </a:rPr>
              <a:t>    </a:t>
            </a:r>
            <a:r>
              <a:rPr lang="en-US" sz="1400">
                <a:solidFill>
                  <a:schemeClr val="accent1">
                    <a:lumMod val="75000"/>
                  </a:schemeClr>
                </a:solidFill>
                <a:latin typeface="Courier New"/>
                <a:ea typeface="+mn-lt"/>
                <a:cs typeface="+mn-lt"/>
              </a:rPr>
              <a:t>if </a:t>
            </a:r>
            <a:r>
              <a:rPr lang="en-US" sz="1400">
                <a:latin typeface="Courier New"/>
                <a:ea typeface="+mn-lt"/>
                <a:cs typeface="+mn-lt"/>
              </a:rPr>
              <a:t>~strcmp(mfilename,file_name) &amp;&amp; ~strcmp(file_name(end-3:end),</a:t>
            </a:r>
            <a:r>
              <a:rPr lang="en-US" sz="1400">
                <a:solidFill>
                  <a:srgbClr val="FF0000"/>
                </a:solidFill>
                <a:latin typeface="Courier New"/>
                <a:ea typeface="+mn-lt"/>
                <a:cs typeface="+mn-lt"/>
              </a:rPr>
              <a:t>'.asv'</a:t>
            </a:r>
            <a:r>
              <a:rPr lang="en-US" sz="1400">
                <a:latin typeface="Courier New"/>
                <a:ea typeface="+mn-lt"/>
                <a:cs typeface="+mn-lt"/>
              </a:rPr>
              <a:t>)</a:t>
            </a:r>
          </a:p>
          <a:p>
            <a:r>
              <a:rPr lang="en-US" sz="1400">
                <a:latin typeface="Courier New"/>
                <a:ea typeface="+mn-lt"/>
                <a:cs typeface="+mn-lt"/>
              </a:rPr>
              <a:t>        file_name_trunc = erase(file_name,</a:t>
            </a:r>
            <a:r>
              <a:rPr lang="en-US" sz="1400">
                <a:solidFill>
                  <a:srgbClr val="FF0000"/>
                </a:solidFill>
                <a:latin typeface="Courier New"/>
                <a:ea typeface="+mn-lt"/>
                <a:cs typeface="+mn-lt"/>
              </a:rPr>
              <a:t>'script_'</a:t>
            </a:r>
            <a:r>
              <a:rPr lang="en-US" sz="1400">
                <a:latin typeface="Courier New"/>
                <a:ea typeface="+mn-lt"/>
                <a:cs typeface="+mn-lt"/>
              </a:rPr>
              <a:t>);</a:t>
            </a:r>
          </a:p>
          <a:p>
            <a:r>
              <a:rPr lang="en-US" sz="1400">
                <a:latin typeface="Courier New"/>
                <a:ea typeface="+mn-lt"/>
                <a:cs typeface="+mn-lt"/>
              </a:rPr>
              <a:t>        suite = testsuite(file_name);</a:t>
            </a:r>
          </a:p>
          <a:p>
            <a:r>
              <a:rPr lang="en-US" sz="1400">
                <a:latin typeface="Courier New"/>
                <a:ea typeface="+mn-lt"/>
                <a:cs typeface="+mn-lt"/>
              </a:rPr>
              <a:t>        suites(end+1) = suite;</a:t>
            </a:r>
          </a:p>
          <a:p>
            <a:r>
              <a:rPr lang="en-US" sz="1400" dirty="0">
                <a:latin typeface="Courier New"/>
                <a:ea typeface="+mn-lt"/>
                <a:cs typeface="+mn-lt"/>
              </a:rPr>
              <a:t>  </a:t>
            </a:r>
            <a:r>
              <a:rPr lang="en-US" sz="1400">
                <a:solidFill>
                  <a:schemeClr val="accent1">
                    <a:lumMod val="75000"/>
                  </a:schemeClr>
                </a:solidFill>
                <a:latin typeface="Courier New"/>
                <a:ea typeface="+mn-lt"/>
                <a:cs typeface="+mn-lt"/>
              </a:rPr>
              <a:t>  end</a:t>
            </a:r>
          </a:p>
          <a:p>
            <a:r>
              <a:rPr lang="en-US" sz="1400">
                <a:solidFill>
                  <a:schemeClr val="accent1">
                    <a:lumMod val="75000"/>
                  </a:schemeClr>
                </a:solidFill>
                <a:latin typeface="Courier New"/>
                <a:ea typeface="+mn-lt"/>
                <a:cs typeface="+mn-lt"/>
              </a:rPr>
              <a:t>end</a:t>
            </a:r>
          </a:p>
          <a:p>
            <a:endParaRPr lang="en-US" sz="1600" dirty="0">
              <a:latin typeface="Courier New"/>
              <a:cs typeface="Courier New"/>
            </a:endParaRPr>
          </a:p>
          <a:p>
            <a:r>
              <a:rPr lang="en-US" sz="1400">
                <a:latin typeface="Courier New"/>
                <a:ea typeface="+mn-lt"/>
                <a:cs typeface="+mn-lt"/>
              </a:rPr>
              <a:t>results = run(suites)</a:t>
            </a:r>
          </a:p>
        </p:txBody>
      </p:sp>
    </p:spTree>
    <p:extLst>
      <p:ext uri="{BB962C8B-B14F-4D97-AF65-F5344CB8AC3E}">
        <p14:creationId xmlns:p14="http://schemas.microsoft.com/office/powerpoint/2010/main" val="1617532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01329" y="807577"/>
            <a:ext cx="10515600" cy="1325563"/>
          </a:xfrm>
        </p:spPr>
        <p:txBody>
          <a:bodyPr>
            <a:noAutofit/>
          </a:bodyPr>
          <a:lstStyle/>
          <a:p>
            <a:r>
              <a:rPr lang="en-US" sz="3600">
                <a:cs typeface="Calibri Light"/>
              </a:rPr>
              <a:t>One practice for making unit tests is Test Driven Development (TDD). </a:t>
            </a:r>
            <a:r>
              <a:rPr lang="en-US" sz="3600">
                <a:ea typeface="+mj-lt"/>
                <a:cs typeface="+mj-lt"/>
              </a:rPr>
              <a:t>In TDD, requirements are defined as tests and features are only added to turn a test from failing to passing (commonly called red-light, green-lighting).</a:t>
            </a:r>
          </a:p>
        </p:txBody>
      </p:sp>
      <p:pic>
        <p:nvPicPr>
          <p:cNvPr id="3" name="Picture 5">
            <a:extLst>
              <a:ext uri="{FF2B5EF4-FFF2-40B4-BE49-F238E27FC236}">
                <a16:creationId xmlns:a16="http://schemas.microsoft.com/office/drawing/2014/main" id="{CCA6E486-5D8D-4710-8EF2-1FA55E6D8A24}"/>
              </a:ext>
            </a:extLst>
          </p:cNvPr>
          <p:cNvPicPr>
            <a:picLocks noChangeAspect="1"/>
          </p:cNvPicPr>
          <p:nvPr/>
        </p:nvPicPr>
        <p:blipFill>
          <a:blip r:embed="rId2"/>
          <a:stretch>
            <a:fillRect/>
          </a:stretch>
        </p:blipFill>
        <p:spPr>
          <a:xfrm>
            <a:off x="4724400" y="3475281"/>
            <a:ext cx="2743199" cy="2562148"/>
          </a:xfrm>
          <a:prstGeom prst="rect">
            <a:avLst/>
          </a:prstGeom>
        </p:spPr>
      </p:pic>
    </p:spTree>
    <p:extLst>
      <p:ext uri="{BB962C8B-B14F-4D97-AF65-F5344CB8AC3E}">
        <p14:creationId xmlns:p14="http://schemas.microsoft.com/office/powerpoint/2010/main" val="157360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a:cs typeface="Calibri Light"/>
              </a:rPr>
              <a:t>This ensure only the functionality to meet the requirement is added.</a:t>
            </a:r>
            <a:endParaRPr lang="en-US" dirty="0">
              <a:cs typeface="Calibri Light"/>
            </a:endParaRP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10854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a:t>
            </a:r>
            <a:endParaRPr lang="en-US">
              <a:solidFill>
                <a:srgbClr val="000000"/>
              </a:solidFill>
              <a:latin typeface="Calibri" panose="020F0502020204030204"/>
              <a:cs typeface="Calibri" panose="020F0502020204030204"/>
            </a:endParaRPr>
          </a:p>
          <a:p>
            <a:r>
              <a:rPr lang="en-US" sz="1600">
                <a:solidFill>
                  <a:srgbClr val="028009"/>
                </a:solidFill>
                <a:latin typeface="Courier New"/>
                <a:cs typeface="Courier New"/>
              </a:rPr>
              <a:t>    return a</a:t>
            </a:r>
            <a:endParaRPr lang="en-US">
              <a:cs typeface="Calibri"/>
            </a:endParaRPr>
          </a:p>
          <a:p>
            <a:endParaRPr lang="en-US" sz="1600" dirty="0">
              <a:solidFill>
                <a:srgbClr val="028009"/>
              </a:solidFill>
              <a:latin typeface="Courier New"/>
              <a:cs typeface="Courier New"/>
            </a:endParaRPr>
          </a:p>
          <a:p>
            <a:endParaRPr lang="en-US" sz="1600" dirty="0">
              <a:solidFill>
                <a:srgbClr val="028009"/>
              </a:solidFill>
              <a:latin typeface="Courier New"/>
              <a:ea typeface="+mn-lt"/>
              <a:cs typeface="Courier New"/>
            </a:endParaRPr>
          </a:p>
          <a:p>
            <a:r>
              <a:rPr lang="en-US" sz="1600" dirty="0">
                <a:solidFill>
                  <a:srgbClr val="028009"/>
                </a:solidFill>
                <a:latin typeface="Courier New"/>
                <a:cs typeface="Courier New"/>
              </a:rPr>
              <a:t>    </a:t>
            </a:r>
            <a:endParaRPr lang="en-US"/>
          </a:p>
          <a:p>
            <a:endParaRPr lang="en-US" sz="1600" dirty="0">
              <a:solidFill>
                <a:srgbClr val="028009"/>
              </a:solidFill>
              <a:latin typeface="Courier New"/>
              <a:cs typeface="Courier New"/>
            </a:endParaRPr>
          </a:p>
          <a:p>
            <a:endParaRPr lang="en-US">
              <a:solidFill>
                <a:srgbClr val="000000"/>
              </a:solidFill>
              <a:latin typeface="Calibri" panose="020F0502020204030204"/>
              <a:cs typeface="Calibri" panose="020F0502020204030204"/>
            </a:endParaRPr>
          </a:p>
          <a:p>
            <a:endParaRPr lang="en-US" dirty="0">
              <a:solidFill>
                <a:srgbClr val="000000"/>
              </a:solidFill>
              <a:latin typeface="Calibri"/>
              <a:cs typeface="Calibri"/>
            </a:endParaRPr>
          </a:p>
          <a:p>
            <a:r>
              <a:rPr lang="en-US" sz="1600" dirty="0">
                <a:solidFill>
                  <a:srgbClr val="028009"/>
                </a:solidFill>
                <a:latin typeface="Courier New"/>
                <a:cs typeface="Courier New"/>
              </a:rPr>
              <a:t>        </a:t>
            </a:r>
          </a:p>
          <a:p>
            <a:r>
              <a:rPr lang="en-US" sz="1600" dirty="0">
                <a:solidFill>
                  <a:srgbClr val="028009"/>
                </a:solidFill>
                <a:latin typeface="Courier New"/>
                <a:cs typeface="Courier New"/>
              </a:rPr>
              <a:t>   </a:t>
            </a:r>
            <a:endParaRPr lang="en-US">
              <a:cs typeface="Calibri" panose="020F0502020204030204"/>
            </a:endParaRPr>
          </a:p>
        </p:txBody>
      </p:sp>
    </p:spTree>
    <p:extLst>
      <p:ext uri="{BB962C8B-B14F-4D97-AF65-F5344CB8AC3E}">
        <p14:creationId xmlns:p14="http://schemas.microsoft.com/office/powerpoint/2010/main" val="2754488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a:cs typeface="Calibri Light"/>
              </a:rPr>
              <a:t>This ensure only the functionality to meet the requirement is added.</a:t>
            </a:r>
            <a:endParaRPr lang="en-US" dirty="0">
              <a:cs typeface="Calibri Light"/>
            </a:endParaRP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strike="sngStrike">
                <a:solidFill>
                  <a:srgbClr val="028009"/>
                </a:solidFill>
                <a:latin typeface="Courier New"/>
                <a:cs typeface="Courier New"/>
              </a:rPr>
              <a:t>def sum(a):</a:t>
            </a:r>
            <a:endParaRPr lang="en-US" strike="sngStrike">
              <a:solidFill>
                <a:srgbClr val="000000"/>
              </a:solidFill>
              <a:latin typeface="Calibri" panose="020F0502020204030204"/>
              <a:cs typeface="Calibri" panose="020F0502020204030204"/>
            </a:endParaRPr>
          </a:p>
          <a:p>
            <a:r>
              <a:rPr lang="en-US" sz="1600" strike="sngStrike">
                <a:solidFill>
                  <a:srgbClr val="028009"/>
                </a:solidFill>
                <a:latin typeface="Courier New"/>
                <a:cs typeface="Courier New"/>
              </a:rPr>
              <a:t>    return a</a:t>
            </a:r>
            <a:endParaRPr lang="en-US" strike="sngStrike">
              <a:cs typeface="Calibri"/>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sum(a,b):</a:t>
            </a:r>
            <a:endParaRPr lang="en-US" sz="1600">
              <a:ea typeface="+mn-lt"/>
              <a:cs typeface="+mn-lt"/>
            </a:endParaRPr>
          </a:p>
          <a:p>
            <a:r>
              <a:rPr lang="en-US" sz="1600">
                <a:solidFill>
                  <a:srgbClr val="028009"/>
                </a:solidFill>
                <a:latin typeface="Courier New"/>
                <a:cs typeface="Courier New"/>
              </a:rPr>
              <a:t>    return a + b</a:t>
            </a:r>
            <a:endParaRPr lang="en-US"/>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Tree>
    <p:extLst>
      <p:ext uri="{BB962C8B-B14F-4D97-AF65-F5344CB8AC3E}">
        <p14:creationId xmlns:p14="http://schemas.microsoft.com/office/powerpoint/2010/main" val="35260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a:bodyPr>
          <a:lstStyle/>
          <a:p>
            <a:r>
              <a:rPr lang="en-US">
                <a:cs typeface="Calibri Light"/>
              </a:rPr>
              <a:t>This ensure only the functionality to meet the requirement is added.</a:t>
            </a:r>
            <a:endParaRPr lang="en-US" dirty="0">
              <a:cs typeface="Calibri Light"/>
            </a:endParaRPr>
          </a:p>
        </p:txBody>
      </p:sp>
      <p:sp>
        <p:nvSpPr>
          <p:cNvPr id="4" name="Rectangle 3">
            <a:extLst>
              <a:ext uri="{FF2B5EF4-FFF2-40B4-BE49-F238E27FC236}">
                <a16:creationId xmlns:a16="http://schemas.microsoft.com/office/drawing/2014/main" id="{0259DDC2-7A72-4E1D-8B27-40FE6A613D24}"/>
              </a:ext>
            </a:extLst>
          </p:cNvPr>
          <p:cNvSpPr/>
          <p:nvPr/>
        </p:nvSpPr>
        <p:spPr>
          <a:xfrm>
            <a:off x="961282" y="2105179"/>
            <a:ext cx="3297715"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test cases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 == 0)</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 == 1)</a:t>
            </a:r>
            <a:endParaRPr lang="en-US">
              <a:solidFill>
                <a:srgbClr val="000000"/>
              </a:solidFill>
              <a:latin typeface="Calibri" panose="020F0502020204030204"/>
              <a:cs typeface="Calibri" panose="020F0502020204030204"/>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a:solidFill>
                  <a:srgbClr val="028009"/>
                </a:solidFill>
                <a:latin typeface="Courier New"/>
                <a:cs typeface="Courier New"/>
              </a:rPr>
              <a:t>assert(sum(0,1,2)) = 3</a:t>
            </a: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p:txBody>
      </p:sp>
      <p:sp>
        <p:nvSpPr>
          <p:cNvPr id="6" name="Rectangle 5">
            <a:extLst>
              <a:ext uri="{FF2B5EF4-FFF2-40B4-BE49-F238E27FC236}">
                <a16:creationId xmlns:a16="http://schemas.microsoft.com/office/drawing/2014/main" id="{4A4F257F-B2B8-4812-9183-DDC0FC2C8713}"/>
              </a:ext>
            </a:extLst>
          </p:cNvPr>
          <p:cNvSpPr/>
          <p:nvPr/>
        </p:nvSpPr>
        <p:spPr>
          <a:xfrm>
            <a:off x="4771280" y="2105178"/>
            <a:ext cx="3715586" cy="304698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rgbClr val="028009"/>
                </a:solidFill>
                <a:latin typeface="Courier New"/>
                <a:cs typeface="Courier New"/>
              </a:rPr>
              <a:t>% a function sums inputs</a:t>
            </a:r>
            <a:endParaRPr lang="en-US" sz="1600" dirty="0">
              <a:solidFill>
                <a:srgbClr val="028009"/>
              </a:solidFill>
              <a:latin typeface="Courier New"/>
              <a:cs typeface="Courier New"/>
            </a:endParaRPr>
          </a:p>
          <a:p>
            <a:endParaRPr lang="en-US" sz="1600" dirty="0">
              <a:solidFill>
                <a:srgbClr val="028009"/>
              </a:solidFill>
              <a:latin typeface="Courier New"/>
              <a:cs typeface="Courier New"/>
            </a:endParaRPr>
          </a:p>
          <a:p>
            <a:r>
              <a:rPr lang="en-US" sz="1600" strike="sngStrike">
                <a:solidFill>
                  <a:srgbClr val="028009"/>
                </a:solidFill>
                <a:latin typeface="Courier New"/>
                <a:cs typeface="Courier New"/>
              </a:rPr>
              <a:t>def sum(a):</a:t>
            </a:r>
            <a:endParaRPr lang="en-US" strike="sngStrike">
              <a:solidFill>
                <a:srgbClr val="000000"/>
              </a:solidFill>
              <a:latin typeface="Calibri" panose="020F0502020204030204"/>
              <a:cs typeface="Calibri" panose="020F0502020204030204"/>
            </a:endParaRPr>
          </a:p>
          <a:p>
            <a:r>
              <a:rPr lang="en-US" sz="1600" strike="sngStrike">
                <a:solidFill>
                  <a:srgbClr val="028009"/>
                </a:solidFill>
                <a:latin typeface="Courier New"/>
                <a:cs typeface="Courier New"/>
              </a:rPr>
              <a:t>    return a</a:t>
            </a:r>
            <a:endParaRPr lang="en-US" strike="sngStrike">
              <a:cs typeface="Calibri"/>
            </a:endParaRPr>
          </a:p>
          <a:p>
            <a:endParaRPr lang="en-US" sz="1600" strike="sngStrike" dirty="0">
              <a:solidFill>
                <a:srgbClr val="028009"/>
              </a:solidFill>
              <a:latin typeface="Courier New"/>
              <a:cs typeface="Courier New"/>
            </a:endParaRPr>
          </a:p>
          <a:p>
            <a:r>
              <a:rPr lang="en-US" sz="1600" strike="sngStrike">
                <a:solidFill>
                  <a:srgbClr val="028009"/>
                </a:solidFill>
                <a:latin typeface="Courier New"/>
                <a:cs typeface="Courier New"/>
              </a:rPr>
              <a:t>def sum(a,b):</a:t>
            </a:r>
            <a:endParaRPr lang="en-US" sz="1600" strike="sngStrike">
              <a:ea typeface="+mn-lt"/>
              <a:cs typeface="+mn-lt"/>
            </a:endParaRPr>
          </a:p>
          <a:p>
            <a:r>
              <a:rPr lang="en-US" sz="1600" strike="sngStrike">
                <a:solidFill>
                  <a:srgbClr val="028009"/>
                </a:solidFill>
                <a:latin typeface="Courier New"/>
                <a:cs typeface="Courier New"/>
              </a:rPr>
              <a:t>    return a + b</a:t>
            </a:r>
            <a:endParaRPr lang="en-US" strike="sngStrike"/>
          </a:p>
          <a:p>
            <a:endParaRPr lang="en-US" sz="1600" dirty="0">
              <a:solidFill>
                <a:srgbClr val="028009"/>
              </a:solidFill>
              <a:latin typeface="Courier New"/>
              <a:cs typeface="Courier New"/>
            </a:endParaRPr>
          </a:p>
          <a:p>
            <a:r>
              <a:rPr lang="en-US" sz="1600">
                <a:solidFill>
                  <a:srgbClr val="028009"/>
                </a:solidFill>
                <a:latin typeface="Courier New"/>
                <a:cs typeface="Courier New"/>
              </a:rPr>
              <a:t>def sum(*args):</a:t>
            </a:r>
          </a:p>
          <a:p>
            <a:r>
              <a:rPr lang="en-US" sz="1600">
                <a:solidFill>
                  <a:srgbClr val="028009"/>
                </a:solidFill>
                <a:latin typeface="Courier New"/>
                <a:cs typeface="Courier New"/>
              </a:rPr>
              <a:t>   for item in args:</a:t>
            </a:r>
            <a:endParaRPr lang="en-US">
              <a:solidFill>
                <a:srgbClr val="000000"/>
              </a:solidFill>
              <a:latin typeface="Calibri" panose="020F0502020204030204"/>
              <a:cs typeface="Calibri" panose="020F0502020204030204"/>
            </a:endParaRPr>
          </a:p>
          <a:p>
            <a:r>
              <a:rPr lang="en-US" sz="1600" dirty="0">
                <a:solidFill>
                  <a:srgbClr val="028009"/>
                </a:solidFill>
                <a:latin typeface="Courier New"/>
                <a:cs typeface="Courier New"/>
              </a:rPr>
              <a:t>        ans = </a:t>
            </a:r>
            <a:r>
              <a:rPr lang="en-US" sz="1600">
                <a:solidFill>
                  <a:srgbClr val="028009"/>
                </a:solidFill>
                <a:latin typeface="Courier New"/>
                <a:cs typeface="Courier New"/>
              </a:rPr>
              <a:t>ans + item</a:t>
            </a:r>
            <a:endParaRPr lang="en-US"/>
          </a:p>
          <a:p>
            <a:r>
              <a:rPr lang="en-US" sz="1600">
                <a:solidFill>
                  <a:srgbClr val="028009"/>
                </a:solidFill>
                <a:latin typeface="Courier New"/>
                <a:cs typeface="Courier New"/>
              </a:rPr>
              <a:t>    return ans</a:t>
            </a:r>
            <a:endParaRPr lang="en-US"/>
          </a:p>
        </p:txBody>
      </p:sp>
    </p:spTree>
    <p:extLst>
      <p:ext uri="{BB962C8B-B14F-4D97-AF65-F5344CB8AC3E}">
        <p14:creationId xmlns:p14="http://schemas.microsoft.com/office/powerpoint/2010/main" val="40749887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838200" y="477551"/>
            <a:ext cx="10515600" cy="1325563"/>
          </a:xfrm>
        </p:spPr>
        <p:txBody>
          <a:bodyPr>
            <a:normAutofit fontScale="90000"/>
          </a:bodyPr>
          <a:lstStyle/>
          <a:p>
            <a:r>
              <a:rPr lang="en-US" dirty="0">
                <a:cs typeface="Calibri Light"/>
              </a:rPr>
              <a:t>This can be a time-consuming way to develop, but it helps ensure that every part of a function has </a:t>
            </a:r>
            <a:r>
              <a:rPr lang="en-US">
                <a:cs typeface="Calibri Light"/>
              </a:rPr>
              <a:t>test coverage and serves some use case.</a:t>
            </a:r>
            <a:endParaRPr lang="en-US" dirty="0">
              <a:cs typeface="Calibri Light" panose="020F0302020204030204"/>
            </a:endParaRPr>
          </a:p>
        </p:txBody>
      </p:sp>
    </p:spTree>
    <p:extLst>
      <p:ext uri="{BB962C8B-B14F-4D97-AF65-F5344CB8AC3E}">
        <p14:creationId xmlns:p14="http://schemas.microsoft.com/office/powerpoint/2010/main" val="2115083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4DC94-9DB7-4625-8CAC-298C353AC845}"/>
              </a:ext>
            </a:extLst>
          </p:cNvPr>
          <p:cNvSpPr>
            <a:spLocks noGrp="1"/>
          </p:cNvSpPr>
          <p:nvPr>
            <p:ph type="title"/>
          </p:nvPr>
        </p:nvSpPr>
        <p:spPr/>
        <p:txBody>
          <a:bodyPr>
            <a:normAutofit fontScale="90000"/>
          </a:bodyPr>
          <a:lstStyle/>
          <a:p>
            <a:r>
              <a:rPr lang="en-US" dirty="0">
                <a:cs typeface="Calibri Light"/>
              </a:rPr>
              <a:t>Environment variables can be used to flag large types of execution on or off (e.g. input sanitation, plotting, testing).</a:t>
            </a:r>
            <a:endParaRPr lang="en-US" dirty="0"/>
          </a:p>
        </p:txBody>
      </p:sp>
      <p:sp>
        <p:nvSpPr>
          <p:cNvPr id="5" name="Rectangle 4">
            <a:extLst>
              <a:ext uri="{FF2B5EF4-FFF2-40B4-BE49-F238E27FC236}">
                <a16:creationId xmlns:a16="http://schemas.microsoft.com/office/drawing/2014/main" id="{4C88AF81-A9C5-4788-8B21-2FACCEAEB785}"/>
              </a:ext>
            </a:extLst>
          </p:cNvPr>
          <p:cNvSpPr/>
          <p:nvPr/>
        </p:nvSpPr>
        <p:spPr>
          <a:xfrm>
            <a:off x="1678758" y="2184023"/>
            <a:ext cx="8939375" cy="338554"/>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a:ea typeface="+mn-lt"/>
                <a:cs typeface="+mn-lt"/>
              </a:rPr>
              <a:t>var = </a:t>
            </a:r>
            <a:r>
              <a:rPr lang="en-US" sz="1600" dirty="0" err="1">
                <a:latin typeface="Courier New"/>
                <a:ea typeface="+mn-lt"/>
                <a:cs typeface="+mn-lt"/>
              </a:rPr>
              <a:t>getenv</a:t>
            </a:r>
            <a:r>
              <a:rPr lang="en-US" sz="1600" dirty="0">
                <a:latin typeface="Courier New"/>
                <a:ea typeface="+mn-lt"/>
                <a:cs typeface="+mn-lt"/>
              </a:rPr>
              <a:t>(</a:t>
            </a:r>
            <a:r>
              <a:rPr lang="en-US" sz="1600" dirty="0">
                <a:solidFill>
                  <a:srgbClr val="FF0000"/>
                </a:solidFill>
                <a:latin typeface="Courier New"/>
                <a:ea typeface="+mn-lt"/>
                <a:cs typeface="+mn-lt"/>
              </a:rPr>
              <a:t>'</a:t>
            </a:r>
            <a:r>
              <a:rPr lang="en-US" sz="1600" dirty="0" err="1">
                <a:solidFill>
                  <a:srgbClr val="FF0000"/>
                </a:solidFill>
                <a:latin typeface="Courier New"/>
                <a:ea typeface="+mn-lt"/>
                <a:cs typeface="+mn-lt"/>
              </a:rPr>
              <a:t>variable_name</a:t>
            </a:r>
            <a:r>
              <a:rPr lang="en-US" sz="1600" dirty="0">
                <a:solidFill>
                  <a:srgbClr val="FF0000"/>
                </a:solidFill>
                <a:latin typeface="Courier New"/>
                <a:ea typeface="+mn-lt"/>
                <a:cs typeface="+mn-lt"/>
              </a:rPr>
              <a:t>'</a:t>
            </a:r>
            <a:r>
              <a:rPr lang="en-US" sz="1600" dirty="0">
                <a:latin typeface="Courier New"/>
                <a:ea typeface="+mn-lt"/>
                <a:cs typeface="+mn-lt"/>
              </a:rPr>
              <a:t>)</a:t>
            </a:r>
          </a:p>
        </p:txBody>
      </p:sp>
    </p:spTree>
    <p:extLst>
      <p:ext uri="{BB962C8B-B14F-4D97-AF65-F5344CB8AC3E}">
        <p14:creationId xmlns:p14="http://schemas.microsoft.com/office/powerpoint/2010/main" val="18903163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29B0-0B4C-4CFB-89CD-3C78734A5B4C}"/>
              </a:ext>
            </a:extLst>
          </p:cNvPr>
          <p:cNvSpPr>
            <a:spLocks noGrp="1"/>
          </p:cNvSpPr>
          <p:nvPr>
            <p:ph type="title"/>
          </p:nvPr>
        </p:nvSpPr>
        <p:spPr/>
        <p:txBody>
          <a:bodyPr vert="horz" lIns="91440" tIns="45720" rIns="91440" bIns="45720" rtlCol="0" anchor="ctr">
            <a:noAutofit/>
          </a:bodyPr>
          <a:lstStyle/>
          <a:p>
            <a:r>
              <a:rPr lang="en-US" sz="3600" dirty="0">
                <a:cs typeface="Calibri Light"/>
              </a:rPr>
              <a:t>Environment variables in Windows (called "system variables" by Windows) can be set from the "Advanced system settings" pane in the System Control Panel.</a:t>
            </a:r>
          </a:p>
        </p:txBody>
      </p:sp>
      <p:pic>
        <p:nvPicPr>
          <p:cNvPr id="4" name="Picture 4" descr="Graphical user interface, text, application, email&#10;&#10;Description automatically generated">
            <a:extLst>
              <a:ext uri="{FF2B5EF4-FFF2-40B4-BE49-F238E27FC236}">
                <a16:creationId xmlns:a16="http://schemas.microsoft.com/office/drawing/2014/main" id="{85890360-91E3-40D7-938C-A36F0A84818F}"/>
              </a:ext>
            </a:extLst>
          </p:cNvPr>
          <p:cNvPicPr>
            <a:picLocks noGrp="1" noChangeAspect="1"/>
          </p:cNvPicPr>
          <p:nvPr>
            <p:ph idx="1"/>
          </p:nvPr>
        </p:nvPicPr>
        <p:blipFill>
          <a:blip r:embed="rId2"/>
          <a:stretch>
            <a:fillRect/>
          </a:stretch>
        </p:blipFill>
        <p:spPr>
          <a:xfrm>
            <a:off x="661300" y="2182432"/>
            <a:ext cx="4556870" cy="2554515"/>
          </a:xfrm>
        </p:spPr>
      </p:pic>
      <p:pic>
        <p:nvPicPr>
          <p:cNvPr id="5" name="Picture 5" descr="Graphical user interface, text, application, email&#10;&#10;Description automatically generated">
            <a:extLst>
              <a:ext uri="{FF2B5EF4-FFF2-40B4-BE49-F238E27FC236}">
                <a16:creationId xmlns:a16="http://schemas.microsoft.com/office/drawing/2014/main" id="{BBC3A6C1-2BA7-4210-919F-F316633577EB}"/>
              </a:ext>
            </a:extLst>
          </p:cNvPr>
          <p:cNvPicPr>
            <a:picLocks noChangeAspect="1"/>
          </p:cNvPicPr>
          <p:nvPr/>
        </p:nvPicPr>
        <p:blipFill>
          <a:blip r:embed="rId3"/>
          <a:stretch>
            <a:fillRect/>
          </a:stretch>
        </p:blipFill>
        <p:spPr>
          <a:xfrm>
            <a:off x="5362547" y="2079339"/>
            <a:ext cx="3131388" cy="3549318"/>
          </a:xfrm>
          <a:prstGeom prst="rect">
            <a:avLst/>
          </a:prstGeom>
        </p:spPr>
      </p:pic>
      <p:sp>
        <p:nvSpPr>
          <p:cNvPr id="6" name="Oval 5">
            <a:extLst>
              <a:ext uri="{FF2B5EF4-FFF2-40B4-BE49-F238E27FC236}">
                <a16:creationId xmlns:a16="http://schemas.microsoft.com/office/drawing/2014/main" id="{2A76E730-31F2-4C04-AF2E-B9FB5FCE4F29}"/>
              </a:ext>
            </a:extLst>
          </p:cNvPr>
          <p:cNvSpPr/>
          <p:nvPr/>
        </p:nvSpPr>
        <p:spPr>
          <a:xfrm>
            <a:off x="6924100" y="4734498"/>
            <a:ext cx="1682150" cy="6080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F34117-A361-4680-831E-756DE1993F16}"/>
              </a:ext>
            </a:extLst>
          </p:cNvPr>
          <p:cNvSpPr/>
          <p:nvPr/>
        </p:nvSpPr>
        <p:spPr>
          <a:xfrm>
            <a:off x="607763" y="2925895"/>
            <a:ext cx="1002778" cy="176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Graphical user interface, text, application, email&#10;&#10;Description automatically generated">
            <a:extLst>
              <a:ext uri="{FF2B5EF4-FFF2-40B4-BE49-F238E27FC236}">
                <a16:creationId xmlns:a16="http://schemas.microsoft.com/office/drawing/2014/main" id="{3F1DE865-FAAC-48BA-8ED5-6E3CB3498B3B}"/>
              </a:ext>
            </a:extLst>
          </p:cNvPr>
          <p:cNvPicPr>
            <a:picLocks noChangeAspect="1"/>
          </p:cNvPicPr>
          <p:nvPr/>
        </p:nvPicPr>
        <p:blipFill>
          <a:blip r:embed="rId4"/>
          <a:stretch>
            <a:fillRect/>
          </a:stretch>
        </p:blipFill>
        <p:spPr>
          <a:xfrm>
            <a:off x="8543580" y="2248242"/>
            <a:ext cx="3440934" cy="1351635"/>
          </a:xfrm>
          <a:prstGeom prst="rect">
            <a:avLst/>
          </a:prstGeom>
        </p:spPr>
      </p:pic>
      <p:sp>
        <p:nvSpPr>
          <p:cNvPr id="9" name="Oval 8">
            <a:extLst>
              <a:ext uri="{FF2B5EF4-FFF2-40B4-BE49-F238E27FC236}">
                <a16:creationId xmlns:a16="http://schemas.microsoft.com/office/drawing/2014/main" id="{57F52A22-611C-48A8-9584-C8ABDBFCFE9F}"/>
              </a:ext>
            </a:extLst>
          </p:cNvPr>
          <p:cNvSpPr/>
          <p:nvPr/>
        </p:nvSpPr>
        <p:spPr>
          <a:xfrm>
            <a:off x="1030076" y="2301605"/>
            <a:ext cx="1553621" cy="18569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6C5D019-2B9B-44C6-A117-EEC404C493C2}"/>
              </a:ext>
            </a:extLst>
          </p:cNvPr>
          <p:cNvSpPr txBox="1">
            <a:spLocks/>
          </p:cNvSpPr>
          <p:nvPr/>
        </p:nvSpPr>
        <p:spPr>
          <a:xfrm>
            <a:off x="2487058" y="2023164"/>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1</a:t>
            </a:r>
            <a:endParaRPr lang="en-US" b="1">
              <a:solidFill>
                <a:srgbClr val="FF0000"/>
              </a:solidFill>
              <a:cs typeface="Calibri Light"/>
            </a:endParaRPr>
          </a:p>
        </p:txBody>
      </p:sp>
      <p:sp>
        <p:nvSpPr>
          <p:cNvPr id="12" name="Title 1">
            <a:extLst>
              <a:ext uri="{FF2B5EF4-FFF2-40B4-BE49-F238E27FC236}">
                <a16:creationId xmlns:a16="http://schemas.microsoft.com/office/drawing/2014/main" id="{4E07E73D-CAA3-4681-8A7D-3DB3069B775C}"/>
              </a:ext>
            </a:extLst>
          </p:cNvPr>
          <p:cNvSpPr txBox="1">
            <a:spLocks/>
          </p:cNvSpPr>
          <p:nvPr/>
        </p:nvSpPr>
        <p:spPr>
          <a:xfrm>
            <a:off x="715178" y="2968778"/>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2</a:t>
            </a:r>
            <a:endParaRPr lang="en-US" b="1" dirty="0">
              <a:solidFill>
                <a:srgbClr val="FF0000"/>
              </a:solidFill>
              <a:cs typeface="Calibri Light"/>
            </a:endParaRPr>
          </a:p>
        </p:txBody>
      </p:sp>
      <p:sp>
        <p:nvSpPr>
          <p:cNvPr id="13" name="Title 1">
            <a:extLst>
              <a:ext uri="{FF2B5EF4-FFF2-40B4-BE49-F238E27FC236}">
                <a16:creationId xmlns:a16="http://schemas.microsoft.com/office/drawing/2014/main" id="{4328967E-FA58-4A69-A781-E12AAF02C389}"/>
              </a:ext>
            </a:extLst>
          </p:cNvPr>
          <p:cNvSpPr txBox="1">
            <a:spLocks/>
          </p:cNvSpPr>
          <p:nvPr/>
        </p:nvSpPr>
        <p:spPr>
          <a:xfrm>
            <a:off x="6581660" y="4667212"/>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3</a:t>
            </a:r>
            <a:endParaRPr lang="en-US" b="1" dirty="0">
              <a:solidFill>
                <a:srgbClr val="FF0000"/>
              </a:solidFill>
              <a:cs typeface="Calibri Light"/>
            </a:endParaRPr>
          </a:p>
        </p:txBody>
      </p:sp>
      <p:sp>
        <p:nvSpPr>
          <p:cNvPr id="14" name="Title 1">
            <a:extLst>
              <a:ext uri="{FF2B5EF4-FFF2-40B4-BE49-F238E27FC236}">
                <a16:creationId xmlns:a16="http://schemas.microsoft.com/office/drawing/2014/main" id="{06A8B0CB-3B1C-465E-96E1-97A066E963F7}"/>
              </a:ext>
            </a:extLst>
          </p:cNvPr>
          <p:cNvSpPr txBox="1">
            <a:spLocks/>
          </p:cNvSpPr>
          <p:nvPr/>
        </p:nvSpPr>
        <p:spPr>
          <a:xfrm>
            <a:off x="9758190" y="3115669"/>
            <a:ext cx="343360" cy="7379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FF0000"/>
                </a:solidFill>
                <a:cs typeface="Calibri Light"/>
              </a:rPr>
              <a:t>4</a:t>
            </a:r>
            <a:endParaRPr lang="en-US" b="1" dirty="0">
              <a:solidFill>
                <a:srgbClr val="FF0000"/>
              </a:solidFill>
              <a:cs typeface="Calibri Light"/>
            </a:endParaRPr>
          </a:p>
        </p:txBody>
      </p:sp>
    </p:spTree>
    <p:extLst>
      <p:ext uri="{BB962C8B-B14F-4D97-AF65-F5344CB8AC3E}">
        <p14:creationId xmlns:p14="http://schemas.microsoft.com/office/powerpoint/2010/main" val="3905549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22B53-A77F-4A0C-B8BD-5660F173895E}"/>
              </a:ext>
            </a:extLst>
          </p:cNvPr>
          <p:cNvSpPr>
            <a:spLocks noGrp="1"/>
          </p:cNvSpPr>
          <p:nvPr>
            <p:ph type="title"/>
          </p:nvPr>
        </p:nvSpPr>
        <p:spPr/>
        <p:txBody>
          <a:bodyPr>
            <a:normAutofit fontScale="90000"/>
          </a:bodyPr>
          <a:lstStyle/>
          <a:p>
            <a:r>
              <a:rPr lang="en-US" dirty="0">
                <a:cs typeface="Calibri Light"/>
              </a:rPr>
              <a:t>Environment variables can be set in </a:t>
            </a:r>
            <a:r>
              <a:rPr lang="en-US" dirty="0">
                <a:latin typeface="Courier New"/>
                <a:cs typeface="Calibri Light"/>
              </a:rPr>
              <a:t>~/.</a:t>
            </a:r>
            <a:r>
              <a:rPr lang="en-US" dirty="0" err="1">
                <a:latin typeface="Courier New"/>
                <a:cs typeface="Calibri Light"/>
              </a:rPr>
              <a:t>bashrc</a:t>
            </a:r>
            <a:r>
              <a:rPr lang="en-US" dirty="0">
                <a:cs typeface="Calibri Light"/>
              </a:rPr>
              <a:t> in Linux by adding a line to set the variable at each new terminal session.</a:t>
            </a:r>
            <a:endParaRPr lang="en-US" dirty="0"/>
          </a:p>
        </p:txBody>
      </p:sp>
      <p:sp>
        <p:nvSpPr>
          <p:cNvPr id="3" name="Content Placeholder 2">
            <a:extLst>
              <a:ext uri="{FF2B5EF4-FFF2-40B4-BE49-F238E27FC236}">
                <a16:creationId xmlns:a16="http://schemas.microsoft.com/office/drawing/2014/main" id="{8DF33793-26D3-49F8-84B6-88B2C461D5BC}"/>
              </a:ext>
            </a:extLst>
          </p:cNvPr>
          <p:cNvSpPr>
            <a:spLocks noGrp="1"/>
          </p:cNvSpPr>
          <p:nvPr>
            <p:ph idx="1"/>
          </p:nvPr>
        </p:nvSpPr>
        <p:spPr>
          <a:xfrm>
            <a:off x="3096657" y="3156829"/>
            <a:ext cx="6081312" cy="541339"/>
          </a:xfrm>
          <a:solidFill>
            <a:schemeClr val="tx1"/>
          </a:solidFill>
        </p:spPr>
        <p:txBody>
          <a:bodyPr vert="horz" lIns="91440" tIns="45720" rIns="91440" bIns="45720" rtlCol="0" anchor="t">
            <a:normAutofit/>
          </a:bodyPr>
          <a:lstStyle/>
          <a:p>
            <a:pPr marL="0" indent="0">
              <a:buNone/>
            </a:pPr>
            <a:r>
              <a:rPr lang="en-US" dirty="0">
                <a:solidFill>
                  <a:schemeClr val="bg1"/>
                </a:solidFill>
                <a:latin typeface="Consolas"/>
              </a:rPr>
              <a:t>export VAR_NAME=</a:t>
            </a:r>
            <a:r>
              <a:rPr lang="en-US" dirty="0" err="1">
                <a:solidFill>
                  <a:schemeClr val="bg1"/>
                </a:solidFill>
                <a:latin typeface="Consolas"/>
              </a:rPr>
              <a:t>variable_value</a:t>
            </a:r>
            <a:endParaRPr lang="en-US" dirty="0" err="1">
              <a:solidFill>
                <a:schemeClr val="bg1"/>
              </a:solidFill>
              <a:latin typeface="Consolas"/>
              <a:cs typeface="Calibri" panose="020F0502020204030204"/>
            </a:endParaRPr>
          </a:p>
        </p:txBody>
      </p:sp>
    </p:spTree>
    <p:extLst>
      <p:ext uri="{BB962C8B-B14F-4D97-AF65-F5344CB8AC3E}">
        <p14:creationId xmlns:p14="http://schemas.microsoft.com/office/powerpoint/2010/main" val="2367444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5F7-91A0-40CA-B786-E2BD60DB8BB9}"/>
              </a:ext>
            </a:extLst>
          </p:cNvPr>
          <p:cNvSpPr>
            <a:spLocks noGrp="1"/>
          </p:cNvSpPr>
          <p:nvPr>
            <p:ph type="title"/>
          </p:nvPr>
        </p:nvSpPr>
        <p:spPr/>
        <p:txBody>
          <a:bodyPr/>
          <a:lstStyle/>
          <a:p>
            <a:r>
              <a:rPr lang="en-US">
                <a:cs typeface="Calibri Light"/>
              </a:rPr>
              <a:t>Time profiling may be helpful for identifying "long poles in the tent".</a:t>
            </a:r>
            <a:endParaRPr lang="en-US"/>
          </a:p>
        </p:txBody>
      </p:sp>
      <p:pic>
        <p:nvPicPr>
          <p:cNvPr id="4" name="Picture 4" descr="Table&#10;&#10;Description automatically generated">
            <a:extLst>
              <a:ext uri="{FF2B5EF4-FFF2-40B4-BE49-F238E27FC236}">
                <a16:creationId xmlns:a16="http://schemas.microsoft.com/office/drawing/2014/main" id="{BEBC6E6C-3B4E-4427-BC24-48A2C4019217}"/>
              </a:ext>
            </a:extLst>
          </p:cNvPr>
          <p:cNvPicPr>
            <a:picLocks noGrp="1" noChangeAspect="1"/>
          </p:cNvPicPr>
          <p:nvPr>
            <p:ph idx="1"/>
          </p:nvPr>
        </p:nvPicPr>
        <p:blipFill>
          <a:blip r:embed="rId2"/>
          <a:stretch>
            <a:fillRect/>
          </a:stretch>
        </p:blipFill>
        <p:spPr>
          <a:xfrm>
            <a:off x="2452222" y="1825625"/>
            <a:ext cx="7287556" cy="4351338"/>
          </a:xfrm>
        </p:spPr>
      </p:pic>
    </p:spTree>
    <p:extLst>
      <p:ext uri="{BB962C8B-B14F-4D97-AF65-F5344CB8AC3E}">
        <p14:creationId xmlns:p14="http://schemas.microsoft.com/office/powerpoint/2010/main" val="1318835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8A02-DF9E-411D-9CC9-3E53348AFB86}"/>
              </a:ext>
            </a:extLst>
          </p:cNvPr>
          <p:cNvSpPr>
            <a:spLocks noGrp="1"/>
          </p:cNvSpPr>
          <p:nvPr>
            <p:ph type="title"/>
          </p:nvPr>
        </p:nvSpPr>
        <p:spPr/>
        <p:txBody>
          <a:bodyPr vert="horz" lIns="91440" tIns="45720" rIns="91440" bIns="45720" rtlCol="0" anchor="ctr">
            <a:noAutofit/>
          </a:bodyPr>
          <a:lstStyle/>
          <a:p>
            <a:r>
              <a:rPr lang="en-US" sz="3600" dirty="0">
                <a:cs typeface="Calibri Light"/>
              </a:rPr>
              <a:t>Unit test: the most atomic type of test.  Test scope </a:t>
            </a:r>
            <a:r>
              <a:rPr lang="en-US" sz="3600">
                <a:cs typeface="Calibri Light"/>
              </a:rPr>
              <a:t>is something that can be logically isolated (generally no dependencies on other libraries, files, or functions).</a:t>
            </a:r>
            <a:endParaRPr lang="en-US" sz="3600" dirty="0">
              <a:cs typeface="Calibri Light"/>
            </a:endParaRPr>
          </a:p>
        </p:txBody>
      </p:sp>
      <p:pic>
        <p:nvPicPr>
          <p:cNvPr id="4" name="Picture 4" descr="A picture containing pool ball, pool table, furniture, sport&#10;&#10;Description automatically generated">
            <a:extLst>
              <a:ext uri="{FF2B5EF4-FFF2-40B4-BE49-F238E27FC236}">
                <a16:creationId xmlns:a16="http://schemas.microsoft.com/office/drawing/2014/main" id="{0F7E8A29-8542-42BA-979E-129B48ED361C}"/>
              </a:ext>
            </a:extLst>
          </p:cNvPr>
          <p:cNvPicPr>
            <a:picLocks noGrp="1" noChangeAspect="1"/>
          </p:cNvPicPr>
          <p:nvPr>
            <p:ph idx="1"/>
          </p:nvPr>
        </p:nvPicPr>
        <p:blipFill>
          <a:blip r:embed="rId2"/>
          <a:stretch>
            <a:fillRect/>
          </a:stretch>
        </p:blipFill>
        <p:spPr>
          <a:xfrm>
            <a:off x="4173857" y="1825625"/>
            <a:ext cx="3844286" cy="4351338"/>
          </a:xfrm>
        </p:spPr>
      </p:pic>
    </p:spTree>
    <p:extLst>
      <p:ext uri="{BB962C8B-B14F-4D97-AF65-F5344CB8AC3E}">
        <p14:creationId xmlns:p14="http://schemas.microsoft.com/office/powerpoint/2010/main" val="112246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587B-7D99-4623-B11E-50A082537F8E}"/>
              </a:ext>
            </a:extLst>
          </p:cNvPr>
          <p:cNvSpPr>
            <a:spLocks noGrp="1"/>
          </p:cNvSpPr>
          <p:nvPr>
            <p:ph type="title"/>
          </p:nvPr>
        </p:nvSpPr>
        <p:spPr/>
        <p:txBody>
          <a:bodyPr/>
          <a:lstStyle/>
          <a:p>
            <a:r>
              <a:rPr lang="en-US" dirty="0">
                <a:cs typeface="Calibri Light"/>
              </a:rPr>
              <a:t>Advantages: small scope allows for quick </a:t>
            </a:r>
            <a:r>
              <a:rPr lang="en-US">
                <a:cs typeface="Calibri Light"/>
              </a:rPr>
              <a:t>testing and straight forward debugging.</a:t>
            </a:r>
            <a:endParaRPr lang="en-US"/>
          </a:p>
        </p:txBody>
      </p:sp>
      <p:sp>
        <p:nvSpPr>
          <p:cNvPr id="3" name="Content Placeholder 2">
            <a:extLst>
              <a:ext uri="{FF2B5EF4-FFF2-40B4-BE49-F238E27FC236}">
                <a16:creationId xmlns:a16="http://schemas.microsoft.com/office/drawing/2014/main" id="{0A07D7DA-F6F9-4663-9199-C53DEABD941C}"/>
              </a:ext>
            </a:extLst>
          </p:cNvPr>
          <p:cNvSpPr>
            <a:spLocks noGrp="1"/>
          </p:cNvSpPr>
          <p:nvPr>
            <p:ph idx="1"/>
          </p:nvPr>
        </p:nvSpPr>
        <p:spPr>
          <a:xfrm>
            <a:off x="838200" y="4261527"/>
            <a:ext cx="2470879" cy="578814"/>
          </a:xfrm>
        </p:spPr>
        <p:txBody>
          <a:bodyPr vert="horz" lIns="91440" tIns="45720" rIns="91440" bIns="45720" rtlCol="0" anchor="t">
            <a:noAutofit/>
          </a:bodyPr>
          <a:lstStyle/>
          <a:p>
            <a:pPr marL="0" indent="0">
              <a:buNone/>
            </a:pPr>
            <a:r>
              <a:rPr lang="en-US" sz="2200">
                <a:cs typeface="Calibri"/>
              </a:rPr>
              <a:t>The same function calls without instrumentation:</a:t>
            </a:r>
          </a:p>
        </p:txBody>
      </p:sp>
      <p:pic>
        <p:nvPicPr>
          <p:cNvPr id="5" name="Picture 5" descr="Table&#10;&#10;Description automatically generated">
            <a:extLst>
              <a:ext uri="{FF2B5EF4-FFF2-40B4-BE49-F238E27FC236}">
                <a16:creationId xmlns:a16="http://schemas.microsoft.com/office/drawing/2014/main" id="{842C434C-A9C1-45C9-9C6C-C43A411D95D5}"/>
              </a:ext>
            </a:extLst>
          </p:cNvPr>
          <p:cNvPicPr>
            <a:picLocks noChangeAspect="1"/>
          </p:cNvPicPr>
          <p:nvPr/>
        </p:nvPicPr>
        <p:blipFill>
          <a:blip r:embed="rId2"/>
          <a:stretch>
            <a:fillRect/>
          </a:stretch>
        </p:blipFill>
        <p:spPr>
          <a:xfrm>
            <a:off x="3675089" y="1822066"/>
            <a:ext cx="6628150" cy="2276983"/>
          </a:xfrm>
          <a:prstGeom prst="rect">
            <a:avLst/>
          </a:prstGeom>
        </p:spPr>
      </p:pic>
      <p:pic>
        <p:nvPicPr>
          <p:cNvPr id="6" name="Picture 6" descr="Table&#10;&#10;Description automatically generated">
            <a:extLst>
              <a:ext uri="{FF2B5EF4-FFF2-40B4-BE49-F238E27FC236}">
                <a16:creationId xmlns:a16="http://schemas.microsoft.com/office/drawing/2014/main" id="{58187C6E-8954-4498-9E1F-6A6450846B50}"/>
              </a:ext>
            </a:extLst>
          </p:cNvPr>
          <p:cNvPicPr>
            <a:picLocks noChangeAspect="1"/>
          </p:cNvPicPr>
          <p:nvPr/>
        </p:nvPicPr>
        <p:blipFill>
          <a:blip r:embed="rId3"/>
          <a:stretch>
            <a:fillRect/>
          </a:stretch>
        </p:blipFill>
        <p:spPr>
          <a:xfrm>
            <a:off x="3675089" y="4255949"/>
            <a:ext cx="6628150" cy="2318494"/>
          </a:xfrm>
          <a:prstGeom prst="rect">
            <a:avLst/>
          </a:prstGeom>
        </p:spPr>
      </p:pic>
      <p:sp>
        <p:nvSpPr>
          <p:cNvPr id="8" name="Content Placeholder 2">
            <a:extLst>
              <a:ext uri="{FF2B5EF4-FFF2-40B4-BE49-F238E27FC236}">
                <a16:creationId xmlns:a16="http://schemas.microsoft.com/office/drawing/2014/main" id="{44DA5205-23CA-4542-9B03-80AA7E71F710}"/>
              </a:ext>
            </a:extLst>
          </p:cNvPr>
          <p:cNvSpPr txBox="1">
            <a:spLocks/>
          </p:cNvSpPr>
          <p:nvPr/>
        </p:nvSpPr>
        <p:spPr>
          <a:xfrm>
            <a:off x="990600" y="1978025"/>
            <a:ext cx="2470879" cy="578814"/>
          </a:xfrm>
          <a:prstGeom prst="rect">
            <a:avLst/>
          </a:prstGeom>
        </p:spPr>
        <p:txBody>
          <a:bodyPr vert="horz" lIns="91440" tIns="45720" rIns="91440" bIns="45720" rtlCol="0" anchor="t">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cs typeface="Calibri"/>
              </a:rPr>
              <a:t>Instrumented with 19 assertion tests:</a:t>
            </a:r>
            <a:endParaRPr lang="en-US" dirty="0">
              <a:cs typeface="Calibri"/>
            </a:endParaRPr>
          </a:p>
        </p:txBody>
      </p:sp>
    </p:spTree>
    <p:extLst>
      <p:ext uri="{BB962C8B-B14F-4D97-AF65-F5344CB8AC3E}">
        <p14:creationId xmlns:p14="http://schemas.microsoft.com/office/powerpoint/2010/main" val="370722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D8EF0-BAA6-4229-BD3F-FCFB2A62F5E2}"/>
              </a:ext>
            </a:extLst>
          </p:cNvPr>
          <p:cNvSpPr>
            <a:spLocks noGrp="1"/>
          </p:cNvSpPr>
          <p:nvPr>
            <p:ph type="title"/>
          </p:nvPr>
        </p:nvSpPr>
        <p:spPr/>
        <p:txBody>
          <a:bodyPr/>
          <a:lstStyle/>
          <a:p>
            <a:r>
              <a:rPr lang="en-US" dirty="0">
                <a:cs typeface="Calibri Light"/>
              </a:rPr>
              <a:t>Disadvantages: unit tests do not protect from integration or </a:t>
            </a:r>
            <a:r>
              <a:rPr lang="en-US">
                <a:cs typeface="Calibri Light"/>
              </a:rPr>
              <a:t>performance regressions.</a:t>
            </a:r>
            <a:endParaRPr lang="en-US"/>
          </a:p>
        </p:txBody>
      </p:sp>
      <p:pic>
        <p:nvPicPr>
          <p:cNvPr id="4" name="Picture 4" descr="Diagram, schematic&#10;&#10;Description automatically generated">
            <a:extLst>
              <a:ext uri="{FF2B5EF4-FFF2-40B4-BE49-F238E27FC236}">
                <a16:creationId xmlns:a16="http://schemas.microsoft.com/office/drawing/2014/main" id="{813E567E-57EF-4D9C-BECB-3C2EA25C34A4}"/>
              </a:ext>
            </a:extLst>
          </p:cNvPr>
          <p:cNvPicPr>
            <a:picLocks noChangeAspect="1"/>
          </p:cNvPicPr>
          <p:nvPr/>
        </p:nvPicPr>
        <p:blipFill>
          <a:blip r:embed="rId2"/>
          <a:stretch>
            <a:fillRect/>
          </a:stretch>
        </p:blipFill>
        <p:spPr>
          <a:xfrm>
            <a:off x="1033378" y="2986193"/>
            <a:ext cx="4504246" cy="1538017"/>
          </a:xfrm>
          <a:prstGeom prst="rect">
            <a:avLst/>
          </a:prstGeom>
        </p:spPr>
      </p:pic>
      <p:pic>
        <p:nvPicPr>
          <p:cNvPr id="5" name="Picture 5">
            <a:extLst>
              <a:ext uri="{FF2B5EF4-FFF2-40B4-BE49-F238E27FC236}">
                <a16:creationId xmlns:a16="http://schemas.microsoft.com/office/drawing/2014/main" id="{98235177-B077-4D96-A571-0F6864AA5CB4}"/>
              </a:ext>
            </a:extLst>
          </p:cNvPr>
          <p:cNvPicPr>
            <a:picLocks noChangeAspect="1"/>
          </p:cNvPicPr>
          <p:nvPr/>
        </p:nvPicPr>
        <p:blipFill>
          <a:blip r:embed="rId3"/>
          <a:stretch>
            <a:fillRect/>
          </a:stretch>
        </p:blipFill>
        <p:spPr>
          <a:xfrm>
            <a:off x="7894698" y="2933072"/>
            <a:ext cx="1003359" cy="1638839"/>
          </a:xfrm>
          <a:prstGeom prst="rect">
            <a:avLst/>
          </a:prstGeom>
        </p:spPr>
      </p:pic>
      <p:cxnSp>
        <p:nvCxnSpPr>
          <p:cNvPr id="10" name="Straight Arrow Connector 9">
            <a:extLst>
              <a:ext uri="{FF2B5EF4-FFF2-40B4-BE49-F238E27FC236}">
                <a16:creationId xmlns:a16="http://schemas.microsoft.com/office/drawing/2014/main" id="{A936097B-ED55-49AD-B065-D3A012F20B34}"/>
              </a:ext>
            </a:extLst>
          </p:cNvPr>
          <p:cNvCxnSpPr/>
          <p:nvPr/>
        </p:nvCxnSpPr>
        <p:spPr>
          <a:xfrm>
            <a:off x="7779055" y="2752611"/>
            <a:ext cx="1223114" cy="1948390"/>
          </a:xfrm>
          <a:prstGeom prst="straightConnector1">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6083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dirty="0">
                <a:cs typeface="Calibri Light"/>
              </a:rPr>
              <a:t>Current implementation is based on binary assertions.  This is typical for simplicity.  For robustness, assertions pair well with rounding so that computational </a:t>
            </a:r>
            <a:r>
              <a:rPr lang="en-US" sz="3200">
                <a:cs typeface="Calibri Light"/>
              </a:rPr>
              <a:t>precision error does </a:t>
            </a:r>
            <a:r>
              <a:rPr lang="en-US" sz="3200" dirty="0">
                <a:cs typeface="Calibri Light"/>
              </a:rPr>
              <a:t>not cause the test to be “flakey” (inconsistent)</a:t>
            </a:r>
            <a:endParaRPr lang="en-US" sz="3200" dirty="0"/>
          </a:p>
        </p:txBody>
      </p:sp>
      <p:sp>
        <p:nvSpPr>
          <p:cNvPr id="4" name="Rectangle 3">
            <a:extLst>
              <a:ext uri="{FF2B5EF4-FFF2-40B4-BE49-F238E27FC236}">
                <a16:creationId xmlns:a16="http://schemas.microsoft.com/office/drawing/2014/main" id="{0259DDC2-7A72-4E1D-8B27-40FE6A613D24}"/>
              </a:ext>
            </a:extLst>
          </p:cNvPr>
          <p:cNvSpPr/>
          <p:nvPr/>
        </p:nvSpPr>
        <p:spPr>
          <a:xfrm>
            <a:off x="1924560" y="2154340"/>
            <a:ext cx="7802620"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BASIC example 1</a:t>
            </a:r>
            <a:endParaRPr lang="en-US">
              <a:solidFill>
                <a:schemeClr val="accent6">
                  <a:lumMod val="75000"/>
                </a:schemeClr>
              </a:solidFill>
              <a:latin typeface="Courier New"/>
              <a:ea typeface="+mn-lt"/>
              <a:cs typeface="+mn-lt"/>
            </a:endParaRPr>
          </a:p>
          <a:p>
            <a:r>
              <a:rPr lang="en-US" sz="1600">
                <a:latin typeface="Courier New"/>
                <a:ea typeface="+mn-lt"/>
                <a:cs typeface="+mn-lt"/>
              </a:rPr>
              <a:t>fig_num = 1;</a:t>
            </a:r>
            <a:endParaRPr lang="en-US">
              <a:latin typeface="Courier New"/>
              <a:ea typeface="+mn-lt"/>
              <a:cs typeface="+mn-lt"/>
            </a:endParaRPr>
          </a:p>
          <a:p>
            <a:r>
              <a:rPr lang="en-US" sz="1600">
                <a:latin typeface="Courier New"/>
                <a:ea typeface="+mn-lt"/>
                <a:cs typeface="+mn-lt"/>
              </a:rPr>
              <a:t>points = [0 0; 1 4; 0.5 -1];</a:t>
            </a:r>
            <a:endParaRPr lang="en-US">
              <a:latin typeface="Courier New"/>
              <a:ea typeface="+mn-lt"/>
              <a:cs typeface="+mn-lt"/>
            </a:endParaRPr>
          </a:p>
          <a:p>
            <a:r>
              <a:rPr lang="en-US" sz="1600">
                <a:latin typeface="Courier New"/>
                <a:ea typeface="+mn-lt"/>
                <a:cs typeface="+mn-lt"/>
              </a:rPr>
              <a:t>[centers,radii] = fcn_geometry_circleCenterFrom3Points(points,fig_num);</a:t>
            </a:r>
            <a:endParaRPr lang="en-US">
              <a:latin typeface="Courier New"/>
              <a:ea typeface="+mn-lt"/>
              <a:cs typeface="+mn-lt"/>
            </a:endParaRPr>
          </a:p>
          <a:p>
            <a:endParaRPr lang="en-US" dirty="0">
              <a:latin typeface="Courier New"/>
              <a:cs typeface="Courier New"/>
            </a:endParaRPr>
          </a:p>
          <a:p>
            <a:r>
              <a:rPr lang="en-US" sz="1600">
                <a:latin typeface="Courier New"/>
                <a:ea typeface="+mn-lt"/>
                <a:cs typeface="+mn-lt"/>
              </a:rPr>
              <a:t>...</a:t>
            </a:r>
            <a:endParaRPr lang="en-US">
              <a:latin typeface="Calibri" panose="020F0502020204030204"/>
              <a:ea typeface="+mn-lt"/>
              <a:cs typeface="+mn-lt"/>
            </a:endParaRPr>
          </a:p>
          <a:p>
            <a:endParaRPr lang="en-US" sz="1600" dirty="0">
              <a:latin typeface="Courier New"/>
              <a:cs typeface="Calibri"/>
            </a:endParaRPr>
          </a:p>
          <a:p>
            <a:r>
              <a:rPr lang="en-US" sz="1600">
                <a:latin typeface="Courier New"/>
                <a:ea typeface="+mn-lt"/>
                <a:cs typeface="+mn-lt"/>
              </a:rPr>
              <a:t>assert(isequal(round(centers,4), [3.6667,1.2083]))</a:t>
            </a:r>
            <a:endParaRPr lang="en-US">
              <a:latin typeface="Courier New"/>
              <a:cs typeface="Courier New"/>
            </a:endParaRPr>
          </a:p>
          <a:p>
            <a:r>
              <a:rPr lang="en-US" sz="1600">
                <a:latin typeface="Courier New"/>
                <a:ea typeface="+mn-lt"/>
                <a:cs typeface="+mn-lt"/>
              </a:rPr>
              <a:t>assert(isequal(round(radii,4), 3.8606))</a:t>
            </a:r>
            <a:endParaRPr lang="en-US">
              <a:latin typeface="Courier New"/>
              <a:cs typeface="Courier New"/>
            </a:endParaRPr>
          </a:p>
        </p:txBody>
      </p:sp>
    </p:spTree>
    <p:extLst>
      <p:ext uri="{BB962C8B-B14F-4D97-AF65-F5344CB8AC3E}">
        <p14:creationId xmlns:p14="http://schemas.microsoft.com/office/powerpoint/2010/main" val="1019023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is not thrown, a true assertion can be placed after the point where </a:t>
            </a:r>
            <a:r>
              <a:rPr lang="en-US">
                <a:cs typeface="Calibri Light"/>
              </a:rPr>
              <a:t>execution would stop if an error was thrown.</a:t>
            </a:r>
          </a:p>
        </p:txBody>
      </p:sp>
      <p:sp>
        <p:nvSpPr>
          <p:cNvPr id="4" name="Rectangle 3">
            <a:extLst>
              <a:ext uri="{FF2B5EF4-FFF2-40B4-BE49-F238E27FC236}">
                <a16:creationId xmlns:a16="http://schemas.microsoft.com/office/drawing/2014/main" id="{0259DDC2-7A72-4E1D-8B27-40FE6A613D24}"/>
              </a:ext>
            </a:extLst>
          </p:cNvPr>
          <p:cNvSpPr/>
          <p:nvPr/>
        </p:nvSpPr>
        <p:spPr>
          <a:xfrm>
            <a:off x="837976" y="2396117"/>
            <a:ext cx="11062981" cy="1600438"/>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3</a:t>
            </a:r>
            <a:endParaRPr lang="en-US">
              <a:solidFill>
                <a:schemeClr val="accent6">
                  <a:lumMod val="75000"/>
                </a:schemeClr>
              </a:solidFill>
              <a:latin typeface="Courier New"/>
              <a:cs typeface="Courier New"/>
            </a:endParaRPr>
          </a:p>
          <a:p>
            <a:r>
              <a:rPr lang="en-US" sz="1600">
                <a:latin typeface="Courier New"/>
                <a:ea typeface="+mn-lt"/>
                <a:cs typeface="+mn-lt"/>
              </a:rPr>
              <a:t>Twocolumn_of_numbers_test = [4 1; 3 9; 2 7];</a:t>
            </a:r>
            <a:endParaRPr lang="en-US">
              <a:latin typeface="Courier New"/>
              <a:ea typeface="+mn-lt"/>
              <a:cs typeface="+mn-lt"/>
            </a:endParaRPr>
          </a:p>
          <a:p>
            <a:r>
              <a:rPr lang="en-US" sz="1600">
                <a:latin typeface="Courier New"/>
                <a:ea typeface="+mn-lt"/>
                <a:cs typeface="+mn-lt"/>
              </a:rPr>
              <a:t>fcn_geometry_checkInputsToFunctions(Twocolumn_of_numbers_test, </a:t>
            </a:r>
            <a:r>
              <a:rPr lang="en-US" sz="1600">
                <a:solidFill>
                  <a:srgbClr val="FF0000"/>
                </a:solidFill>
                <a:latin typeface="Courier New"/>
                <a:ea typeface="+mn-lt"/>
                <a:cs typeface="+mn-lt"/>
              </a:rPr>
              <a:t>'2column_of_numbers'</a:t>
            </a:r>
            <a:r>
              <a:rPr lang="en-US" sz="1600">
                <a:latin typeface="Courier New"/>
                <a:ea typeface="+mn-lt"/>
                <a:cs typeface="+mn-lt"/>
              </a:rPr>
              <a:t>,[3 3]);</a:t>
            </a:r>
            <a:endParaRPr lang="en-US">
              <a:latin typeface="Courier New"/>
              <a:cs typeface="Courier New"/>
            </a:endParaRPr>
          </a:p>
          <a:p>
            <a:endParaRPr lang="en-US" dirty="0">
              <a:latin typeface="Courier New"/>
              <a:cs typeface="Courier New"/>
            </a:endParaRPr>
          </a:p>
          <a:p>
            <a:r>
              <a:rPr lang="en-US" sz="1600">
                <a:latin typeface="Courier New"/>
                <a:ea typeface="+mn-lt"/>
                <a:cs typeface="+mn-lt"/>
              </a:rPr>
              <a:t>assert(true); </a:t>
            </a:r>
            <a:r>
              <a:rPr lang="en-US" sz="1600">
                <a:solidFill>
                  <a:schemeClr val="accent6">
                    <a:lumMod val="75000"/>
                  </a:schemeClr>
                </a:solidFill>
                <a:latin typeface="Courier New"/>
                <a:ea typeface="+mn-lt"/>
                <a:cs typeface="+mn-lt"/>
              </a:rPr>
              <a:t>% pass the test defined by this section if no errors were thrown</a:t>
            </a:r>
            <a:endParaRPr lang="en-US">
              <a:solidFill>
                <a:schemeClr val="accent6">
                  <a:lumMod val="75000"/>
                </a:schemeClr>
              </a:solidFill>
              <a:latin typeface="Courier New"/>
              <a:cs typeface="Courier New"/>
            </a:endParaRPr>
          </a:p>
        </p:txBody>
      </p:sp>
    </p:spTree>
    <p:extLst>
      <p:ext uri="{BB962C8B-B14F-4D97-AF65-F5344CB8AC3E}">
        <p14:creationId xmlns:p14="http://schemas.microsoft.com/office/powerpoint/2010/main" val="398911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rmAutofit fontScale="90000"/>
          </a:bodyPr>
          <a:lstStyle/>
          <a:p>
            <a:r>
              <a:rPr lang="en-US" dirty="0">
                <a:cs typeface="Calibri Light"/>
              </a:rPr>
              <a:t>To assert that an error is thrown, the error </a:t>
            </a:r>
            <a:r>
              <a:rPr lang="en-US">
                <a:cs typeface="Calibri Light"/>
              </a:rPr>
              <a:t>can be caught and verified to avoid breaking execution.</a:t>
            </a:r>
          </a:p>
        </p:txBody>
      </p:sp>
      <p:sp>
        <p:nvSpPr>
          <p:cNvPr id="4" name="Rectangle 3">
            <a:extLst>
              <a:ext uri="{FF2B5EF4-FFF2-40B4-BE49-F238E27FC236}">
                <a16:creationId xmlns:a16="http://schemas.microsoft.com/office/drawing/2014/main" id="{0259DDC2-7A72-4E1D-8B27-40FE6A613D24}"/>
              </a:ext>
            </a:extLst>
          </p:cNvPr>
          <p:cNvSpPr/>
          <p:nvPr/>
        </p:nvSpPr>
        <p:spPr>
          <a:xfrm>
            <a:off x="506540" y="2645953"/>
            <a:ext cx="11090181" cy="2585323"/>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solidFill>
                  <a:schemeClr val="accent6">
                    <a:lumMod val="75000"/>
                  </a:schemeClr>
                </a:solidFill>
                <a:latin typeface="Courier New"/>
                <a:ea typeface="+mn-lt"/>
                <a:cs typeface="+mn-lt"/>
              </a:rPr>
              <a:t>%% Maximum length is 2</a:t>
            </a:r>
            <a:endParaRPr lang="en-US">
              <a:solidFill>
                <a:schemeClr val="accent6">
                  <a:lumMod val="75000"/>
                </a:schemeClr>
              </a:solidFill>
              <a:latin typeface="Courier New"/>
              <a:cs typeface="Courier New"/>
            </a:endParaRPr>
          </a:p>
          <a:p>
            <a:r>
              <a:rPr lang="en-US" sz="1600">
                <a:latin typeface="Courier New"/>
                <a:ea typeface="+mn-lt"/>
                <a:cs typeface="+mn-lt"/>
              </a:rPr>
              <a:t>TwoOrThreeColumn_of_numbers_test = [4 1; 3 9; 2 7];</a:t>
            </a:r>
            <a:endParaRPr lang="en-US">
              <a:latin typeface="Courier New"/>
              <a:cs typeface="Courier New"/>
            </a:endParaRPr>
          </a:p>
          <a:p>
            <a:endParaRPr lang="en-US" dirty="0">
              <a:latin typeface="Courier New"/>
              <a:cs typeface="Courier New"/>
            </a:endParaRPr>
          </a:p>
          <a:p>
            <a:r>
              <a:rPr lang="en-US" sz="1600">
                <a:solidFill>
                  <a:schemeClr val="accent1"/>
                </a:solidFill>
                <a:latin typeface="Courier New"/>
                <a:ea typeface="+mn-lt"/>
                <a:cs typeface="+mn-lt"/>
              </a:rPr>
              <a:t>try     </a:t>
            </a:r>
            <a:endParaRPr lang="en-US">
              <a:solidFill>
                <a:schemeClr val="accent1"/>
              </a:solidFill>
              <a:latin typeface="Courier New"/>
              <a:ea typeface="+mn-lt"/>
              <a:cs typeface="Courier New"/>
            </a:endParaRPr>
          </a:p>
          <a:p>
            <a:r>
              <a:rPr lang="en-US" sz="1600">
                <a:latin typeface="Courier New"/>
                <a:ea typeface="+mn-lt"/>
                <a:cs typeface="+mn-lt"/>
              </a:rPr>
              <a:t>    fcn_geometry_checkInputsToFunctions(TwoOrThreeColumn_of_numbers_test, </a:t>
            </a:r>
            <a:r>
              <a:rPr lang="en-US" sz="1600">
                <a:solidFill>
                  <a:srgbClr val="FF0000"/>
                </a:solidFill>
                <a:latin typeface="Courier New"/>
                <a:ea typeface="+mn-lt"/>
                <a:cs typeface="+mn-lt"/>
              </a:rPr>
              <a:t>'2or3column_of_numbers'</a:t>
            </a:r>
            <a:r>
              <a:rPr lang="en-US" sz="1600">
                <a:latin typeface="Courier New"/>
                <a:ea typeface="+mn-lt"/>
                <a:cs typeface="+mn-lt"/>
              </a:rPr>
              <a:t>,[2 2]);</a:t>
            </a:r>
            <a:endParaRPr lang="en-US">
              <a:latin typeface="Courier New"/>
              <a:cs typeface="Courier New"/>
            </a:endParaRPr>
          </a:p>
          <a:p>
            <a:r>
              <a:rPr lang="en-US" sz="1600">
                <a:latin typeface="Courier New"/>
                <a:ea typeface="+mn-lt"/>
                <a:cs typeface="+mn-lt"/>
              </a:rPr>
              <a:t>catch ME     </a:t>
            </a:r>
            <a:endParaRPr lang="en-US">
              <a:latin typeface="Courier New"/>
              <a:cs typeface="Courier New"/>
            </a:endParaRPr>
          </a:p>
          <a:p>
            <a:r>
              <a:rPr lang="en-US" sz="1600">
                <a:latin typeface="Courier New"/>
                <a:ea typeface="+mn-lt"/>
                <a:cs typeface="+mn-lt"/>
              </a:rPr>
              <a:t>    assert(strcmp(ME.message,</a:t>
            </a:r>
            <a:r>
              <a:rPr lang="en-US" sz="1600">
                <a:solidFill>
                  <a:srgbClr val="FF0000"/>
                </a:solidFill>
                <a:latin typeface="Courier New"/>
                <a:ea typeface="+mn-lt"/>
                <a:cs typeface="+mn-lt"/>
              </a:rPr>
              <a:t>'The TwoOrThreeColumn_of_numbers_test input must be a 2or3column_of_numbers, namely (N x 2) or (N x 3) with N = 2'</a:t>
            </a:r>
            <a:r>
              <a:rPr lang="en-US" sz="1600">
                <a:latin typeface="Courier New"/>
                <a:ea typeface="+mn-lt"/>
                <a:cs typeface="+mn-lt"/>
              </a:rPr>
              <a:t>)); </a:t>
            </a:r>
            <a:endParaRPr lang="en-US">
              <a:latin typeface="Courier New"/>
              <a:cs typeface="Courier New"/>
            </a:endParaRPr>
          </a:p>
          <a:p>
            <a:r>
              <a:rPr lang="en-US" sz="1600">
                <a:solidFill>
                  <a:schemeClr val="accent1"/>
                </a:solidFill>
                <a:latin typeface="Courier New"/>
                <a:ea typeface="+mn-lt"/>
                <a:cs typeface="+mn-lt"/>
              </a:rPr>
              <a:t>end</a:t>
            </a:r>
            <a:endParaRPr lang="en-US">
              <a:solidFill>
                <a:schemeClr val="accent1"/>
              </a:solidFill>
              <a:latin typeface="Courier New"/>
              <a:cs typeface="Courier New"/>
            </a:endParaRPr>
          </a:p>
        </p:txBody>
      </p:sp>
    </p:spTree>
    <p:extLst>
      <p:ext uri="{BB962C8B-B14F-4D97-AF65-F5344CB8AC3E}">
        <p14:creationId xmlns:p14="http://schemas.microsoft.com/office/powerpoint/2010/main" val="1264861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a:xfrm>
            <a:off x="530942" y="918190"/>
            <a:ext cx="6226278" cy="1350143"/>
          </a:xfrm>
        </p:spPr>
        <p:txBody>
          <a:bodyPr vert="horz" lIns="91440" tIns="45720" rIns="91440" bIns="45720" rtlCol="0" anchor="ctr">
            <a:noAutofit/>
          </a:bodyPr>
          <a:lstStyle/>
          <a:p>
            <a:r>
              <a:rPr lang="en-US" sz="2800" dirty="0">
                <a:cs typeface="Calibri Light"/>
              </a:rPr>
              <a:t>Test suites can be made in several ways.  One of the simplest ways, is to make a test suite from </a:t>
            </a:r>
            <a:r>
              <a:rPr lang="en-US" sz="2800">
                <a:cs typeface="Calibri Light"/>
              </a:rPr>
              <a:t>every assertion test </a:t>
            </a:r>
            <a:r>
              <a:rPr lang="en-US" sz="2800" dirty="0">
                <a:cs typeface="Calibri Light"/>
              </a:rPr>
              <a:t>in a given file.</a:t>
            </a:r>
          </a:p>
        </p:txBody>
      </p:sp>
      <p:sp>
        <p:nvSpPr>
          <p:cNvPr id="4" name="Rectangle 3">
            <a:extLst>
              <a:ext uri="{FF2B5EF4-FFF2-40B4-BE49-F238E27FC236}">
                <a16:creationId xmlns:a16="http://schemas.microsoft.com/office/drawing/2014/main" id="{0259DDC2-7A72-4E1D-8B27-40FE6A613D24}"/>
              </a:ext>
            </a:extLst>
          </p:cNvPr>
          <p:cNvSpPr/>
          <p:nvPr/>
        </p:nvSpPr>
        <p:spPr>
          <a:xfrm>
            <a:off x="6602539" y="1207986"/>
            <a:ext cx="5387472" cy="830997"/>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a:latin typeface="Courier New"/>
                <a:ea typeface="+mn-lt"/>
                <a:cs typeface="+mn-lt"/>
              </a:rPr>
              <a:t>suite_</a:t>
            </a:r>
            <a:r>
              <a:rPr lang="en-US" sz="1600">
                <a:latin typeface="Courier New"/>
                <a:ea typeface="+mn-lt"/>
                <a:cs typeface="Courier New"/>
              </a:rPr>
              <a:t>geometry_circleCenterFrom3Points </a:t>
            </a:r>
            <a:r>
              <a:rPr lang="en-US" sz="1600">
                <a:latin typeface="Courier New"/>
                <a:ea typeface="+mn-lt"/>
                <a:cs typeface="+mn-lt"/>
              </a:rPr>
              <a:t>= testsuite(</a:t>
            </a:r>
            <a:r>
              <a:rPr lang="en-US" sz="1600">
                <a:solidFill>
                  <a:srgbClr val="FF0000"/>
                </a:solidFill>
                <a:latin typeface="Courier New"/>
                <a:ea typeface="+mn-lt"/>
                <a:cs typeface="+mn-lt"/>
              </a:rPr>
              <a:t>'script_test_fcn_geometry_circleCenterFrom3Points'</a:t>
            </a:r>
            <a:r>
              <a:rPr lang="en-US" sz="1600">
                <a:latin typeface="Courier New"/>
                <a:ea typeface="+mn-lt"/>
                <a:cs typeface="+mn-lt"/>
              </a:rPr>
              <a:t>);</a:t>
            </a:r>
            <a:endParaRPr lang="en-US">
              <a:latin typeface="Courier New"/>
              <a:cs typeface="Courier New"/>
            </a:endParaRPr>
          </a:p>
        </p:txBody>
      </p:sp>
      <p:sp>
        <p:nvSpPr>
          <p:cNvPr id="3" name="Title 1">
            <a:extLst>
              <a:ext uri="{FF2B5EF4-FFF2-40B4-BE49-F238E27FC236}">
                <a16:creationId xmlns:a16="http://schemas.microsoft.com/office/drawing/2014/main" id="{F701C179-9E8B-48A9-8540-08C61BED5A39}"/>
              </a:ext>
            </a:extLst>
          </p:cNvPr>
          <p:cNvSpPr txBox="1">
            <a:spLocks/>
          </p:cNvSpPr>
          <p:nvPr/>
        </p:nvSpPr>
        <p:spPr>
          <a:xfrm>
            <a:off x="449826" y="3651558"/>
            <a:ext cx="6226278" cy="135014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cs typeface="Calibri Light"/>
              </a:rPr>
              <a:t>This avoids the wordiness of having to explicitly define test cases and explicitly add them to a test suite, which is useful </a:t>
            </a:r>
            <a:r>
              <a:rPr lang="en-US" sz="2800">
                <a:cs typeface="Calibri Light"/>
              </a:rPr>
              <a:t>for larger scope tests requiring fixtures.</a:t>
            </a:r>
            <a:endParaRPr lang="en-US"/>
          </a:p>
        </p:txBody>
      </p:sp>
      <p:sp>
        <p:nvSpPr>
          <p:cNvPr id="6" name="Rectangle 5">
            <a:extLst>
              <a:ext uri="{FF2B5EF4-FFF2-40B4-BE49-F238E27FC236}">
                <a16:creationId xmlns:a16="http://schemas.microsoft.com/office/drawing/2014/main" id="{6DA71E87-E78A-4259-8FE4-ED52374E6CF0}"/>
              </a:ext>
            </a:extLst>
          </p:cNvPr>
          <p:cNvSpPr/>
          <p:nvPr/>
        </p:nvSpPr>
        <p:spPr>
          <a:xfrm>
            <a:off x="6762314" y="4182244"/>
            <a:ext cx="5264567" cy="523220"/>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a:latin typeface="Courier New"/>
                <a:ea typeface="+mn-lt"/>
                <a:cs typeface="+mn-lt"/>
              </a:rPr>
              <a:t>geometry_circleCenterFrom3Points_case1 = </a:t>
            </a:r>
            <a:r>
              <a:rPr lang="en-US" sz="1400">
                <a:solidFill>
                  <a:schemeClr val="accent1"/>
                </a:solidFill>
                <a:latin typeface="Courier New"/>
                <a:ea typeface="+mn-lt"/>
                <a:cs typeface="+mn-lt"/>
              </a:rPr>
              <a:t>matlab</a:t>
            </a:r>
            <a:r>
              <a:rPr lang="en-US" sz="1400">
                <a:latin typeface="Courier New"/>
                <a:ea typeface="+mn-lt"/>
                <a:cs typeface="+mn-lt"/>
              </a:rPr>
              <a:t>.unittest.TestCase.forInteractiveUse;</a:t>
            </a:r>
            <a:endParaRPr lang="en-US" sz="1400">
              <a:latin typeface="Courier New"/>
              <a:cs typeface="Courier New"/>
            </a:endParaRPr>
          </a:p>
        </p:txBody>
      </p:sp>
    </p:spTree>
    <p:extLst>
      <p:ext uri="{BB962C8B-B14F-4D97-AF65-F5344CB8AC3E}">
        <p14:creationId xmlns:p14="http://schemas.microsoft.com/office/powerpoint/2010/main" val="341567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350A-1FD7-43CB-ABD9-32E48AAB11FE}"/>
              </a:ext>
            </a:extLst>
          </p:cNvPr>
          <p:cNvSpPr>
            <a:spLocks noGrp="1"/>
          </p:cNvSpPr>
          <p:nvPr>
            <p:ph type="title"/>
          </p:nvPr>
        </p:nvSpPr>
        <p:spPr/>
        <p:txBody>
          <a:bodyPr>
            <a:noAutofit/>
          </a:bodyPr>
          <a:lstStyle/>
          <a:p>
            <a:r>
              <a:rPr lang="en-US" sz="3200">
                <a:cs typeface="Calibri Light"/>
              </a:rPr>
              <a:t>The run method on the runner object can be created and used to call the suite and report the output.</a:t>
            </a:r>
          </a:p>
        </p:txBody>
      </p:sp>
      <p:sp>
        <p:nvSpPr>
          <p:cNvPr id="4" name="Rectangle 3">
            <a:extLst>
              <a:ext uri="{FF2B5EF4-FFF2-40B4-BE49-F238E27FC236}">
                <a16:creationId xmlns:a16="http://schemas.microsoft.com/office/drawing/2014/main" id="{0259DDC2-7A72-4E1D-8B27-40FE6A613D24}"/>
              </a:ext>
            </a:extLst>
          </p:cNvPr>
          <p:cNvSpPr/>
          <p:nvPr/>
        </p:nvSpPr>
        <p:spPr>
          <a:xfrm>
            <a:off x="1477475" y="1810211"/>
            <a:ext cx="8939375" cy="338554"/>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latin typeface="Courier New"/>
                <a:ea typeface="+mn-lt"/>
                <a:cs typeface="+mn-lt"/>
              </a:rPr>
              <a:t>results = run(</a:t>
            </a:r>
            <a:r>
              <a:rPr lang="en-US" sz="1600" dirty="0">
                <a:latin typeface="Courier New"/>
                <a:ea typeface="+mn-lt"/>
                <a:cs typeface="Courier New"/>
              </a:rPr>
              <a:t>suite_geometry_circleCenterFrom3Points</a:t>
            </a:r>
            <a:r>
              <a:rPr lang="en-US" sz="1600" dirty="0">
                <a:latin typeface="Courier New"/>
                <a:ea typeface="+mn-lt"/>
                <a:cs typeface="+mn-lt"/>
              </a:rPr>
              <a:t>)</a:t>
            </a:r>
            <a:endParaRPr lang="en-US" dirty="0">
              <a:latin typeface="Courier New"/>
              <a:ea typeface="+mn-lt"/>
              <a:cs typeface="+mn-lt"/>
            </a:endParaRPr>
          </a:p>
        </p:txBody>
      </p:sp>
      <p:sp>
        <p:nvSpPr>
          <p:cNvPr id="5" name="TextBox 1">
            <a:extLst>
              <a:ext uri="{FF2B5EF4-FFF2-40B4-BE49-F238E27FC236}">
                <a16:creationId xmlns:a16="http://schemas.microsoft.com/office/drawing/2014/main" id="{28DBBE1B-DA1F-46AC-A7A7-57B0CF14BABB}"/>
              </a:ext>
            </a:extLst>
          </p:cNvPr>
          <p:cNvSpPr txBox="1"/>
          <p:nvPr/>
        </p:nvSpPr>
        <p:spPr>
          <a:xfrm>
            <a:off x="1893393" y="3009002"/>
            <a:ext cx="3597623" cy="2769989"/>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ourier New"/>
                <a:cs typeface="Courier New"/>
              </a:rPr>
              <a:t>&gt;&gt; </a:t>
            </a:r>
            <a:r>
              <a:rPr lang="en-US" sz="1200">
                <a:latin typeface="Courier New"/>
                <a:ea typeface="+mn-lt"/>
                <a:cs typeface="+mn-lt"/>
              </a:rPr>
              <a:t>suites = </a:t>
            </a:r>
            <a:endParaRPr lang="en-US" sz="1200">
              <a:latin typeface="Courier New"/>
              <a:cs typeface="Courier New"/>
            </a:endParaRPr>
          </a:p>
          <a:p>
            <a:endParaRPr lang="en-US" dirty="0">
              <a:latin typeface="Courier New"/>
              <a:cs typeface="Courier New"/>
            </a:endParaRPr>
          </a:p>
          <a:p>
            <a:r>
              <a:rPr lang="en-US" sz="1200">
                <a:latin typeface="Courier New"/>
                <a:ea typeface="+mn-lt"/>
                <a:cs typeface="+mn-lt"/>
              </a:rPr>
              <a:t>  1×8 Test array with properties:</a:t>
            </a:r>
            <a:endParaRPr lang="en-US">
              <a:latin typeface="Courier New"/>
              <a:cs typeface="Courier New"/>
            </a:endParaRPr>
          </a:p>
          <a:p>
            <a:endParaRPr lang="en-US" dirty="0">
              <a:latin typeface="Courier New"/>
              <a:cs typeface="Courier New"/>
            </a:endParaRPr>
          </a:p>
          <a:p>
            <a:r>
              <a:rPr lang="en-US" sz="1200">
                <a:latin typeface="Courier New"/>
                <a:ea typeface="+mn-lt"/>
                <a:cs typeface="+mn-lt"/>
              </a:rPr>
              <a:t>    Name</a:t>
            </a:r>
            <a:endParaRPr lang="en-US">
              <a:latin typeface="Courier New"/>
              <a:cs typeface="Courier New"/>
            </a:endParaRPr>
          </a:p>
          <a:p>
            <a:r>
              <a:rPr lang="en-US" sz="1200">
                <a:latin typeface="Courier New"/>
                <a:ea typeface="+mn-lt"/>
                <a:cs typeface="+mn-lt"/>
              </a:rPr>
              <a:t>    ProcedureName</a:t>
            </a:r>
            <a:endParaRPr lang="en-US">
              <a:latin typeface="Courier New"/>
              <a:cs typeface="Courier New"/>
            </a:endParaRPr>
          </a:p>
          <a:p>
            <a:r>
              <a:rPr lang="en-US" sz="1200">
                <a:latin typeface="Courier New"/>
                <a:ea typeface="+mn-lt"/>
                <a:cs typeface="+mn-lt"/>
              </a:rPr>
              <a:t>    TestClass</a:t>
            </a:r>
            <a:endParaRPr lang="en-US">
              <a:latin typeface="Courier New"/>
              <a:cs typeface="Courier New"/>
            </a:endParaRPr>
          </a:p>
          <a:p>
            <a:r>
              <a:rPr lang="en-US" sz="1200">
                <a:latin typeface="Courier New"/>
                <a:ea typeface="+mn-lt"/>
                <a:cs typeface="+mn-lt"/>
              </a:rPr>
              <a:t>    BaseFolder</a:t>
            </a:r>
            <a:endParaRPr lang="en-US">
              <a:latin typeface="Courier New"/>
              <a:cs typeface="Courier New"/>
            </a:endParaRPr>
          </a:p>
          <a:p>
            <a:r>
              <a:rPr lang="en-US" sz="1200">
                <a:latin typeface="Courier New"/>
                <a:ea typeface="+mn-lt"/>
                <a:cs typeface="+mn-lt"/>
              </a:rPr>
              <a:t>    Parameterization</a:t>
            </a:r>
            <a:endParaRPr lang="en-US">
              <a:latin typeface="Courier New"/>
              <a:cs typeface="Courier New"/>
            </a:endParaRPr>
          </a:p>
          <a:p>
            <a:r>
              <a:rPr lang="en-US" sz="1200">
                <a:latin typeface="Courier New"/>
                <a:ea typeface="+mn-lt"/>
                <a:cs typeface="+mn-lt"/>
              </a:rPr>
              <a:t>    SharedTestFixtures</a:t>
            </a:r>
            <a:endParaRPr lang="en-US">
              <a:latin typeface="Courier New"/>
              <a:cs typeface="Courier New"/>
            </a:endParaRPr>
          </a:p>
          <a:p>
            <a:r>
              <a:rPr lang="en-US" sz="1200">
                <a:latin typeface="Courier New"/>
                <a:ea typeface="+mn-lt"/>
                <a:cs typeface="+mn-lt"/>
              </a:rPr>
              <a:t>    Tags</a:t>
            </a:r>
            <a:endParaRPr lang="en-US">
              <a:latin typeface="Courier New"/>
              <a:cs typeface="Courier New"/>
            </a:endParaRPr>
          </a:p>
          <a:p>
            <a:r>
              <a:rPr lang="en-US">
                <a:latin typeface="Courier New"/>
                <a:cs typeface="Calibri" panose="020F0502020204030204"/>
              </a:rPr>
              <a:t>...</a:t>
            </a:r>
            <a:endParaRPr lang="en-US">
              <a:latin typeface="Courier New"/>
              <a:cs typeface="Courier New"/>
            </a:endParaRPr>
          </a:p>
          <a:p>
            <a:endParaRPr lang="en-US" sz="1200" dirty="0">
              <a:latin typeface="Courier New"/>
              <a:cs typeface="Calibri"/>
            </a:endParaRPr>
          </a:p>
        </p:txBody>
      </p:sp>
      <p:sp>
        <p:nvSpPr>
          <p:cNvPr id="8" name="TextBox 1">
            <a:extLst>
              <a:ext uri="{FF2B5EF4-FFF2-40B4-BE49-F238E27FC236}">
                <a16:creationId xmlns:a16="http://schemas.microsoft.com/office/drawing/2014/main" id="{2903AA75-02C1-4CE3-8C86-D622FE837ACB}"/>
              </a:ext>
            </a:extLst>
          </p:cNvPr>
          <p:cNvSpPr txBox="1"/>
          <p:nvPr/>
        </p:nvSpPr>
        <p:spPr>
          <a:xfrm>
            <a:off x="6514554" y="2628001"/>
            <a:ext cx="3597623" cy="3416320"/>
          </a:xfrm>
          <a:prstGeom prst="rect">
            <a:avLst/>
          </a:prstGeom>
          <a:solidFill>
            <a:schemeClr val="bg1">
              <a:lumMod val="85000"/>
            </a:schemeClr>
          </a:solid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latin typeface="Courier New"/>
                <a:ea typeface="+mn-lt"/>
                <a:cs typeface="+mn-lt"/>
              </a:rPr>
              <a:t>...</a:t>
            </a:r>
            <a:endParaRPr lang="en-US" sz="1200" dirty="0">
              <a:latin typeface="Courier New"/>
              <a:ea typeface="+mn-lt"/>
              <a:cs typeface="+mn-lt"/>
            </a:endParaRPr>
          </a:p>
          <a:p>
            <a:r>
              <a:rPr lang="en-US" sz="1200">
                <a:latin typeface="Courier New"/>
                <a:ea typeface="+mn-lt"/>
                <a:cs typeface="+mn-lt"/>
              </a:rPr>
              <a:t>Tests Include: </a:t>
            </a:r>
            <a:endParaRPr lang="en-US"/>
          </a:p>
          <a:p>
            <a:r>
              <a:rPr lang="en-US" sz="1200">
                <a:latin typeface="Courier New"/>
                <a:ea typeface="+mn-lt"/>
                <a:cs typeface="+mn-lt"/>
              </a:rPr>
              <a:t>   0 Parameterizations, 0 Shared Test Fixture Classes, 0 Tags. </a:t>
            </a:r>
          </a:p>
          <a:p>
            <a:endParaRPr lang="en-US" sz="1200" dirty="0">
              <a:latin typeface="Courier New"/>
              <a:ea typeface="+mn-lt"/>
              <a:cs typeface="+mn-lt"/>
            </a:endParaRPr>
          </a:p>
          <a:p>
            <a:r>
              <a:rPr lang="en-US" sz="1200">
                <a:latin typeface="Courier New"/>
                <a:ea typeface="+mn-lt"/>
                <a:cs typeface="+mn-lt"/>
              </a:rPr>
              <a:t>Running script_test_fcn_geometry_circleCenterFrom3Points </a:t>
            </a:r>
          </a:p>
          <a:p>
            <a:endParaRPr lang="en-US" sz="1200" dirty="0">
              <a:latin typeface="Courier New"/>
              <a:ea typeface="+mn-lt"/>
              <a:cs typeface="+mn-lt"/>
            </a:endParaRPr>
          </a:p>
          <a:p>
            <a:endParaRPr lang="en-US" sz="1200" dirty="0">
              <a:latin typeface="Courier New"/>
              <a:ea typeface="+mn-lt"/>
              <a:cs typeface="+mn-lt"/>
            </a:endParaRPr>
          </a:p>
          <a:p>
            <a:r>
              <a:rPr lang="en-US" sz="1200">
                <a:latin typeface="Courier New"/>
                <a:ea typeface="+mn-lt"/>
                <a:cs typeface="+mn-lt"/>
              </a:rPr>
              <a:t>Circle 1 </a:t>
            </a:r>
          </a:p>
          <a:p>
            <a:r>
              <a:rPr lang="en-US" sz="1200">
                <a:latin typeface="Courier New"/>
                <a:ea typeface="+mn-lt"/>
                <a:cs typeface="+mn-lt"/>
              </a:rPr>
              <a:t>Points 1: 0.00 0.00 </a:t>
            </a:r>
          </a:p>
          <a:p>
            <a:r>
              <a:rPr lang="en-US" sz="1200">
                <a:latin typeface="Courier New"/>
                <a:ea typeface="+mn-lt"/>
                <a:cs typeface="+mn-lt"/>
              </a:rPr>
              <a:t>Points 2: 1.00 4.00 </a:t>
            </a:r>
          </a:p>
          <a:p>
            <a:r>
              <a:rPr lang="en-US" sz="1200">
                <a:latin typeface="Courier New"/>
                <a:ea typeface="+mn-lt"/>
                <a:cs typeface="+mn-lt"/>
              </a:rPr>
              <a:t>Points 3: 0.50 -1.00 </a:t>
            </a:r>
          </a:p>
          <a:p>
            <a:r>
              <a:rPr lang="en-US" sz="1200">
                <a:latin typeface="Courier New"/>
                <a:ea typeface="+mn-lt"/>
                <a:cs typeface="+mn-lt"/>
              </a:rPr>
              <a:t>Centers: 3.67 1.21 </a:t>
            </a:r>
          </a:p>
          <a:p>
            <a:r>
              <a:rPr lang="en-US" sz="1200">
                <a:latin typeface="Courier New"/>
                <a:ea typeface="+mn-lt"/>
                <a:cs typeface="+mn-lt"/>
              </a:rPr>
              <a:t>Radii: 3.86  </a:t>
            </a:r>
          </a:p>
          <a:p>
            <a:r>
              <a:rPr lang="en-US" sz="1200">
                <a:latin typeface="Courier New"/>
                <a:ea typeface="+mn-lt"/>
                <a:cs typeface="+mn-lt"/>
              </a:rPr>
              <a:t>.26  fig_num = 100;</a:t>
            </a:r>
          </a:p>
          <a:p>
            <a:endParaRPr lang="en-US" sz="1200" dirty="0">
              <a:latin typeface="Courier New"/>
              <a:cs typeface="Calibri"/>
            </a:endParaRPr>
          </a:p>
        </p:txBody>
      </p:sp>
    </p:spTree>
    <p:extLst>
      <p:ext uri="{BB962C8B-B14F-4D97-AF65-F5344CB8AC3E}">
        <p14:creationId xmlns:p14="http://schemas.microsoft.com/office/powerpoint/2010/main" val="357594925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8B8CB40D70B14C8E4D51682F6553DB" ma:contentTypeVersion="14" ma:contentTypeDescription="Create a new document." ma:contentTypeScope="" ma:versionID="2c3f81097a3c7aa59b1a856ff689384b">
  <xsd:schema xmlns:xsd="http://www.w3.org/2001/XMLSchema" xmlns:xs="http://www.w3.org/2001/XMLSchema" xmlns:p="http://schemas.microsoft.com/office/2006/metadata/properties" xmlns:ns3="229b778c-4269-4bec-8cd8-a19ac5d4df77" xmlns:ns4="7e5bf9d8-c429-4c51-b29d-7601a8832a99" targetNamespace="http://schemas.microsoft.com/office/2006/metadata/properties" ma:root="true" ma:fieldsID="600eab7384c27e9b49af7ac33660594f" ns3:_="" ns4:_="">
    <xsd:import namespace="229b778c-4269-4bec-8cd8-a19ac5d4df77"/>
    <xsd:import namespace="7e5bf9d8-c429-4c51-b29d-7601a8832a9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9b778c-4269-4bec-8cd8-a19ac5d4df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e5bf9d8-c429-4c51-b29d-7601a8832a99"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78B56D-55F6-4857-A8FF-C2C7DA901C75}">
  <ds:schemaRefs>
    <ds:schemaRef ds:uri="http://schemas.microsoft.com/sharepoint/v3/contenttype/forms"/>
  </ds:schemaRefs>
</ds:datastoreItem>
</file>

<file path=customXml/itemProps2.xml><?xml version="1.0" encoding="utf-8"?>
<ds:datastoreItem xmlns:ds="http://schemas.openxmlformats.org/officeDocument/2006/customXml" ds:itemID="{8EDC84EC-F4B0-441C-B309-B3403A997C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9b778c-4269-4bec-8cd8-a19ac5d4df77"/>
    <ds:schemaRef ds:uri="7e5bf9d8-c429-4c51-b29d-7601a8832a9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47681A-0EA2-49AC-8B07-7C5BE3ED3D5E}">
  <ds:schemaRefs>
    <ds:schemaRef ds:uri="http://schemas.microsoft.com/office/2006/metadata/properties"/>
    <ds:schemaRef ds:uri="http://purl.org/dc/elements/1.1/"/>
    <ds:schemaRef ds:uri="http://purl.org/dc/dcmitype/"/>
    <ds:schemaRef ds:uri="http://schemas.openxmlformats.org/package/2006/metadata/core-properties"/>
    <ds:schemaRef ds:uri="http://schemas.microsoft.com/office/2006/documentManagement/types"/>
    <ds:schemaRef ds:uri="229b778c-4269-4bec-8cd8-a19ac5d4df77"/>
    <ds:schemaRef ds:uri="http://www.w3.org/XML/1998/namespace"/>
    <ds:schemaRef ds:uri="http://purl.org/dc/terms/"/>
    <ds:schemaRef ds:uri="http://schemas.microsoft.com/office/infopath/2007/PartnerControls"/>
    <ds:schemaRef ds:uri="7e5bf9d8-c429-4c51-b29d-7601a8832a99"/>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1156</Words>
  <Application>Microsoft Office PowerPoint</Application>
  <PresentationFormat>Widescreen</PresentationFormat>
  <Paragraphs>162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Consolas</vt:lpstr>
      <vt:lpstr>Courier New</vt:lpstr>
      <vt:lpstr>office theme</vt:lpstr>
      <vt:lpstr>Unit Testing and Test-Driven Development (TDD)</vt:lpstr>
      <vt:lpstr>Unit test: the most atomic type of test.  Test scope is something that can be logically isolated (generally no dependencies on other libraries, files, or functions).</vt:lpstr>
      <vt:lpstr>Advantages: small scope allows for quick testing and straight forward debugging.</vt:lpstr>
      <vt:lpstr>Disadvantages: unit tests do not protect from integration or performance regressions.</vt:lpstr>
      <vt:lpstr>Current implementation is based on binary assertions.  This is typical for simplicity.  For robustness, assertions pair well with rounding so that computational precision error does not cause the test to be “flakey” (inconsistent)</vt:lpstr>
      <vt:lpstr>To assert that an error is not thrown, a true assertion can be placed after the point where execution would stop if an error was thrown.</vt:lpstr>
      <vt:lpstr>To assert that an error is thrown, the error can be caught and verified to avoid breaking execution.</vt:lpstr>
      <vt:lpstr>Test suites can be made in several ways.  One of the simplest ways, is to make a test suite from every assertion test in a given file.</vt:lpstr>
      <vt:lpstr>The run method on the runner object can be created and used to call the suite and report the output.</vt:lpstr>
      <vt:lpstr>Wrappers can be used to create test suites from assertions and trigger all created test suites in a given repository.</vt:lpstr>
      <vt:lpstr>One practice for making unit tests is Test Driven Development (TDD). In TDD, requirements are defined as tests and features are only added to turn a test from failing to passing (commonly called red-light, green-lighting).</vt:lpstr>
      <vt:lpstr>This ensure only the functionality to meet the requirement is added.</vt:lpstr>
      <vt:lpstr>This ensure only the functionality to meet the requirement is added.</vt:lpstr>
      <vt:lpstr>This ensure only the functionality to meet the requirement is added.</vt:lpstr>
      <vt:lpstr>This can be a time-consuming way to develop, but it helps ensure that every part of a function has test coverage and serves some use case.</vt:lpstr>
      <vt:lpstr>Environment variables can be used to flag large types of execution on or off (e.g. input sanitation, plotting, testing).</vt:lpstr>
      <vt:lpstr>Environment variables in Windows (called "system variables" by Windows) can be set from the "Advanced system settings" pane in the System Control Panel.</vt:lpstr>
      <vt:lpstr>Environment variables can be set in ~/.bashrc in Linux by adding a line to set the variable at each new terminal session.</vt:lpstr>
      <vt:lpstr>Time profiling may be helpful for identifying "long poles in the tent".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Stephen Harnett</cp:lastModifiedBy>
  <cp:revision>349</cp:revision>
  <dcterms:created xsi:type="dcterms:W3CDTF">2021-09-16T22:40:00Z</dcterms:created>
  <dcterms:modified xsi:type="dcterms:W3CDTF">2022-02-04T20:06:00Z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0x010100F38B8CB40D70B14C8E4D51682F6553DB</vt:lpwstr>
  </property>
</Properties>
</file>