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3"/>
  </p:normalViewPr>
  <p:slideViewPr>
    <p:cSldViewPr snapToGrid="0" snapToObjects="1">
      <p:cViewPr>
        <p:scale>
          <a:sx n="95" d="100"/>
          <a:sy n="95" d="100"/>
        </p:scale>
        <p:origin x="960"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E0FF7A-6FF9-2347-ABA3-A4BAB7815125}" type="datetimeFigureOut">
              <a:rPr lang="en-US" smtClean="0"/>
              <a:t>1/21/22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E0EAEE-21E3-2744-B3ED-5B4C3849BB51}" type="slidenum">
              <a:rPr lang="en-US" smtClean="0"/>
              <a:t>‹#›</a:t>
            </a:fld>
            <a:endParaRPr lang="en-US"/>
          </a:p>
        </p:txBody>
      </p:sp>
    </p:spTree>
    <p:extLst>
      <p:ext uri="{BB962C8B-B14F-4D97-AF65-F5344CB8AC3E}">
        <p14:creationId xmlns:p14="http://schemas.microsoft.com/office/powerpoint/2010/main" val="1807011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E0EAEE-21E3-2744-B3ED-5B4C3849BB51}" type="slidenum">
              <a:rPr lang="en-US" smtClean="0"/>
              <a:t>5</a:t>
            </a:fld>
            <a:endParaRPr lang="en-US"/>
          </a:p>
        </p:txBody>
      </p:sp>
    </p:spTree>
    <p:extLst>
      <p:ext uri="{BB962C8B-B14F-4D97-AF65-F5344CB8AC3E}">
        <p14:creationId xmlns:p14="http://schemas.microsoft.com/office/powerpoint/2010/main" val="3339264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E0EAEE-21E3-2744-B3ED-5B4C3849BB51}" type="slidenum">
              <a:rPr lang="en-US" smtClean="0"/>
              <a:t>6</a:t>
            </a:fld>
            <a:endParaRPr lang="en-US"/>
          </a:p>
        </p:txBody>
      </p:sp>
    </p:spTree>
    <p:extLst>
      <p:ext uri="{BB962C8B-B14F-4D97-AF65-F5344CB8AC3E}">
        <p14:creationId xmlns:p14="http://schemas.microsoft.com/office/powerpoint/2010/main" val="3965283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C754-1BBF-7646-BC06-E82A13CBB5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75DB6D-8C99-CC44-9B5B-61155597B2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C57026-A4BA-0E4D-B24B-2818F23CBF6C}"/>
              </a:ext>
            </a:extLst>
          </p:cNvPr>
          <p:cNvSpPr>
            <a:spLocks noGrp="1"/>
          </p:cNvSpPr>
          <p:nvPr>
            <p:ph type="dt" sz="half" idx="10"/>
          </p:nvPr>
        </p:nvSpPr>
        <p:spPr/>
        <p:txBody>
          <a:bodyPr/>
          <a:lstStyle/>
          <a:p>
            <a:fld id="{2B8C7054-7B4A-8C4F-AA48-50646B633924}" type="datetimeFigureOut">
              <a:rPr lang="en-US" smtClean="0"/>
              <a:t>1/21/22</a:t>
            </a:fld>
            <a:endParaRPr lang="en-US"/>
          </a:p>
        </p:txBody>
      </p:sp>
      <p:sp>
        <p:nvSpPr>
          <p:cNvPr id="5" name="Footer Placeholder 4">
            <a:extLst>
              <a:ext uri="{FF2B5EF4-FFF2-40B4-BE49-F238E27FC236}">
                <a16:creationId xmlns:a16="http://schemas.microsoft.com/office/drawing/2014/main" id="{3695F9BB-D35B-E24A-9750-EE730986E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F4A07-B4CD-4148-8998-4AD9A9027FF3}"/>
              </a:ext>
            </a:extLst>
          </p:cNvPr>
          <p:cNvSpPr>
            <a:spLocks noGrp="1"/>
          </p:cNvSpPr>
          <p:nvPr>
            <p:ph type="sldNum" sz="quarter" idx="12"/>
          </p:nvPr>
        </p:nvSpPr>
        <p:spPr/>
        <p:txBody>
          <a:bodyPr/>
          <a:lstStyle/>
          <a:p>
            <a:fld id="{B936CBDD-3C32-3647-A59D-97A0E4D7356F}" type="slidenum">
              <a:rPr lang="en-US" smtClean="0"/>
              <a:t>‹#›</a:t>
            </a:fld>
            <a:endParaRPr lang="en-US"/>
          </a:p>
        </p:txBody>
      </p:sp>
    </p:spTree>
    <p:extLst>
      <p:ext uri="{BB962C8B-B14F-4D97-AF65-F5344CB8AC3E}">
        <p14:creationId xmlns:p14="http://schemas.microsoft.com/office/powerpoint/2010/main" val="152096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6A7B-C90A-5745-99C1-47CE3F178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60CB1C-BF15-544D-9A6B-FFCDAF3452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538139-7C2E-DC41-8A04-4E6B4B02530B}"/>
              </a:ext>
            </a:extLst>
          </p:cNvPr>
          <p:cNvSpPr>
            <a:spLocks noGrp="1"/>
          </p:cNvSpPr>
          <p:nvPr>
            <p:ph type="dt" sz="half" idx="10"/>
          </p:nvPr>
        </p:nvSpPr>
        <p:spPr/>
        <p:txBody>
          <a:bodyPr/>
          <a:lstStyle/>
          <a:p>
            <a:fld id="{2B8C7054-7B4A-8C4F-AA48-50646B633924}" type="datetimeFigureOut">
              <a:rPr lang="en-US" smtClean="0"/>
              <a:t>1/21/22</a:t>
            </a:fld>
            <a:endParaRPr lang="en-US"/>
          </a:p>
        </p:txBody>
      </p:sp>
      <p:sp>
        <p:nvSpPr>
          <p:cNvPr id="5" name="Footer Placeholder 4">
            <a:extLst>
              <a:ext uri="{FF2B5EF4-FFF2-40B4-BE49-F238E27FC236}">
                <a16:creationId xmlns:a16="http://schemas.microsoft.com/office/drawing/2014/main" id="{131F0EBB-CECF-204E-8029-ADA405BABE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409E86-3BAF-B343-B246-CFB796EDBF89}"/>
              </a:ext>
            </a:extLst>
          </p:cNvPr>
          <p:cNvSpPr>
            <a:spLocks noGrp="1"/>
          </p:cNvSpPr>
          <p:nvPr>
            <p:ph type="sldNum" sz="quarter" idx="12"/>
          </p:nvPr>
        </p:nvSpPr>
        <p:spPr/>
        <p:txBody>
          <a:bodyPr/>
          <a:lstStyle/>
          <a:p>
            <a:fld id="{B936CBDD-3C32-3647-A59D-97A0E4D7356F}" type="slidenum">
              <a:rPr lang="en-US" smtClean="0"/>
              <a:t>‹#›</a:t>
            </a:fld>
            <a:endParaRPr lang="en-US"/>
          </a:p>
        </p:txBody>
      </p:sp>
    </p:spTree>
    <p:extLst>
      <p:ext uri="{BB962C8B-B14F-4D97-AF65-F5344CB8AC3E}">
        <p14:creationId xmlns:p14="http://schemas.microsoft.com/office/powerpoint/2010/main" val="1059576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498399-AA1A-F642-97C1-FE352204B0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A48CC1-0F1F-2145-A497-1254E991A4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1CA439-2A1B-374D-8DB8-FA59F5CBD1C4}"/>
              </a:ext>
            </a:extLst>
          </p:cNvPr>
          <p:cNvSpPr>
            <a:spLocks noGrp="1"/>
          </p:cNvSpPr>
          <p:nvPr>
            <p:ph type="dt" sz="half" idx="10"/>
          </p:nvPr>
        </p:nvSpPr>
        <p:spPr/>
        <p:txBody>
          <a:bodyPr/>
          <a:lstStyle/>
          <a:p>
            <a:fld id="{2B8C7054-7B4A-8C4F-AA48-50646B633924}" type="datetimeFigureOut">
              <a:rPr lang="en-US" smtClean="0"/>
              <a:t>1/21/22</a:t>
            </a:fld>
            <a:endParaRPr lang="en-US"/>
          </a:p>
        </p:txBody>
      </p:sp>
      <p:sp>
        <p:nvSpPr>
          <p:cNvPr id="5" name="Footer Placeholder 4">
            <a:extLst>
              <a:ext uri="{FF2B5EF4-FFF2-40B4-BE49-F238E27FC236}">
                <a16:creationId xmlns:a16="http://schemas.microsoft.com/office/drawing/2014/main" id="{AFDD0833-AC25-FD4B-8C2E-F69E72934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FC8A1-112E-454E-9CFF-31C550E3CE53}"/>
              </a:ext>
            </a:extLst>
          </p:cNvPr>
          <p:cNvSpPr>
            <a:spLocks noGrp="1"/>
          </p:cNvSpPr>
          <p:nvPr>
            <p:ph type="sldNum" sz="quarter" idx="12"/>
          </p:nvPr>
        </p:nvSpPr>
        <p:spPr/>
        <p:txBody>
          <a:bodyPr/>
          <a:lstStyle/>
          <a:p>
            <a:fld id="{B936CBDD-3C32-3647-A59D-97A0E4D7356F}" type="slidenum">
              <a:rPr lang="en-US" smtClean="0"/>
              <a:t>‹#›</a:t>
            </a:fld>
            <a:endParaRPr lang="en-US"/>
          </a:p>
        </p:txBody>
      </p:sp>
    </p:spTree>
    <p:extLst>
      <p:ext uri="{BB962C8B-B14F-4D97-AF65-F5344CB8AC3E}">
        <p14:creationId xmlns:p14="http://schemas.microsoft.com/office/powerpoint/2010/main" val="1623888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D54BA-6F62-D845-9512-006E1CA7ED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94D353-4A2F-1149-9DEE-20CCD0A0F6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14347E-7482-C644-9BC0-D19FCE9B2EC6}"/>
              </a:ext>
            </a:extLst>
          </p:cNvPr>
          <p:cNvSpPr>
            <a:spLocks noGrp="1"/>
          </p:cNvSpPr>
          <p:nvPr>
            <p:ph type="dt" sz="half" idx="10"/>
          </p:nvPr>
        </p:nvSpPr>
        <p:spPr/>
        <p:txBody>
          <a:bodyPr/>
          <a:lstStyle/>
          <a:p>
            <a:fld id="{2B8C7054-7B4A-8C4F-AA48-50646B633924}" type="datetimeFigureOut">
              <a:rPr lang="en-US" smtClean="0"/>
              <a:t>1/21/22</a:t>
            </a:fld>
            <a:endParaRPr lang="en-US"/>
          </a:p>
        </p:txBody>
      </p:sp>
      <p:sp>
        <p:nvSpPr>
          <p:cNvPr id="5" name="Footer Placeholder 4">
            <a:extLst>
              <a:ext uri="{FF2B5EF4-FFF2-40B4-BE49-F238E27FC236}">
                <a16:creationId xmlns:a16="http://schemas.microsoft.com/office/drawing/2014/main" id="{C83200AA-617B-E24D-9C18-EB1D569C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6C189-6E3B-0B4B-849C-8CDC39FDB4DB}"/>
              </a:ext>
            </a:extLst>
          </p:cNvPr>
          <p:cNvSpPr>
            <a:spLocks noGrp="1"/>
          </p:cNvSpPr>
          <p:nvPr>
            <p:ph type="sldNum" sz="quarter" idx="12"/>
          </p:nvPr>
        </p:nvSpPr>
        <p:spPr/>
        <p:txBody>
          <a:bodyPr/>
          <a:lstStyle/>
          <a:p>
            <a:fld id="{B936CBDD-3C32-3647-A59D-97A0E4D7356F}" type="slidenum">
              <a:rPr lang="en-US" smtClean="0"/>
              <a:t>‹#›</a:t>
            </a:fld>
            <a:endParaRPr lang="en-US"/>
          </a:p>
        </p:txBody>
      </p:sp>
    </p:spTree>
    <p:extLst>
      <p:ext uri="{BB962C8B-B14F-4D97-AF65-F5344CB8AC3E}">
        <p14:creationId xmlns:p14="http://schemas.microsoft.com/office/powerpoint/2010/main" val="362548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31619-2B16-3943-8458-BB57ADBFF6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B4283E-34F0-4646-BCA3-8672E6385F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8430AD-93A6-C048-8A97-8EFE6F65805E}"/>
              </a:ext>
            </a:extLst>
          </p:cNvPr>
          <p:cNvSpPr>
            <a:spLocks noGrp="1"/>
          </p:cNvSpPr>
          <p:nvPr>
            <p:ph type="dt" sz="half" idx="10"/>
          </p:nvPr>
        </p:nvSpPr>
        <p:spPr/>
        <p:txBody>
          <a:bodyPr/>
          <a:lstStyle/>
          <a:p>
            <a:fld id="{2B8C7054-7B4A-8C4F-AA48-50646B633924}" type="datetimeFigureOut">
              <a:rPr lang="en-US" smtClean="0"/>
              <a:t>1/21/22</a:t>
            </a:fld>
            <a:endParaRPr lang="en-US"/>
          </a:p>
        </p:txBody>
      </p:sp>
      <p:sp>
        <p:nvSpPr>
          <p:cNvPr id="5" name="Footer Placeholder 4">
            <a:extLst>
              <a:ext uri="{FF2B5EF4-FFF2-40B4-BE49-F238E27FC236}">
                <a16:creationId xmlns:a16="http://schemas.microsoft.com/office/drawing/2014/main" id="{26D26D9C-89A1-FA45-9CFA-24C84B261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57724B-8A1B-BC46-BA8A-6DB346FDFA97}"/>
              </a:ext>
            </a:extLst>
          </p:cNvPr>
          <p:cNvSpPr>
            <a:spLocks noGrp="1"/>
          </p:cNvSpPr>
          <p:nvPr>
            <p:ph type="sldNum" sz="quarter" idx="12"/>
          </p:nvPr>
        </p:nvSpPr>
        <p:spPr/>
        <p:txBody>
          <a:bodyPr/>
          <a:lstStyle/>
          <a:p>
            <a:fld id="{B936CBDD-3C32-3647-A59D-97A0E4D7356F}" type="slidenum">
              <a:rPr lang="en-US" smtClean="0"/>
              <a:t>‹#›</a:t>
            </a:fld>
            <a:endParaRPr lang="en-US"/>
          </a:p>
        </p:txBody>
      </p:sp>
    </p:spTree>
    <p:extLst>
      <p:ext uri="{BB962C8B-B14F-4D97-AF65-F5344CB8AC3E}">
        <p14:creationId xmlns:p14="http://schemas.microsoft.com/office/powerpoint/2010/main" val="2179280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FE3E-9877-FC43-B685-6A6CE852C1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D46E3-564D-CE4B-BCAA-98C178E5C2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EA79E2-9F69-7846-B85B-F45F99C98D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B11F1F-FF75-BE43-9580-19D05301EFD3}"/>
              </a:ext>
            </a:extLst>
          </p:cNvPr>
          <p:cNvSpPr>
            <a:spLocks noGrp="1"/>
          </p:cNvSpPr>
          <p:nvPr>
            <p:ph type="dt" sz="half" idx="10"/>
          </p:nvPr>
        </p:nvSpPr>
        <p:spPr/>
        <p:txBody>
          <a:bodyPr/>
          <a:lstStyle/>
          <a:p>
            <a:fld id="{2B8C7054-7B4A-8C4F-AA48-50646B633924}" type="datetimeFigureOut">
              <a:rPr lang="en-US" smtClean="0"/>
              <a:t>1/21/22</a:t>
            </a:fld>
            <a:endParaRPr lang="en-US"/>
          </a:p>
        </p:txBody>
      </p:sp>
      <p:sp>
        <p:nvSpPr>
          <p:cNvPr id="6" name="Footer Placeholder 5">
            <a:extLst>
              <a:ext uri="{FF2B5EF4-FFF2-40B4-BE49-F238E27FC236}">
                <a16:creationId xmlns:a16="http://schemas.microsoft.com/office/drawing/2014/main" id="{6CA7DA69-492D-0B48-9C2D-F04ADE608E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87A8AB-B5AA-7A46-A491-15EDF8A01364}"/>
              </a:ext>
            </a:extLst>
          </p:cNvPr>
          <p:cNvSpPr>
            <a:spLocks noGrp="1"/>
          </p:cNvSpPr>
          <p:nvPr>
            <p:ph type="sldNum" sz="quarter" idx="12"/>
          </p:nvPr>
        </p:nvSpPr>
        <p:spPr/>
        <p:txBody>
          <a:bodyPr/>
          <a:lstStyle/>
          <a:p>
            <a:fld id="{B936CBDD-3C32-3647-A59D-97A0E4D7356F}" type="slidenum">
              <a:rPr lang="en-US" smtClean="0"/>
              <a:t>‹#›</a:t>
            </a:fld>
            <a:endParaRPr lang="en-US"/>
          </a:p>
        </p:txBody>
      </p:sp>
    </p:spTree>
    <p:extLst>
      <p:ext uri="{BB962C8B-B14F-4D97-AF65-F5344CB8AC3E}">
        <p14:creationId xmlns:p14="http://schemas.microsoft.com/office/powerpoint/2010/main" val="1858800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544A-45B6-3B45-8846-BAF7347C42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89A37A-40EC-CB46-B3B0-90D8942954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08F37-37D5-7445-B859-5BE88771EF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32CF07-D78B-D646-ACFD-2063C832CF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148092-DE17-E34F-9799-6A2FABFA02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D1F78B-1A25-1F40-A4C7-1B38F17F2C33}"/>
              </a:ext>
            </a:extLst>
          </p:cNvPr>
          <p:cNvSpPr>
            <a:spLocks noGrp="1"/>
          </p:cNvSpPr>
          <p:nvPr>
            <p:ph type="dt" sz="half" idx="10"/>
          </p:nvPr>
        </p:nvSpPr>
        <p:spPr/>
        <p:txBody>
          <a:bodyPr/>
          <a:lstStyle/>
          <a:p>
            <a:fld id="{2B8C7054-7B4A-8C4F-AA48-50646B633924}" type="datetimeFigureOut">
              <a:rPr lang="en-US" smtClean="0"/>
              <a:t>1/21/22</a:t>
            </a:fld>
            <a:endParaRPr lang="en-US"/>
          </a:p>
        </p:txBody>
      </p:sp>
      <p:sp>
        <p:nvSpPr>
          <p:cNvPr id="8" name="Footer Placeholder 7">
            <a:extLst>
              <a:ext uri="{FF2B5EF4-FFF2-40B4-BE49-F238E27FC236}">
                <a16:creationId xmlns:a16="http://schemas.microsoft.com/office/drawing/2014/main" id="{F392F284-74E3-9D44-98B4-10D95E0C88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7166AE-83AB-3B46-A7F6-F1DD72F7B8F0}"/>
              </a:ext>
            </a:extLst>
          </p:cNvPr>
          <p:cNvSpPr>
            <a:spLocks noGrp="1"/>
          </p:cNvSpPr>
          <p:nvPr>
            <p:ph type="sldNum" sz="quarter" idx="12"/>
          </p:nvPr>
        </p:nvSpPr>
        <p:spPr/>
        <p:txBody>
          <a:bodyPr/>
          <a:lstStyle/>
          <a:p>
            <a:fld id="{B936CBDD-3C32-3647-A59D-97A0E4D7356F}" type="slidenum">
              <a:rPr lang="en-US" smtClean="0"/>
              <a:t>‹#›</a:t>
            </a:fld>
            <a:endParaRPr lang="en-US"/>
          </a:p>
        </p:txBody>
      </p:sp>
    </p:spTree>
    <p:extLst>
      <p:ext uri="{BB962C8B-B14F-4D97-AF65-F5344CB8AC3E}">
        <p14:creationId xmlns:p14="http://schemas.microsoft.com/office/powerpoint/2010/main" val="2019050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99CE1-F0B5-E748-8835-57607FC7FD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94EAE-FE75-0342-A6CA-BD24E3D75457}"/>
              </a:ext>
            </a:extLst>
          </p:cNvPr>
          <p:cNvSpPr>
            <a:spLocks noGrp="1"/>
          </p:cNvSpPr>
          <p:nvPr>
            <p:ph type="dt" sz="half" idx="10"/>
          </p:nvPr>
        </p:nvSpPr>
        <p:spPr/>
        <p:txBody>
          <a:bodyPr/>
          <a:lstStyle/>
          <a:p>
            <a:fld id="{2B8C7054-7B4A-8C4F-AA48-50646B633924}" type="datetimeFigureOut">
              <a:rPr lang="en-US" smtClean="0"/>
              <a:t>1/21/22</a:t>
            </a:fld>
            <a:endParaRPr lang="en-US"/>
          </a:p>
        </p:txBody>
      </p:sp>
      <p:sp>
        <p:nvSpPr>
          <p:cNvPr id="4" name="Footer Placeholder 3">
            <a:extLst>
              <a:ext uri="{FF2B5EF4-FFF2-40B4-BE49-F238E27FC236}">
                <a16:creationId xmlns:a16="http://schemas.microsoft.com/office/drawing/2014/main" id="{00BA2900-882A-FC4D-842A-7F3A22BA54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A945DC-8773-054D-893E-D7DB08900191}"/>
              </a:ext>
            </a:extLst>
          </p:cNvPr>
          <p:cNvSpPr>
            <a:spLocks noGrp="1"/>
          </p:cNvSpPr>
          <p:nvPr>
            <p:ph type="sldNum" sz="quarter" idx="12"/>
          </p:nvPr>
        </p:nvSpPr>
        <p:spPr/>
        <p:txBody>
          <a:bodyPr/>
          <a:lstStyle/>
          <a:p>
            <a:fld id="{B936CBDD-3C32-3647-A59D-97A0E4D7356F}" type="slidenum">
              <a:rPr lang="en-US" smtClean="0"/>
              <a:t>‹#›</a:t>
            </a:fld>
            <a:endParaRPr lang="en-US"/>
          </a:p>
        </p:txBody>
      </p:sp>
    </p:spTree>
    <p:extLst>
      <p:ext uri="{BB962C8B-B14F-4D97-AF65-F5344CB8AC3E}">
        <p14:creationId xmlns:p14="http://schemas.microsoft.com/office/powerpoint/2010/main" val="2705513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7EAFFA-6701-7446-A976-5B76475834F9}"/>
              </a:ext>
            </a:extLst>
          </p:cNvPr>
          <p:cNvSpPr>
            <a:spLocks noGrp="1"/>
          </p:cNvSpPr>
          <p:nvPr>
            <p:ph type="dt" sz="half" idx="10"/>
          </p:nvPr>
        </p:nvSpPr>
        <p:spPr/>
        <p:txBody>
          <a:bodyPr/>
          <a:lstStyle/>
          <a:p>
            <a:fld id="{2B8C7054-7B4A-8C4F-AA48-50646B633924}" type="datetimeFigureOut">
              <a:rPr lang="en-US" smtClean="0"/>
              <a:t>1/21/22</a:t>
            </a:fld>
            <a:endParaRPr lang="en-US"/>
          </a:p>
        </p:txBody>
      </p:sp>
      <p:sp>
        <p:nvSpPr>
          <p:cNvPr id="3" name="Footer Placeholder 2">
            <a:extLst>
              <a:ext uri="{FF2B5EF4-FFF2-40B4-BE49-F238E27FC236}">
                <a16:creationId xmlns:a16="http://schemas.microsoft.com/office/drawing/2014/main" id="{8C664B5E-9ECD-8144-870C-2CC965A1E6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176B88-865D-FB46-87E6-1FB535957407}"/>
              </a:ext>
            </a:extLst>
          </p:cNvPr>
          <p:cNvSpPr>
            <a:spLocks noGrp="1"/>
          </p:cNvSpPr>
          <p:nvPr>
            <p:ph type="sldNum" sz="quarter" idx="12"/>
          </p:nvPr>
        </p:nvSpPr>
        <p:spPr/>
        <p:txBody>
          <a:bodyPr/>
          <a:lstStyle/>
          <a:p>
            <a:fld id="{B936CBDD-3C32-3647-A59D-97A0E4D7356F}" type="slidenum">
              <a:rPr lang="en-US" smtClean="0"/>
              <a:t>‹#›</a:t>
            </a:fld>
            <a:endParaRPr lang="en-US"/>
          </a:p>
        </p:txBody>
      </p:sp>
    </p:spTree>
    <p:extLst>
      <p:ext uri="{BB962C8B-B14F-4D97-AF65-F5344CB8AC3E}">
        <p14:creationId xmlns:p14="http://schemas.microsoft.com/office/powerpoint/2010/main" val="862872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6FD16-A6F3-044E-984C-851D9016B0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0DA9CF-E0E4-7A47-A9DA-AC1E69F470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9BB518-206C-3646-8F55-1184ECF4C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4E18E7-DD6A-CA4E-A008-10FC471122FE}"/>
              </a:ext>
            </a:extLst>
          </p:cNvPr>
          <p:cNvSpPr>
            <a:spLocks noGrp="1"/>
          </p:cNvSpPr>
          <p:nvPr>
            <p:ph type="dt" sz="half" idx="10"/>
          </p:nvPr>
        </p:nvSpPr>
        <p:spPr/>
        <p:txBody>
          <a:bodyPr/>
          <a:lstStyle/>
          <a:p>
            <a:fld id="{2B8C7054-7B4A-8C4F-AA48-50646B633924}" type="datetimeFigureOut">
              <a:rPr lang="en-US" smtClean="0"/>
              <a:t>1/21/22</a:t>
            </a:fld>
            <a:endParaRPr lang="en-US"/>
          </a:p>
        </p:txBody>
      </p:sp>
      <p:sp>
        <p:nvSpPr>
          <p:cNvPr id="6" name="Footer Placeholder 5">
            <a:extLst>
              <a:ext uri="{FF2B5EF4-FFF2-40B4-BE49-F238E27FC236}">
                <a16:creationId xmlns:a16="http://schemas.microsoft.com/office/drawing/2014/main" id="{57FE0364-5AEC-D140-8D64-6E9891D4AC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D0045C-FB18-1A44-8304-7058133D693A}"/>
              </a:ext>
            </a:extLst>
          </p:cNvPr>
          <p:cNvSpPr>
            <a:spLocks noGrp="1"/>
          </p:cNvSpPr>
          <p:nvPr>
            <p:ph type="sldNum" sz="quarter" idx="12"/>
          </p:nvPr>
        </p:nvSpPr>
        <p:spPr/>
        <p:txBody>
          <a:bodyPr/>
          <a:lstStyle/>
          <a:p>
            <a:fld id="{B936CBDD-3C32-3647-A59D-97A0E4D7356F}" type="slidenum">
              <a:rPr lang="en-US" smtClean="0"/>
              <a:t>‹#›</a:t>
            </a:fld>
            <a:endParaRPr lang="en-US"/>
          </a:p>
        </p:txBody>
      </p:sp>
    </p:spTree>
    <p:extLst>
      <p:ext uri="{BB962C8B-B14F-4D97-AF65-F5344CB8AC3E}">
        <p14:creationId xmlns:p14="http://schemas.microsoft.com/office/powerpoint/2010/main" val="88919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F6B97-FFEE-F146-B65E-681EF3F5D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4D3BAE-7F25-DA4E-8EEF-2F38AE0CE9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8769B7-E0C3-5447-9CA2-321D8719FC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B36936-D770-114C-9DB0-287D320C6773}"/>
              </a:ext>
            </a:extLst>
          </p:cNvPr>
          <p:cNvSpPr>
            <a:spLocks noGrp="1"/>
          </p:cNvSpPr>
          <p:nvPr>
            <p:ph type="dt" sz="half" idx="10"/>
          </p:nvPr>
        </p:nvSpPr>
        <p:spPr/>
        <p:txBody>
          <a:bodyPr/>
          <a:lstStyle/>
          <a:p>
            <a:fld id="{2B8C7054-7B4A-8C4F-AA48-50646B633924}" type="datetimeFigureOut">
              <a:rPr lang="en-US" smtClean="0"/>
              <a:t>1/21/22</a:t>
            </a:fld>
            <a:endParaRPr lang="en-US"/>
          </a:p>
        </p:txBody>
      </p:sp>
      <p:sp>
        <p:nvSpPr>
          <p:cNvPr id="6" name="Footer Placeholder 5">
            <a:extLst>
              <a:ext uri="{FF2B5EF4-FFF2-40B4-BE49-F238E27FC236}">
                <a16:creationId xmlns:a16="http://schemas.microsoft.com/office/drawing/2014/main" id="{7062A9E1-8914-DA4B-94A6-DAB52EBB4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625C30-B141-AD42-94D3-FDBAE1CF5485}"/>
              </a:ext>
            </a:extLst>
          </p:cNvPr>
          <p:cNvSpPr>
            <a:spLocks noGrp="1"/>
          </p:cNvSpPr>
          <p:nvPr>
            <p:ph type="sldNum" sz="quarter" idx="12"/>
          </p:nvPr>
        </p:nvSpPr>
        <p:spPr/>
        <p:txBody>
          <a:bodyPr/>
          <a:lstStyle/>
          <a:p>
            <a:fld id="{B936CBDD-3C32-3647-A59D-97A0E4D7356F}" type="slidenum">
              <a:rPr lang="en-US" smtClean="0"/>
              <a:t>‹#›</a:t>
            </a:fld>
            <a:endParaRPr lang="en-US"/>
          </a:p>
        </p:txBody>
      </p:sp>
    </p:spTree>
    <p:extLst>
      <p:ext uri="{BB962C8B-B14F-4D97-AF65-F5344CB8AC3E}">
        <p14:creationId xmlns:p14="http://schemas.microsoft.com/office/powerpoint/2010/main" val="2897668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A56472-8CAC-C94A-AB2E-5A93FFCFBB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AEF8B7-1EB1-C94B-9666-B58D43CF5A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2136C-E48E-C14F-9FE9-EF492C8441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8C7054-7B4A-8C4F-AA48-50646B633924}" type="datetimeFigureOut">
              <a:rPr lang="en-US" smtClean="0"/>
              <a:t>1/21/22</a:t>
            </a:fld>
            <a:endParaRPr lang="en-US"/>
          </a:p>
        </p:txBody>
      </p:sp>
      <p:sp>
        <p:nvSpPr>
          <p:cNvPr id="5" name="Footer Placeholder 4">
            <a:extLst>
              <a:ext uri="{FF2B5EF4-FFF2-40B4-BE49-F238E27FC236}">
                <a16:creationId xmlns:a16="http://schemas.microsoft.com/office/drawing/2014/main" id="{93368119-8241-3D46-896F-80888318CC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05E924-FA8C-CB49-A968-DE78DDFC72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6CBDD-3C32-3647-A59D-97A0E4D7356F}" type="slidenum">
              <a:rPr lang="en-US" smtClean="0"/>
              <a:t>‹#›</a:t>
            </a:fld>
            <a:endParaRPr lang="en-US"/>
          </a:p>
        </p:txBody>
      </p:sp>
    </p:spTree>
    <p:extLst>
      <p:ext uri="{BB962C8B-B14F-4D97-AF65-F5344CB8AC3E}">
        <p14:creationId xmlns:p14="http://schemas.microsoft.com/office/powerpoint/2010/main" val="107439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79DD-1567-5449-BD7F-631975AF2026}"/>
              </a:ext>
            </a:extLst>
          </p:cNvPr>
          <p:cNvSpPr>
            <a:spLocks noGrp="1"/>
          </p:cNvSpPr>
          <p:nvPr>
            <p:ph type="ctrTitle"/>
          </p:nvPr>
        </p:nvSpPr>
        <p:spPr/>
        <p:txBody>
          <a:bodyPr/>
          <a:lstStyle/>
          <a:p>
            <a:r>
              <a:rPr lang="en-US" dirty="0"/>
              <a:t>Associating Map Data Points</a:t>
            </a:r>
          </a:p>
        </p:txBody>
      </p:sp>
      <p:sp>
        <p:nvSpPr>
          <p:cNvPr id="3" name="Subtitle 2">
            <a:extLst>
              <a:ext uri="{FF2B5EF4-FFF2-40B4-BE49-F238E27FC236}">
                <a16:creationId xmlns:a16="http://schemas.microsoft.com/office/drawing/2014/main" id="{D4CF0344-382B-504D-8459-31CFFCC179AD}"/>
              </a:ext>
            </a:extLst>
          </p:cNvPr>
          <p:cNvSpPr>
            <a:spLocks noGrp="1"/>
          </p:cNvSpPr>
          <p:nvPr>
            <p:ph type="subTitle" idx="1"/>
          </p:nvPr>
        </p:nvSpPr>
        <p:spPr/>
        <p:txBody>
          <a:bodyPr/>
          <a:lstStyle/>
          <a:p>
            <a:r>
              <a:rPr lang="en-US" dirty="0"/>
              <a:t>Prof. Craig Beal</a:t>
            </a:r>
          </a:p>
          <a:p>
            <a:r>
              <a:rPr lang="en-US" dirty="0"/>
              <a:t>1.21.2022</a:t>
            </a:r>
          </a:p>
        </p:txBody>
      </p:sp>
    </p:spTree>
    <p:extLst>
      <p:ext uri="{BB962C8B-B14F-4D97-AF65-F5344CB8AC3E}">
        <p14:creationId xmlns:p14="http://schemas.microsoft.com/office/powerpoint/2010/main" val="2970736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0E1EA-1ED1-6D49-8D0C-928CE3E14702}"/>
              </a:ext>
            </a:extLst>
          </p:cNvPr>
          <p:cNvSpPr>
            <a:spLocks noGrp="1"/>
          </p:cNvSpPr>
          <p:nvPr>
            <p:ph type="title"/>
          </p:nvPr>
        </p:nvSpPr>
        <p:spPr/>
        <p:txBody>
          <a:bodyPr/>
          <a:lstStyle/>
          <a:p>
            <a:r>
              <a:rPr lang="en-US" dirty="0"/>
              <a:t>Association of XY points to XY points</a:t>
            </a:r>
          </a:p>
        </p:txBody>
      </p:sp>
      <p:sp>
        <p:nvSpPr>
          <p:cNvPr id="3" name="Content Placeholder 2">
            <a:extLst>
              <a:ext uri="{FF2B5EF4-FFF2-40B4-BE49-F238E27FC236}">
                <a16:creationId xmlns:a16="http://schemas.microsoft.com/office/drawing/2014/main" id="{605AE320-F0E5-7F4A-9F76-9F18FDDAB472}"/>
              </a:ext>
            </a:extLst>
          </p:cNvPr>
          <p:cNvSpPr>
            <a:spLocks noGrp="1"/>
          </p:cNvSpPr>
          <p:nvPr>
            <p:ph idx="1"/>
          </p:nvPr>
        </p:nvSpPr>
        <p:spPr>
          <a:xfrm>
            <a:off x="838200" y="1825624"/>
            <a:ext cx="10515600" cy="2226371"/>
          </a:xfrm>
        </p:spPr>
        <p:txBody>
          <a:bodyPr>
            <a:normAutofit fontScale="92500" lnSpcReduction="20000"/>
          </a:bodyPr>
          <a:lstStyle/>
          <a:p>
            <a:r>
              <a:rPr lang="en-US" dirty="0"/>
              <a:t>In this problem, we want to associate X,Y data points in one data set (a map, for example) with X,Y data points in another data set (a new set of measurements, for example).</a:t>
            </a:r>
          </a:p>
          <a:p>
            <a:r>
              <a:rPr lang="en-US" dirty="0"/>
              <a:t>The data sets are not assumed to be sorted or have the same number of points.</a:t>
            </a:r>
          </a:p>
          <a:p>
            <a:r>
              <a:rPr lang="en-US" dirty="0"/>
              <a:t>A graphical depiction is given for two data sets here:</a:t>
            </a:r>
          </a:p>
        </p:txBody>
      </p:sp>
      <p:grpSp>
        <p:nvGrpSpPr>
          <p:cNvPr id="29" name="Group 28">
            <a:extLst>
              <a:ext uri="{FF2B5EF4-FFF2-40B4-BE49-F238E27FC236}">
                <a16:creationId xmlns:a16="http://schemas.microsoft.com/office/drawing/2014/main" id="{577066F3-5564-8B4B-82A9-AC8EE79DCFC6}"/>
              </a:ext>
            </a:extLst>
          </p:cNvPr>
          <p:cNvGrpSpPr/>
          <p:nvPr/>
        </p:nvGrpSpPr>
        <p:grpSpPr>
          <a:xfrm>
            <a:off x="3208842" y="4150507"/>
            <a:ext cx="5570980" cy="2020639"/>
            <a:chOff x="3268219" y="3860796"/>
            <a:chExt cx="5570980" cy="2020639"/>
          </a:xfrm>
        </p:grpSpPr>
        <p:sp>
          <p:nvSpPr>
            <p:cNvPr id="4" name="Oval 3">
              <a:extLst>
                <a:ext uri="{FF2B5EF4-FFF2-40B4-BE49-F238E27FC236}">
                  <a16:creationId xmlns:a16="http://schemas.microsoft.com/office/drawing/2014/main" id="{1138484A-61AB-D14B-BB38-309CDD415E7E}"/>
                </a:ext>
              </a:extLst>
            </p:cNvPr>
            <p:cNvSpPr/>
            <p:nvPr/>
          </p:nvSpPr>
          <p:spPr>
            <a:xfrm>
              <a:off x="3352800" y="3919699"/>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6A0010A-03CB-3349-8CC1-23DA258FCEE2}"/>
                </a:ext>
              </a:extLst>
            </p:cNvPr>
            <p:cNvSpPr/>
            <p:nvPr/>
          </p:nvSpPr>
          <p:spPr>
            <a:xfrm>
              <a:off x="4112821" y="4062203"/>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47A3A4F-53F1-5A45-921E-A1684E2DF170}"/>
                </a:ext>
              </a:extLst>
            </p:cNvPr>
            <p:cNvSpPr/>
            <p:nvPr/>
          </p:nvSpPr>
          <p:spPr>
            <a:xfrm>
              <a:off x="5953496" y="4608468"/>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2A99C23-D188-1840-B413-6950340E397C}"/>
                </a:ext>
              </a:extLst>
            </p:cNvPr>
            <p:cNvSpPr/>
            <p:nvPr/>
          </p:nvSpPr>
          <p:spPr>
            <a:xfrm>
              <a:off x="4979719" y="4406588"/>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EA350EC-85F7-4D4B-9A01-70DD61AFC54E}"/>
                </a:ext>
              </a:extLst>
            </p:cNvPr>
            <p:cNvSpPr/>
            <p:nvPr/>
          </p:nvSpPr>
          <p:spPr>
            <a:xfrm>
              <a:off x="7319158" y="4703472"/>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AFE8D6E-020C-6E43-94FE-428A933D21FA}"/>
                </a:ext>
              </a:extLst>
            </p:cNvPr>
            <p:cNvSpPr/>
            <p:nvPr/>
          </p:nvSpPr>
          <p:spPr>
            <a:xfrm>
              <a:off x="8364187" y="4679722"/>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8806823-8417-C842-AD61-E40514A394D5}"/>
                </a:ext>
              </a:extLst>
            </p:cNvPr>
            <p:cNvSpPr/>
            <p:nvPr/>
          </p:nvSpPr>
          <p:spPr>
            <a:xfrm>
              <a:off x="8162306" y="4454091"/>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A97F9AD-509B-9D48-A93C-5F320C62681E}"/>
                </a:ext>
              </a:extLst>
            </p:cNvPr>
            <p:cNvSpPr/>
            <p:nvPr/>
          </p:nvSpPr>
          <p:spPr>
            <a:xfrm>
              <a:off x="7117277" y="4489717"/>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142C7D3-3F63-F542-8025-F73D2DD496BE}"/>
                </a:ext>
              </a:extLst>
            </p:cNvPr>
            <p:cNvSpPr/>
            <p:nvPr/>
          </p:nvSpPr>
          <p:spPr>
            <a:xfrm>
              <a:off x="5739740" y="4477841"/>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7ABB592-5267-0F4F-B82A-E9BD4A99D914}"/>
                </a:ext>
              </a:extLst>
            </p:cNvPr>
            <p:cNvSpPr/>
            <p:nvPr/>
          </p:nvSpPr>
          <p:spPr>
            <a:xfrm>
              <a:off x="4908467" y="4596594"/>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A381B57-3171-ED48-ACA6-273113D64FC1}"/>
                </a:ext>
              </a:extLst>
            </p:cNvPr>
            <p:cNvSpPr/>
            <p:nvPr/>
          </p:nvSpPr>
          <p:spPr>
            <a:xfrm>
              <a:off x="4089070" y="4323461"/>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96129F8-3D97-FD49-BA40-FCE76D4CD4D2}"/>
                </a:ext>
              </a:extLst>
            </p:cNvPr>
            <p:cNvSpPr/>
            <p:nvPr/>
          </p:nvSpPr>
          <p:spPr>
            <a:xfrm>
              <a:off x="3554681" y="3872199"/>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A05AAA8-EF98-204A-B055-A660A09D6080}"/>
                </a:ext>
              </a:extLst>
            </p:cNvPr>
            <p:cNvSpPr/>
            <p:nvPr/>
          </p:nvSpPr>
          <p:spPr>
            <a:xfrm>
              <a:off x="3364676" y="5296428"/>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1F4389B-9DFA-4144-8D37-BBAC6503BCE4}"/>
                </a:ext>
              </a:extLst>
            </p:cNvPr>
            <p:cNvSpPr/>
            <p:nvPr/>
          </p:nvSpPr>
          <p:spPr>
            <a:xfrm>
              <a:off x="3364676" y="5601767"/>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9CECD28-F13A-454B-B87F-1CF97879B4AF}"/>
                </a:ext>
              </a:extLst>
            </p:cNvPr>
            <p:cNvSpPr txBox="1"/>
            <p:nvPr/>
          </p:nvSpPr>
          <p:spPr>
            <a:xfrm>
              <a:off x="3632542" y="5512103"/>
              <a:ext cx="1148328" cy="369332"/>
            </a:xfrm>
            <a:prstGeom prst="rect">
              <a:avLst/>
            </a:prstGeom>
            <a:noFill/>
          </p:spPr>
          <p:txBody>
            <a:bodyPr wrap="none" rtlCol="0">
              <a:spAutoFit/>
            </a:bodyPr>
            <a:lstStyle/>
            <a:p>
              <a:r>
                <a:rPr lang="en-US" dirty="0"/>
                <a:t>Data Set B</a:t>
              </a:r>
            </a:p>
          </p:txBody>
        </p:sp>
        <p:sp>
          <p:nvSpPr>
            <p:cNvPr id="19" name="TextBox 18">
              <a:extLst>
                <a:ext uri="{FF2B5EF4-FFF2-40B4-BE49-F238E27FC236}">
                  <a16:creationId xmlns:a16="http://schemas.microsoft.com/office/drawing/2014/main" id="{CF2B9BC0-BCF5-2C4B-8767-8E128BB77443}"/>
                </a:ext>
              </a:extLst>
            </p:cNvPr>
            <p:cNvSpPr txBox="1"/>
            <p:nvPr/>
          </p:nvSpPr>
          <p:spPr>
            <a:xfrm>
              <a:off x="3632542" y="5203345"/>
              <a:ext cx="1156342" cy="369332"/>
            </a:xfrm>
            <a:prstGeom prst="rect">
              <a:avLst/>
            </a:prstGeom>
            <a:noFill/>
          </p:spPr>
          <p:txBody>
            <a:bodyPr wrap="none" rtlCol="0">
              <a:spAutoFit/>
            </a:bodyPr>
            <a:lstStyle/>
            <a:p>
              <a:r>
                <a:rPr lang="en-US" dirty="0"/>
                <a:t>Data Set A</a:t>
              </a:r>
            </a:p>
          </p:txBody>
        </p:sp>
        <p:sp>
          <p:nvSpPr>
            <p:cNvPr id="20" name="Oval 19">
              <a:extLst>
                <a:ext uri="{FF2B5EF4-FFF2-40B4-BE49-F238E27FC236}">
                  <a16:creationId xmlns:a16="http://schemas.microsoft.com/office/drawing/2014/main" id="{AF07C66C-A979-9145-BD10-4C4663349B48}"/>
                </a:ext>
              </a:extLst>
            </p:cNvPr>
            <p:cNvSpPr/>
            <p:nvPr/>
          </p:nvSpPr>
          <p:spPr>
            <a:xfrm>
              <a:off x="8649194" y="4489717"/>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CE39C64-5052-8140-8AD5-100B639DF979}"/>
                </a:ext>
              </a:extLst>
            </p:cNvPr>
            <p:cNvSpPr/>
            <p:nvPr/>
          </p:nvSpPr>
          <p:spPr>
            <a:xfrm>
              <a:off x="6535387" y="4620343"/>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CC1000C-687F-9247-982B-91EB7674EF20}"/>
                </a:ext>
              </a:extLst>
            </p:cNvPr>
            <p:cNvSpPr/>
            <p:nvPr/>
          </p:nvSpPr>
          <p:spPr>
            <a:xfrm rot="20913327">
              <a:off x="3268219" y="3860796"/>
              <a:ext cx="563295" cy="28350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Oval 23">
              <a:extLst>
                <a:ext uri="{FF2B5EF4-FFF2-40B4-BE49-F238E27FC236}">
                  <a16:creationId xmlns:a16="http://schemas.microsoft.com/office/drawing/2014/main" id="{0D1052B7-BD3D-E84C-A9D2-DB5A91E773DC}"/>
                </a:ext>
              </a:extLst>
            </p:cNvPr>
            <p:cNvSpPr/>
            <p:nvPr/>
          </p:nvSpPr>
          <p:spPr>
            <a:xfrm rot="16564018">
              <a:off x="3936127" y="4120159"/>
              <a:ext cx="537944" cy="32147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A4447B08-5753-B34E-8968-02E371D0055F}"/>
                </a:ext>
              </a:extLst>
            </p:cNvPr>
            <p:cNvSpPr/>
            <p:nvPr/>
          </p:nvSpPr>
          <p:spPr>
            <a:xfrm rot="17213854">
              <a:off x="4713388" y="4494283"/>
              <a:ext cx="647244" cy="252471"/>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0CC4DBD4-3E6F-0644-B1F7-3933C4927588}"/>
                </a:ext>
              </a:extLst>
            </p:cNvPr>
            <p:cNvSpPr/>
            <p:nvPr/>
          </p:nvSpPr>
          <p:spPr>
            <a:xfrm rot="12893722">
              <a:off x="5605779" y="4523374"/>
              <a:ext cx="694010" cy="25253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Oval 26">
              <a:extLst>
                <a:ext uri="{FF2B5EF4-FFF2-40B4-BE49-F238E27FC236}">
                  <a16:creationId xmlns:a16="http://schemas.microsoft.com/office/drawing/2014/main" id="{2DE5C67E-FA91-7743-80A6-799B803C14F7}"/>
                </a:ext>
              </a:extLst>
            </p:cNvPr>
            <p:cNvSpPr/>
            <p:nvPr/>
          </p:nvSpPr>
          <p:spPr>
            <a:xfrm rot="13664020">
              <a:off x="6970858" y="4560856"/>
              <a:ext cx="694139" cy="27025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a:extLst>
                <a:ext uri="{FF2B5EF4-FFF2-40B4-BE49-F238E27FC236}">
                  <a16:creationId xmlns:a16="http://schemas.microsoft.com/office/drawing/2014/main" id="{97E6F488-30AC-DB4A-BA91-32EFEEE9E7F8}"/>
                </a:ext>
              </a:extLst>
            </p:cNvPr>
            <p:cNvSpPr/>
            <p:nvPr/>
          </p:nvSpPr>
          <p:spPr>
            <a:xfrm rot="13983780">
              <a:off x="8025384" y="4538207"/>
              <a:ext cx="674236" cy="2741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52742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0E1EA-1ED1-6D49-8D0C-928CE3E14702}"/>
              </a:ext>
            </a:extLst>
          </p:cNvPr>
          <p:cNvSpPr>
            <a:spLocks noGrp="1"/>
          </p:cNvSpPr>
          <p:nvPr>
            <p:ph type="title"/>
          </p:nvPr>
        </p:nvSpPr>
        <p:spPr/>
        <p:txBody>
          <a:bodyPr/>
          <a:lstStyle/>
          <a:p>
            <a:r>
              <a:rPr lang="en-US" dirty="0"/>
              <a:t>Association of XY points to XY points</a:t>
            </a:r>
          </a:p>
        </p:txBody>
      </p:sp>
      <p:sp>
        <p:nvSpPr>
          <p:cNvPr id="3" name="Content Placeholder 2">
            <a:extLst>
              <a:ext uri="{FF2B5EF4-FFF2-40B4-BE49-F238E27FC236}">
                <a16:creationId xmlns:a16="http://schemas.microsoft.com/office/drawing/2014/main" id="{605AE320-F0E5-7F4A-9F76-9F18FDDAB472}"/>
              </a:ext>
            </a:extLst>
          </p:cNvPr>
          <p:cNvSpPr>
            <a:spLocks noGrp="1"/>
          </p:cNvSpPr>
          <p:nvPr>
            <p:ph idx="1"/>
          </p:nvPr>
        </p:nvSpPr>
        <p:spPr>
          <a:xfrm>
            <a:off x="826200" y="3696935"/>
            <a:ext cx="10515600" cy="2795940"/>
          </a:xfrm>
        </p:spPr>
        <p:txBody>
          <a:bodyPr>
            <a:normAutofit/>
          </a:bodyPr>
          <a:lstStyle/>
          <a:p>
            <a:r>
              <a:rPr lang="en-US" dirty="0"/>
              <a:t>The data sets are likely to have some points that are “mutual matches” where a pair of points in set A and set B are each the closest point to the point in the opposing data set.</a:t>
            </a:r>
          </a:p>
          <a:p>
            <a:r>
              <a:rPr lang="en-US" dirty="0"/>
              <a:t>The data sets are also likely to have points that do not have a close match once all of the mutual matches have been assigned.</a:t>
            </a:r>
          </a:p>
        </p:txBody>
      </p:sp>
      <p:grpSp>
        <p:nvGrpSpPr>
          <p:cNvPr id="29" name="Group 28">
            <a:extLst>
              <a:ext uri="{FF2B5EF4-FFF2-40B4-BE49-F238E27FC236}">
                <a16:creationId xmlns:a16="http://schemas.microsoft.com/office/drawing/2014/main" id="{577066F3-5564-8B4B-82A9-AC8EE79DCFC6}"/>
              </a:ext>
            </a:extLst>
          </p:cNvPr>
          <p:cNvGrpSpPr/>
          <p:nvPr/>
        </p:nvGrpSpPr>
        <p:grpSpPr>
          <a:xfrm>
            <a:off x="3042587" y="1508043"/>
            <a:ext cx="5570980" cy="2020639"/>
            <a:chOff x="3268219" y="3860796"/>
            <a:chExt cx="5570980" cy="2020639"/>
          </a:xfrm>
        </p:grpSpPr>
        <p:sp>
          <p:nvSpPr>
            <p:cNvPr id="4" name="Oval 3">
              <a:extLst>
                <a:ext uri="{FF2B5EF4-FFF2-40B4-BE49-F238E27FC236}">
                  <a16:creationId xmlns:a16="http://schemas.microsoft.com/office/drawing/2014/main" id="{1138484A-61AB-D14B-BB38-309CDD415E7E}"/>
                </a:ext>
              </a:extLst>
            </p:cNvPr>
            <p:cNvSpPr/>
            <p:nvPr/>
          </p:nvSpPr>
          <p:spPr>
            <a:xfrm>
              <a:off x="3352800" y="3919699"/>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6A0010A-03CB-3349-8CC1-23DA258FCEE2}"/>
                </a:ext>
              </a:extLst>
            </p:cNvPr>
            <p:cNvSpPr/>
            <p:nvPr/>
          </p:nvSpPr>
          <p:spPr>
            <a:xfrm>
              <a:off x="4112821" y="4062203"/>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47A3A4F-53F1-5A45-921E-A1684E2DF170}"/>
                </a:ext>
              </a:extLst>
            </p:cNvPr>
            <p:cNvSpPr/>
            <p:nvPr/>
          </p:nvSpPr>
          <p:spPr>
            <a:xfrm>
              <a:off x="5953496" y="4608468"/>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2A99C23-D188-1840-B413-6950340E397C}"/>
                </a:ext>
              </a:extLst>
            </p:cNvPr>
            <p:cNvSpPr/>
            <p:nvPr/>
          </p:nvSpPr>
          <p:spPr>
            <a:xfrm>
              <a:off x="4979719" y="4406588"/>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EA350EC-85F7-4D4B-9A01-70DD61AFC54E}"/>
                </a:ext>
              </a:extLst>
            </p:cNvPr>
            <p:cNvSpPr/>
            <p:nvPr/>
          </p:nvSpPr>
          <p:spPr>
            <a:xfrm>
              <a:off x="7319158" y="4703472"/>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AFE8D6E-020C-6E43-94FE-428A933D21FA}"/>
                </a:ext>
              </a:extLst>
            </p:cNvPr>
            <p:cNvSpPr/>
            <p:nvPr/>
          </p:nvSpPr>
          <p:spPr>
            <a:xfrm>
              <a:off x="8364187" y="4679722"/>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8806823-8417-C842-AD61-E40514A394D5}"/>
                </a:ext>
              </a:extLst>
            </p:cNvPr>
            <p:cNvSpPr/>
            <p:nvPr/>
          </p:nvSpPr>
          <p:spPr>
            <a:xfrm>
              <a:off x="8162306" y="4454091"/>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A97F9AD-509B-9D48-A93C-5F320C62681E}"/>
                </a:ext>
              </a:extLst>
            </p:cNvPr>
            <p:cNvSpPr/>
            <p:nvPr/>
          </p:nvSpPr>
          <p:spPr>
            <a:xfrm>
              <a:off x="7117277" y="4489717"/>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142C7D3-3F63-F542-8025-F73D2DD496BE}"/>
                </a:ext>
              </a:extLst>
            </p:cNvPr>
            <p:cNvSpPr/>
            <p:nvPr/>
          </p:nvSpPr>
          <p:spPr>
            <a:xfrm>
              <a:off x="5739740" y="4477841"/>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7ABB592-5267-0F4F-B82A-E9BD4A99D914}"/>
                </a:ext>
              </a:extLst>
            </p:cNvPr>
            <p:cNvSpPr/>
            <p:nvPr/>
          </p:nvSpPr>
          <p:spPr>
            <a:xfrm>
              <a:off x="4908467" y="4596594"/>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A381B57-3171-ED48-ACA6-273113D64FC1}"/>
                </a:ext>
              </a:extLst>
            </p:cNvPr>
            <p:cNvSpPr/>
            <p:nvPr/>
          </p:nvSpPr>
          <p:spPr>
            <a:xfrm>
              <a:off x="4089070" y="4323461"/>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96129F8-3D97-FD49-BA40-FCE76D4CD4D2}"/>
                </a:ext>
              </a:extLst>
            </p:cNvPr>
            <p:cNvSpPr/>
            <p:nvPr/>
          </p:nvSpPr>
          <p:spPr>
            <a:xfrm>
              <a:off x="3554681" y="3872199"/>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A05AAA8-EF98-204A-B055-A660A09D6080}"/>
                </a:ext>
              </a:extLst>
            </p:cNvPr>
            <p:cNvSpPr/>
            <p:nvPr/>
          </p:nvSpPr>
          <p:spPr>
            <a:xfrm>
              <a:off x="3364676" y="5296428"/>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1F4389B-9DFA-4144-8D37-BBAC6503BCE4}"/>
                </a:ext>
              </a:extLst>
            </p:cNvPr>
            <p:cNvSpPr/>
            <p:nvPr/>
          </p:nvSpPr>
          <p:spPr>
            <a:xfrm>
              <a:off x="3364676" y="5601767"/>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9CECD28-F13A-454B-B87F-1CF97879B4AF}"/>
                </a:ext>
              </a:extLst>
            </p:cNvPr>
            <p:cNvSpPr txBox="1"/>
            <p:nvPr/>
          </p:nvSpPr>
          <p:spPr>
            <a:xfrm>
              <a:off x="3632542" y="5512103"/>
              <a:ext cx="1148328" cy="369332"/>
            </a:xfrm>
            <a:prstGeom prst="rect">
              <a:avLst/>
            </a:prstGeom>
            <a:noFill/>
          </p:spPr>
          <p:txBody>
            <a:bodyPr wrap="none" rtlCol="0">
              <a:spAutoFit/>
            </a:bodyPr>
            <a:lstStyle/>
            <a:p>
              <a:r>
                <a:rPr lang="en-US" dirty="0"/>
                <a:t>Data Set B</a:t>
              </a:r>
            </a:p>
          </p:txBody>
        </p:sp>
        <p:sp>
          <p:nvSpPr>
            <p:cNvPr id="19" name="TextBox 18">
              <a:extLst>
                <a:ext uri="{FF2B5EF4-FFF2-40B4-BE49-F238E27FC236}">
                  <a16:creationId xmlns:a16="http://schemas.microsoft.com/office/drawing/2014/main" id="{CF2B9BC0-BCF5-2C4B-8767-8E128BB77443}"/>
                </a:ext>
              </a:extLst>
            </p:cNvPr>
            <p:cNvSpPr txBox="1"/>
            <p:nvPr/>
          </p:nvSpPr>
          <p:spPr>
            <a:xfrm>
              <a:off x="3632542" y="5203345"/>
              <a:ext cx="1156342" cy="369332"/>
            </a:xfrm>
            <a:prstGeom prst="rect">
              <a:avLst/>
            </a:prstGeom>
            <a:noFill/>
          </p:spPr>
          <p:txBody>
            <a:bodyPr wrap="none" rtlCol="0">
              <a:spAutoFit/>
            </a:bodyPr>
            <a:lstStyle/>
            <a:p>
              <a:r>
                <a:rPr lang="en-US" dirty="0"/>
                <a:t>Data Set A</a:t>
              </a:r>
            </a:p>
          </p:txBody>
        </p:sp>
        <p:sp>
          <p:nvSpPr>
            <p:cNvPr id="20" name="Oval 19">
              <a:extLst>
                <a:ext uri="{FF2B5EF4-FFF2-40B4-BE49-F238E27FC236}">
                  <a16:creationId xmlns:a16="http://schemas.microsoft.com/office/drawing/2014/main" id="{AF07C66C-A979-9145-BD10-4C4663349B48}"/>
                </a:ext>
              </a:extLst>
            </p:cNvPr>
            <p:cNvSpPr/>
            <p:nvPr/>
          </p:nvSpPr>
          <p:spPr>
            <a:xfrm>
              <a:off x="8649194" y="4489717"/>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CE39C64-5052-8140-8AD5-100B639DF979}"/>
                </a:ext>
              </a:extLst>
            </p:cNvPr>
            <p:cNvSpPr/>
            <p:nvPr/>
          </p:nvSpPr>
          <p:spPr>
            <a:xfrm>
              <a:off x="6535387" y="4620343"/>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CC1000C-687F-9247-982B-91EB7674EF20}"/>
                </a:ext>
              </a:extLst>
            </p:cNvPr>
            <p:cNvSpPr/>
            <p:nvPr/>
          </p:nvSpPr>
          <p:spPr>
            <a:xfrm rot="20913327">
              <a:off x="3268219" y="3860796"/>
              <a:ext cx="563295" cy="28350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Oval 23">
              <a:extLst>
                <a:ext uri="{FF2B5EF4-FFF2-40B4-BE49-F238E27FC236}">
                  <a16:creationId xmlns:a16="http://schemas.microsoft.com/office/drawing/2014/main" id="{0D1052B7-BD3D-E84C-A9D2-DB5A91E773DC}"/>
                </a:ext>
              </a:extLst>
            </p:cNvPr>
            <p:cNvSpPr/>
            <p:nvPr/>
          </p:nvSpPr>
          <p:spPr>
            <a:xfrm rot="16564018">
              <a:off x="3936127" y="4120159"/>
              <a:ext cx="537944" cy="32147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A4447B08-5753-B34E-8968-02E371D0055F}"/>
                </a:ext>
              </a:extLst>
            </p:cNvPr>
            <p:cNvSpPr/>
            <p:nvPr/>
          </p:nvSpPr>
          <p:spPr>
            <a:xfrm rot="17213854">
              <a:off x="4713388" y="4494283"/>
              <a:ext cx="647244" cy="252471"/>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0CC4DBD4-3E6F-0644-B1F7-3933C4927588}"/>
                </a:ext>
              </a:extLst>
            </p:cNvPr>
            <p:cNvSpPr/>
            <p:nvPr/>
          </p:nvSpPr>
          <p:spPr>
            <a:xfrm rot="12893722">
              <a:off x="5605779" y="4523374"/>
              <a:ext cx="694010" cy="25253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Oval 26">
              <a:extLst>
                <a:ext uri="{FF2B5EF4-FFF2-40B4-BE49-F238E27FC236}">
                  <a16:creationId xmlns:a16="http://schemas.microsoft.com/office/drawing/2014/main" id="{2DE5C67E-FA91-7743-80A6-799B803C14F7}"/>
                </a:ext>
              </a:extLst>
            </p:cNvPr>
            <p:cNvSpPr/>
            <p:nvPr/>
          </p:nvSpPr>
          <p:spPr>
            <a:xfrm rot="13664020">
              <a:off x="6970858" y="4560856"/>
              <a:ext cx="694139" cy="27025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a:extLst>
                <a:ext uri="{FF2B5EF4-FFF2-40B4-BE49-F238E27FC236}">
                  <a16:creationId xmlns:a16="http://schemas.microsoft.com/office/drawing/2014/main" id="{97E6F488-30AC-DB4A-BA91-32EFEEE9E7F8}"/>
                </a:ext>
              </a:extLst>
            </p:cNvPr>
            <p:cNvSpPr/>
            <p:nvPr/>
          </p:nvSpPr>
          <p:spPr>
            <a:xfrm rot="13983780">
              <a:off x="8025384" y="4538207"/>
              <a:ext cx="674236" cy="27418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389001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65F4E-46D9-2040-8A49-A5AED1C4618B}"/>
              </a:ext>
            </a:extLst>
          </p:cNvPr>
          <p:cNvSpPr>
            <a:spLocks noGrp="1"/>
          </p:cNvSpPr>
          <p:nvPr>
            <p:ph type="title"/>
          </p:nvPr>
        </p:nvSpPr>
        <p:spPr>
          <a:xfrm>
            <a:off x="838200" y="147955"/>
            <a:ext cx="10515600" cy="1325563"/>
          </a:xfrm>
        </p:spPr>
        <p:txBody>
          <a:bodyPr/>
          <a:lstStyle/>
          <a:p>
            <a:r>
              <a:rPr lang="en-US" dirty="0"/>
              <a:t>Association of XY points to XY points</a:t>
            </a:r>
          </a:p>
        </p:txBody>
      </p:sp>
      <p:sp>
        <p:nvSpPr>
          <p:cNvPr id="3" name="Content Placeholder 2">
            <a:extLst>
              <a:ext uri="{FF2B5EF4-FFF2-40B4-BE49-F238E27FC236}">
                <a16:creationId xmlns:a16="http://schemas.microsoft.com/office/drawing/2014/main" id="{C44BCB0F-098A-B140-A3C1-D469EF3F470A}"/>
              </a:ext>
            </a:extLst>
          </p:cNvPr>
          <p:cNvSpPr>
            <a:spLocks noGrp="1"/>
          </p:cNvSpPr>
          <p:nvPr>
            <p:ph idx="1"/>
          </p:nvPr>
        </p:nvSpPr>
        <p:spPr>
          <a:xfrm>
            <a:off x="838200" y="1204351"/>
            <a:ext cx="10515600" cy="3597844"/>
          </a:xfrm>
        </p:spPr>
        <p:txBody>
          <a:bodyPr>
            <a:normAutofit lnSpcReduction="10000"/>
          </a:bodyPr>
          <a:lstStyle/>
          <a:p>
            <a:r>
              <a:rPr lang="en-US" dirty="0"/>
              <a:t>Nearest-neighbor or k-nearest-neighbor (</a:t>
            </a:r>
            <a:r>
              <a:rPr lang="en-US" dirty="0" err="1"/>
              <a:t>kNN</a:t>
            </a:r>
            <a:r>
              <a:rPr lang="en-US" dirty="0"/>
              <a:t>) searches are well-researched algorithms, implemented in many languages, that can help determine mutual matches</a:t>
            </a:r>
          </a:p>
          <a:p>
            <a:pPr lvl="1"/>
            <a:r>
              <a:rPr lang="en-US" dirty="0"/>
              <a:t>e.g. MATLAB: [</a:t>
            </a:r>
            <a:r>
              <a:rPr lang="en-US" dirty="0" err="1"/>
              <a:t>idx</a:t>
            </a:r>
            <a:r>
              <a:rPr lang="en-US" dirty="0"/>
              <a:t>, </a:t>
            </a:r>
            <a:r>
              <a:rPr lang="en-US" dirty="0" err="1"/>
              <a:t>dist</a:t>
            </a:r>
            <a:r>
              <a:rPr lang="en-US" dirty="0"/>
              <a:t>] = </a:t>
            </a:r>
            <a:r>
              <a:rPr lang="en-US" dirty="0" err="1"/>
              <a:t>knnsearch</a:t>
            </a:r>
            <a:r>
              <a:rPr lang="en-US" dirty="0"/>
              <a:t>(</a:t>
            </a:r>
            <a:r>
              <a:rPr lang="en-US" dirty="0" err="1"/>
              <a:t>datasetA</a:t>
            </a:r>
            <a:r>
              <a:rPr lang="en-US" dirty="0"/>
              <a:t>, </a:t>
            </a:r>
            <a:r>
              <a:rPr lang="en-US" dirty="0" err="1"/>
              <a:t>datasetB</a:t>
            </a:r>
            <a:r>
              <a:rPr lang="en-US" dirty="0"/>
              <a:t>);</a:t>
            </a:r>
          </a:p>
          <a:p>
            <a:pPr lvl="1"/>
            <a:r>
              <a:rPr lang="en-US" dirty="0"/>
              <a:t>The </a:t>
            </a:r>
            <a:r>
              <a:rPr lang="en-US" dirty="0" err="1"/>
              <a:t>kNN</a:t>
            </a:r>
            <a:r>
              <a:rPr lang="en-US" dirty="0"/>
              <a:t> search will return a vector of indices that indicate the nearest neighbor in </a:t>
            </a:r>
            <a:r>
              <a:rPr lang="en-US" dirty="0" err="1"/>
              <a:t>datasetA</a:t>
            </a:r>
            <a:r>
              <a:rPr lang="en-US" dirty="0"/>
              <a:t> to each point in </a:t>
            </a:r>
            <a:r>
              <a:rPr lang="en-US" dirty="0" err="1"/>
              <a:t>datasetB</a:t>
            </a:r>
            <a:r>
              <a:rPr lang="en-US" dirty="0"/>
              <a:t>.</a:t>
            </a:r>
          </a:p>
          <a:p>
            <a:pPr lvl="1"/>
            <a:r>
              <a:rPr lang="en-US" dirty="0"/>
              <a:t>This can be modified to return a matrix of multiple (k) nearest neighbors for each point in </a:t>
            </a:r>
            <a:r>
              <a:rPr lang="en-US" dirty="0" err="1"/>
              <a:t>datasetB</a:t>
            </a:r>
            <a:r>
              <a:rPr lang="en-US" dirty="0"/>
              <a:t>.</a:t>
            </a:r>
          </a:p>
          <a:p>
            <a:r>
              <a:rPr lang="en-US" dirty="0"/>
              <a:t>There may be points in set A that are the closest for multiple points in set B, or points that are never identified as a nearest neighbor.</a:t>
            </a:r>
          </a:p>
        </p:txBody>
      </p:sp>
      <p:grpSp>
        <p:nvGrpSpPr>
          <p:cNvPr id="49" name="Group 48">
            <a:extLst>
              <a:ext uri="{FF2B5EF4-FFF2-40B4-BE49-F238E27FC236}">
                <a16:creationId xmlns:a16="http://schemas.microsoft.com/office/drawing/2014/main" id="{E4F78975-386B-5C44-BDD5-3DB0608A5514}"/>
              </a:ext>
            </a:extLst>
          </p:cNvPr>
          <p:cNvGrpSpPr/>
          <p:nvPr/>
        </p:nvGrpSpPr>
        <p:grpSpPr>
          <a:xfrm>
            <a:off x="2771637" y="4869041"/>
            <a:ext cx="5615609" cy="1682744"/>
            <a:chOff x="2051547" y="5042429"/>
            <a:chExt cx="5615609" cy="1682744"/>
          </a:xfrm>
        </p:grpSpPr>
        <p:sp>
          <p:nvSpPr>
            <p:cNvPr id="5" name="Oval 4">
              <a:extLst>
                <a:ext uri="{FF2B5EF4-FFF2-40B4-BE49-F238E27FC236}">
                  <a16:creationId xmlns:a16="http://schemas.microsoft.com/office/drawing/2014/main" id="{B4E02222-D9BF-5B41-93A5-7FFEA75C4DD3}"/>
                </a:ext>
              </a:extLst>
            </p:cNvPr>
            <p:cNvSpPr/>
            <p:nvPr/>
          </p:nvSpPr>
          <p:spPr>
            <a:xfrm>
              <a:off x="4309925" y="5078398"/>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FABBB25-F420-BE44-A893-DFC91D49D364}"/>
                </a:ext>
              </a:extLst>
            </p:cNvPr>
            <p:cNvSpPr/>
            <p:nvPr/>
          </p:nvSpPr>
          <p:spPr>
            <a:xfrm>
              <a:off x="5960594" y="5363214"/>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5D061DA-E25A-A644-9259-FDE3BE22C38C}"/>
                </a:ext>
              </a:extLst>
            </p:cNvPr>
            <p:cNvSpPr/>
            <p:nvPr/>
          </p:nvSpPr>
          <p:spPr>
            <a:xfrm>
              <a:off x="5794572" y="5753009"/>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A8C8AA7-CCFF-ED44-8144-7EDA7B0F67F6}"/>
                </a:ext>
              </a:extLst>
            </p:cNvPr>
            <p:cNvSpPr/>
            <p:nvPr/>
          </p:nvSpPr>
          <p:spPr>
            <a:xfrm>
              <a:off x="4820564" y="5042429"/>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7360930-B083-A943-9351-46A1D2D0BD3E}"/>
                </a:ext>
              </a:extLst>
            </p:cNvPr>
            <p:cNvSpPr/>
            <p:nvPr/>
          </p:nvSpPr>
          <p:spPr>
            <a:xfrm>
              <a:off x="4309925" y="6140166"/>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C8C0439-1FD8-8F4B-AC11-3948D06603B0}"/>
                </a:ext>
              </a:extLst>
            </p:cNvPr>
            <p:cNvSpPr/>
            <p:nvPr/>
          </p:nvSpPr>
          <p:spPr>
            <a:xfrm>
              <a:off x="4309925" y="6445505"/>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8EC47C3-2552-FC4A-AD94-6A8805B9340C}"/>
                </a:ext>
              </a:extLst>
            </p:cNvPr>
            <p:cNvSpPr txBox="1"/>
            <p:nvPr/>
          </p:nvSpPr>
          <p:spPr>
            <a:xfrm>
              <a:off x="4577791" y="6355841"/>
              <a:ext cx="1148328" cy="369332"/>
            </a:xfrm>
            <a:prstGeom prst="rect">
              <a:avLst/>
            </a:prstGeom>
            <a:noFill/>
          </p:spPr>
          <p:txBody>
            <a:bodyPr wrap="none" rtlCol="0">
              <a:spAutoFit/>
            </a:bodyPr>
            <a:lstStyle/>
            <a:p>
              <a:r>
                <a:rPr lang="en-US" dirty="0"/>
                <a:t>Data Set B</a:t>
              </a:r>
            </a:p>
          </p:txBody>
        </p:sp>
        <p:sp>
          <p:nvSpPr>
            <p:cNvPr id="20" name="TextBox 19">
              <a:extLst>
                <a:ext uri="{FF2B5EF4-FFF2-40B4-BE49-F238E27FC236}">
                  <a16:creationId xmlns:a16="http://schemas.microsoft.com/office/drawing/2014/main" id="{F5F0D427-EDC5-C243-B960-36042806B68E}"/>
                </a:ext>
              </a:extLst>
            </p:cNvPr>
            <p:cNvSpPr txBox="1"/>
            <p:nvPr/>
          </p:nvSpPr>
          <p:spPr>
            <a:xfrm>
              <a:off x="4577791" y="6047083"/>
              <a:ext cx="1156342" cy="369332"/>
            </a:xfrm>
            <a:prstGeom prst="rect">
              <a:avLst/>
            </a:prstGeom>
            <a:noFill/>
          </p:spPr>
          <p:txBody>
            <a:bodyPr wrap="none" rtlCol="0">
              <a:spAutoFit/>
            </a:bodyPr>
            <a:lstStyle/>
            <a:p>
              <a:r>
                <a:rPr lang="en-US" dirty="0"/>
                <a:t>Data Set A</a:t>
              </a:r>
            </a:p>
          </p:txBody>
        </p:sp>
        <p:sp>
          <p:nvSpPr>
            <p:cNvPr id="22" name="Oval 21">
              <a:extLst>
                <a:ext uri="{FF2B5EF4-FFF2-40B4-BE49-F238E27FC236}">
                  <a16:creationId xmlns:a16="http://schemas.microsoft.com/office/drawing/2014/main" id="{D4D7DA96-4AA1-F140-8C5B-D1C06C2FA5E3}"/>
                </a:ext>
              </a:extLst>
            </p:cNvPr>
            <p:cNvSpPr/>
            <p:nvPr/>
          </p:nvSpPr>
          <p:spPr>
            <a:xfrm>
              <a:off x="6993748" y="6003822"/>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A9CA5449-3EC1-2A4E-8895-EE47B6B0681F}"/>
                </a:ext>
              </a:extLst>
            </p:cNvPr>
            <p:cNvCxnSpPr>
              <a:cxnSpLocks/>
              <a:endCxn id="14" idx="6"/>
            </p:cNvCxnSpPr>
            <p:nvPr/>
          </p:nvCxnSpPr>
          <p:spPr>
            <a:xfrm flipH="1" flipV="1">
              <a:off x="5984577" y="5848012"/>
              <a:ext cx="1009172" cy="25280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14DCCC5-333C-3B4E-BADD-E1648DB53BC1}"/>
                </a:ext>
              </a:extLst>
            </p:cNvPr>
            <p:cNvCxnSpPr>
              <a:cxnSpLocks/>
              <a:stCxn id="8" idx="3"/>
              <a:endCxn id="14" idx="0"/>
            </p:cNvCxnSpPr>
            <p:nvPr/>
          </p:nvCxnSpPr>
          <p:spPr>
            <a:xfrm flipH="1">
              <a:off x="5889575" y="5525393"/>
              <a:ext cx="98845" cy="22761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7EB8A0A-0F4D-0142-9864-E36D0293C81F}"/>
                </a:ext>
              </a:extLst>
            </p:cNvPr>
            <p:cNvCxnSpPr>
              <a:cxnSpLocks/>
              <a:stCxn id="5" idx="6"/>
              <a:endCxn id="16" idx="2"/>
            </p:cNvCxnSpPr>
            <p:nvPr/>
          </p:nvCxnSpPr>
          <p:spPr>
            <a:xfrm flipV="1">
              <a:off x="4499930" y="5137432"/>
              <a:ext cx="320634" cy="3596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C3A28E68-2A73-FE4B-B9CD-A1E55167AB0F}"/>
                </a:ext>
              </a:extLst>
            </p:cNvPr>
            <p:cNvSpPr/>
            <p:nvPr/>
          </p:nvSpPr>
          <p:spPr>
            <a:xfrm>
              <a:off x="3448937" y="5603923"/>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5504748C-983F-8244-81ED-97BFDF1BEBFF}"/>
                </a:ext>
              </a:extLst>
            </p:cNvPr>
            <p:cNvSpPr txBox="1"/>
            <p:nvPr/>
          </p:nvSpPr>
          <p:spPr>
            <a:xfrm>
              <a:off x="2051547" y="5619848"/>
              <a:ext cx="1133061" cy="646331"/>
            </a:xfrm>
            <a:prstGeom prst="rect">
              <a:avLst/>
            </a:prstGeom>
            <a:noFill/>
          </p:spPr>
          <p:txBody>
            <a:bodyPr wrap="square" rtlCol="0">
              <a:spAutoFit/>
            </a:bodyPr>
            <a:lstStyle/>
            <a:p>
              <a:r>
                <a:rPr lang="en-US" dirty="0"/>
                <a:t>Not a</a:t>
              </a:r>
            </a:p>
            <a:p>
              <a:r>
                <a:rPr lang="en-US" dirty="0"/>
                <a:t>neighbor</a:t>
              </a:r>
            </a:p>
          </p:txBody>
        </p:sp>
        <p:sp>
          <p:nvSpPr>
            <p:cNvPr id="44" name="TextBox 43">
              <a:extLst>
                <a:ext uri="{FF2B5EF4-FFF2-40B4-BE49-F238E27FC236}">
                  <a16:creationId xmlns:a16="http://schemas.microsoft.com/office/drawing/2014/main" id="{5AE5B6FA-03DF-7442-A262-990E4B3EAC59}"/>
                </a:ext>
              </a:extLst>
            </p:cNvPr>
            <p:cNvSpPr txBox="1"/>
            <p:nvPr/>
          </p:nvSpPr>
          <p:spPr>
            <a:xfrm>
              <a:off x="6534095" y="5142770"/>
              <a:ext cx="1133061" cy="646331"/>
            </a:xfrm>
            <a:prstGeom prst="rect">
              <a:avLst/>
            </a:prstGeom>
            <a:noFill/>
          </p:spPr>
          <p:txBody>
            <a:bodyPr wrap="square" rtlCol="0">
              <a:spAutoFit/>
            </a:bodyPr>
            <a:lstStyle/>
            <a:p>
              <a:r>
                <a:rPr lang="en-US" dirty="0"/>
                <a:t>Duplicate</a:t>
              </a:r>
            </a:p>
            <a:p>
              <a:r>
                <a:rPr lang="en-US" dirty="0"/>
                <a:t> neighbor</a:t>
              </a:r>
            </a:p>
          </p:txBody>
        </p:sp>
        <p:cxnSp>
          <p:nvCxnSpPr>
            <p:cNvPr id="46" name="Straight Arrow Connector 45">
              <a:extLst>
                <a:ext uri="{FF2B5EF4-FFF2-40B4-BE49-F238E27FC236}">
                  <a16:creationId xmlns:a16="http://schemas.microsoft.com/office/drawing/2014/main" id="{B625EEA1-928B-294A-B42B-5708CD1E68FC}"/>
                </a:ext>
              </a:extLst>
            </p:cNvPr>
            <p:cNvCxnSpPr/>
            <p:nvPr/>
          </p:nvCxnSpPr>
          <p:spPr>
            <a:xfrm flipH="1">
              <a:off x="6055596" y="5603923"/>
              <a:ext cx="553926" cy="1490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24D92A9-77B4-5843-B0F3-E21072006E54}"/>
                </a:ext>
              </a:extLst>
            </p:cNvPr>
            <p:cNvCxnSpPr>
              <a:cxnSpLocks/>
            </p:cNvCxnSpPr>
            <p:nvPr/>
          </p:nvCxnSpPr>
          <p:spPr>
            <a:xfrm flipV="1">
              <a:off x="2862470" y="5789101"/>
              <a:ext cx="512143" cy="1527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809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8E6F3-FB69-AC49-90BF-640AEF8C5BDE}"/>
              </a:ext>
            </a:extLst>
          </p:cNvPr>
          <p:cNvSpPr>
            <a:spLocks noGrp="1"/>
          </p:cNvSpPr>
          <p:nvPr>
            <p:ph type="title"/>
          </p:nvPr>
        </p:nvSpPr>
        <p:spPr>
          <a:xfrm>
            <a:off x="838200" y="205623"/>
            <a:ext cx="10515600" cy="1325563"/>
          </a:xfrm>
        </p:spPr>
        <p:txBody>
          <a:bodyPr/>
          <a:lstStyle/>
          <a:p>
            <a:r>
              <a:rPr lang="en-US" dirty="0"/>
              <a:t>Association of XY points to XY points</a:t>
            </a:r>
          </a:p>
        </p:txBody>
      </p:sp>
      <p:sp>
        <p:nvSpPr>
          <p:cNvPr id="3" name="Content Placeholder 2">
            <a:extLst>
              <a:ext uri="{FF2B5EF4-FFF2-40B4-BE49-F238E27FC236}">
                <a16:creationId xmlns:a16="http://schemas.microsoft.com/office/drawing/2014/main" id="{A9C9DA83-9D6F-D74D-9C27-A7EDA897035F}"/>
              </a:ext>
            </a:extLst>
          </p:cNvPr>
          <p:cNvSpPr>
            <a:spLocks noGrp="1"/>
          </p:cNvSpPr>
          <p:nvPr>
            <p:ph idx="1"/>
          </p:nvPr>
        </p:nvSpPr>
        <p:spPr>
          <a:xfrm>
            <a:off x="838200" y="1368426"/>
            <a:ext cx="10515600" cy="4637441"/>
          </a:xfrm>
        </p:spPr>
        <p:txBody>
          <a:bodyPr>
            <a:normAutofit/>
          </a:bodyPr>
          <a:lstStyle/>
          <a:p>
            <a:r>
              <a:rPr lang="en-US" dirty="0"/>
              <a:t>The algorithm:</a:t>
            </a:r>
          </a:p>
          <a:p>
            <a:pPr lvl="1"/>
            <a:r>
              <a:rPr lang="en-US" dirty="0"/>
              <a:t>Apply 1NN search to find the nearest neighbors in both directions</a:t>
            </a:r>
          </a:p>
          <a:p>
            <a:pPr lvl="1"/>
            <a:endParaRPr lang="en-US" dirty="0"/>
          </a:p>
          <a:p>
            <a:pPr lvl="1"/>
            <a:endParaRPr lang="en-US" dirty="0"/>
          </a:p>
          <a:p>
            <a:pPr lvl="1"/>
            <a:endParaRPr lang="en-US" dirty="0"/>
          </a:p>
          <a:p>
            <a:pPr lvl="1"/>
            <a:endParaRPr lang="en-US" dirty="0"/>
          </a:p>
          <a:p>
            <a:pPr lvl="1"/>
            <a:endParaRPr lang="en-US" dirty="0"/>
          </a:p>
          <a:p>
            <a:pPr lvl="1"/>
            <a:r>
              <a:rPr lang="en-US" dirty="0"/>
              <a:t>Compare returned indices to determine which points have mutual matches</a:t>
            </a:r>
          </a:p>
        </p:txBody>
      </p:sp>
      <p:grpSp>
        <p:nvGrpSpPr>
          <p:cNvPr id="95" name="Group 94">
            <a:extLst>
              <a:ext uri="{FF2B5EF4-FFF2-40B4-BE49-F238E27FC236}">
                <a16:creationId xmlns:a16="http://schemas.microsoft.com/office/drawing/2014/main" id="{43B5899A-D628-C14A-8D22-282C4E9DEAE1}"/>
              </a:ext>
            </a:extLst>
          </p:cNvPr>
          <p:cNvGrpSpPr/>
          <p:nvPr/>
        </p:nvGrpSpPr>
        <p:grpSpPr>
          <a:xfrm>
            <a:off x="1775012" y="2307895"/>
            <a:ext cx="4030453" cy="1826927"/>
            <a:chOff x="1775012" y="2765093"/>
            <a:chExt cx="4030453" cy="1826927"/>
          </a:xfrm>
        </p:grpSpPr>
        <p:sp>
          <p:nvSpPr>
            <p:cNvPr id="94" name="Rectangle 93">
              <a:extLst>
                <a:ext uri="{FF2B5EF4-FFF2-40B4-BE49-F238E27FC236}">
                  <a16:creationId xmlns:a16="http://schemas.microsoft.com/office/drawing/2014/main" id="{1501C985-53D7-CB4E-A28F-CEF00F569885}"/>
                </a:ext>
              </a:extLst>
            </p:cNvPr>
            <p:cNvSpPr/>
            <p:nvPr/>
          </p:nvSpPr>
          <p:spPr>
            <a:xfrm>
              <a:off x="1775012" y="2765093"/>
              <a:ext cx="4030453" cy="18269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DFD76FB6-91D3-5A44-9E08-B641EF9FA01A}"/>
                </a:ext>
              </a:extLst>
            </p:cNvPr>
            <p:cNvSpPr/>
            <p:nvPr/>
          </p:nvSpPr>
          <p:spPr>
            <a:xfrm>
              <a:off x="2782102" y="2889929"/>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41AD762-FBF9-B640-B4B8-D9BF2E8DCBDC}"/>
                </a:ext>
              </a:extLst>
            </p:cNvPr>
            <p:cNvSpPr/>
            <p:nvPr/>
          </p:nvSpPr>
          <p:spPr>
            <a:xfrm>
              <a:off x="4432771" y="3174745"/>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A40BF676-B43D-EC43-B71C-D0919A1E5435}"/>
                </a:ext>
              </a:extLst>
            </p:cNvPr>
            <p:cNvSpPr/>
            <p:nvPr/>
          </p:nvSpPr>
          <p:spPr>
            <a:xfrm>
              <a:off x="4266749" y="3564540"/>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F56FFBB-FDAF-D34B-BC50-006C81A9B1B2}"/>
                </a:ext>
              </a:extLst>
            </p:cNvPr>
            <p:cNvSpPr/>
            <p:nvPr/>
          </p:nvSpPr>
          <p:spPr>
            <a:xfrm>
              <a:off x="3292741" y="2853960"/>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9AD7B34-5A81-364E-94B6-A218FFB87E8D}"/>
                </a:ext>
              </a:extLst>
            </p:cNvPr>
            <p:cNvSpPr/>
            <p:nvPr/>
          </p:nvSpPr>
          <p:spPr>
            <a:xfrm>
              <a:off x="2782102" y="3951697"/>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7FE75EC-9525-E44C-A14C-8E65BB5DCB81}"/>
                </a:ext>
              </a:extLst>
            </p:cNvPr>
            <p:cNvSpPr/>
            <p:nvPr/>
          </p:nvSpPr>
          <p:spPr>
            <a:xfrm>
              <a:off x="2782102" y="4257036"/>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7722FEE-1AD6-AB4E-A69B-192EA01C0287}"/>
                </a:ext>
              </a:extLst>
            </p:cNvPr>
            <p:cNvSpPr txBox="1"/>
            <p:nvPr/>
          </p:nvSpPr>
          <p:spPr>
            <a:xfrm>
              <a:off x="3049968" y="4167372"/>
              <a:ext cx="1148328" cy="369332"/>
            </a:xfrm>
            <a:prstGeom prst="rect">
              <a:avLst/>
            </a:prstGeom>
            <a:noFill/>
          </p:spPr>
          <p:txBody>
            <a:bodyPr wrap="none" rtlCol="0">
              <a:spAutoFit/>
            </a:bodyPr>
            <a:lstStyle/>
            <a:p>
              <a:r>
                <a:rPr lang="en-US" dirty="0"/>
                <a:t>Data Set B</a:t>
              </a:r>
            </a:p>
          </p:txBody>
        </p:sp>
        <p:sp>
          <p:nvSpPr>
            <p:cNvPr id="12" name="TextBox 11">
              <a:extLst>
                <a:ext uri="{FF2B5EF4-FFF2-40B4-BE49-F238E27FC236}">
                  <a16:creationId xmlns:a16="http://schemas.microsoft.com/office/drawing/2014/main" id="{702B0701-9A77-5642-81E1-7BBDC524F777}"/>
                </a:ext>
              </a:extLst>
            </p:cNvPr>
            <p:cNvSpPr txBox="1"/>
            <p:nvPr/>
          </p:nvSpPr>
          <p:spPr>
            <a:xfrm>
              <a:off x="3049968" y="3858614"/>
              <a:ext cx="1156342" cy="369332"/>
            </a:xfrm>
            <a:prstGeom prst="rect">
              <a:avLst/>
            </a:prstGeom>
            <a:noFill/>
          </p:spPr>
          <p:txBody>
            <a:bodyPr wrap="none" rtlCol="0">
              <a:spAutoFit/>
            </a:bodyPr>
            <a:lstStyle/>
            <a:p>
              <a:r>
                <a:rPr lang="en-US" dirty="0"/>
                <a:t>Data Set A</a:t>
              </a:r>
            </a:p>
          </p:txBody>
        </p:sp>
        <p:sp>
          <p:nvSpPr>
            <p:cNvPr id="13" name="Oval 12">
              <a:extLst>
                <a:ext uri="{FF2B5EF4-FFF2-40B4-BE49-F238E27FC236}">
                  <a16:creationId xmlns:a16="http://schemas.microsoft.com/office/drawing/2014/main" id="{F62B11DA-ADC6-BF42-9A10-8DCA50C56D29}"/>
                </a:ext>
              </a:extLst>
            </p:cNvPr>
            <p:cNvSpPr/>
            <p:nvPr/>
          </p:nvSpPr>
          <p:spPr>
            <a:xfrm>
              <a:off x="5465925" y="3815353"/>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47D8CC11-59AF-A441-8EFB-87CA0854DFEC}"/>
                </a:ext>
              </a:extLst>
            </p:cNvPr>
            <p:cNvCxnSpPr>
              <a:cxnSpLocks/>
              <a:endCxn id="7" idx="6"/>
            </p:cNvCxnSpPr>
            <p:nvPr/>
          </p:nvCxnSpPr>
          <p:spPr>
            <a:xfrm flipH="1" flipV="1">
              <a:off x="4456754" y="3659543"/>
              <a:ext cx="1009172" cy="25280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B3D355A-B31B-C64E-8F82-6CF9AEE46504}"/>
                </a:ext>
              </a:extLst>
            </p:cNvPr>
            <p:cNvCxnSpPr>
              <a:cxnSpLocks/>
              <a:stCxn id="6" idx="3"/>
              <a:endCxn id="7" idx="0"/>
            </p:cNvCxnSpPr>
            <p:nvPr/>
          </p:nvCxnSpPr>
          <p:spPr>
            <a:xfrm flipH="1">
              <a:off x="4361752" y="3336924"/>
              <a:ext cx="98845" cy="22761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2B82CD4-48CC-644F-9E61-18D918A1C6C4}"/>
                </a:ext>
              </a:extLst>
            </p:cNvPr>
            <p:cNvCxnSpPr>
              <a:cxnSpLocks/>
              <a:stCxn id="5" idx="6"/>
              <a:endCxn id="8" idx="2"/>
            </p:cNvCxnSpPr>
            <p:nvPr/>
          </p:nvCxnSpPr>
          <p:spPr>
            <a:xfrm flipV="1">
              <a:off x="2972107" y="2948963"/>
              <a:ext cx="320634" cy="3596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AC8130E0-2FF2-E149-88AB-780B26FD91F2}"/>
                </a:ext>
              </a:extLst>
            </p:cNvPr>
            <p:cNvSpPr/>
            <p:nvPr/>
          </p:nvSpPr>
          <p:spPr>
            <a:xfrm>
              <a:off x="1921114" y="3415454"/>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C8368EC5-9783-CE47-AEB3-D151F91C2B6C}"/>
              </a:ext>
            </a:extLst>
          </p:cNvPr>
          <p:cNvGrpSpPr/>
          <p:nvPr/>
        </p:nvGrpSpPr>
        <p:grpSpPr>
          <a:xfrm>
            <a:off x="6725541" y="2338879"/>
            <a:ext cx="4030453" cy="1826927"/>
            <a:chOff x="6725541" y="2687131"/>
            <a:chExt cx="4030453" cy="1826927"/>
          </a:xfrm>
        </p:grpSpPr>
        <p:sp>
          <p:nvSpPr>
            <p:cNvPr id="96" name="Rectangle 95">
              <a:extLst>
                <a:ext uri="{FF2B5EF4-FFF2-40B4-BE49-F238E27FC236}">
                  <a16:creationId xmlns:a16="http://schemas.microsoft.com/office/drawing/2014/main" id="{BCFDDDD6-1638-3742-BB63-5570BDA9BB08}"/>
                </a:ext>
              </a:extLst>
            </p:cNvPr>
            <p:cNvSpPr/>
            <p:nvPr/>
          </p:nvSpPr>
          <p:spPr>
            <a:xfrm>
              <a:off x="6725541" y="2687131"/>
              <a:ext cx="4030453" cy="18269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Oval 21">
              <a:extLst>
                <a:ext uri="{FF2B5EF4-FFF2-40B4-BE49-F238E27FC236}">
                  <a16:creationId xmlns:a16="http://schemas.microsoft.com/office/drawing/2014/main" id="{755F9E59-0E45-754D-A13C-EAD661A21CD6}"/>
                </a:ext>
              </a:extLst>
            </p:cNvPr>
            <p:cNvSpPr/>
            <p:nvPr/>
          </p:nvSpPr>
          <p:spPr>
            <a:xfrm>
              <a:off x="7776533" y="2801062"/>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603AD03-1D6F-BD4C-B1DF-032F4FD6A97D}"/>
                </a:ext>
              </a:extLst>
            </p:cNvPr>
            <p:cNvSpPr/>
            <p:nvPr/>
          </p:nvSpPr>
          <p:spPr>
            <a:xfrm>
              <a:off x="9427202" y="3085878"/>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2C95810-FEDF-874E-813D-2FF0FA744230}"/>
                </a:ext>
              </a:extLst>
            </p:cNvPr>
            <p:cNvSpPr/>
            <p:nvPr/>
          </p:nvSpPr>
          <p:spPr>
            <a:xfrm>
              <a:off x="9261180" y="3475673"/>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9ABB767-914E-E14E-ABD5-1C6D24282C4C}"/>
                </a:ext>
              </a:extLst>
            </p:cNvPr>
            <p:cNvSpPr/>
            <p:nvPr/>
          </p:nvSpPr>
          <p:spPr>
            <a:xfrm>
              <a:off x="8287172" y="2765093"/>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CE76124-3F82-3949-A1F2-DBCC23EC2411}"/>
                </a:ext>
              </a:extLst>
            </p:cNvPr>
            <p:cNvSpPr/>
            <p:nvPr/>
          </p:nvSpPr>
          <p:spPr>
            <a:xfrm>
              <a:off x="7776533" y="3862830"/>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D0535A1-D866-3E42-8D2B-5C1832C017AB}"/>
                </a:ext>
              </a:extLst>
            </p:cNvPr>
            <p:cNvSpPr/>
            <p:nvPr/>
          </p:nvSpPr>
          <p:spPr>
            <a:xfrm>
              <a:off x="7776533" y="4168169"/>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80DA679-2E5E-7F4B-8943-F966213DD576}"/>
                </a:ext>
              </a:extLst>
            </p:cNvPr>
            <p:cNvSpPr txBox="1"/>
            <p:nvPr/>
          </p:nvSpPr>
          <p:spPr>
            <a:xfrm>
              <a:off x="8044399" y="4078505"/>
              <a:ext cx="1148328" cy="369332"/>
            </a:xfrm>
            <a:prstGeom prst="rect">
              <a:avLst/>
            </a:prstGeom>
            <a:noFill/>
          </p:spPr>
          <p:txBody>
            <a:bodyPr wrap="none" rtlCol="0">
              <a:spAutoFit/>
            </a:bodyPr>
            <a:lstStyle/>
            <a:p>
              <a:r>
                <a:rPr lang="en-US" dirty="0"/>
                <a:t>Data Set B</a:t>
              </a:r>
            </a:p>
          </p:txBody>
        </p:sp>
        <p:sp>
          <p:nvSpPr>
            <p:cNvPr id="29" name="TextBox 28">
              <a:extLst>
                <a:ext uri="{FF2B5EF4-FFF2-40B4-BE49-F238E27FC236}">
                  <a16:creationId xmlns:a16="http://schemas.microsoft.com/office/drawing/2014/main" id="{54FB9D32-46DA-1A47-AF00-23CD6A827BDA}"/>
                </a:ext>
              </a:extLst>
            </p:cNvPr>
            <p:cNvSpPr txBox="1"/>
            <p:nvPr/>
          </p:nvSpPr>
          <p:spPr>
            <a:xfrm>
              <a:off x="8044399" y="3769747"/>
              <a:ext cx="1156342" cy="369332"/>
            </a:xfrm>
            <a:prstGeom prst="rect">
              <a:avLst/>
            </a:prstGeom>
            <a:noFill/>
          </p:spPr>
          <p:txBody>
            <a:bodyPr wrap="none" rtlCol="0">
              <a:spAutoFit/>
            </a:bodyPr>
            <a:lstStyle/>
            <a:p>
              <a:r>
                <a:rPr lang="en-US" dirty="0"/>
                <a:t>Data Set A</a:t>
              </a:r>
            </a:p>
          </p:txBody>
        </p:sp>
        <p:sp>
          <p:nvSpPr>
            <p:cNvPr id="30" name="Oval 29">
              <a:extLst>
                <a:ext uri="{FF2B5EF4-FFF2-40B4-BE49-F238E27FC236}">
                  <a16:creationId xmlns:a16="http://schemas.microsoft.com/office/drawing/2014/main" id="{FE8ED4A7-2703-B84B-AA32-719DCBE61974}"/>
                </a:ext>
              </a:extLst>
            </p:cNvPr>
            <p:cNvSpPr/>
            <p:nvPr/>
          </p:nvSpPr>
          <p:spPr>
            <a:xfrm>
              <a:off x="10460356" y="3726486"/>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577A358D-45CE-414F-B796-FAC2C3AB6549}"/>
                </a:ext>
              </a:extLst>
            </p:cNvPr>
            <p:cNvCxnSpPr>
              <a:cxnSpLocks/>
            </p:cNvCxnSpPr>
            <p:nvPr/>
          </p:nvCxnSpPr>
          <p:spPr>
            <a:xfrm flipV="1">
              <a:off x="9401762" y="3260597"/>
              <a:ext cx="98845" cy="22761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ECFF2CD-EAB5-724F-ADBD-62E1FCEE8C90}"/>
                </a:ext>
              </a:extLst>
            </p:cNvPr>
            <p:cNvCxnSpPr>
              <a:cxnSpLocks/>
              <a:stCxn id="25" idx="2"/>
              <a:endCxn id="22" idx="6"/>
            </p:cNvCxnSpPr>
            <p:nvPr/>
          </p:nvCxnSpPr>
          <p:spPr>
            <a:xfrm flipH="1">
              <a:off x="7966538" y="2860096"/>
              <a:ext cx="320634" cy="3596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3043CE67-135C-0449-B506-8B2D8EA214C6}"/>
                </a:ext>
              </a:extLst>
            </p:cNvPr>
            <p:cNvSpPr/>
            <p:nvPr/>
          </p:nvSpPr>
          <p:spPr>
            <a:xfrm>
              <a:off x="6915545" y="3326587"/>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72666851-3E93-D54D-BED7-C47B3ACA4E1B}"/>
                </a:ext>
              </a:extLst>
            </p:cNvPr>
            <p:cNvCxnSpPr>
              <a:cxnSpLocks/>
              <a:stCxn id="34" idx="7"/>
              <a:endCxn id="22" idx="3"/>
            </p:cNvCxnSpPr>
            <p:nvPr/>
          </p:nvCxnSpPr>
          <p:spPr>
            <a:xfrm flipV="1">
              <a:off x="7077724" y="2963241"/>
              <a:ext cx="726635" cy="39117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582C6225-ADCE-804D-BFFE-F9D758F87CB0}"/>
              </a:ext>
            </a:extLst>
          </p:cNvPr>
          <p:cNvGrpSpPr/>
          <p:nvPr/>
        </p:nvGrpSpPr>
        <p:grpSpPr>
          <a:xfrm>
            <a:off x="1778851" y="4633419"/>
            <a:ext cx="8965524" cy="1826927"/>
            <a:chOff x="1778851" y="4915806"/>
            <a:chExt cx="8965524" cy="1826927"/>
          </a:xfrm>
        </p:grpSpPr>
        <p:sp>
          <p:nvSpPr>
            <p:cNvPr id="98" name="Rectangle 97">
              <a:extLst>
                <a:ext uri="{FF2B5EF4-FFF2-40B4-BE49-F238E27FC236}">
                  <a16:creationId xmlns:a16="http://schemas.microsoft.com/office/drawing/2014/main" id="{B9407B71-6975-044C-A698-855B8BFEC5AC}"/>
                </a:ext>
              </a:extLst>
            </p:cNvPr>
            <p:cNvSpPr/>
            <p:nvPr/>
          </p:nvSpPr>
          <p:spPr>
            <a:xfrm>
              <a:off x="1778851" y="4915806"/>
              <a:ext cx="4030453" cy="18269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9" name="Rectangle 98">
              <a:extLst>
                <a:ext uri="{FF2B5EF4-FFF2-40B4-BE49-F238E27FC236}">
                  <a16:creationId xmlns:a16="http://schemas.microsoft.com/office/drawing/2014/main" id="{D1A0ABA0-9C3F-3247-91AA-A25C8CA50BEC}"/>
                </a:ext>
              </a:extLst>
            </p:cNvPr>
            <p:cNvSpPr/>
            <p:nvPr/>
          </p:nvSpPr>
          <p:spPr>
            <a:xfrm>
              <a:off x="6713922" y="4915806"/>
              <a:ext cx="4030453" cy="18269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58" name="Group 57">
              <a:extLst>
                <a:ext uri="{FF2B5EF4-FFF2-40B4-BE49-F238E27FC236}">
                  <a16:creationId xmlns:a16="http://schemas.microsoft.com/office/drawing/2014/main" id="{48369A97-3AC2-D14E-B2AE-F339BBC55E29}"/>
                </a:ext>
              </a:extLst>
            </p:cNvPr>
            <p:cNvGrpSpPr/>
            <p:nvPr/>
          </p:nvGrpSpPr>
          <p:grpSpPr>
            <a:xfrm>
              <a:off x="1880773" y="5059989"/>
              <a:ext cx="3734816" cy="1682744"/>
              <a:chOff x="1921114" y="2800883"/>
              <a:chExt cx="3734816" cy="1682744"/>
            </a:xfrm>
          </p:grpSpPr>
          <p:sp>
            <p:nvSpPr>
              <p:cNvPr id="59" name="Oval 58">
                <a:extLst>
                  <a:ext uri="{FF2B5EF4-FFF2-40B4-BE49-F238E27FC236}">
                    <a16:creationId xmlns:a16="http://schemas.microsoft.com/office/drawing/2014/main" id="{196F3903-FC68-BB48-9456-4478121B90EC}"/>
                  </a:ext>
                </a:extLst>
              </p:cNvPr>
              <p:cNvSpPr/>
              <p:nvPr/>
            </p:nvSpPr>
            <p:spPr>
              <a:xfrm>
                <a:off x="2782102" y="2836852"/>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ED692717-902F-9B42-8DCC-1213D2E1B1DF}"/>
                  </a:ext>
                </a:extLst>
              </p:cNvPr>
              <p:cNvSpPr/>
              <p:nvPr/>
            </p:nvSpPr>
            <p:spPr>
              <a:xfrm>
                <a:off x="4432771" y="3121668"/>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3C66E6FE-DEC3-6E45-81DB-F0C116172F1F}"/>
                  </a:ext>
                </a:extLst>
              </p:cNvPr>
              <p:cNvSpPr/>
              <p:nvPr/>
            </p:nvSpPr>
            <p:spPr>
              <a:xfrm>
                <a:off x="4266749" y="3511463"/>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0AD1651-CE2E-C34F-9A31-1E7A9E8599A5}"/>
                  </a:ext>
                </a:extLst>
              </p:cNvPr>
              <p:cNvSpPr/>
              <p:nvPr/>
            </p:nvSpPr>
            <p:spPr>
              <a:xfrm>
                <a:off x="3292741" y="2800883"/>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EC5C533-93A2-F94B-8EA9-C54CA517536C}"/>
                  </a:ext>
                </a:extLst>
              </p:cNvPr>
              <p:cNvSpPr/>
              <p:nvPr/>
            </p:nvSpPr>
            <p:spPr>
              <a:xfrm>
                <a:off x="2782102" y="3898620"/>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8841FF40-DEC4-2B4C-BBE7-A53CB9CFE626}"/>
                  </a:ext>
                </a:extLst>
              </p:cNvPr>
              <p:cNvSpPr/>
              <p:nvPr/>
            </p:nvSpPr>
            <p:spPr>
              <a:xfrm>
                <a:off x="2782102" y="4203959"/>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DF18386C-849E-9D4C-9F41-5A9F33048422}"/>
                  </a:ext>
                </a:extLst>
              </p:cNvPr>
              <p:cNvSpPr txBox="1"/>
              <p:nvPr/>
            </p:nvSpPr>
            <p:spPr>
              <a:xfrm>
                <a:off x="3049968" y="4114295"/>
                <a:ext cx="1148328" cy="369332"/>
              </a:xfrm>
              <a:prstGeom prst="rect">
                <a:avLst/>
              </a:prstGeom>
              <a:noFill/>
            </p:spPr>
            <p:txBody>
              <a:bodyPr wrap="none" rtlCol="0">
                <a:spAutoFit/>
              </a:bodyPr>
              <a:lstStyle/>
              <a:p>
                <a:r>
                  <a:rPr lang="en-US" dirty="0"/>
                  <a:t>Data Set B</a:t>
                </a:r>
              </a:p>
            </p:txBody>
          </p:sp>
          <p:sp>
            <p:nvSpPr>
              <p:cNvPr id="66" name="TextBox 65">
                <a:extLst>
                  <a:ext uri="{FF2B5EF4-FFF2-40B4-BE49-F238E27FC236}">
                    <a16:creationId xmlns:a16="http://schemas.microsoft.com/office/drawing/2014/main" id="{AD0400B1-4435-4C44-8EBC-D5C63B915D7D}"/>
                  </a:ext>
                </a:extLst>
              </p:cNvPr>
              <p:cNvSpPr txBox="1"/>
              <p:nvPr/>
            </p:nvSpPr>
            <p:spPr>
              <a:xfrm>
                <a:off x="3049968" y="3805537"/>
                <a:ext cx="1156342" cy="369332"/>
              </a:xfrm>
              <a:prstGeom prst="rect">
                <a:avLst/>
              </a:prstGeom>
              <a:noFill/>
            </p:spPr>
            <p:txBody>
              <a:bodyPr wrap="none" rtlCol="0">
                <a:spAutoFit/>
              </a:bodyPr>
              <a:lstStyle/>
              <a:p>
                <a:r>
                  <a:rPr lang="en-US" dirty="0"/>
                  <a:t>Data Set A</a:t>
                </a:r>
              </a:p>
            </p:txBody>
          </p:sp>
          <p:sp>
            <p:nvSpPr>
              <p:cNvPr id="67" name="Oval 66">
                <a:extLst>
                  <a:ext uri="{FF2B5EF4-FFF2-40B4-BE49-F238E27FC236}">
                    <a16:creationId xmlns:a16="http://schemas.microsoft.com/office/drawing/2014/main" id="{E751399F-FBB9-4C4E-9176-5CA382CB47C5}"/>
                  </a:ext>
                </a:extLst>
              </p:cNvPr>
              <p:cNvSpPr/>
              <p:nvPr/>
            </p:nvSpPr>
            <p:spPr>
              <a:xfrm>
                <a:off x="5465925" y="3762276"/>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3CF447FA-C517-9443-BDB1-6F3EB67B2571}"/>
                  </a:ext>
                </a:extLst>
              </p:cNvPr>
              <p:cNvCxnSpPr>
                <a:cxnSpLocks/>
                <a:endCxn id="61" idx="6"/>
              </p:cNvCxnSpPr>
              <p:nvPr/>
            </p:nvCxnSpPr>
            <p:spPr>
              <a:xfrm flipH="1" flipV="1">
                <a:off x="4456754" y="3606466"/>
                <a:ext cx="1009172" cy="25280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68221E7-9F19-0140-9BA3-6795303A9D2F}"/>
                  </a:ext>
                </a:extLst>
              </p:cNvPr>
              <p:cNvCxnSpPr>
                <a:cxnSpLocks/>
                <a:stCxn id="60" idx="3"/>
                <a:endCxn id="61" idx="0"/>
              </p:cNvCxnSpPr>
              <p:nvPr/>
            </p:nvCxnSpPr>
            <p:spPr>
              <a:xfrm flipH="1">
                <a:off x="4361752" y="3283847"/>
                <a:ext cx="98845" cy="22761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33E2812-70A5-0B49-9E4F-6D2DB9C40B69}"/>
                  </a:ext>
                </a:extLst>
              </p:cNvPr>
              <p:cNvCxnSpPr>
                <a:cxnSpLocks/>
                <a:stCxn id="59" idx="6"/>
                <a:endCxn id="62" idx="2"/>
              </p:cNvCxnSpPr>
              <p:nvPr/>
            </p:nvCxnSpPr>
            <p:spPr>
              <a:xfrm flipV="1">
                <a:off x="2972107" y="2895886"/>
                <a:ext cx="320634" cy="3596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08F46E80-30BD-CC4E-A798-0B740B094F41}"/>
                  </a:ext>
                </a:extLst>
              </p:cNvPr>
              <p:cNvSpPr/>
              <p:nvPr/>
            </p:nvSpPr>
            <p:spPr>
              <a:xfrm>
                <a:off x="1921114" y="3362377"/>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9F6FFA7F-EA33-8740-90A6-9125A0F4561D}"/>
                </a:ext>
              </a:extLst>
            </p:cNvPr>
            <p:cNvGrpSpPr/>
            <p:nvPr/>
          </p:nvGrpSpPr>
          <p:grpSpPr>
            <a:xfrm>
              <a:off x="6875204" y="5024199"/>
              <a:ext cx="3734816" cy="1682744"/>
              <a:chOff x="7421945" y="2705880"/>
              <a:chExt cx="3734816" cy="1682744"/>
            </a:xfrm>
          </p:grpSpPr>
          <p:sp>
            <p:nvSpPr>
              <p:cNvPr id="73" name="Oval 72">
                <a:extLst>
                  <a:ext uri="{FF2B5EF4-FFF2-40B4-BE49-F238E27FC236}">
                    <a16:creationId xmlns:a16="http://schemas.microsoft.com/office/drawing/2014/main" id="{4F3648A2-18E6-BF4B-A363-6B693DED3ACA}"/>
                  </a:ext>
                </a:extLst>
              </p:cNvPr>
              <p:cNvSpPr/>
              <p:nvPr/>
            </p:nvSpPr>
            <p:spPr>
              <a:xfrm>
                <a:off x="8282933" y="2741849"/>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09C427C5-AF1B-BE42-A7E6-8720907D5AC6}"/>
                  </a:ext>
                </a:extLst>
              </p:cNvPr>
              <p:cNvSpPr/>
              <p:nvPr/>
            </p:nvSpPr>
            <p:spPr>
              <a:xfrm>
                <a:off x="9933602" y="3026665"/>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29810A09-D842-0648-89FC-1547B3DE8155}"/>
                  </a:ext>
                </a:extLst>
              </p:cNvPr>
              <p:cNvSpPr/>
              <p:nvPr/>
            </p:nvSpPr>
            <p:spPr>
              <a:xfrm>
                <a:off x="9767580" y="3416460"/>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FDA9C0CB-BF2E-4E47-93AE-21A0E7B0DFC8}"/>
                  </a:ext>
                </a:extLst>
              </p:cNvPr>
              <p:cNvSpPr/>
              <p:nvPr/>
            </p:nvSpPr>
            <p:spPr>
              <a:xfrm>
                <a:off x="8793572" y="2705880"/>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06279A13-0C14-F746-B11A-7075D192F1F3}"/>
                  </a:ext>
                </a:extLst>
              </p:cNvPr>
              <p:cNvSpPr/>
              <p:nvPr/>
            </p:nvSpPr>
            <p:spPr>
              <a:xfrm>
                <a:off x="8282933" y="3803617"/>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723E92CE-63EA-E342-BB97-7979F50EE1E9}"/>
                  </a:ext>
                </a:extLst>
              </p:cNvPr>
              <p:cNvSpPr/>
              <p:nvPr/>
            </p:nvSpPr>
            <p:spPr>
              <a:xfrm>
                <a:off x="8282933" y="4108956"/>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64A308B3-D58B-F543-94B4-D7420A8C5269}"/>
                  </a:ext>
                </a:extLst>
              </p:cNvPr>
              <p:cNvSpPr txBox="1"/>
              <p:nvPr/>
            </p:nvSpPr>
            <p:spPr>
              <a:xfrm>
                <a:off x="8550799" y="4019292"/>
                <a:ext cx="1148328" cy="369332"/>
              </a:xfrm>
              <a:prstGeom prst="rect">
                <a:avLst/>
              </a:prstGeom>
              <a:noFill/>
            </p:spPr>
            <p:txBody>
              <a:bodyPr wrap="none" rtlCol="0">
                <a:spAutoFit/>
              </a:bodyPr>
              <a:lstStyle/>
              <a:p>
                <a:r>
                  <a:rPr lang="en-US" dirty="0"/>
                  <a:t>Data Set B</a:t>
                </a:r>
              </a:p>
            </p:txBody>
          </p:sp>
          <p:sp>
            <p:nvSpPr>
              <p:cNvPr id="80" name="TextBox 79">
                <a:extLst>
                  <a:ext uri="{FF2B5EF4-FFF2-40B4-BE49-F238E27FC236}">
                    <a16:creationId xmlns:a16="http://schemas.microsoft.com/office/drawing/2014/main" id="{67B267F9-37C2-A747-95DF-CA8905323624}"/>
                  </a:ext>
                </a:extLst>
              </p:cNvPr>
              <p:cNvSpPr txBox="1"/>
              <p:nvPr/>
            </p:nvSpPr>
            <p:spPr>
              <a:xfrm>
                <a:off x="8550799" y="3710534"/>
                <a:ext cx="1156342" cy="369332"/>
              </a:xfrm>
              <a:prstGeom prst="rect">
                <a:avLst/>
              </a:prstGeom>
              <a:noFill/>
            </p:spPr>
            <p:txBody>
              <a:bodyPr wrap="none" rtlCol="0">
                <a:spAutoFit/>
              </a:bodyPr>
              <a:lstStyle/>
              <a:p>
                <a:r>
                  <a:rPr lang="en-US" dirty="0"/>
                  <a:t>Data Set A</a:t>
                </a:r>
              </a:p>
            </p:txBody>
          </p:sp>
          <p:sp>
            <p:nvSpPr>
              <p:cNvPr id="81" name="Oval 80">
                <a:extLst>
                  <a:ext uri="{FF2B5EF4-FFF2-40B4-BE49-F238E27FC236}">
                    <a16:creationId xmlns:a16="http://schemas.microsoft.com/office/drawing/2014/main" id="{84803192-6FBD-9C46-915A-16C630F66379}"/>
                  </a:ext>
                </a:extLst>
              </p:cNvPr>
              <p:cNvSpPr/>
              <p:nvPr/>
            </p:nvSpPr>
            <p:spPr>
              <a:xfrm>
                <a:off x="10966756" y="3667273"/>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a:extLst>
                  <a:ext uri="{FF2B5EF4-FFF2-40B4-BE49-F238E27FC236}">
                    <a16:creationId xmlns:a16="http://schemas.microsoft.com/office/drawing/2014/main" id="{E050CA67-EAE1-9547-9C4C-175D18C542C9}"/>
                  </a:ext>
                </a:extLst>
              </p:cNvPr>
              <p:cNvCxnSpPr>
                <a:cxnSpLocks/>
              </p:cNvCxnSpPr>
              <p:nvPr/>
            </p:nvCxnSpPr>
            <p:spPr>
              <a:xfrm flipV="1">
                <a:off x="9908162" y="3201384"/>
                <a:ext cx="98845" cy="22761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4A4F76F-0836-1B4C-BA4F-5123CD204092}"/>
                  </a:ext>
                </a:extLst>
              </p:cNvPr>
              <p:cNvCxnSpPr>
                <a:cxnSpLocks/>
                <a:stCxn id="76" idx="2"/>
                <a:endCxn id="73" idx="6"/>
              </p:cNvCxnSpPr>
              <p:nvPr/>
            </p:nvCxnSpPr>
            <p:spPr>
              <a:xfrm flipH="1">
                <a:off x="8472938" y="2800883"/>
                <a:ext cx="320634" cy="3596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824391E7-0E31-9449-A70D-DE3BA958DED0}"/>
                  </a:ext>
                </a:extLst>
              </p:cNvPr>
              <p:cNvSpPr/>
              <p:nvPr/>
            </p:nvSpPr>
            <p:spPr>
              <a:xfrm>
                <a:off x="7421945" y="3267374"/>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Arrow Connector 84">
                <a:extLst>
                  <a:ext uri="{FF2B5EF4-FFF2-40B4-BE49-F238E27FC236}">
                    <a16:creationId xmlns:a16="http://schemas.microsoft.com/office/drawing/2014/main" id="{70A18BFB-C7D6-414A-ACA7-B002AC4B08B7}"/>
                  </a:ext>
                </a:extLst>
              </p:cNvPr>
              <p:cNvCxnSpPr>
                <a:cxnSpLocks/>
                <a:stCxn id="84" idx="7"/>
                <a:endCxn id="73" idx="3"/>
              </p:cNvCxnSpPr>
              <p:nvPr/>
            </p:nvCxnSpPr>
            <p:spPr>
              <a:xfrm flipV="1">
                <a:off x="7584124" y="2904028"/>
                <a:ext cx="726635" cy="39117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86" name="Oval 85">
              <a:extLst>
                <a:ext uri="{FF2B5EF4-FFF2-40B4-BE49-F238E27FC236}">
                  <a16:creationId xmlns:a16="http://schemas.microsoft.com/office/drawing/2014/main" id="{8E5768FD-067D-0442-93BF-736B5548144B}"/>
                </a:ext>
              </a:extLst>
            </p:cNvPr>
            <p:cNvSpPr/>
            <p:nvPr/>
          </p:nvSpPr>
          <p:spPr>
            <a:xfrm rot="1232918">
              <a:off x="9215990" y="5253080"/>
              <a:ext cx="352449" cy="8014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D7261C26-ECB9-274C-A57B-C0FA2BC15A28}"/>
                </a:ext>
              </a:extLst>
            </p:cNvPr>
            <p:cNvSpPr/>
            <p:nvPr/>
          </p:nvSpPr>
          <p:spPr>
            <a:xfrm rot="1232918">
              <a:off x="4227132" y="5266527"/>
              <a:ext cx="352449" cy="8014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934EABA3-529B-E546-B06E-8D74183EA8EA}"/>
                </a:ext>
              </a:extLst>
            </p:cNvPr>
            <p:cNvSpPr/>
            <p:nvPr/>
          </p:nvSpPr>
          <p:spPr>
            <a:xfrm rot="5178957">
              <a:off x="2909320" y="4768985"/>
              <a:ext cx="352449" cy="8014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7A854E75-186D-4041-8C7F-7AA4D31CD686}"/>
                </a:ext>
              </a:extLst>
            </p:cNvPr>
            <p:cNvSpPr/>
            <p:nvPr/>
          </p:nvSpPr>
          <p:spPr>
            <a:xfrm rot="5178957">
              <a:off x="7911626" y="4742091"/>
              <a:ext cx="352449" cy="8014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a:extLst>
                <a:ext uri="{FF2B5EF4-FFF2-40B4-BE49-F238E27FC236}">
                  <a16:creationId xmlns:a16="http://schemas.microsoft.com/office/drawing/2014/main" id="{A59BB2A9-A787-A54C-9837-D785651B753B}"/>
                </a:ext>
              </a:extLst>
            </p:cNvPr>
            <p:cNvCxnSpPr>
              <a:stCxn id="88" idx="0"/>
              <a:endCxn id="89" idx="4"/>
            </p:cNvCxnSpPr>
            <p:nvPr/>
          </p:nvCxnSpPr>
          <p:spPr>
            <a:xfrm>
              <a:off x="3485462" y="5143982"/>
              <a:ext cx="4202471" cy="24605"/>
            </a:xfrm>
            <a:prstGeom prst="straightConnector1">
              <a:avLst/>
            </a:prstGeom>
            <a:ln w="1905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6ECD7BE-5172-BA4D-9B72-396CEBA8D92E}"/>
                </a:ext>
              </a:extLst>
            </p:cNvPr>
            <p:cNvCxnSpPr>
              <a:cxnSpLocks/>
            </p:cNvCxnSpPr>
            <p:nvPr/>
          </p:nvCxnSpPr>
          <p:spPr>
            <a:xfrm>
              <a:off x="4545140" y="5813799"/>
              <a:ext cx="4635417" cy="27140"/>
            </a:xfrm>
            <a:prstGeom prst="straightConnector1">
              <a:avLst/>
            </a:prstGeom>
            <a:ln w="1905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02508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8E6F3-FB69-AC49-90BF-640AEF8C5BDE}"/>
              </a:ext>
            </a:extLst>
          </p:cNvPr>
          <p:cNvSpPr>
            <a:spLocks noGrp="1"/>
          </p:cNvSpPr>
          <p:nvPr>
            <p:ph type="title"/>
          </p:nvPr>
        </p:nvSpPr>
        <p:spPr>
          <a:xfrm>
            <a:off x="838200" y="205623"/>
            <a:ext cx="10515600" cy="1325563"/>
          </a:xfrm>
        </p:spPr>
        <p:txBody>
          <a:bodyPr/>
          <a:lstStyle/>
          <a:p>
            <a:r>
              <a:rPr lang="en-US" dirty="0"/>
              <a:t>Association of XY points to XY points</a:t>
            </a:r>
          </a:p>
        </p:txBody>
      </p:sp>
      <p:sp>
        <p:nvSpPr>
          <p:cNvPr id="3" name="Content Placeholder 2">
            <a:extLst>
              <a:ext uri="{FF2B5EF4-FFF2-40B4-BE49-F238E27FC236}">
                <a16:creationId xmlns:a16="http://schemas.microsoft.com/office/drawing/2014/main" id="{A9C9DA83-9D6F-D74D-9C27-A7EDA897035F}"/>
              </a:ext>
            </a:extLst>
          </p:cNvPr>
          <p:cNvSpPr>
            <a:spLocks noGrp="1"/>
          </p:cNvSpPr>
          <p:nvPr>
            <p:ph idx="1"/>
          </p:nvPr>
        </p:nvSpPr>
        <p:spPr>
          <a:xfrm>
            <a:off x="838200" y="1368426"/>
            <a:ext cx="10515600" cy="5180292"/>
          </a:xfrm>
        </p:spPr>
        <p:txBody>
          <a:bodyPr>
            <a:normAutofit/>
          </a:bodyPr>
          <a:lstStyle/>
          <a:p>
            <a:r>
              <a:rPr lang="en-US" dirty="0"/>
              <a:t>The algorithm (continued):</a:t>
            </a:r>
          </a:p>
          <a:p>
            <a:pPr lvl="1"/>
            <a:r>
              <a:rPr lang="en-US" dirty="0"/>
              <a:t>Check each mutual match the distance is less than a radial limit</a:t>
            </a:r>
          </a:p>
          <a:p>
            <a:pPr lvl="1"/>
            <a:endParaRPr lang="en-US" dirty="0"/>
          </a:p>
          <a:p>
            <a:pPr lvl="1"/>
            <a:endParaRPr lang="en-US" dirty="0"/>
          </a:p>
          <a:p>
            <a:pPr lvl="1"/>
            <a:endParaRPr lang="en-US" dirty="0"/>
          </a:p>
          <a:p>
            <a:pPr lvl="1"/>
            <a:endParaRPr lang="en-US" dirty="0"/>
          </a:p>
          <a:p>
            <a:pPr lvl="1"/>
            <a:endParaRPr lang="en-US" dirty="0"/>
          </a:p>
          <a:p>
            <a:pPr lvl="1"/>
            <a:r>
              <a:rPr lang="en-US" dirty="0"/>
              <a:t>Reorganize (or copy) the matched points in Data Set A and Data Set B into a matrix where each row contains the X and Y coordinates of the two points</a:t>
            </a:r>
          </a:p>
          <a:p>
            <a:pPr lvl="1"/>
            <a:r>
              <a:rPr lang="en-US" dirty="0"/>
              <a:t>Optionally, append each of the unmatched points in Data Set A with padding in the last two columns since there aren’t matches in Data Set B</a:t>
            </a:r>
          </a:p>
          <a:p>
            <a:pPr lvl="1"/>
            <a:r>
              <a:rPr lang="en-US" dirty="0"/>
              <a:t>Optionally, append each of the unmatched points in Data Set B with padding in the first two columns since there aren’t matches in Data Set A</a:t>
            </a:r>
          </a:p>
        </p:txBody>
      </p:sp>
      <p:grpSp>
        <p:nvGrpSpPr>
          <p:cNvPr id="18" name="Group 17">
            <a:extLst>
              <a:ext uri="{FF2B5EF4-FFF2-40B4-BE49-F238E27FC236}">
                <a16:creationId xmlns:a16="http://schemas.microsoft.com/office/drawing/2014/main" id="{213E1DDE-D53F-4746-8B64-CFB468314B4A}"/>
              </a:ext>
            </a:extLst>
          </p:cNvPr>
          <p:cNvGrpSpPr/>
          <p:nvPr/>
        </p:nvGrpSpPr>
        <p:grpSpPr>
          <a:xfrm>
            <a:off x="1778851" y="2192451"/>
            <a:ext cx="8965524" cy="1874319"/>
            <a:chOff x="1778851" y="2192451"/>
            <a:chExt cx="8965524" cy="1874319"/>
          </a:xfrm>
        </p:grpSpPr>
        <p:sp>
          <p:nvSpPr>
            <p:cNvPr id="98" name="Rectangle 97">
              <a:extLst>
                <a:ext uri="{FF2B5EF4-FFF2-40B4-BE49-F238E27FC236}">
                  <a16:creationId xmlns:a16="http://schemas.microsoft.com/office/drawing/2014/main" id="{B9407B71-6975-044C-A698-855B8BFEC5AC}"/>
                </a:ext>
              </a:extLst>
            </p:cNvPr>
            <p:cNvSpPr/>
            <p:nvPr/>
          </p:nvSpPr>
          <p:spPr>
            <a:xfrm>
              <a:off x="1778851" y="2239843"/>
              <a:ext cx="4030453" cy="18269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9" name="Rectangle 98">
              <a:extLst>
                <a:ext uri="{FF2B5EF4-FFF2-40B4-BE49-F238E27FC236}">
                  <a16:creationId xmlns:a16="http://schemas.microsoft.com/office/drawing/2014/main" id="{D1A0ABA0-9C3F-3247-91AA-A25C8CA50BEC}"/>
                </a:ext>
              </a:extLst>
            </p:cNvPr>
            <p:cNvSpPr/>
            <p:nvPr/>
          </p:nvSpPr>
          <p:spPr>
            <a:xfrm>
              <a:off x="6713922" y="2239843"/>
              <a:ext cx="4030453" cy="18269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58" name="Group 57">
              <a:extLst>
                <a:ext uri="{FF2B5EF4-FFF2-40B4-BE49-F238E27FC236}">
                  <a16:creationId xmlns:a16="http://schemas.microsoft.com/office/drawing/2014/main" id="{48369A97-3AC2-D14E-B2AE-F339BBC55E29}"/>
                </a:ext>
              </a:extLst>
            </p:cNvPr>
            <p:cNvGrpSpPr/>
            <p:nvPr/>
          </p:nvGrpSpPr>
          <p:grpSpPr>
            <a:xfrm>
              <a:off x="1880773" y="2384026"/>
              <a:ext cx="3734816" cy="1682744"/>
              <a:chOff x="1921114" y="2800883"/>
              <a:chExt cx="3734816" cy="1682744"/>
            </a:xfrm>
          </p:grpSpPr>
          <p:sp>
            <p:nvSpPr>
              <p:cNvPr id="59" name="Oval 58">
                <a:extLst>
                  <a:ext uri="{FF2B5EF4-FFF2-40B4-BE49-F238E27FC236}">
                    <a16:creationId xmlns:a16="http://schemas.microsoft.com/office/drawing/2014/main" id="{196F3903-FC68-BB48-9456-4478121B90EC}"/>
                  </a:ext>
                </a:extLst>
              </p:cNvPr>
              <p:cNvSpPr/>
              <p:nvPr/>
            </p:nvSpPr>
            <p:spPr>
              <a:xfrm>
                <a:off x="2782102" y="2836852"/>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ED692717-902F-9B42-8DCC-1213D2E1B1DF}"/>
                  </a:ext>
                </a:extLst>
              </p:cNvPr>
              <p:cNvSpPr/>
              <p:nvPr/>
            </p:nvSpPr>
            <p:spPr>
              <a:xfrm>
                <a:off x="4432771" y="3121668"/>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3C66E6FE-DEC3-6E45-81DB-F0C116172F1F}"/>
                  </a:ext>
                </a:extLst>
              </p:cNvPr>
              <p:cNvSpPr/>
              <p:nvPr/>
            </p:nvSpPr>
            <p:spPr>
              <a:xfrm>
                <a:off x="4266749" y="3511463"/>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0AD1651-CE2E-C34F-9A31-1E7A9E8599A5}"/>
                  </a:ext>
                </a:extLst>
              </p:cNvPr>
              <p:cNvSpPr/>
              <p:nvPr/>
            </p:nvSpPr>
            <p:spPr>
              <a:xfrm>
                <a:off x="3292741" y="2800883"/>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EC5C533-93A2-F94B-8EA9-C54CA517536C}"/>
                  </a:ext>
                </a:extLst>
              </p:cNvPr>
              <p:cNvSpPr/>
              <p:nvPr/>
            </p:nvSpPr>
            <p:spPr>
              <a:xfrm>
                <a:off x="2782102" y="3898620"/>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8841FF40-DEC4-2B4C-BBE7-A53CB9CFE626}"/>
                  </a:ext>
                </a:extLst>
              </p:cNvPr>
              <p:cNvSpPr/>
              <p:nvPr/>
            </p:nvSpPr>
            <p:spPr>
              <a:xfrm>
                <a:off x="2782102" y="4203959"/>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DF18386C-849E-9D4C-9F41-5A9F33048422}"/>
                  </a:ext>
                </a:extLst>
              </p:cNvPr>
              <p:cNvSpPr txBox="1"/>
              <p:nvPr/>
            </p:nvSpPr>
            <p:spPr>
              <a:xfrm>
                <a:off x="3049968" y="4114295"/>
                <a:ext cx="1148328" cy="369332"/>
              </a:xfrm>
              <a:prstGeom prst="rect">
                <a:avLst/>
              </a:prstGeom>
              <a:noFill/>
            </p:spPr>
            <p:txBody>
              <a:bodyPr wrap="none" rtlCol="0">
                <a:spAutoFit/>
              </a:bodyPr>
              <a:lstStyle/>
              <a:p>
                <a:r>
                  <a:rPr lang="en-US" dirty="0"/>
                  <a:t>Data Set B</a:t>
                </a:r>
              </a:p>
            </p:txBody>
          </p:sp>
          <p:sp>
            <p:nvSpPr>
              <p:cNvPr id="66" name="TextBox 65">
                <a:extLst>
                  <a:ext uri="{FF2B5EF4-FFF2-40B4-BE49-F238E27FC236}">
                    <a16:creationId xmlns:a16="http://schemas.microsoft.com/office/drawing/2014/main" id="{AD0400B1-4435-4C44-8EBC-D5C63B915D7D}"/>
                  </a:ext>
                </a:extLst>
              </p:cNvPr>
              <p:cNvSpPr txBox="1"/>
              <p:nvPr/>
            </p:nvSpPr>
            <p:spPr>
              <a:xfrm>
                <a:off x="3049968" y="3805537"/>
                <a:ext cx="1156342" cy="369332"/>
              </a:xfrm>
              <a:prstGeom prst="rect">
                <a:avLst/>
              </a:prstGeom>
              <a:noFill/>
            </p:spPr>
            <p:txBody>
              <a:bodyPr wrap="none" rtlCol="0">
                <a:spAutoFit/>
              </a:bodyPr>
              <a:lstStyle/>
              <a:p>
                <a:r>
                  <a:rPr lang="en-US" dirty="0"/>
                  <a:t>Data Set A</a:t>
                </a:r>
              </a:p>
            </p:txBody>
          </p:sp>
          <p:sp>
            <p:nvSpPr>
              <p:cNvPr id="67" name="Oval 66">
                <a:extLst>
                  <a:ext uri="{FF2B5EF4-FFF2-40B4-BE49-F238E27FC236}">
                    <a16:creationId xmlns:a16="http://schemas.microsoft.com/office/drawing/2014/main" id="{E751399F-FBB9-4C4E-9176-5CA382CB47C5}"/>
                  </a:ext>
                </a:extLst>
              </p:cNvPr>
              <p:cNvSpPr/>
              <p:nvPr/>
            </p:nvSpPr>
            <p:spPr>
              <a:xfrm>
                <a:off x="5465925" y="3762276"/>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3CF447FA-C517-9443-BDB1-6F3EB67B2571}"/>
                  </a:ext>
                </a:extLst>
              </p:cNvPr>
              <p:cNvCxnSpPr>
                <a:cxnSpLocks/>
                <a:endCxn id="61" idx="6"/>
              </p:cNvCxnSpPr>
              <p:nvPr/>
            </p:nvCxnSpPr>
            <p:spPr>
              <a:xfrm flipH="1" flipV="1">
                <a:off x="4456754" y="3606466"/>
                <a:ext cx="1009172" cy="25280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68221E7-9F19-0140-9BA3-6795303A9D2F}"/>
                  </a:ext>
                </a:extLst>
              </p:cNvPr>
              <p:cNvCxnSpPr>
                <a:cxnSpLocks/>
                <a:stCxn id="60" idx="3"/>
                <a:endCxn id="61" idx="0"/>
              </p:cNvCxnSpPr>
              <p:nvPr/>
            </p:nvCxnSpPr>
            <p:spPr>
              <a:xfrm flipH="1">
                <a:off x="4361752" y="3283847"/>
                <a:ext cx="98845" cy="22761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33E2812-70A5-0B49-9E4F-6D2DB9C40B69}"/>
                  </a:ext>
                </a:extLst>
              </p:cNvPr>
              <p:cNvCxnSpPr>
                <a:cxnSpLocks/>
                <a:stCxn id="59" idx="6"/>
                <a:endCxn id="62" idx="2"/>
              </p:cNvCxnSpPr>
              <p:nvPr/>
            </p:nvCxnSpPr>
            <p:spPr>
              <a:xfrm flipV="1">
                <a:off x="2972107" y="2895886"/>
                <a:ext cx="320634" cy="3596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08F46E80-30BD-CC4E-A798-0B740B094F41}"/>
                  </a:ext>
                </a:extLst>
              </p:cNvPr>
              <p:cNvSpPr/>
              <p:nvPr/>
            </p:nvSpPr>
            <p:spPr>
              <a:xfrm>
                <a:off x="1921114" y="3362377"/>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9F6FFA7F-EA33-8740-90A6-9125A0F4561D}"/>
                </a:ext>
              </a:extLst>
            </p:cNvPr>
            <p:cNvGrpSpPr/>
            <p:nvPr/>
          </p:nvGrpSpPr>
          <p:grpSpPr>
            <a:xfrm>
              <a:off x="6875204" y="2348236"/>
              <a:ext cx="3734816" cy="1682744"/>
              <a:chOff x="7421945" y="2705880"/>
              <a:chExt cx="3734816" cy="1682744"/>
            </a:xfrm>
          </p:grpSpPr>
          <p:sp>
            <p:nvSpPr>
              <p:cNvPr id="73" name="Oval 72">
                <a:extLst>
                  <a:ext uri="{FF2B5EF4-FFF2-40B4-BE49-F238E27FC236}">
                    <a16:creationId xmlns:a16="http://schemas.microsoft.com/office/drawing/2014/main" id="{4F3648A2-18E6-BF4B-A363-6B693DED3ACA}"/>
                  </a:ext>
                </a:extLst>
              </p:cNvPr>
              <p:cNvSpPr/>
              <p:nvPr/>
            </p:nvSpPr>
            <p:spPr>
              <a:xfrm>
                <a:off x="8282933" y="2741849"/>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09C427C5-AF1B-BE42-A7E6-8720907D5AC6}"/>
                  </a:ext>
                </a:extLst>
              </p:cNvPr>
              <p:cNvSpPr/>
              <p:nvPr/>
            </p:nvSpPr>
            <p:spPr>
              <a:xfrm>
                <a:off x="9933602" y="3026665"/>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29810A09-D842-0648-89FC-1547B3DE8155}"/>
                  </a:ext>
                </a:extLst>
              </p:cNvPr>
              <p:cNvSpPr/>
              <p:nvPr/>
            </p:nvSpPr>
            <p:spPr>
              <a:xfrm>
                <a:off x="9767580" y="3416460"/>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FDA9C0CB-BF2E-4E47-93AE-21A0E7B0DFC8}"/>
                  </a:ext>
                </a:extLst>
              </p:cNvPr>
              <p:cNvSpPr/>
              <p:nvPr/>
            </p:nvSpPr>
            <p:spPr>
              <a:xfrm>
                <a:off x="8793572" y="2705880"/>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06279A13-0C14-F746-B11A-7075D192F1F3}"/>
                  </a:ext>
                </a:extLst>
              </p:cNvPr>
              <p:cNvSpPr/>
              <p:nvPr/>
            </p:nvSpPr>
            <p:spPr>
              <a:xfrm>
                <a:off x="8282933" y="3803617"/>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723E92CE-63EA-E342-BB97-7979F50EE1E9}"/>
                  </a:ext>
                </a:extLst>
              </p:cNvPr>
              <p:cNvSpPr/>
              <p:nvPr/>
            </p:nvSpPr>
            <p:spPr>
              <a:xfrm>
                <a:off x="8282933" y="4108956"/>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64A308B3-D58B-F543-94B4-D7420A8C5269}"/>
                  </a:ext>
                </a:extLst>
              </p:cNvPr>
              <p:cNvSpPr txBox="1"/>
              <p:nvPr/>
            </p:nvSpPr>
            <p:spPr>
              <a:xfrm>
                <a:off x="8550799" y="4019292"/>
                <a:ext cx="1148328" cy="369332"/>
              </a:xfrm>
              <a:prstGeom prst="rect">
                <a:avLst/>
              </a:prstGeom>
              <a:noFill/>
            </p:spPr>
            <p:txBody>
              <a:bodyPr wrap="none" rtlCol="0">
                <a:spAutoFit/>
              </a:bodyPr>
              <a:lstStyle/>
              <a:p>
                <a:r>
                  <a:rPr lang="en-US" dirty="0"/>
                  <a:t>Data Set B</a:t>
                </a:r>
              </a:p>
            </p:txBody>
          </p:sp>
          <p:sp>
            <p:nvSpPr>
              <p:cNvPr id="80" name="TextBox 79">
                <a:extLst>
                  <a:ext uri="{FF2B5EF4-FFF2-40B4-BE49-F238E27FC236}">
                    <a16:creationId xmlns:a16="http://schemas.microsoft.com/office/drawing/2014/main" id="{67B267F9-37C2-A747-95DF-CA8905323624}"/>
                  </a:ext>
                </a:extLst>
              </p:cNvPr>
              <p:cNvSpPr txBox="1"/>
              <p:nvPr/>
            </p:nvSpPr>
            <p:spPr>
              <a:xfrm>
                <a:off x="8550799" y="3710534"/>
                <a:ext cx="1156342" cy="369332"/>
              </a:xfrm>
              <a:prstGeom prst="rect">
                <a:avLst/>
              </a:prstGeom>
              <a:noFill/>
            </p:spPr>
            <p:txBody>
              <a:bodyPr wrap="none" rtlCol="0">
                <a:spAutoFit/>
              </a:bodyPr>
              <a:lstStyle/>
              <a:p>
                <a:r>
                  <a:rPr lang="en-US" dirty="0"/>
                  <a:t>Data Set A</a:t>
                </a:r>
              </a:p>
            </p:txBody>
          </p:sp>
          <p:sp>
            <p:nvSpPr>
              <p:cNvPr id="81" name="Oval 80">
                <a:extLst>
                  <a:ext uri="{FF2B5EF4-FFF2-40B4-BE49-F238E27FC236}">
                    <a16:creationId xmlns:a16="http://schemas.microsoft.com/office/drawing/2014/main" id="{84803192-6FBD-9C46-915A-16C630F66379}"/>
                  </a:ext>
                </a:extLst>
              </p:cNvPr>
              <p:cNvSpPr/>
              <p:nvPr/>
            </p:nvSpPr>
            <p:spPr>
              <a:xfrm>
                <a:off x="10966756" y="3667273"/>
                <a:ext cx="190005" cy="190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a:extLst>
                  <a:ext uri="{FF2B5EF4-FFF2-40B4-BE49-F238E27FC236}">
                    <a16:creationId xmlns:a16="http://schemas.microsoft.com/office/drawing/2014/main" id="{E050CA67-EAE1-9547-9C4C-175D18C542C9}"/>
                  </a:ext>
                </a:extLst>
              </p:cNvPr>
              <p:cNvCxnSpPr>
                <a:cxnSpLocks/>
              </p:cNvCxnSpPr>
              <p:nvPr/>
            </p:nvCxnSpPr>
            <p:spPr>
              <a:xfrm flipV="1">
                <a:off x="9908162" y="3201384"/>
                <a:ext cx="98845" cy="22761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4A4F76F-0836-1B4C-BA4F-5123CD204092}"/>
                  </a:ext>
                </a:extLst>
              </p:cNvPr>
              <p:cNvCxnSpPr>
                <a:cxnSpLocks/>
                <a:stCxn id="76" idx="2"/>
                <a:endCxn id="73" idx="6"/>
              </p:cNvCxnSpPr>
              <p:nvPr/>
            </p:nvCxnSpPr>
            <p:spPr>
              <a:xfrm flipH="1">
                <a:off x="8472938" y="2800883"/>
                <a:ext cx="320634" cy="3596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824391E7-0E31-9449-A70D-DE3BA958DED0}"/>
                  </a:ext>
                </a:extLst>
              </p:cNvPr>
              <p:cNvSpPr/>
              <p:nvPr/>
            </p:nvSpPr>
            <p:spPr>
              <a:xfrm>
                <a:off x="7421945" y="3267374"/>
                <a:ext cx="190005" cy="190005"/>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Arrow Connector 84">
                <a:extLst>
                  <a:ext uri="{FF2B5EF4-FFF2-40B4-BE49-F238E27FC236}">
                    <a16:creationId xmlns:a16="http://schemas.microsoft.com/office/drawing/2014/main" id="{70A18BFB-C7D6-414A-ACA7-B002AC4B08B7}"/>
                  </a:ext>
                </a:extLst>
              </p:cNvPr>
              <p:cNvCxnSpPr>
                <a:cxnSpLocks/>
                <a:stCxn id="84" idx="7"/>
                <a:endCxn id="73" idx="3"/>
              </p:cNvCxnSpPr>
              <p:nvPr/>
            </p:nvCxnSpPr>
            <p:spPr>
              <a:xfrm flipV="1">
                <a:off x="7584124" y="2904028"/>
                <a:ext cx="726635" cy="39117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86" name="Oval 85">
              <a:extLst>
                <a:ext uri="{FF2B5EF4-FFF2-40B4-BE49-F238E27FC236}">
                  <a16:creationId xmlns:a16="http://schemas.microsoft.com/office/drawing/2014/main" id="{8E5768FD-067D-0442-93BF-736B5548144B}"/>
                </a:ext>
              </a:extLst>
            </p:cNvPr>
            <p:cNvSpPr/>
            <p:nvPr/>
          </p:nvSpPr>
          <p:spPr>
            <a:xfrm rot="1232918">
              <a:off x="9215990" y="2577117"/>
              <a:ext cx="352449" cy="8014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D7261C26-ECB9-274C-A57B-C0FA2BC15A28}"/>
                </a:ext>
              </a:extLst>
            </p:cNvPr>
            <p:cNvSpPr/>
            <p:nvPr/>
          </p:nvSpPr>
          <p:spPr>
            <a:xfrm rot="1232918">
              <a:off x="4227132" y="2590564"/>
              <a:ext cx="352449" cy="8014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934EABA3-529B-E546-B06E-8D74183EA8EA}"/>
                </a:ext>
              </a:extLst>
            </p:cNvPr>
            <p:cNvSpPr/>
            <p:nvPr/>
          </p:nvSpPr>
          <p:spPr>
            <a:xfrm rot="5178957">
              <a:off x="2909320" y="2093022"/>
              <a:ext cx="352449" cy="8014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7A854E75-186D-4041-8C7F-7AA4D31CD686}"/>
                </a:ext>
              </a:extLst>
            </p:cNvPr>
            <p:cNvSpPr/>
            <p:nvPr/>
          </p:nvSpPr>
          <p:spPr>
            <a:xfrm rot="5178957">
              <a:off x="7911626" y="2066128"/>
              <a:ext cx="352449" cy="8014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4D22D968-9B9F-F443-B84F-9181D23DC1E9}"/>
                </a:ext>
              </a:extLst>
            </p:cNvPr>
            <p:cNvSpPr/>
            <p:nvPr/>
          </p:nvSpPr>
          <p:spPr>
            <a:xfrm>
              <a:off x="9067601" y="2905145"/>
              <a:ext cx="501732" cy="501732"/>
            </a:xfrm>
            <a:prstGeom prst="ellipse">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a:extLst>
                <a:ext uri="{FF2B5EF4-FFF2-40B4-BE49-F238E27FC236}">
                  <a16:creationId xmlns:a16="http://schemas.microsoft.com/office/drawing/2014/main" id="{02703D0B-4F95-0349-9FA4-3F8DF6D674EB}"/>
                </a:ext>
              </a:extLst>
            </p:cNvPr>
            <p:cNvSpPr/>
            <p:nvPr/>
          </p:nvSpPr>
          <p:spPr>
            <a:xfrm>
              <a:off x="8072519" y="2192451"/>
              <a:ext cx="501732" cy="501732"/>
            </a:xfrm>
            <a:prstGeom prst="ellipse">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a:extLst>
                <a:ext uri="{FF2B5EF4-FFF2-40B4-BE49-F238E27FC236}">
                  <a16:creationId xmlns:a16="http://schemas.microsoft.com/office/drawing/2014/main" id="{A6E521FC-57D9-924D-A493-2235E0B6F22A}"/>
                </a:ext>
              </a:extLst>
            </p:cNvPr>
            <p:cNvSpPr/>
            <p:nvPr/>
          </p:nvSpPr>
          <p:spPr>
            <a:xfrm>
              <a:off x="4226660" y="2542074"/>
              <a:ext cx="501732" cy="501732"/>
            </a:xfrm>
            <a:prstGeom prst="ellipse">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a:extLst>
                <a:ext uri="{FF2B5EF4-FFF2-40B4-BE49-F238E27FC236}">
                  <a16:creationId xmlns:a16="http://schemas.microsoft.com/office/drawing/2014/main" id="{256870FD-E75A-8F40-8D64-86BBB0B96334}"/>
                </a:ext>
              </a:extLst>
            </p:cNvPr>
            <p:cNvSpPr/>
            <p:nvPr/>
          </p:nvSpPr>
          <p:spPr>
            <a:xfrm>
              <a:off x="2572672" y="2273133"/>
              <a:ext cx="501732" cy="501732"/>
            </a:xfrm>
            <a:prstGeom prst="ellipse">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81244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5EE45-CB93-9043-986F-BC45681F7324}"/>
              </a:ext>
            </a:extLst>
          </p:cNvPr>
          <p:cNvSpPr>
            <a:spLocks noGrp="1"/>
          </p:cNvSpPr>
          <p:nvPr>
            <p:ph type="title"/>
          </p:nvPr>
        </p:nvSpPr>
        <p:spPr/>
        <p:txBody>
          <a:bodyPr/>
          <a:lstStyle/>
          <a:p>
            <a:r>
              <a:rPr lang="en-US" dirty="0"/>
              <a:t>Association of XY points to XY points</a:t>
            </a:r>
          </a:p>
        </p:txBody>
      </p:sp>
      <p:sp>
        <p:nvSpPr>
          <p:cNvPr id="3" name="Content Placeholder 2">
            <a:extLst>
              <a:ext uri="{FF2B5EF4-FFF2-40B4-BE49-F238E27FC236}">
                <a16:creationId xmlns:a16="http://schemas.microsoft.com/office/drawing/2014/main" id="{2A085407-C863-754C-9E99-7988EF1C1431}"/>
              </a:ext>
            </a:extLst>
          </p:cNvPr>
          <p:cNvSpPr>
            <a:spLocks noGrp="1"/>
          </p:cNvSpPr>
          <p:nvPr>
            <p:ph idx="1"/>
          </p:nvPr>
        </p:nvSpPr>
        <p:spPr/>
        <p:txBody>
          <a:bodyPr/>
          <a:lstStyle/>
          <a:p>
            <a:r>
              <a:rPr lang="en-US" dirty="0"/>
              <a:t>Computational efficiency of the algorithm depends strongly on the complexity of the </a:t>
            </a:r>
            <a:r>
              <a:rPr lang="en-US" dirty="0" err="1"/>
              <a:t>kNN</a:t>
            </a:r>
            <a:r>
              <a:rPr lang="en-US" dirty="0"/>
              <a:t> searches</a:t>
            </a:r>
          </a:p>
          <a:p>
            <a:pPr lvl="1"/>
            <a:r>
              <a:rPr lang="en-US" dirty="0"/>
              <a:t>R*-trees can be used to do efficient searching over sets of points</a:t>
            </a:r>
          </a:p>
          <a:p>
            <a:pPr lvl="1"/>
            <a:r>
              <a:rPr lang="en-US" dirty="0"/>
              <a:t>Since databases can be organized this way, the algorithm can be fairly fast</a:t>
            </a:r>
          </a:p>
          <a:p>
            <a:r>
              <a:rPr lang="en-US" dirty="0"/>
              <a:t>Most of the remainder of the work is simply comparing sets of indices (relatively fast) and copying/moving the data (depends on implementation</a:t>
            </a:r>
          </a:p>
        </p:txBody>
      </p:sp>
    </p:spTree>
    <p:extLst>
      <p:ext uri="{BB962C8B-B14F-4D97-AF65-F5344CB8AC3E}">
        <p14:creationId xmlns:p14="http://schemas.microsoft.com/office/powerpoint/2010/main" val="3155567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559</Words>
  <Application>Microsoft Macintosh PowerPoint</Application>
  <PresentationFormat>Widescreen</PresentationFormat>
  <Paragraphs>65</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Associating Map Data Points</vt:lpstr>
      <vt:lpstr>Association of XY points to XY points</vt:lpstr>
      <vt:lpstr>Association of XY points to XY points</vt:lpstr>
      <vt:lpstr>Association of XY points to XY points</vt:lpstr>
      <vt:lpstr>Association of XY points to XY points</vt:lpstr>
      <vt:lpstr>Association of XY points to XY points</vt:lpstr>
      <vt:lpstr>Association of XY points to XY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Associating Map Data Points</dc:title>
  <dc:creator>Craig Beal</dc:creator>
  <cp:lastModifiedBy>Craig Beal</cp:lastModifiedBy>
  <cp:revision>4</cp:revision>
  <dcterms:created xsi:type="dcterms:W3CDTF">2022-01-22T01:34:05Z</dcterms:created>
  <dcterms:modified xsi:type="dcterms:W3CDTF">2022-01-22T02:50:19Z</dcterms:modified>
</cp:coreProperties>
</file>