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0" r:id="rId3"/>
    <p:sldId id="261" r:id="rId4"/>
    <p:sldId id="258" r:id="rId5"/>
    <p:sldId id="257" r:id="rId6"/>
    <p:sldId id="259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74" r:id="rId15"/>
    <p:sldId id="273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7" r:id="rId31"/>
    <p:sldId id="284" r:id="rId32"/>
    <p:sldId id="285" r:id="rId33"/>
    <p:sldId id="286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8:39:1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8:39:26.2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1A35-698C-406A-A16F-0460157873F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1B174-E5B6-47EF-852F-6368326A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0EAEE-21E3-2744-B3ED-5B4C3849BB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0EAEE-21E3-2744-B3ED-5B4C3849BB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3118-2423-7F4F-C885-66025B593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DE562-264C-F0B3-38A5-34596B03B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A184-6832-114F-109A-70ADAAA8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D0EB-9CB2-409E-BDB2-40FDDC91608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827C-8A7A-EE34-0313-B2E2F41B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50AC-C347-562F-836B-F31E7B78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890-8806-4B6F-9B89-D93E1C7D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4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7F0B-0EBE-9DA1-F823-FA51D3E9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76EBD-77FE-87F7-46F8-C55A35E6B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2712-8653-093C-0F9C-7F446EDF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D0EB-9CB2-409E-BDB2-40FDDC91608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F067-C9F3-8D23-03A6-7595AFEE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8263-4D49-C071-B409-14991D48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890-8806-4B6F-9B89-D93E1C7D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9E3B1-6DBF-DE0A-F457-66599A637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084A6-4C31-2DD7-FC09-BB238BAD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F6B0-716C-E94E-F96D-BF83FA3E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D0EB-9CB2-409E-BDB2-40FDDC91608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44B6-24CD-B659-5FD8-ACEF4D98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20EF-0F2E-20A8-22AF-03FC25DB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890-8806-4B6F-9B89-D93E1C7D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1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C153-1EB7-C0A5-862B-F06B489B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0002-1562-F745-4AD0-388BF9B1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2B95-D3EA-F40A-0117-3B798DB4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D0EB-9CB2-409E-BDB2-40FDDC91608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AC235-AD26-F655-5A10-00B626F8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D026-D71E-B992-90BF-C13E828C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890-8806-4B6F-9B89-D93E1C7D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0374-0E07-A70D-E807-69E827E3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DA4A-1B09-018E-485D-099A95D8A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B839-22CA-A420-EDE1-37F0E122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D0EB-9CB2-409E-BDB2-40FDDC91608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A414D-0628-1583-DA8D-BBDC6D22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A017-C34E-2280-F78F-390DFFB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890-8806-4B6F-9B89-D93E1C7D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F553-C6DB-59C7-6EF1-5A8B014F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1A39-29EB-888D-8F7D-9A96AF82D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CC035-A94A-07E8-6294-98EE441D0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6E0EF-7BFD-F1D1-6C53-9B950EAB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D0EB-9CB2-409E-BDB2-40FDDC91608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6CE7-D3D8-4DD6-1FCC-DE595DEE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C192-DEAB-E73D-8923-BC834BB1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890-8806-4B6F-9B89-D93E1C7D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2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CDCF-E2F0-8374-1EB3-C7A38FC7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3BC29-DD11-61AB-6245-EF50C970E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CDB0C-F5A4-0EEF-462C-23855EB6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1E656-4519-D0B5-EAFA-8503EDC42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92ECE-833F-4A2F-02BC-E830B47BD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0FC63-78F8-C19C-CF69-C2601C15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D0EB-9CB2-409E-BDB2-40FDDC91608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6B7D0-6881-C0C8-B688-D80DA197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D470C-47F2-7631-BB85-551E17AE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890-8806-4B6F-9B89-D93E1C7D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9B77-AA01-6362-DC1F-11937147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E6A33-40E6-572A-1542-98AAD475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D0EB-9CB2-409E-BDB2-40FDDC91608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790B8-3D58-F830-CC37-7D9A0094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CA67F-53FD-9586-06A6-C6FBE302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890-8806-4B6F-9B89-D93E1C7D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3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EB7DE-F61C-98CA-CA41-21C81556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D0EB-9CB2-409E-BDB2-40FDDC91608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6C606-F6CA-FFFE-6AF2-4CA19CD0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4EFAC-93AD-1E83-232E-89402F90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890-8806-4B6F-9B89-D93E1C7D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5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1971-8DFD-AE78-80EE-A1527388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2C0C-783A-3A7D-1236-F45960FF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8D696-A595-0ABE-93C9-D16571A16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9934B-A1D0-934B-CC06-4C0A37A7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D0EB-9CB2-409E-BDB2-40FDDC91608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6744D-261C-1108-43C9-5088AE59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1EEB0-D013-8EB5-DFEC-AF0E7125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890-8806-4B6F-9B89-D93E1C7D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73D3-7880-2447-6568-711794D9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A488E-F598-F07A-3B91-83157DDD4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294F9-1FF5-349B-2F5C-7C1D06D2E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024B-3FBD-436D-AA32-9EBC911E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D0EB-9CB2-409E-BDB2-40FDDC91608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8B4A-316B-15ED-C9FC-7F80874A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D269D-8720-AD15-B480-F9BC7509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890-8806-4B6F-9B89-D93E1C7D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C8102-B581-C77E-5989-12107EDE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55504-8E1D-F65D-55D3-844E953F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0071E-F9C6-CBB5-EB85-0AD96008A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4D0EB-9CB2-409E-BDB2-40FDDC91608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CB67-2B45-25BE-AD97-062138083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D3024-CF4F-25E9-630B-EDAB4B4E2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44890-8806-4B6F-9B89-D93E1C7D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p/ref/polyxpoly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releases/R2022a/stats/referencelist.html?type=app&amp;listtype=cat&amp;category=index&amp;blocktype=all&amp;capability=" TargetMode="External"/><Relationship Id="rId2" Type="http://schemas.openxmlformats.org/officeDocument/2006/relationships/hyperlink" Target="https://www.mathworks.com/help/stats/knnsear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FE6AE0-48D2-1C75-177F-A4415E23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1"/>
            <a:ext cx="12192000" cy="686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38AA4A-1966-1923-6761-F7B77B5F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18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Detecting Collisions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11A22-F62A-112B-E1A3-DBA0F42F0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4206"/>
            <a:ext cx="9144000" cy="571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Shashank Garikipati on 6/28/2022</a:t>
            </a:r>
          </a:p>
        </p:txBody>
      </p:sp>
    </p:spTree>
    <p:extLst>
      <p:ext uri="{BB962C8B-B14F-4D97-AF65-F5344CB8AC3E}">
        <p14:creationId xmlns:p14="http://schemas.microsoft.com/office/powerpoint/2010/main" val="391543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4909-7532-BAB8-3E58-53CB73CB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Axis Aligned Bounding Boxes (AABB), which are useful when working with collision detection, can be determined </a:t>
            </a:r>
            <a:r>
              <a:rPr lang="en-US" i="1" dirty="0"/>
              <a:t>for</a:t>
            </a:r>
            <a:r>
              <a:rPr lang="en-US" dirty="0"/>
              <a:t> each of the patches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F3C0D-626C-E76A-6A48-363DC55D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87" y="2133132"/>
            <a:ext cx="5179196" cy="3884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7AB750-C849-CD97-5D27-B2C76312CDCF}"/>
              </a:ext>
            </a:extLst>
          </p:cNvPr>
          <p:cNvSpPr txBox="1"/>
          <p:nvPr/>
        </p:nvSpPr>
        <p:spPr>
          <a:xfrm>
            <a:off x="6243483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Function: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fcn_Patch_determineAABB.m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</a:p>
          <a:p>
            <a:r>
              <a:rPr lang="en-US" dirty="0">
                <a:solidFill>
                  <a:srgbClr val="008013"/>
                </a:solidFill>
                <a:latin typeface="Menlo"/>
              </a:rPr>
              <a:t>Script: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script_test_fcn_Patch_determineAABB.m</a:t>
            </a:r>
            <a:endParaRPr lang="en-US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80233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88F2-D67D-9A55-A841-51730BEF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7F58-9794-6A08-B092-586D88C0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over ground (COG) – Actual direction of progress of a vehicle between two points.</a:t>
            </a:r>
          </a:p>
          <a:p>
            <a:r>
              <a:rPr lang="en-US" dirty="0"/>
              <a:t>Heading angle -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8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160C-1FB3-E939-4FA2-8A405BAC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55"/>
            <a:ext cx="10515600" cy="1325563"/>
          </a:xfrm>
        </p:spPr>
        <p:txBody>
          <a:bodyPr/>
          <a:lstStyle/>
          <a:p>
            <a:r>
              <a:rPr lang="en-US" dirty="0"/>
              <a:t>We define the following vehicle properties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3A5181-81AE-8F4E-16B2-08E8C3216AF9}"/>
              </a:ext>
            </a:extLst>
          </p:cNvPr>
          <p:cNvSpPr/>
          <p:nvPr/>
        </p:nvSpPr>
        <p:spPr>
          <a:xfrm>
            <a:off x="4161479" y="2253606"/>
            <a:ext cx="1779638" cy="3067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325E3-F02B-55C5-9843-4703CECE7DA9}"/>
              </a:ext>
            </a:extLst>
          </p:cNvPr>
          <p:cNvSpPr txBox="1"/>
          <p:nvPr/>
        </p:nvSpPr>
        <p:spPr>
          <a:xfrm>
            <a:off x="4426768" y="547245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width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C3C2A9-E118-59D1-0E0F-10829F29F19A}"/>
                  </a:ext>
                </a:extLst>
              </p14:cNvPr>
              <p14:cNvContentPartPr/>
              <p14:nvPr/>
            </p14:nvContentPartPr>
            <p14:xfrm>
              <a:off x="5073507" y="378743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C3C2A9-E118-59D1-0E0F-10829F29F1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4507" y="37787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2FD2A60-0EA8-D994-803A-28C5FB19A769}"/>
                  </a:ext>
                </a:extLst>
              </p14:cNvPr>
              <p14:cNvContentPartPr/>
              <p14:nvPr/>
            </p14:nvContentPartPr>
            <p14:xfrm>
              <a:off x="5063427" y="3777718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2FD2A60-0EA8-D994-803A-28C5FB19A7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0787" y="3715078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C94D6F-F23E-93FE-047F-2D6BB91205FF}"/>
              </a:ext>
            </a:extLst>
          </p:cNvPr>
          <p:cNvCxnSpPr/>
          <p:nvPr/>
        </p:nvCxnSpPr>
        <p:spPr>
          <a:xfrm>
            <a:off x="5098030" y="3817047"/>
            <a:ext cx="3038110" cy="152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D33333-4DC2-5CBC-3F1B-89C4BA3BA76C}"/>
              </a:ext>
            </a:extLst>
          </p:cNvPr>
          <p:cNvSpPr txBox="1"/>
          <p:nvPr/>
        </p:nvSpPr>
        <p:spPr>
          <a:xfrm>
            <a:off x="8229604" y="5301912"/>
            <a:ext cx="22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 of Gravity (CG)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480135-54DC-F3DD-FF92-A255E4EF8BE5}"/>
              </a:ext>
            </a:extLst>
          </p:cNvPr>
          <p:cNvSpPr txBox="1"/>
          <p:nvPr/>
        </p:nvSpPr>
        <p:spPr>
          <a:xfrm>
            <a:off x="5098030" y="2778967"/>
            <a:ext cx="301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CG-front bumper distance 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369C12-63A8-92DD-96BC-541DA7C97110}"/>
              </a:ext>
            </a:extLst>
          </p:cNvPr>
          <p:cNvSpPr txBox="1"/>
          <p:nvPr/>
        </p:nvSpPr>
        <p:spPr>
          <a:xfrm>
            <a:off x="2133604" y="43551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CG-rear bumper distance (</a:t>
            </a:r>
            <a:r>
              <a:rPr lang="en-US" dirty="0" err="1"/>
              <a:t>dr</a:t>
            </a:r>
            <a:r>
              <a:rPr lang="en-US" dirty="0"/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75923A-C4B5-67E3-371B-021BF710A687}"/>
              </a:ext>
            </a:extLst>
          </p:cNvPr>
          <p:cNvCxnSpPr>
            <a:endCxn id="4" idx="0"/>
          </p:cNvCxnSpPr>
          <p:nvPr/>
        </p:nvCxnSpPr>
        <p:spPr>
          <a:xfrm flipV="1">
            <a:off x="5051298" y="2253605"/>
            <a:ext cx="0" cy="1435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77B9AE-9B2C-C1D1-1E5B-1BE759E080C2}"/>
              </a:ext>
            </a:extLst>
          </p:cNvPr>
          <p:cNvCxnSpPr/>
          <p:nvPr/>
        </p:nvCxnSpPr>
        <p:spPr>
          <a:xfrm flipV="1">
            <a:off x="5051298" y="3866304"/>
            <a:ext cx="0" cy="1435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948FED-24B9-124F-CB95-2F11464AE5AD}"/>
              </a:ext>
            </a:extLst>
          </p:cNvPr>
          <p:cNvCxnSpPr/>
          <p:nvPr/>
        </p:nvCxnSpPr>
        <p:spPr>
          <a:xfrm>
            <a:off x="4161479" y="5486578"/>
            <a:ext cx="1779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9AF1E0-1D33-9718-B596-F0B86F3C3C0F}"/>
              </a:ext>
            </a:extLst>
          </p:cNvPr>
          <p:cNvSpPr txBox="1"/>
          <p:nvPr/>
        </p:nvSpPr>
        <p:spPr>
          <a:xfrm>
            <a:off x="3964833" y="1628110"/>
            <a:ext cx="377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Longitudinal speed (</a:t>
            </a:r>
            <a:r>
              <a:rPr lang="en-US" dirty="0" err="1"/>
              <a:t>vx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506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B2C-3224-31B5-092E-00004ADE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heading angle is defined as the angle between the positive x axis and vehicle’s direction of travel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F2D2A-C58B-3C16-5C13-E3079423F6FA}"/>
              </a:ext>
            </a:extLst>
          </p:cNvPr>
          <p:cNvSpPr/>
          <p:nvPr/>
        </p:nvSpPr>
        <p:spPr>
          <a:xfrm rot="20359938">
            <a:off x="4793206" y="3098860"/>
            <a:ext cx="1189704" cy="2250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37CD88-4336-BD56-EA26-1903613217F6}"/>
              </a:ext>
            </a:extLst>
          </p:cNvPr>
          <p:cNvCxnSpPr/>
          <p:nvPr/>
        </p:nvCxnSpPr>
        <p:spPr>
          <a:xfrm>
            <a:off x="5388039" y="1812525"/>
            <a:ext cx="0" cy="4822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0078A3-EE10-E3B4-81E4-636433619017}"/>
              </a:ext>
            </a:extLst>
          </p:cNvPr>
          <p:cNvCxnSpPr/>
          <p:nvPr/>
        </p:nvCxnSpPr>
        <p:spPr>
          <a:xfrm>
            <a:off x="3200258" y="4212527"/>
            <a:ext cx="4818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E4142D-EE59-5489-43DC-AAE860B0B47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581814" y="2109591"/>
            <a:ext cx="806225" cy="2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5A6A90FE-5ED5-0377-4C38-0B207EAAA609}"/>
              </a:ext>
            </a:extLst>
          </p:cNvPr>
          <p:cNvSpPr/>
          <p:nvPr/>
        </p:nvSpPr>
        <p:spPr>
          <a:xfrm rot="20276207">
            <a:off x="3947614" y="2713902"/>
            <a:ext cx="2880849" cy="2786648"/>
          </a:xfrm>
          <a:prstGeom prst="arc">
            <a:avLst>
              <a:gd name="adj1" fmla="val 16199999"/>
              <a:gd name="adj2" fmla="val 15871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11A1F8-E96D-4671-F76C-B6347B61A995}"/>
                  </a:ext>
                </a:extLst>
              </p:cNvPr>
              <p:cNvSpPr txBox="1"/>
              <p:nvPr/>
            </p:nvSpPr>
            <p:spPr>
              <a:xfrm>
                <a:off x="6099526" y="2645473"/>
                <a:ext cx="1890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𝐻𝑒𝑎𝑑𝑖𝑛𝑔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𝑎𝑛𝑔𝑙𝑒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h0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11A1F8-E96D-4671-F76C-B6347B61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526" y="2645473"/>
                <a:ext cx="1890967" cy="276999"/>
              </a:xfrm>
              <a:prstGeom prst="rect">
                <a:avLst/>
              </a:prstGeom>
              <a:blipFill>
                <a:blip r:embed="rId2"/>
                <a:stretch>
                  <a:fillRect l="-5806" t="-28889" r="-645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21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BCF0-D661-C716-FC40-73A45968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function in the library enables the finding of the inner and outer radius of circular trajectory that the vehicle can clear without collision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3254B-B0CD-9616-9526-85C7C039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21" y="1840496"/>
            <a:ext cx="5752664" cy="4314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7FC0C-EBE6-6360-54B3-09A2854EBB51}"/>
              </a:ext>
            </a:extLst>
          </p:cNvPr>
          <p:cNvSpPr txBox="1"/>
          <p:nvPr/>
        </p:nvSpPr>
        <p:spPr>
          <a:xfrm>
            <a:off x="1040552" y="6031210"/>
            <a:ext cx="67940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13"/>
                </a:solidFill>
                <a:latin typeface="Menlo"/>
              </a:rPr>
              <a:t>Function: </a:t>
            </a:r>
            <a:r>
              <a:rPr lang="en-US" dirty="0" err="1">
                <a:solidFill>
                  <a:srgbClr val="008013"/>
                </a:solidFill>
                <a:latin typeface="Menlo"/>
              </a:rPr>
              <a:t>fcn_Patch_CalcCircularTrajectoryGeometry.m</a:t>
            </a:r>
            <a:endParaRPr lang="en-US" dirty="0">
              <a:solidFill>
                <a:srgbClr val="008013"/>
              </a:solidFill>
              <a:latin typeface="Menlo"/>
            </a:endParaRPr>
          </a:p>
          <a:p>
            <a:r>
              <a:rPr lang="en-US" dirty="0">
                <a:solidFill>
                  <a:srgbClr val="008013"/>
                </a:solidFill>
                <a:latin typeface="Menlo"/>
              </a:rPr>
              <a:t>Script: </a:t>
            </a:r>
            <a:r>
              <a:rPr lang="en-US" dirty="0" err="1">
                <a:solidFill>
                  <a:srgbClr val="008013"/>
                </a:solidFill>
                <a:latin typeface="Menlo"/>
              </a:rPr>
              <a:t>script_test_fcn_Patch_CalcCircularTrajectoryGeometry.m</a:t>
            </a:r>
            <a:endParaRPr lang="en-US" dirty="0">
              <a:solidFill>
                <a:srgbClr val="008013"/>
              </a:solidFill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45826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6C01-583C-CB43-E104-95E3CF51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collision points between obstacles and a vehicle travelling down a straight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C7CAE-7415-DC76-3C19-653AC713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819" y="1646443"/>
            <a:ext cx="10519452" cy="5073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BB469C-EE4D-DCF6-AFAE-9CDCDB991FE0}"/>
              </a:ext>
            </a:extLst>
          </p:cNvPr>
          <p:cNvSpPr txBox="1"/>
          <p:nvPr/>
        </p:nvSpPr>
        <p:spPr>
          <a:xfrm>
            <a:off x="6096000" y="3429000"/>
            <a:ext cx="7113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008013"/>
                </a:solidFill>
                <a:latin typeface="Menlo"/>
              </a:defRPr>
            </a:lvl1pPr>
          </a:lstStyle>
          <a:p>
            <a:r>
              <a:rPr lang="en-US" dirty="0"/>
              <a:t>Function: </a:t>
            </a:r>
            <a:r>
              <a:rPr lang="en-US" dirty="0" err="1"/>
              <a:t>fcn_Patch_checkStraightCollisions.m</a:t>
            </a:r>
            <a:endParaRPr lang="en-US" dirty="0"/>
          </a:p>
          <a:p>
            <a:r>
              <a:rPr lang="en-US" dirty="0"/>
              <a:t>Script: </a:t>
            </a:r>
            <a:r>
              <a:rPr lang="en-US" dirty="0" err="1"/>
              <a:t>script_test_fcn_Patch_checkStraightCollisions.m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6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F67C-5F65-E627-34DE-2A2D445D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80"/>
            <a:ext cx="10515600" cy="1325563"/>
          </a:xfrm>
        </p:spPr>
        <p:txBody>
          <a:bodyPr/>
          <a:lstStyle/>
          <a:p>
            <a:r>
              <a:rPr lang="en-US" dirty="0"/>
              <a:t>The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EDD9-2BAD-1D5E-607F-710B3BEC6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5939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Rotate (about CG) the vehicle and obstacles to point to the x-axis (to turn any situation into a standard problem) – use a rotation matrix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polyxpoly</a:t>
            </a:r>
            <a:r>
              <a:rPr lang="en-US" dirty="0"/>
              <a:t> (</a:t>
            </a:r>
            <a:r>
              <a:rPr lang="en-US" dirty="0" err="1"/>
              <a:t>matlab</a:t>
            </a:r>
            <a:r>
              <a:rPr lang="en-US" dirty="0"/>
              <a:t> function to find intersection between two polylines) to find points of collision</a:t>
            </a:r>
          </a:p>
          <a:p>
            <a:endParaRPr lang="en-US" dirty="0"/>
          </a:p>
          <a:p>
            <a:r>
              <a:rPr lang="en-US" dirty="0"/>
              <a:t>We then check to see if there are any vertices of the object that lie on this rotated path</a:t>
            </a:r>
          </a:p>
          <a:p>
            <a:endParaRPr lang="en-US" dirty="0"/>
          </a:p>
          <a:p>
            <a:r>
              <a:rPr lang="en-US" dirty="0"/>
              <a:t>We then check to see if there have been any collisions by comparing the vertices and </a:t>
            </a:r>
            <a:r>
              <a:rPr lang="en-US" dirty="0" err="1"/>
              <a:t>polyxpoly</a:t>
            </a:r>
            <a:r>
              <a:rPr lang="en-US" dirty="0"/>
              <a:t> intersection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1638F2-5FFE-5446-1F1C-DE17A74C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88393">
            <a:off x="7355596" y="1563156"/>
            <a:ext cx="3734124" cy="3962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FE9EBD-4594-F9BF-19AD-B7EBB749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Rotate (about CG) the vehicle and obstacles to point to the x-axis (to turn any situation into a standard problem) – use a rotation matrix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2626E7-99E0-D0DB-0348-880FCD883537}"/>
              </a:ext>
            </a:extLst>
          </p:cNvPr>
          <p:cNvCxnSpPr/>
          <p:nvPr/>
        </p:nvCxnSpPr>
        <p:spPr>
          <a:xfrm flipH="1" flipV="1">
            <a:off x="2153263" y="1976283"/>
            <a:ext cx="3175819" cy="4060722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2CFD2E1-FF5C-74DC-99A5-17968E3B36B5}"/>
              </a:ext>
            </a:extLst>
          </p:cNvPr>
          <p:cNvSpPr/>
          <p:nvPr/>
        </p:nvSpPr>
        <p:spPr>
          <a:xfrm rot="19233013">
            <a:off x="4601495" y="4945623"/>
            <a:ext cx="609600" cy="1111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4C5A235-322A-F478-ECA8-FB20B2A37430}"/>
              </a:ext>
            </a:extLst>
          </p:cNvPr>
          <p:cNvSpPr/>
          <p:nvPr/>
        </p:nvSpPr>
        <p:spPr>
          <a:xfrm rot="485955">
            <a:off x="2369573" y="2497392"/>
            <a:ext cx="1179871" cy="501446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17BDB29-7DD9-C323-ACC0-5383C071DCB5}"/>
              </a:ext>
            </a:extLst>
          </p:cNvPr>
          <p:cNvSpPr/>
          <p:nvPr/>
        </p:nvSpPr>
        <p:spPr>
          <a:xfrm>
            <a:off x="5164211" y="3429000"/>
            <a:ext cx="737419" cy="474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25B58-E02C-C641-055B-56682E0DC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5" t="5671" r="5487" b="4534"/>
          <a:stretch/>
        </p:blipFill>
        <p:spPr>
          <a:xfrm rot="18488393">
            <a:off x="4598014" y="867153"/>
            <a:ext cx="4520392" cy="5037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C2AF1-26AD-4014-A5C2-EDC62B4A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</a:t>
            </a:r>
            <a:r>
              <a:rPr lang="en-US" dirty="0" err="1"/>
              <a:t>polyxpoly</a:t>
            </a:r>
            <a:r>
              <a:rPr lang="en-US" dirty="0"/>
              <a:t> (</a:t>
            </a:r>
            <a:r>
              <a:rPr lang="en-US" dirty="0" err="1"/>
              <a:t>matlab</a:t>
            </a:r>
            <a:r>
              <a:rPr lang="en-US" dirty="0"/>
              <a:t> function to find intersection between two polylines) to find points of collision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7ED84F-E35D-EE57-08A7-3F4B561C3042}"/>
              </a:ext>
            </a:extLst>
          </p:cNvPr>
          <p:cNvSpPr/>
          <p:nvPr/>
        </p:nvSpPr>
        <p:spPr>
          <a:xfrm>
            <a:off x="2792363" y="3264310"/>
            <a:ext cx="6272980" cy="668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59994-0BE6-478F-AD5C-34BB39FD6F0B}"/>
              </a:ext>
            </a:extLst>
          </p:cNvPr>
          <p:cNvSpPr txBox="1"/>
          <p:nvPr/>
        </p:nvSpPr>
        <p:spPr>
          <a:xfrm>
            <a:off x="838199" y="2003067"/>
            <a:ext cx="995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nlo"/>
              </a:rPr>
              <a:t>We d</a:t>
            </a:r>
            <a:r>
              <a:rPr lang="en-US" sz="1800" b="0" i="0" dirty="0">
                <a:effectLst/>
                <a:latin typeface="Menlo"/>
              </a:rPr>
              <a:t>etermine any obstacles that lie within or across the vehicle path on the positive the x-axis between the back of the vehicle (-</a:t>
            </a:r>
            <a:r>
              <a:rPr lang="en-US" sz="1800" b="0" i="0" dirty="0" err="1">
                <a:effectLst/>
                <a:latin typeface="Menlo"/>
              </a:rPr>
              <a:t>vehicle.dr</a:t>
            </a:r>
            <a:r>
              <a:rPr lang="en-US" sz="1800" b="0" i="0" dirty="0">
                <a:effectLst/>
                <a:latin typeface="Menlo"/>
              </a:rPr>
              <a:t>) and some large distance (1e6) (this area is given by the red box)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5C728-C311-0174-B454-CF4BDED0EE5E}"/>
              </a:ext>
            </a:extLst>
          </p:cNvPr>
          <p:cNvSpPr txBox="1"/>
          <p:nvPr/>
        </p:nvSpPr>
        <p:spPr>
          <a:xfrm>
            <a:off x="953730" y="52919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 to </a:t>
            </a:r>
            <a:r>
              <a:rPr lang="en-US" dirty="0" err="1"/>
              <a:t>polyxpoly</a:t>
            </a:r>
            <a:r>
              <a:rPr lang="en-US" dirty="0"/>
              <a:t> documentation: </a:t>
            </a:r>
            <a:r>
              <a:rPr lang="en-US" dirty="0">
                <a:hlinkClick r:id="rId3"/>
              </a:rPr>
              <a:t>https://www.mathworks.com/help/map/ref/polyxpoly.html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BC227B-61C2-BB76-8290-2BB4CE836B1A}"/>
              </a:ext>
            </a:extLst>
          </p:cNvPr>
          <p:cNvCxnSpPr>
            <a:cxnSpLocks/>
          </p:cNvCxnSpPr>
          <p:nvPr/>
        </p:nvCxnSpPr>
        <p:spPr>
          <a:xfrm flipH="1" flipV="1">
            <a:off x="4640826" y="3988732"/>
            <a:ext cx="412955" cy="41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E6B6E2-6316-2DA2-C835-48282E3790A2}"/>
              </a:ext>
            </a:extLst>
          </p:cNvPr>
          <p:cNvCxnSpPr>
            <a:cxnSpLocks/>
          </p:cNvCxnSpPr>
          <p:nvPr/>
        </p:nvCxnSpPr>
        <p:spPr>
          <a:xfrm flipH="1">
            <a:off x="5382544" y="2977298"/>
            <a:ext cx="868928" cy="26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6BA335-2612-95FA-AB35-723C854C8789}"/>
              </a:ext>
            </a:extLst>
          </p:cNvPr>
          <p:cNvCxnSpPr>
            <a:cxnSpLocks/>
          </p:cNvCxnSpPr>
          <p:nvPr/>
        </p:nvCxnSpPr>
        <p:spPr>
          <a:xfrm flipV="1">
            <a:off x="3788199" y="3978560"/>
            <a:ext cx="545691" cy="489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455EBE-731F-D642-D9E7-92DE5231E1FF}"/>
              </a:ext>
            </a:extLst>
          </p:cNvPr>
          <p:cNvCxnSpPr>
            <a:cxnSpLocks/>
          </p:cNvCxnSpPr>
          <p:nvPr/>
        </p:nvCxnSpPr>
        <p:spPr>
          <a:xfrm>
            <a:off x="4847303" y="2991836"/>
            <a:ext cx="247426" cy="2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C7645-4777-EDCD-6D59-8F2832B70B68}"/>
              </a:ext>
            </a:extLst>
          </p:cNvPr>
          <p:cNvSpPr txBox="1"/>
          <p:nvPr/>
        </p:nvSpPr>
        <p:spPr>
          <a:xfrm>
            <a:off x="5053781" y="4303627"/>
            <a:ext cx="627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Potential collision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D1D885-B145-D6A9-F473-09E6129A64A2}"/>
              </a:ext>
            </a:extLst>
          </p:cNvPr>
          <p:cNvSpPr txBox="1"/>
          <p:nvPr/>
        </p:nvSpPr>
        <p:spPr>
          <a:xfrm>
            <a:off x="2920602" y="4385129"/>
            <a:ext cx="627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Potential collision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5F55C3-14B5-C780-9638-B263B2FD8700}"/>
              </a:ext>
            </a:extLst>
          </p:cNvPr>
          <p:cNvSpPr txBox="1"/>
          <p:nvPr/>
        </p:nvSpPr>
        <p:spPr>
          <a:xfrm>
            <a:off x="6251472" y="2837947"/>
            <a:ext cx="627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Potential collision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8FA5EF-16BB-A045-2CF4-662114417FE4}"/>
              </a:ext>
            </a:extLst>
          </p:cNvPr>
          <p:cNvSpPr txBox="1"/>
          <p:nvPr/>
        </p:nvSpPr>
        <p:spPr>
          <a:xfrm>
            <a:off x="3481262" y="2778655"/>
            <a:ext cx="627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Potential collision</a:t>
            </a:r>
          </a:p>
        </p:txBody>
      </p:sp>
    </p:spTree>
    <p:extLst>
      <p:ext uri="{BB962C8B-B14F-4D97-AF65-F5344CB8AC3E}">
        <p14:creationId xmlns:p14="http://schemas.microsoft.com/office/powerpoint/2010/main" val="5248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9F18-CAE8-EB36-F6B7-AC1BD7FB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then check to see if there are any vertices of the object that lie on this rotated path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EDAD1-61DE-B440-4384-0D2F240D6C69}"/>
              </a:ext>
            </a:extLst>
          </p:cNvPr>
          <p:cNvSpPr txBox="1"/>
          <p:nvPr/>
        </p:nvSpPr>
        <p:spPr>
          <a:xfrm>
            <a:off x="1809134" y="2577351"/>
            <a:ext cx="8013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effectLst/>
                <a:latin typeface="Menlo"/>
              </a:rPr>
              <a:t>collVertexInds</a:t>
            </a:r>
            <a:r>
              <a:rPr lang="en-US" sz="1800" b="0" i="0" dirty="0">
                <a:effectLst/>
                <a:latin typeface="Menlo"/>
              </a:rPr>
              <a:t> = find(abs(</a:t>
            </a:r>
            <a:r>
              <a:rPr lang="en-US" sz="1800" b="0" i="0" dirty="0" err="1">
                <a:effectLst/>
                <a:latin typeface="Menlo"/>
              </a:rPr>
              <a:t>rotObst</a:t>
            </a:r>
            <a:r>
              <a:rPr lang="en-US" sz="1800" b="0" i="0" dirty="0">
                <a:effectLst/>
                <a:latin typeface="Menlo"/>
              </a:rPr>
              <a:t>(:,2)) &lt; 1*</a:t>
            </a:r>
            <a:r>
              <a:rPr lang="en-US" sz="1800" b="0" i="0" dirty="0" err="1">
                <a:effectLst/>
                <a:latin typeface="Menlo"/>
              </a:rPr>
              <a:t>vehicle.w</a:t>
            </a:r>
            <a:r>
              <a:rPr lang="en-US" sz="1800" b="0" i="0" dirty="0">
                <a:effectLst/>
                <a:latin typeface="Menlo"/>
              </a:rPr>
              <a:t>/2 &amp; </a:t>
            </a:r>
            <a:r>
              <a:rPr lang="en-US" sz="1800" b="0" i="0" dirty="0" err="1">
                <a:effectLst/>
                <a:latin typeface="Menlo"/>
              </a:rPr>
              <a:t>rotObst</a:t>
            </a:r>
            <a:r>
              <a:rPr lang="en-US" sz="1800" b="0" i="0" dirty="0">
                <a:effectLst/>
                <a:latin typeface="Menlo"/>
              </a:rPr>
              <a:t>(:,1) &gt; -</a:t>
            </a:r>
            <a:r>
              <a:rPr lang="en-US" sz="1800" b="0" i="0" dirty="0" err="1">
                <a:effectLst/>
                <a:latin typeface="Menlo"/>
              </a:rPr>
              <a:t>vehicle.dr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063C42-5B9F-7798-FF43-F385CE161671}"/>
              </a:ext>
            </a:extLst>
          </p:cNvPr>
          <p:cNvCxnSpPr>
            <a:cxnSpLocks/>
          </p:cNvCxnSpPr>
          <p:nvPr/>
        </p:nvCxnSpPr>
        <p:spPr>
          <a:xfrm flipH="1" flipV="1">
            <a:off x="8898194" y="2946683"/>
            <a:ext cx="159773" cy="135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629A9E-1544-4CC4-7E55-62B5F3490949}"/>
              </a:ext>
            </a:extLst>
          </p:cNvPr>
          <p:cNvSpPr txBox="1"/>
          <p:nvPr/>
        </p:nvSpPr>
        <p:spPr>
          <a:xfrm>
            <a:off x="1858286" y="4709083"/>
            <a:ext cx="395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Checking within the width of the vehicle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BF0461-E120-CF3B-1B30-D05541431B45}"/>
              </a:ext>
            </a:extLst>
          </p:cNvPr>
          <p:cNvCxnSpPr>
            <a:cxnSpLocks/>
          </p:cNvCxnSpPr>
          <p:nvPr/>
        </p:nvCxnSpPr>
        <p:spPr>
          <a:xfrm flipV="1">
            <a:off x="3800167" y="2946683"/>
            <a:ext cx="2295833" cy="174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0EACF6-7C7B-2764-7E76-5E7E5B1A6B5C}"/>
              </a:ext>
            </a:extLst>
          </p:cNvPr>
          <p:cNvSpPr txBox="1"/>
          <p:nvPr/>
        </p:nvSpPr>
        <p:spPr>
          <a:xfrm>
            <a:off x="7384025" y="4303814"/>
            <a:ext cx="3957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Checking between x-axis between back of vehicle and come large distance</a:t>
            </a:r>
          </a:p>
        </p:txBody>
      </p:sp>
    </p:spTree>
    <p:extLst>
      <p:ext uri="{BB962C8B-B14F-4D97-AF65-F5344CB8AC3E}">
        <p14:creationId xmlns:p14="http://schemas.microsoft.com/office/powerpoint/2010/main" val="397986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9EC6-7432-E750-E044-B26B74D9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 is organized as follows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9676-18DF-0036-6ECA-89083B1D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checking and basic plotting</a:t>
            </a:r>
          </a:p>
          <a:p>
            <a:r>
              <a:rPr lang="en-US" dirty="0"/>
              <a:t>All about patches</a:t>
            </a:r>
          </a:p>
          <a:p>
            <a:r>
              <a:rPr lang="en-US" dirty="0"/>
              <a:t>Vehicle Collision detection</a:t>
            </a:r>
          </a:p>
          <a:p>
            <a:pPr lvl="1"/>
            <a:r>
              <a:rPr lang="en-US" dirty="0"/>
              <a:t>Basic definitions</a:t>
            </a:r>
          </a:p>
          <a:p>
            <a:pPr lvl="1"/>
            <a:r>
              <a:rPr lang="en-US" dirty="0"/>
              <a:t>Calculating circular trajectories</a:t>
            </a:r>
          </a:p>
          <a:p>
            <a:pPr lvl="1"/>
            <a:r>
              <a:rPr lang="en-US" dirty="0"/>
              <a:t>Straight line collision detection</a:t>
            </a:r>
          </a:p>
          <a:p>
            <a:r>
              <a:rPr lang="en-US" dirty="0"/>
              <a:t>Dataset XY point association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40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C99F6DA-820D-8E90-4993-A1874BBE9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5" t="5671" r="5487" b="4534"/>
          <a:stretch/>
        </p:blipFill>
        <p:spPr>
          <a:xfrm rot="18488393">
            <a:off x="4598013" y="910150"/>
            <a:ext cx="4520392" cy="5037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3C1F35-AB5D-6A8B-3850-CDE4419F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then check to see if there have been any collisions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AC81C-4E19-4517-B9AE-DD61DCC1D61A}"/>
              </a:ext>
            </a:extLst>
          </p:cNvPr>
          <p:cNvSpPr txBox="1"/>
          <p:nvPr/>
        </p:nvSpPr>
        <p:spPr>
          <a:xfrm>
            <a:off x="1768013" y="5598283"/>
            <a:ext cx="99931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there is a collision</a:t>
            </a:r>
            <a:r>
              <a:rPr lang="en-US" sz="2400" dirty="0"/>
              <a:t>, we compare whether the vertex was closer or </a:t>
            </a:r>
            <a:r>
              <a:rPr lang="en-US" sz="2400" dirty="0" err="1"/>
              <a:t>polyxpoly</a:t>
            </a:r>
            <a:r>
              <a:rPr lang="en-US" sz="2400" dirty="0"/>
              <a:t> point is closer. Which ever point is closer is the collision point.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If there is no collision</a:t>
            </a:r>
            <a:r>
              <a:rPr lang="en-US" sz="2400" dirty="0"/>
              <a:t>, we try to find the minimum clearance and location of this on the obstacle.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86187E-8A31-B755-8E72-48DDEE8106A7}"/>
              </a:ext>
            </a:extLst>
          </p:cNvPr>
          <p:cNvSpPr/>
          <p:nvPr/>
        </p:nvSpPr>
        <p:spPr>
          <a:xfrm>
            <a:off x="2792362" y="3310189"/>
            <a:ext cx="6272980" cy="668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C8E339-DCF5-E2D7-0EAB-60255DC3C876}"/>
              </a:ext>
            </a:extLst>
          </p:cNvPr>
          <p:cNvCxnSpPr>
            <a:cxnSpLocks/>
          </p:cNvCxnSpPr>
          <p:nvPr/>
        </p:nvCxnSpPr>
        <p:spPr>
          <a:xfrm flipH="1">
            <a:off x="5464892" y="2999592"/>
            <a:ext cx="868928" cy="26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13C25E-92C0-9B77-E710-B70DBBCB7223}"/>
              </a:ext>
            </a:extLst>
          </p:cNvPr>
          <p:cNvSpPr txBox="1"/>
          <p:nvPr/>
        </p:nvSpPr>
        <p:spPr>
          <a:xfrm>
            <a:off x="6333820" y="2814926"/>
            <a:ext cx="324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Closest point -&gt; point of collision</a:t>
            </a:r>
          </a:p>
        </p:txBody>
      </p:sp>
    </p:spTree>
    <p:extLst>
      <p:ext uri="{BB962C8B-B14F-4D97-AF65-F5344CB8AC3E}">
        <p14:creationId xmlns:p14="http://schemas.microsoft.com/office/powerpoint/2010/main" val="2769595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29EE2E-745F-EB70-CC23-2A72E4ABF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5" t="5671" r="5487" b="4534"/>
          <a:stretch/>
        </p:blipFill>
        <p:spPr>
          <a:xfrm rot="18488393">
            <a:off x="1166554" y="782329"/>
            <a:ext cx="4520392" cy="5037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FA52D-7C14-0DE2-FDCA-0AF2E076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48" y="394622"/>
            <a:ext cx="1071470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Once this point is obtained, we rotate and translate it back to the original coordinate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D152F-FDD2-208B-0093-772C35188CEB}"/>
              </a:ext>
            </a:extLst>
          </p:cNvPr>
          <p:cNvSpPr txBox="1"/>
          <p:nvPr/>
        </p:nvSpPr>
        <p:spPr>
          <a:xfrm>
            <a:off x="1759973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92161-BAF1-4282-021D-72E531FF4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5" t="5671" r="5487" b="4534"/>
          <a:stretch/>
        </p:blipFill>
        <p:spPr>
          <a:xfrm>
            <a:off x="7404992" y="1820302"/>
            <a:ext cx="4520392" cy="50376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412334-50FC-5BC1-A90E-6366BB1102A4}"/>
              </a:ext>
            </a:extLst>
          </p:cNvPr>
          <p:cNvSpPr txBox="1"/>
          <p:nvPr/>
        </p:nvSpPr>
        <p:spPr>
          <a:xfrm>
            <a:off x="8672272" y="29220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BDA70DE-3FFD-2CA8-764E-7623AE4630D2}"/>
              </a:ext>
            </a:extLst>
          </p:cNvPr>
          <p:cNvSpPr/>
          <p:nvPr/>
        </p:nvSpPr>
        <p:spPr>
          <a:xfrm>
            <a:off x="6244786" y="3185652"/>
            <a:ext cx="806245" cy="560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63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9843-0AE2-7184-2EF2-493B316A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There are several test cases that the algorithm can encounter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18313-2C49-C54C-C84E-019205B5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70" t="7500" r="28237" b="6702"/>
          <a:stretch/>
        </p:blipFill>
        <p:spPr>
          <a:xfrm>
            <a:off x="287594" y="2089480"/>
            <a:ext cx="3615685" cy="3579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54951-2706-FAF9-F2B8-2D7DCB261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39"/>
          <a:stretch/>
        </p:blipFill>
        <p:spPr>
          <a:xfrm>
            <a:off x="3785914" y="1847990"/>
            <a:ext cx="3996381" cy="4058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F22E59-80F3-C490-D535-860242BE0E69}"/>
              </a:ext>
            </a:extLst>
          </p:cNvPr>
          <p:cNvSpPr txBox="1"/>
          <p:nvPr/>
        </p:nvSpPr>
        <p:spPr>
          <a:xfrm>
            <a:off x="875073" y="5692716"/>
            <a:ext cx="244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Collision with right edge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8D3E9-C9F2-DBD5-43AA-B58E927FF754}"/>
              </a:ext>
            </a:extLst>
          </p:cNvPr>
          <p:cNvSpPr txBox="1"/>
          <p:nvPr/>
        </p:nvSpPr>
        <p:spPr>
          <a:xfrm>
            <a:off x="4960375" y="5718886"/>
            <a:ext cx="232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Collision with left edge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B5E1A1-3E1A-CAB5-0CBE-22D5A8FFAB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48" t="-9933" r="31780" b="9933"/>
          <a:stretch/>
        </p:blipFill>
        <p:spPr>
          <a:xfrm>
            <a:off x="7589846" y="1503544"/>
            <a:ext cx="3872279" cy="40580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89F7C7-5E26-7C39-D8D2-71D79111418F}"/>
              </a:ext>
            </a:extLst>
          </p:cNvPr>
          <p:cNvSpPr txBox="1"/>
          <p:nvPr/>
        </p:nvSpPr>
        <p:spPr>
          <a:xfrm>
            <a:off x="8799872" y="5669412"/>
            <a:ext cx="232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Collision with multiple objects’ edges</a:t>
            </a:r>
          </a:p>
        </p:txBody>
      </p:sp>
    </p:spTree>
    <p:extLst>
      <p:ext uri="{BB962C8B-B14F-4D97-AF65-F5344CB8AC3E}">
        <p14:creationId xmlns:p14="http://schemas.microsoft.com/office/powerpoint/2010/main" val="1938102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0219D8-8EDE-0749-8476-24512759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0" y="1104285"/>
            <a:ext cx="533400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77571F-AC9F-7F72-CD8E-DC2510B22475}"/>
              </a:ext>
            </a:extLst>
          </p:cNvPr>
          <p:cNvSpPr txBox="1"/>
          <p:nvPr/>
        </p:nvSpPr>
        <p:spPr>
          <a:xfrm>
            <a:off x="2250935" y="5086964"/>
            <a:ext cx="208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 with vertex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5B076E-F267-5746-1E42-F62DB8ADF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84" y="1104285"/>
            <a:ext cx="5334000" cy="400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726437-12D1-E732-444A-18CB7EFB2551}"/>
              </a:ext>
            </a:extLst>
          </p:cNvPr>
          <p:cNvSpPr txBox="1"/>
          <p:nvPr/>
        </p:nvSpPr>
        <p:spPr>
          <a:xfrm>
            <a:off x="6798355" y="51047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Collision with multiple objects’ vertex</a:t>
            </a:r>
          </a:p>
        </p:txBody>
      </p:sp>
    </p:spTree>
    <p:extLst>
      <p:ext uri="{BB962C8B-B14F-4D97-AF65-F5344CB8AC3E}">
        <p14:creationId xmlns:p14="http://schemas.microsoft.com/office/powerpoint/2010/main" val="413523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852B-692A-8929-0F31-4407E18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algorithm displays the location of the minimum clearances on the figure as near misses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C05D0-30EA-A222-8736-F5B1EA6F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FED3E-0AE3-B63B-A5B9-3F433E07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2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4532-C933-87E5-B251-0E669831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also have these different test cases plotted as a single scenario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83038-AA50-9764-0C69-A855EE5D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06" y="1536905"/>
            <a:ext cx="6747387" cy="50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01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28C8-3B99-2290-7DEC-4D8030FC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X,Y points from two different datasets can be paired as an application of machine leaning (k-nearest neighbor algorithm)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019A6-4E9C-9A82-87DB-85E65137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48" y="2144047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8CDA4-06ED-A9BB-E5A2-019C15D72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5" y="2168627"/>
            <a:ext cx="5334000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53CE0-C033-C667-DE16-017220A411D2}"/>
              </a:ext>
            </a:extLst>
          </p:cNvPr>
          <p:cNvSpPr txBox="1"/>
          <p:nvPr/>
        </p:nvSpPr>
        <p:spPr>
          <a:xfrm>
            <a:off x="1425677" y="6048682"/>
            <a:ext cx="351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showing association of 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3ADE8-F8FA-A914-AB76-4020C199679E}"/>
              </a:ext>
            </a:extLst>
          </p:cNvPr>
          <p:cNvSpPr txBox="1"/>
          <p:nvPr/>
        </p:nvSpPr>
        <p:spPr>
          <a:xfrm>
            <a:off x="6226277" y="5930391"/>
            <a:ext cx="400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Zoomed in version of the plot on the 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777A7-E485-AC73-5949-ADAD7D31C41C}"/>
              </a:ext>
            </a:extLst>
          </p:cNvPr>
          <p:cNvSpPr txBox="1"/>
          <p:nvPr/>
        </p:nvSpPr>
        <p:spPr>
          <a:xfrm>
            <a:off x="6676104" y="1209450"/>
            <a:ext cx="7113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008013"/>
                </a:solidFill>
                <a:latin typeface="Menlo"/>
              </a:defRPr>
            </a:lvl1pPr>
          </a:lstStyle>
          <a:p>
            <a:r>
              <a:rPr lang="en-US" dirty="0"/>
              <a:t>Function: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fcn_Points_pairXYdata.m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</a:p>
          <a:p>
            <a:r>
              <a:rPr lang="en-US" dirty="0"/>
              <a:t>Script: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script_test_fcn_Points_pairXYdata.m</a:t>
            </a:r>
            <a:endParaRPr lang="en-US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150295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E1EA-1ED1-6D49-8D0C-928CE3E1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this problem, we want to associate X,Y data points in one data set (a map, for example) with X,Y data points in another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E320-F0E5-7F4A-9F76-9F18FDDA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735"/>
            <a:ext cx="10515600" cy="2226371"/>
          </a:xfrm>
        </p:spPr>
        <p:txBody>
          <a:bodyPr>
            <a:normAutofit/>
          </a:bodyPr>
          <a:lstStyle/>
          <a:p>
            <a:r>
              <a:rPr lang="en-US" dirty="0"/>
              <a:t>The data sets are not assumed to be sorted or have the same number of points.</a:t>
            </a:r>
          </a:p>
          <a:p>
            <a:r>
              <a:rPr lang="en-US" dirty="0"/>
              <a:t>A graphical depiction is given for two data sets here: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7066F3-5564-8B4B-82A9-AC8EE79DCFC6}"/>
              </a:ext>
            </a:extLst>
          </p:cNvPr>
          <p:cNvGrpSpPr/>
          <p:nvPr/>
        </p:nvGrpSpPr>
        <p:grpSpPr>
          <a:xfrm>
            <a:off x="3208842" y="4150507"/>
            <a:ext cx="5570980" cy="2020639"/>
            <a:chOff x="3268219" y="3860796"/>
            <a:chExt cx="5570980" cy="20206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38484A-61AB-D14B-BB38-309CDD415E7E}"/>
                </a:ext>
              </a:extLst>
            </p:cNvPr>
            <p:cNvSpPr/>
            <p:nvPr/>
          </p:nvSpPr>
          <p:spPr>
            <a:xfrm>
              <a:off x="3352800" y="3919699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6A0010A-03CB-3349-8CC1-23DA258FCEE2}"/>
                </a:ext>
              </a:extLst>
            </p:cNvPr>
            <p:cNvSpPr/>
            <p:nvPr/>
          </p:nvSpPr>
          <p:spPr>
            <a:xfrm>
              <a:off x="4112821" y="4062203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7A3A4F-53F1-5A45-921E-A1684E2DF170}"/>
                </a:ext>
              </a:extLst>
            </p:cNvPr>
            <p:cNvSpPr/>
            <p:nvPr/>
          </p:nvSpPr>
          <p:spPr>
            <a:xfrm>
              <a:off x="5953496" y="4608468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A99C23-D188-1840-B413-6950340E397C}"/>
                </a:ext>
              </a:extLst>
            </p:cNvPr>
            <p:cNvSpPr/>
            <p:nvPr/>
          </p:nvSpPr>
          <p:spPr>
            <a:xfrm>
              <a:off x="4979719" y="4406588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350EC-85F7-4D4B-9A01-70DD61AFC54E}"/>
                </a:ext>
              </a:extLst>
            </p:cNvPr>
            <p:cNvSpPr/>
            <p:nvPr/>
          </p:nvSpPr>
          <p:spPr>
            <a:xfrm>
              <a:off x="7319158" y="4703472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FE8D6E-020C-6E43-94FE-428A933D21FA}"/>
                </a:ext>
              </a:extLst>
            </p:cNvPr>
            <p:cNvSpPr/>
            <p:nvPr/>
          </p:nvSpPr>
          <p:spPr>
            <a:xfrm>
              <a:off x="8364187" y="4679722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8806823-8417-C842-AD61-E40514A394D5}"/>
                </a:ext>
              </a:extLst>
            </p:cNvPr>
            <p:cNvSpPr/>
            <p:nvPr/>
          </p:nvSpPr>
          <p:spPr>
            <a:xfrm>
              <a:off x="8162306" y="4454091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97F9AD-509B-9D48-A93C-5F320C62681E}"/>
                </a:ext>
              </a:extLst>
            </p:cNvPr>
            <p:cNvSpPr/>
            <p:nvPr/>
          </p:nvSpPr>
          <p:spPr>
            <a:xfrm>
              <a:off x="7117277" y="4489717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42C7D3-3F63-F542-8025-F73D2DD496BE}"/>
                </a:ext>
              </a:extLst>
            </p:cNvPr>
            <p:cNvSpPr/>
            <p:nvPr/>
          </p:nvSpPr>
          <p:spPr>
            <a:xfrm>
              <a:off x="5739740" y="4477841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ABB592-5267-0F4F-B82A-E9BD4A99D914}"/>
                </a:ext>
              </a:extLst>
            </p:cNvPr>
            <p:cNvSpPr/>
            <p:nvPr/>
          </p:nvSpPr>
          <p:spPr>
            <a:xfrm>
              <a:off x="4908467" y="4596594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381B57-3171-ED48-ACA6-273113D64FC1}"/>
                </a:ext>
              </a:extLst>
            </p:cNvPr>
            <p:cNvSpPr/>
            <p:nvPr/>
          </p:nvSpPr>
          <p:spPr>
            <a:xfrm>
              <a:off x="4089070" y="4323461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96129F8-3D97-FD49-BA40-FCE76D4CD4D2}"/>
                </a:ext>
              </a:extLst>
            </p:cNvPr>
            <p:cNvSpPr/>
            <p:nvPr/>
          </p:nvSpPr>
          <p:spPr>
            <a:xfrm>
              <a:off x="3554681" y="3872199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05AAA8-EF98-204A-B055-A660A09D6080}"/>
                </a:ext>
              </a:extLst>
            </p:cNvPr>
            <p:cNvSpPr/>
            <p:nvPr/>
          </p:nvSpPr>
          <p:spPr>
            <a:xfrm>
              <a:off x="3364676" y="5296428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F4389B-9DFA-4144-8D37-BBAC6503BCE4}"/>
                </a:ext>
              </a:extLst>
            </p:cNvPr>
            <p:cNvSpPr/>
            <p:nvPr/>
          </p:nvSpPr>
          <p:spPr>
            <a:xfrm>
              <a:off x="3364676" y="5601767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CECD28-F13A-454B-B87F-1CF97879B4AF}"/>
                </a:ext>
              </a:extLst>
            </p:cNvPr>
            <p:cNvSpPr txBox="1"/>
            <p:nvPr/>
          </p:nvSpPr>
          <p:spPr>
            <a:xfrm>
              <a:off x="3632542" y="5512103"/>
              <a:ext cx="1148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Set 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2B9BC0-BCF5-2C4B-8767-8E128BB77443}"/>
                </a:ext>
              </a:extLst>
            </p:cNvPr>
            <p:cNvSpPr txBox="1"/>
            <p:nvPr/>
          </p:nvSpPr>
          <p:spPr>
            <a:xfrm>
              <a:off x="3632542" y="5203345"/>
              <a:ext cx="1156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Set 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07C66C-A979-9145-BD10-4C4663349B48}"/>
                </a:ext>
              </a:extLst>
            </p:cNvPr>
            <p:cNvSpPr/>
            <p:nvPr/>
          </p:nvSpPr>
          <p:spPr>
            <a:xfrm>
              <a:off x="8649194" y="4489717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CE39C64-5052-8140-8AD5-100B639DF979}"/>
                </a:ext>
              </a:extLst>
            </p:cNvPr>
            <p:cNvSpPr/>
            <p:nvPr/>
          </p:nvSpPr>
          <p:spPr>
            <a:xfrm>
              <a:off x="6535387" y="4620343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C1000C-687F-9247-982B-91EB7674EF20}"/>
                </a:ext>
              </a:extLst>
            </p:cNvPr>
            <p:cNvSpPr/>
            <p:nvPr/>
          </p:nvSpPr>
          <p:spPr>
            <a:xfrm rot="20913327">
              <a:off x="3268219" y="3860796"/>
              <a:ext cx="563295" cy="28350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1052B7-BD3D-E84C-A9D2-DB5A91E773DC}"/>
                </a:ext>
              </a:extLst>
            </p:cNvPr>
            <p:cNvSpPr/>
            <p:nvPr/>
          </p:nvSpPr>
          <p:spPr>
            <a:xfrm rot="16564018">
              <a:off x="3936127" y="4120159"/>
              <a:ext cx="537944" cy="32147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447B08-5753-B34E-8968-02E371D0055F}"/>
                </a:ext>
              </a:extLst>
            </p:cNvPr>
            <p:cNvSpPr/>
            <p:nvPr/>
          </p:nvSpPr>
          <p:spPr>
            <a:xfrm rot="17213854">
              <a:off x="4713388" y="4494283"/>
              <a:ext cx="647244" cy="25247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C4DBD4-3E6F-0644-B1F7-3933C4927588}"/>
                </a:ext>
              </a:extLst>
            </p:cNvPr>
            <p:cNvSpPr/>
            <p:nvPr/>
          </p:nvSpPr>
          <p:spPr>
            <a:xfrm rot="12893722">
              <a:off x="5605779" y="4523374"/>
              <a:ext cx="694010" cy="25253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E5C67E-FA91-7743-80A6-799B803C14F7}"/>
                </a:ext>
              </a:extLst>
            </p:cNvPr>
            <p:cNvSpPr/>
            <p:nvPr/>
          </p:nvSpPr>
          <p:spPr>
            <a:xfrm rot="13664020">
              <a:off x="6970858" y="4560856"/>
              <a:ext cx="694139" cy="27025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7E6F488-30AC-DB4A-BA91-32EFEEE9E7F8}"/>
                </a:ext>
              </a:extLst>
            </p:cNvPr>
            <p:cNvSpPr/>
            <p:nvPr/>
          </p:nvSpPr>
          <p:spPr>
            <a:xfrm rot="13983780">
              <a:off x="8025384" y="4538207"/>
              <a:ext cx="674236" cy="27418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428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E1EA-1ED1-6D49-8D0C-928CE3E1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of XY points to XY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E320-F0E5-7F4A-9F76-9F18FDDA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00" y="3696935"/>
            <a:ext cx="10515600" cy="2795940"/>
          </a:xfrm>
        </p:spPr>
        <p:txBody>
          <a:bodyPr>
            <a:normAutofit/>
          </a:bodyPr>
          <a:lstStyle/>
          <a:p>
            <a:r>
              <a:rPr lang="en-US" dirty="0"/>
              <a:t>The data sets are likely to have some points that are “mutual matches” where a pair of points in set A and set B are each the closest point to the point in the opposing data set.</a:t>
            </a:r>
          </a:p>
          <a:p>
            <a:r>
              <a:rPr lang="en-US" dirty="0"/>
              <a:t>The data sets are also likely to have points that do not have a close match once all of the mutual matches have been assigned.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7066F3-5564-8B4B-82A9-AC8EE79DCFC6}"/>
              </a:ext>
            </a:extLst>
          </p:cNvPr>
          <p:cNvGrpSpPr/>
          <p:nvPr/>
        </p:nvGrpSpPr>
        <p:grpSpPr>
          <a:xfrm>
            <a:off x="3042587" y="1508043"/>
            <a:ext cx="5570980" cy="2020639"/>
            <a:chOff x="3268219" y="3860796"/>
            <a:chExt cx="5570980" cy="20206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38484A-61AB-D14B-BB38-309CDD415E7E}"/>
                </a:ext>
              </a:extLst>
            </p:cNvPr>
            <p:cNvSpPr/>
            <p:nvPr/>
          </p:nvSpPr>
          <p:spPr>
            <a:xfrm>
              <a:off x="3352800" y="3919699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6A0010A-03CB-3349-8CC1-23DA258FCEE2}"/>
                </a:ext>
              </a:extLst>
            </p:cNvPr>
            <p:cNvSpPr/>
            <p:nvPr/>
          </p:nvSpPr>
          <p:spPr>
            <a:xfrm>
              <a:off x="4112821" y="4062203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7A3A4F-53F1-5A45-921E-A1684E2DF170}"/>
                </a:ext>
              </a:extLst>
            </p:cNvPr>
            <p:cNvSpPr/>
            <p:nvPr/>
          </p:nvSpPr>
          <p:spPr>
            <a:xfrm>
              <a:off x="5953496" y="4608468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A99C23-D188-1840-B413-6950340E397C}"/>
                </a:ext>
              </a:extLst>
            </p:cNvPr>
            <p:cNvSpPr/>
            <p:nvPr/>
          </p:nvSpPr>
          <p:spPr>
            <a:xfrm>
              <a:off x="4979719" y="4406588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A350EC-85F7-4D4B-9A01-70DD61AFC54E}"/>
                </a:ext>
              </a:extLst>
            </p:cNvPr>
            <p:cNvSpPr/>
            <p:nvPr/>
          </p:nvSpPr>
          <p:spPr>
            <a:xfrm>
              <a:off x="7319158" y="4703472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FE8D6E-020C-6E43-94FE-428A933D21FA}"/>
                </a:ext>
              </a:extLst>
            </p:cNvPr>
            <p:cNvSpPr/>
            <p:nvPr/>
          </p:nvSpPr>
          <p:spPr>
            <a:xfrm>
              <a:off x="8364187" y="4679722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8806823-8417-C842-AD61-E40514A394D5}"/>
                </a:ext>
              </a:extLst>
            </p:cNvPr>
            <p:cNvSpPr/>
            <p:nvPr/>
          </p:nvSpPr>
          <p:spPr>
            <a:xfrm>
              <a:off x="8162306" y="4454091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97F9AD-509B-9D48-A93C-5F320C62681E}"/>
                </a:ext>
              </a:extLst>
            </p:cNvPr>
            <p:cNvSpPr/>
            <p:nvPr/>
          </p:nvSpPr>
          <p:spPr>
            <a:xfrm>
              <a:off x="7117277" y="4489717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42C7D3-3F63-F542-8025-F73D2DD496BE}"/>
                </a:ext>
              </a:extLst>
            </p:cNvPr>
            <p:cNvSpPr/>
            <p:nvPr/>
          </p:nvSpPr>
          <p:spPr>
            <a:xfrm>
              <a:off x="5739740" y="4477841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ABB592-5267-0F4F-B82A-E9BD4A99D914}"/>
                </a:ext>
              </a:extLst>
            </p:cNvPr>
            <p:cNvSpPr/>
            <p:nvPr/>
          </p:nvSpPr>
          <p:spPr>
            <a:xfrm>
              <a:off x="4908467" y="4596594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381B57-3171-ED48-ACA6-273113D64FC1}"/>
                </a:ext>
              </a:extLst>
            </p:cNvPr>
            <p:cNvSpPr/>
            <p:nvPr/>
          </p:nvSpPr>
          <p:spPr>
            <a:xfrm>
              <a:off x="4089070" y="4323461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96129F8-3D97-FD49-BA40-FCE76D4CD4D2}"/>
                </a:ext>
              </a:extLst>
            </p:cNvPr>
            <p:cNvSpPr/>
            <p:nvPr/>
          </p:nvSpPr>
          <p:spPr>
            <a:xfrm>
              <a:off x="3554681" y="3872199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05AAA8-EF98-204A-B055-A660A09D6080}"/>
                </a:ext>
              </a:extLst>
            </p:cNvPr>
            <p:cNvSpPr/>
            <p:nvPr/>
          </p:nvSpPr>
          <p:spPr>
            <a:xfrm>
              <a:off x="3364676" y="5296428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F4389B-9DFA-4144-8D37-BBAC6503BCE4}"/>
                </a:ext>
              </a:extLst>
            </p:cNvPr>
            <p:cNvSpPr/>
            <p:nvPr/>
          </p:nvSpPr>
          <p:spPr>
            <a:xfrm>
              <a:off x="3364676" y="5601767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CECD28-F13A-454B-B87F-1CF97879B4AF}"/>
                </a:ext>
              </a:extLst>
            </p:cNvPr>
            <p:cNvSpPr txBox="1"/>
            <p:nvPr/>
          </p:nvSpPr>
          <p:spPr>
            <a:xfrm>
              <a:off x="3632542" y="5512103"/>
              <a:ext cx="1148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Set 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2B9BC0-BCF5-2C4B-8767-8E128BB77443}"/>
                </a:ext>
              </a:extLst>
            </p:cNvPr>
            <p:cNvSpPr txBox="1"/>
            <p:nvPr/>
          </p:nvSpPr>
          <p:spPr>
            <a:xfrm>
              <a:off x="3632542" y="5203345"/>
              <a:ext cx="1156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Set 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07C66C-A979-9145-BD10-4C4663349B48}"/>
                </a:ext>
              </a:extLst>
            </p:cNvPr>
            <p:cNvSpPr/>
            <p:nvPr/>
          </p:nvSpPr>
          <p:spPr>
            <a:xfrm>
              <a:off x="8649194" y="4489717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CE39C64-5052-8140-8AD5-100B639DF979}"/>
                </a:ext>
              </a:extLst>
            </p:cNvPr>
            <p:cNvSpPr/>
            <p:nvPr/>
          </p:nvSpPr>
          <p:spPr>
            <a:xfrm>
              <a:off x="6535387" y="4620343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C1000C-687F-9247-982B-91EB7674EF20}"/>
                </a:ext>
              </a:extLst>
            </p:cNvPr>
            <p:cNvSpPr/>
            <p:nvPr/>
          </p:nvSpPr>
          <p:spPr>
            <a:xfrm rot="20913327">
              <a:off x="3268219" y="3860796"/>
              <a:ext cx="563295" cy="283506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1052B7-BD3D-E84C-A9D2-DB5A91E773DC}"/>
                </a:ext>
              </a:extLst>
            </p:cNvPr>
            <p:cNvSpPr/>
            <p:nvPr/>
          </p:nvSpPr>
          <p:spPr>
            <a:xfrm rot="16564018">
              <a:off x="3936127" y="4120159"/>
              <a:ext cx="537944" cy="32147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4447B08-5753-B34E-8968-02E371D0055F}"/>
                </a:ext>
              </a:extLst>
            </p:cNvPr>
            <p:cNvSpPr/>
            <p:nvPr/>
          </p:nvSpPr>
          <p:spPr>
            <a:xfrm rot="17213854">
              <a:off x="4713388" y="4494283"/>
              <a:ext cx="647244" cy="25247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C4DBD4-3E6F-0644-B1F7-3933C4927588}"/>
                </a:ext>
              </a:extLst>
            </p:cNvPr>
            <p:cNvSpPr/>
            <p:nvPr/>
          </p:nvSpPr>
          <p:spPr>
            <a:xfrm rot="12893722">
              <a:off x="5605779" y="4523374"/>
              <a:ext cx="694010" cy="25253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E5C67E-FA91-7743-80A6-799B803C14F7}"/>
                </a:ext>
              </a:extLst>
            </p:cNvPr>
            <p:cNvSpPr/>
            <p:nvPr/>
          </p:nvSpPr>
          <p:spPr>
            <a:xfrm rot="13664020">
              <a:off x="6970858" y="4560856"/>
              <a:ext cx="694139" cy="27025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7E6F488-30AC-DB4A-BA91-32EFEEE9E7F8}"/>
                </a:ext>
              </a:extLst>
            </p:cNvPr>
            <p:cNvSpPr/>
            <p:nvPr/>
          </p:nvSpPr>
          <p:spPr>
            <a:xfrm rot="13983780">
              <a:off x="8025384" y="4538207"/>
              <a:ext cx="674236" cy="27418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001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5F4E-46D9-2040-8A49-A5AED1C4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0239"/>
            <a:ext cx="1092118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Nearest-neighbor or k-nearest-neighbor (</a:t>
            </a:r>
            <a:r>
              <a:rPr lang="en-US" dirty="0" err="1"/>
              <a:t>kNN</a:t>
            </a:r>
            <a:r>
              <a:rPr lang="en-US" dirty="0"/>
              <a:t>) searches are well-researched machine learning algorithms that can help determine mutual 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CB0F-098A-B140-A3C1-D469EF3F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042"/>
            <a:ext cx="10515600" cy="359784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MATLAB implementation: [</a:t>
            </a:r>
            <a:r>
              <a:rPr lang="en-US" dirty="0" err="1"/>
              <a:t>idx</a:t>
            </a:r>
            <a:r>
              <a:rPr lang="en-US" dirty="0"/>
              <a:t>, </a:t>
            </a:r>
            <a:r>
              <a:rPr lang="en-US" dirty="0" err="1"/>
              <a:t>dist</a:t>
            </a:r>
            <a:r>
              <a:rPr lang="en-US" dirty="0"/>
              <a:t>] = </a:t>
            </a:r>
            <a:r>
              <a:rPr lang="en-US" dirty="0" err="1"/>
              <a:t>knnsearch</a:t>
            </a:r>
            <a:r>
              <a:rPr lang="en-US" dirty="0"/>
              <a:t>(</a:t>
            </a:r>
            <a:r>
              <a:rPr lang="en-US" dirty="0" err="1"/>
              <a:t>datasetA</a:t>
            </a:r>
            <a:r>
              <a:rPr lang="en-US" dirty="0"/>
              <a:t>, </a:t>
            </a:r>
            <a:r>
              <a:rPr lang="en-US" dirty="0" err="1"/>
              <a:t>datasetB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kNN</a:t>
            </a:r>
            <a:r>
              <a:rPr lang="en-US" dirty="0"/>
              <a:t> search will return a vector of indices that indicate the nearest neighbor in </a:t>
            </a:r>
            <a:r>
              <a:rPr lang="en-US" dirty="0" err="1"/>
              <a:t>datasetA</a:t>
            </a:r>
            <a:r>
              <a:rPr lang="en-US" dirty="0"/>
              <a:t> to each point in </a:t>
            </a:r>
            <a:r>
              <a:rPr lang="en-US" dirty="0" err="1"/>
              <a:t>datasetB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can be modified to return a matrix of multiple (k) nearest neighbors for each point in </a:t>
            </a:r>
            <a:r>
              <a:rPr lang="en-US" dirty="0" err="1"/>
              <a:t>datasetB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2"/>
              </a:rPr>
              <a:t>https://www.mathworks.com/help/stats/knnsearch.html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F8E11A-3647-6FD9-6F2E-7C1E9DA5E73B}"/>
              </a:ext>
            </a:extLst>
          </p:cNvPr>
          <p:cNvSpPr txBox="1"/>
          <p:nvPr/>
        </p:nvSpPr>
        <p:spPr>
          <a:xfrm>
            <a:off x="6096000" y="59252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FF0000"/>
                </a:solidFill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Requires: Statistics and Machine Learning Toolbox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A418-788B-8392-96F1-427D2BB2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inputs to function is a useful way to avoid input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9A4CA-58A8-1C34-4209-7DAA015F28CA}"/>
              </a:ext>
            </a:extLst>
          </p:cNvPr>
          <p:cNvSpPr txBox="1"/>
          <p:nvPr/>
        </p:nvSpPr>
        <p:spPr>
          <a:xfrm>
            <a:off x="838200" y="3250416"/>
            <a:ext cx="9919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 Show how input arguments are checked, </a:t>
            </a:r>
            <a:r>
              <a:rPr lang="en-US" sz="12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fcn_Points_checkInputsToFunctions</a:t>
            </a:r>
            <a:endParaRPr lang="en-US" sz="12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12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TO-DO - move debug tools into utilities and remove the </a:t>
            </a:r>
            <a:r>
              <a:rPr lang="en-US" sz="12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checkinputs</a:t>
            </a:r>
            <a:r>
              <a:rPr lang="en-US" sz="12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capability out of Path class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path_test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[4 1; 2 1];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fcn_Points_checkInputsToFunctions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path_test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'path'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4793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6906-52D4-A403-6CE0-23DD0B54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" y="803290"/>
            <a:ext cx="10999134" cy="1321422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may be points in set A that are the closest for multiple points in set B, or points that are never identified as a nearest neighbor.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85F427-DF3A-5ACC-7682-89F253ABD5F7}"/>
              </a:ext>
            </a:extLst>
          </p:cNvPr>
          <p:cNvGrpSpPr/>
          <p:nvPr/>
        </p:nvGrpSpPr>
        <p:grpSpPr>
          <a:xfrm>
            <a:off x="2423122" y="3165986"/>
            <a:ext cx="7345756" cy="2353411"/>
            <a:chOff x="2051547" y="5042429"/>
            <a:chExt cx="5615609" cy="16827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725028-F2F4-B58D-A763-C73BABFA4E79}"/>
                </a:ext>
              </a:extLst>
            </p:cNvPr>
            <p:cNvSpPr/>
            <p:nvPr/>
          </p:nvSpPr>
          <p:spPr>
            <a:xfrm>
              <a:off x="4309925" y="5078398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583C86-5BBC-6CA1-127D-FD26DAA1002E}"/>
                </a:ext>
              </a:extLst>
            </p:cNvPr>
            <p:cNvSpPr/>
            <p:nvPr/>
          </p:nvSpPr>
          <p:spPr>
            <a:xfrm>
              <a:off x="5960594" y="5363214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0E7820-AAC1-F234-E5FE-C831B4851BE4}"/>
                </a:ext>
              </a:extLst>
            </p:cNvPr>
            <p:cNvSpPr/>
            <p:nvPr/>
          </p:nvSpPr>
          <p:spPr>
            <a:xfrm>
              <a:off x="5794572" y="5753009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3AC8EF-D29D-F2E6-F345-463F274234D3}"/>
                </a:ext>
              </a:extLst>
            </p:cNvPr>
            <p:cNvSpPr/>
            <p:nvPr/>
          </p:nvSpPr>
          <p:spPr>
            <a:xfrm>
              <a:off x="4820564" y="5042429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38E3DB-7ED6-76BF-90A7-B2BE511CBABC}"/>
                </a:ext>
              </a:extLst>
            </p:cNvPr>
            <p:cNvSpPr/>
            <p:nvPr/>
          </p:nvSpPr>
          <p:spPr>
            <a:xfrm>
              <a:off x="4309925" y="6140166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03587B-4296-99C9-695C-710558170C76}"/>
                </a:ext>
              </a:extLst>
            </p:cNvPr>
            <p:cNvSpPr/>
            <p:nvPr/>
          </p:nvSpPr>
          <p:spPr>
            <a:xfrm>
              <a:off x="4309925" y="6445505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9EA6D4-89A2-82D8-80E6-346D9B9E1A32}"/>
                </a:ext>
              </a:extLst>
            </p:cNvPr>
            <p:cNvSpPr txBox="1"/>
            <p:nvPr/>
          </p:nvSpPr>
          <p:spPr>
            <a:xfrm>
              <a:off x="4577791" y="6355841"/>
              <a:ext cx="1148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Set 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FE1C4-4B20-7B9D-3B07-75D442851164}"/>
                </a:ext>
              </a:extLst>
            </p:cNvPr>
            <p:cNvSpPr txBox="1"/>
            <p:nvPr/>
          </p:nvSpPr>
          <p:spPr>
            <a:xfrm>
              <a:off x="4577791" y="6047083"/>
              <a:ext cx="1156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Set 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BD1779-3CFF-5346-7992-8377606BFE98}"/>
                </a:ext>
              </a:extLst>
            </p:cNvPr>
            <p:cNvSpPr/>
            <p:nvPr/>
          </p:nvSpPr>
          <p:spPr>
            <a:xfrm>
              <a:off x="6993748" y="6003822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2F80D4-2E15-E54E-7305-AC531228AC84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 flipV="1">
              <a:off x="5984577" y="5848012"/>
              <a:ext cx="1009172" cy="25280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46A68C-9D94-5F6E-07FB-3AF9731BC71C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5889575" y="5525393"/>
              <a:ext cx="98845" cy="22761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CB42D6-ECFD-D2AC-E27B-BC89071DF754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4499930" y="5137432"/>
              <a:ext cx="320634" cy="3596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46737F-2313-2B81-7131-E94FD89681B3}"/>
                </a:ext>
              </a:extLst>
            </p:cNvPr>
            <p:cNvSpPr/>
            <p:nvPr/>
          </p:nvSpPr>
          <p:spPr>
            <a:xfrm>
              <a:off x="3448937" y="5603923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EE7300-01FA-6EE8-5FBA-485AD561ABA2}"/>
                </a:ext>
              </a:extLst>
            </p:cNvPr>
            <p:cNvSpPr txBox="1"/>
            <p:nvPr/>
          </p:nvSpPr>
          <p:spPr>
            <a:xfrm>
              <a:off x="2051547" y="5619848"/>
              <a:ext cx="1133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a</a:t>
              </a:r>
            </a:p>
            <a:p>
              <a:r>
                <a:rPr lang="en-US" dirty="0"/>
                <a:t>neighbor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D7A364-D52C-A9D8-72A8-FAA8E4DFE6CE}"/>
                </a:ext>
              </a:extLst>
            </p:cNvPr>
            <p:cNvSpPr txBox="1"/>
            <p:nvPr/>
          </p:nvSpPr>
          <p:spPr>
            <a:xfrm>
              <a:off x="6534095" y="5142770"/>
              <a:ext cx="1133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Duplicate</a:t>
              </a:r>
            </a:p>
            <a:p>
              <a:r>
                <a:rPr lang="en-US" dirty="0"/>
                <a:t> neighbor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C27CA48-711D-D35E-75F1-61446AB285B8}"/>
                </a:ext>
              </a:extLst>
            </p:cNvPr>
            <p:cNvCxnSpPr/>
            <p:nvPr/>
          </p:nvCxnSpPr>
          <p:spPr>
            <a:xfrm flipH="1">
              <a:off x="6055596" y="5603923"/>
              <a:ext cx="553926" cy="1490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6906816-D0F2-FE59-9C7C-F3F59024C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470" y="5789101"/>
              <a:ext cx="512143" cy="152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7108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E6F3-FB69-AC49-90BF-640AEF8C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23"/>
            <a:ext cx="10515600" cy="1325563"/>
          </a:xfrm>
        </p:spPr>
        <p:txBody>
          <a:bodyPr/>
          <a:lstStyle/>
          <a:p>
            <a:r>
              <a:rPr lang="en-US" dirty="0"/>
              <a:t>How the algorithm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DA83-9D6F-D74D-9C27-A7EDA897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70" y="1093123"/>
            <a:ext cx="10515600" cy="4637441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Apply 1NN search to find the nearest neighbors in both directions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returned indices to determine which points have mutual matches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3B5899A-D628-C14A-8D22-282C4E9DEAE1}"/>
              </a:ext>
            </a:extLst>
          </p:cNvPr>
          <p:cNvGrpSpPr/>
          <p:nvPr/>
        </p:nvGrpSpPr>
        <p:grpSpPr>
          <a:xfrm>
            <a:off x="1430882" y="2032592"/>
            <a:ext cx="4030453" cy="1826927"/>
            <a:chOff x="1775012" y="2765093"/>
            <a:chExt cx="4030453" cy="182692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501C985-53D7-CB4E-A28F-CEF00F569885}"/>
                </a:ext>
              </a:extLst>
            </p:cNvPr>
            <p:cNvSpPr/>
            <p:nvPr/>
          </p:nvSpPr>
          <p:spPr>
            <a:xfrm>
              <a:off x="1775012" y="2765093"/>
              <a:ext cx="4030453" cy="1826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FD76FB6-91D3-5A44-9E08-B641EF9FA01A}"/>
                </a:ext>
              </a:extLst>
            </p:cNvPr>
            <p:cNvSpPr/>
            <p:nvPr/>
          </p:nvSpPr>
          <p:spPr>
            <a:xfrm>
              <a:off x="2782102" y="2889929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1AD762-FBF9-B640-B4B8-D9BF2E8DCBDC}"/>
                </a:ext>
              </a:extLst>
            </p:cNvPr>
            <p:cNvSpPr/>
            <p:nvPr/>
          </p:nvSpPr>
          <p:spPr>
            <a:xfrm>
              <a:off x="4432771" y="3174745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0BF676-B43D-EC43-B71C-D0919A1E5435}"/>
                </a:ext>
              </a:extLst>
            </p:cNvPr>
            <p:cNvSpPr/>
            <p:nvPr/>
          </p:nvSpPr>
          <p:spPr>
            <a:xfrm>
              <a:off x="4266749" y="3564540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F56FFBB-FDAF-D34B-BC50-006C81A9B1B2}"/>
                </a:ext>
              </a:extLst>
            </p:cNvPr>
            <p:cNvSpPr/>
            <p:nvPr/>
          </p:nvSpPr>
          <p:spPr>
            <a:xfrm>
              <a:off x="3292741" y="2853960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9AD7B34-5A81-364E-94B6-A218FFB87E8D}"/>
                </a:ext>
              </a:extLst>
            </p:cNvPr>
            <p:cNvSpPr/>
            <p:nvPr/>
          </p:nvSpPr>
          <p:spPr>
            <a:xfrm>
              <a:off x="2782102" y="3951697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FE75EC-9525-E44C-A14C-8E65BB5DCB81}"/>
                </a:ext>
              </a:extLst>
            </p:cNvPr>
            <p:cNvSpPr/>
            <p:nvPr/>
          </p:nvSpPr>
          <p:spPr>
            <a:xfrm>
              <a:off x="2782102" y="4257036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722FEE-1AD6-AB4E-A69B-192EA01C0287}"/>
                </a:ext>
              </a:extLst>
            </p:cNvPr>
            <p:cNvSpPr txBox="1"/>
            <p:nvPr/>
          </p:nvSpPr>
          <p:spPr>
            <a:xfrm>
              <a:off x="3049968" y="4167372"/>
              <a:ext cx="1148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Set 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2B0701-9A77-5642-81E1-7BBDC524F777}"/>
                </a:ext>
              </a:extLst>
            </p:cNvPr>
            <p:cNvSpPr txBox="1"/>
            <p:nvPr/>
          </p:nvSpPr>
          <p:spPr>
            <a:xfrm>
              <a:off x="3049968" y="3858614"/>
              <a:ext cx="1156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Set 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2B11DA-ADC6-BF42-9A10-8DCA50C56D29}"/>
                </a:ext>
              </a:extLst>
            </p:cNvPr>
            <p:cNvSpPr/>
            <p:nvPr/>
          </p:nvSpPr>
          <p:spPr>
            <a:xfrm>
              <a:off x="5465925" y="3815353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D8CC11-59AF-A441-8EFB-87CA0854DFEC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 flipV="1">
              <a:off x="4456754" y="3659543"/>
              <a:ext cx="1009172" cy="25280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B3D355A-B31B-C64E-8F82-6CF9AEE46504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4361752" y="3336924"/>
              <a:ext cx="98845" cy="22761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B82CD4-48CC-644F-9E61-18D918A1C6C4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972107" y="2948963"/>
              <a:ext cx="320634" cy="3596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8130E0-2FF2-E149-88AB-780B26FD91F2}"/>
                </a:ext>
              </a:extLst>
            </p:cNvPr>
            <p:cNvSpPr/>
            <p:nvPr/>
          </p:nvSpPr>
          <p:spPr>
            <a:xfrm>
              <a:off x="1921114" y="3415454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8368EC5-9783-CE47-AEB3-D151F91C2B6C}"/>
              </a:ext>
            </a:extLst>
          </p:cNvPr>
          <p:cNvGrpSpPr/>
          <p:nvPr/>
        </p:nvGrpSpPr>
        <p:grpSpPr>
          <a:xfrm>
            <a:off x="6381411" y="2063576"/>
            <a:ext cx="4030453" cy="1826927"/>
            <a:chOff x="6725541" y="2687131"/>
            <a:chExt cx="4030453" cy="182692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CFDDDD6-1638-3742-BB63-5570BDA9BB08}"/>
                </a:ext>
              </a:extLst>
            </p:cNvPr>
            <p:cNvSpPr/>
            <p:nvPr/>
          </p:nvSpPr>
          <p:spPr>
            <a:xfrm>
              <a:off x="6725541" y="2687131"/>
              <a:ext cx="4030453" cy="1826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55F9E59-0E45-754D-A13C-EAD661A21CD6}"/>
                </a:ext>
              </a:extLst>
            </p:cNvPr>
            <p:cNvSpPr/>
            <p:nvPr/>
          </p:nvSpPr>
          <p:spPr>
            <a:xfrm>
              <a:off x="7776533" y="2801062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03AD03-1D6F-BD4C-B1DF-032F4FD6A97D}"/>
                </a:ext>
              </a:extLst>
            </p:cNvPr>
            <p:cNvSpPr/>
            <p:nvPr/>
          </p:nvSpPr>
          <p:spPr>
            <a:xfrm>
              <a:off x="9427202" y="3085878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C95810-FEDF-874E-813D-2FF0FA744230}"/>
                </a:ext>
              </a:extLst>
            </p:cNvPr>
            <p:cNvSpPr/>
            <p:nvPr/>
          </p:nvSpPr>
          <p:spPr>
            <a:xfrm>
              <a:off x="9261180" y="3475673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9ABB767-914E-E14E-ABD5-1C6D24282C4C}"/>
                </a:ext>
              </a:extLst>
            </p:cNvPr>
            <p:cNvSpPr/>
            <p:nvPr/>
          </p:nvSpPr>
          <p:spPr>
            <a:xfrm>
              <a:off x="8287172" y="2765093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E76124-3F82-3949-A1F2-DBCC23EC2411}"/>
                </a:ext>
              </a:extLst>
            </p:cNvPr>
            <p:cNvSpPr/>
            <p:nvPr/>
          </p:nvSpPr>
          <p:spPr>
            <a:xfrm>
              <a:off x="7776533" y="3862830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0535A1-D866-3E42-8D2B-5C1832C017AB}"/>
                </a:ext>
              </a:extLst>
            </p:cNvPr>
            <p:cNvSpPr/>
            <p:nvPr/>
          </p:nvSpPr>
          <p:spPr>
            <a:xfrm>
              <a:off x="7776533" y="4168169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0DA679-2E5E-7F4B-8943-F966213DD576}"/>
                </a:ext>
              </a:extLst>
            </p:cNvPr>
            <p:cNvSpPr txBox="1"/>
            <p:nvPr/>
          </p:nvSpPr>
          <p:spPr>
            <a:xfrm>
              <a:off x="8044399" y="4078505"/>
              <a:ext cx="1148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Set 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FB9D32-46DA-1A47-AF00-23CD6A827BDA}"/>
                </a:ext>
              </a:extLst>
            </p:cNvPr>
            <p:cNvSpPr txBox="1"/>
            <p:nvPr/>
          </p:nvSpPr>
          <p:spPr>
            <a:xfrm>
              <a:off x="8044399" y="3769747"/>
              <a:ext cx="1156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Set A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8ED4A7-2703-B84B-AA32-719DCBE61974}"/>
                </a:ext>
              </a:extLst>
            </p:cNvPr>
            <p:cNvSpPr/>
            <p:nvPr/>
          </p:nvSpPr>
          <p:spPr>
            <a:xfrm>
              <a:off x="10460356" y="3726486"/>
              <a:ext cx="190005" cy="1900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77A358D-45CE-414F-B796-FAC2C3AB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1762" y="3260597"/>
              <a:ext cx="98845" cy="2276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CFF2CD-EAB5-724F-ADBD-62E1FCEE8C90}"/>
                </a:ext>
              </a:extLst>
            </p:cNvPr>
            <p:cNvCxnSpPr>
              <a:cxnSpLocks/>
              <a:stCxn id="25" idx="2"/>
              <a:endCxn id="22" idx="6"/>
            </p:cNvCxnSpPr>
            <p:nvPr/>
          </p:nvCxnSpPr>
          <p:spPr>
            <a:xfrm flipH="1">
              <a:off x="7966538" y="2860096"/>
              <a:ext cx="320634" cy="359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043CE67-135C-0449-B506-8B2D8EA214C6}"/>
                </a:ext>
              </a:extLst>
            </p:cNvPr>
            <p:cNvSpPr/>
            <p:nvPr/>
          </p:nvSpPr>
          <p:spPr>
            <a:xfrm>
              <a:off x="6915545" y="3326587"/>
              <a:ext cx="190005" cy="1900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2666851-3E93-D54D-BED7-C47B3ACA4E1B}"/>
                </a:ext>
              </a:extLst>
            </p:cNvPr>
            <p:cNvCxnSpPr>
              <a:cxnSpLocks/>
              <a:stCxn id="34" idx="7"/>
              <a:endCxn id="22" idx="3"/>
            </p:cNvCxnSpPr>
            <p:nvPr/>
          </p:nvCxnSpPr>
          <p:spPr>
            <a:xfrm flipV="1">
              <a:off x="7077724" y="2963241"/>
              <a:ext cx="726635" cy="3911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82C6225-ADCE-804D-BFFE-F9D758F87CB0}"/>
              </a:ext>
            </a:extLst>
          </p:cNvPr>
          <p:cNvGrpSpPr/>
          <p:nvPr/>
        </p:nvGrpSpPr>
        <p:grpSpPr>
          <a:xfrm>
            <a:off x="1434721" y="4358116"/>
            <a:ext cx="8965524" cy="1826927"/>
            <a:chOff x="1778851" y="4915806"/>
            <a:chExt cx="8965524" cy="182692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9407B71-6975-044C-A698-855B8BFEC5AC}"/>
                </a:ext>
              </a:extLst>
            </p:cNvPr>
            <p:cNvSpPr/>
            <p:nvPr/>
          </p:nvSpPr>
          <p:spPr>
            <a:xfrm>
              <a:off x="1778851" y="4915806"/>
              <a:ext cx="4030453" cy="1826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A0ABA0-9C3F-3247-91AA-A25C8CA50BEC}"/>
                </a:ext>
              </a:extLst>
            </p:cNvPr>
            <p:cNvSpPr/>
            <p:nvPr/>
          </p:nvSpPr>
          <p:spPr>
            <a:xfrm>
              <a:off x="6713922" y="4915806"/>
              <a:ext cx="4030453" cy="1826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8369A97-3AC2-D14E-B2AE-F339BBC55E29}"/>
                </a:ext>
              </a:extLst>
            </p:cNvPr>
            <p:cNvGrpSpPr/>
            <p:nvPr/>
          </p:nvGrpSpPr>
          <p:grpSpPr>
            <a:xfrm>
              <a:off x="1880773" y="5059989"/>
              <a:ext cx="3734816" cy="1682744"/>
              <a:chOff x="1921114" y="2800883"/>
              <a:chExt cx="3734816" cy="168274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96F3903-FC68-BB48-9456-4478121B90EC}"/>
                  </a:ext>
                </a:extLst>
              </p:cNvPr>
              <p:cNvSpPr/>
              <p:nvPr/>
            </p:nvSpPr>
            <p:spPr>
              <a:xfrm>
                <a:off x="2782102" y="2836852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692717-902F-9B42-8DCC-1213D2E1B1DF}"/>
                  </a:ext>
                </a:extLst>
              </p:cNvPr>
              <p:cNvSpPr/>
              <p:nvPr/>
            </p:nvSpPr>
            <p:spPr>
              <a:xfrm>
                <a:off x="4432771" y="3121668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C66E6FE-DEC3-6E45-81DB-F0C116172F1F}"/>
                  </a:ext>
                </a:extLst>
              </p:cNvPr>
              <p:cNvSpPr/>
              <p:nvPr/>
            </p:nvSpPr>
            <p:spPr>
              <a:xfrm>
                <a:off x="4266749" y="3511463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0AD1651-CE2E-C34F-9A31-1E7A9E8599A5}"/>
                  </a:ext>
                </a:extLst>
              </p:cNvPr>
              <p:cNvSpPr/>
              <p:nvPr/>
            </p:nvSpPr>
            <p:spPr>
              <a:xfrm>
                <a:off x="3292741" y="2800883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EC5C533-93A2-F94B-8EA9-C54CA517536C}"/>
                  </a:ext>
                </a:extLst>
              </p:cNvPr>
              <p:cNvSpPr/>
              <p:nvPr/>
            </p:nvSpPr>
            <p:spPr>
              <a:xfrm>
                <a:off x="2782102" y="3898620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41FF40-DEC4-2B4C-BBE7-A53CB9CFE626}"/>
                  </a:ext>
                </a:extLst>
              </p:cNvPr>
              <p:cNvSpPr/>
              <p:nvPr/>
            </p:nvSpPr>
            <p:spPr>
              <a:xfrm>
                <a:off x="2782102" y="4203959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18386C-849E-9D4C-9F41-5A9F33048422}"/>
                  </a:ext>
                </a:extLst>
              </p:cNvPr>
              <p:cNvSpPr txBox="1"/>
              <p:nvPr/>
            </p:nvSpPr>
            <p:spPr>
              <a:xfrm>
                <a:off x="3049968" y="4114295"/>
                <a:ext cx="1148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Set B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D0400B1-4435-4C44-8EBC-D5C63B915D7D}"/>
                  </a:ext>
                </a:extLst>
              </p:cNvPr>
              <p:cNvSpPr txBox="1"/>
              <p:nvPr/>
            </p:nvSpPr>
            <p:spPr>
              <a:xfrm>
                <a:off x="3049968" y="3805537"/>
                <a:ext cx="1156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Set A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751399F-FBB9-4C4E-9176-5CA382CB47C5}"/>
                  </a:ext>
                </a:extLst>
              </p:cNvPr>
              <p:cNvSpPr/>
              <p:nvPr/>
            </p:nvSpPr>
            <p:spPr>
              <a:xfrm>
                <a:off x="5465925" y="3762276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CF447FA-C517-9443-BDB1-6F3EB67B2571}"/>
                  </a:ext>
                </a:extLst>
              </p:cNvPr>
              <p:cNvCxnSpPr>
                <a:cxnSpLocks/>
                <a:endCxn id="61" idx="6"/>
              </p:cNvCxnSpPr>
              <p:nvPr/>
            </p:nvCxnSpPr>
            <p:spPr>
              <a:xfrm flipH="1" flipV="1">
                <a:off x="4456754" y="3606466"/>
                <a:ext cx="1009172" cy="2528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68221E7-9F19-0140-9BA3-6795303A9D2F}"/>
                  </a:ext>
                </a:extLst>
              </p:cNvPr>
              <p:cNvCxnSpPr>
                <a:cxnSpLocks/>
                <a:stCxn id="60" idx="3"/>
                <a:endCxn id="61" idx="0"/>
              </p:cNvCxnSpPr>
              <p:nvPr/>
            </p:nvCxnSpPr>
            <p:spPr>
              <a:xfrm flipH="1">
                <a:off x="4361752" y="3283847"/>
                <a:ext cx="98845" cy="22761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33E2812-70A5-0B49-9E4F-6D2DB9C40B69}"/>
                  </a:ext>
                </a:extLst>
              </p:cNvPr>
              <p:cNvCxnSpPr>
                <a:cxnSpLocks/>
                <a:stCxn id="59" idx="6"/>
                <a:endCxn id="62" idx="2"/>
              </p:cNvCxnSpPr>
              <p:nvPr/>
            </p:nvCxnSpPr>
            <p:spPr>
              <a:xfrm flipV="1">
                <a:off x="2972107" y="2895886"/>
                <a:ext cx="320634" cy="35969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8F46E80-30BD-CC4E-A798-0B740B094F41}"/>
                  </a:ext>
                </a:extLst>
              </p:cNvPr>
              <p:cNvSpPr/>
              <p:nvPr/>
            </p:nvSpPr>
            <p:spPr>
              <a:xfrm>
                <a:off x="1921114" y="3362377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F6FFA7F-EA33-8740-90A6-9125A0F4561D}"/>
                </a:ext>
              </a:extLst>
            </p:cNvPr>
            <p:cNvGrpSpPr/>
            <p:nvPr/>
          </p:nvGrpSpPr>
          <p:grpSpPr>
            <a:xfrm>
              <a:off x="6875204" y="5024199"/>
              <a:ext cx="3734816" cy="1682744"/>
              <a:chOff x="7421945" y="2705880"/>
              <a:chExt cx="3734816" cy="1682744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F3648A2-18E6-BF4B-A363-6B693DED3ACA}"/>
                  </a:ext>
                </a:extLst>
              </p:cNvPr>
              <p:cNvSpPr/>
              <p:nvPr/>
            </p:nvSpPr>
            <p:spPr>
              <a:xfrm>
                <a:off x="8282933" y="2741849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9C427C5-AF1B-BE42-A7E6-8720907D5AC6}"/>
                  </a:ext>
                </a:extLst>
              </p:cNvPr>
              <p:cNvSpPr/>
              <p:nvPr/>
            </p:nvSpPr>
            <p:spPr>
              <a:xfrm>
                <a:off x="9933602" y="3026665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9810A09-D842-0648-89FC-1547B3DE8155}"/>
                  </a:ext>
                </a:extLst>
              </p:cNvPr>
              <p:cNvSpPr/>
              <p:nvPr/>
            </p:nvSpPr>
            <p:spPr>
              <a:xfrm>
                <a:off x="9767580" y="3416460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DA9C0CB-BF2E-4E47-93AE-21A0E7B0DFC8}"/>
                  </a:ext>
                </a:extLst>
              </p:cNvPr>
              <p:cNvSpPr/>
              <p:nvPr/>
            </p:nvSpPr>
            <p:spPr>
              <a:xfrm>
                <a:off x="8793572" y="2705880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6279A13-0C14-F746-B11A-7075D192F1F3}"/>
                  </a:ext>
                </a:extLst>
              </p:cNvPr>
              <p:cNvSpPr/>
              <p:nvPr/>
            </p:nvSpPr>
            <p:spPr>
              <a:xfrm>
                <a:off x="8282933" y="3803617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23E92CE-63EA-E342-BB97-7979F50EE1E9}"/>
                  </a:ext>
                </a:extLst>
              </p:cNvPr>
              <p:cNvSpPr/>
              <p:nvPr/>
            </p:nvSpPr>
            <p:spPr>
              <a:xfrm>
                <a:off x="8282933" y="4108956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4A308B3-D58B-F543-94B4-D7420A8C5269}"/>
                  </a:ext>
                </a:extLst>
              </p:cNvPr>
              <p:cNvSpPr txBox="1"/>
              <p:nvPr/>
            </p:nvSpPr>
            <p:spPr>
              <a:xfrm>
                <a:off x="8550799" y="4019292"/>
                <a:ext cx="1148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Set B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7B267F9-37C2-A747-95DF-CA8905323624}"/>
                  </a:ext>
                </a:extLst>
              </p:cNvPr>
              <p:cNvSpPr txBox="1"/>
              <p:nvPr/>
            </p:nvSpPr>
            <p:spPr>
              <a:xfrm>
                <a:off x="8550799" y="3710534"/>
                <a:ext cx="1156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Set A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4803192-6FBD-9C46-915A-16C630F66379}"/>
                  </a:ext>
                </a:extLst>
              </p:cNvPr>
              <p:cNvSpPr/>
              <p:nvPr/>
            </p:nvSpPr>
            <p:spPr>
              <a:xfrm>
                <a:off x="10966756" y="3667273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E050CA67-EAE1-9547-9C4C-175D18C54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8162" y="3201384"/>
                <a:ext cx="98845" cy="22761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4A4F76F-0836-1B4C-BA4F-5123CD204092}"/>
                  </a:ext>
                </a:extLst>
              </p:cNvPr>
              <p:cNvCxnSpPr>
                <a:cxnSpLocks/>
                <a:stCxn id="76" idx="2"/>
                <a:endCxn id="73" idx="6"/>
              </p:cNvCxnSpPr>
              <p:nvPr/>
            </p:nvCxnSpPr>
            <p:spPr>
              <a:xfrm flipH="1">
                <a:off x="8472938" y="2800883"/>
                <a:ext cx="320634" cy="3596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24391E7-0E31-9449-A70D-DE3BA958DED0}"/>
                  </a:ext>
                </a:extLst>
              </p:cNvPr>
              <p:cNvSpPr/>
              <p:nvPr/>
            </p:nvSpPr>
            <p:spPr>
              <a:xfrm>
                <a:off x="7421945" y="3267374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70A18BFB-C7D6-414A-ACA7-B002AC4B08B7}"/>
                  </a:ext>
                </a:extLst>
              </p:cNvPr>
              <p:cNvCxnSpPr>
                <a:cxnSpLocks/>
                <a:stCxn id="84" idx="7"/>
                <a:endCxn id="73" idx="3"/>
              </p:cNvCxnSpPr>
              <p:nvPr/>
            </p:nvCxnSpPr>
            <p:spPr>
              <a:xfrm flipV="1">
                <a:off x="7584124" y="2904028"/>
                <a:ext cx="726635" cy="3911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E5768FD-067D-0442-93BF-736B5548144B}"/>
                </a:ext>
              </a:extLst>
            </p:cNvPr>
            <p:cNvSpPr/>
            <p:nvPr/>
          </p:nvSpPr>
          <p:spPr>
            <a:xfrm rot="1232918">
              <a:off x="9215990" y="5253080"/>
              <a:ext cx="352449" cy="801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7261C26-ECB9-274C-A57B-C0FA2BC15A28}"/>
                </a:ext>
              </a:extLst>
            </p:cNvPr>
            <p:cNvSpPr/>
            <p:nvPr/>
          </p:nvSpPr>
          <p:spPr>
            <a:xfrm rot="1232918">
              <a:off x="4227132" y="5266527"/>
              <a:ext cx="352449" cy="801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34EABA3-529B-E546-B06E-8D74183EA8EA}"/>
                </a:ext>
              </a:extLst>
            </p:cNvPr>
            <p:cNvSpPr/>
            <p:nvPr/>
          </p:nvSpPr>
          <p:spPr>
            <a:xfrm rot="5178957">
              <a:off x="2909320" y="4768985"/>
              <a:ext cx="352449" cy="801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A854E75-186D-4041-8C7F-7AA4D31CD686}"/>
                </a:ext>
              </a:extLst>
            </p:cNvPr>
            <p:cNvSpPr/>
            <p:nvPr/>
          </p:nvSpPr>
          <p:spPr>
            <a:xfrm rot="5178957">
              <a:off x="7911626" y="4742091"/>
              <a:ext cx="352449" cy="801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59BB2A9-A787-A54C-9837-D785651B753B}"/>
                </a:ext>
              </a:extLst>
            </p:cNvPr>
            <p:cNvCxnSpPr>
              <a:stCxn id="88" idx="0"/>
              <a:endCxn id="89" idx="4"/>
            </p:cNvCxnSpPr>
            <p:nvPr/>
          </p:nvCxnSpPr>
          <p:spPr>
            <a:xfrm>
              <a:off x="3485462" y="5143982"/>
              <a:ext cx="4202471" cy="246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ECD7BE-5172-BA4D-9B72-396CEBA8D92E}"/>
                </a:ext>
              </a:extLst>
            </p:cNvPr>
            <p:cNvCxnSpPr>
              <a:cxnSpLocks/>
            </p:cNvCxnSpPr>
            <p:nvPr/>
          </p:nvCxnSpPr>
          <p:spPr>
            <a:xfrm>
              <a:off x="4545140" y="5813799"/>
              <a:ext cx="4635417" cy="2714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508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E6F3-FB69-AC49-90BF-640AEF8C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23"/>
            <a:ext cx="10515600" cy="1325563"/>
          </a:xfrm>
        </p:spPr>
        <p:txBody>
          <a:bodyPr/>
          <a:lstStyle/>
          <a:p>
            <a:r>
              <a:rPr lang="en-US" dirty="0"/>
              <a:t>How the algorithm works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DA83-9D6F-D74D-9C27-A7EDA897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03" y="1004632"/>
            <a:ext cx="10515600" cy="518029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Check each mutual match the distance is less than a radial limit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Reorganize (or copy) the matched points in Data Set A and Data Set B into a matrix where each row contains the X and Y coordinates of the two points</a:t>
            </a:r>
          </a:p>
          <a:p>
            <a:pPr lvl="1"/>
            <a:r>
              <a:rPr lang="en-US" dirty="0"/>
              <a:t>Optionally, append each of the unmatched points in Data Set A with padding in the last two columns since there aren’t matches in Data Set B</a:t>
            </a:r>
          </a:p>
          <a:p>
            <a:pPr lvl="1"/>
            <a:r>
              <a:rPr lang="en-US" dirty="0"/>
              <a:t>Optionally, append each of the unmatched points in Data Set B with padding in the first two columns since there aren’t matches in Data Set 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3E1DDE-D53F-4746-8B64-CFB468314B4A}"/>
              </a:ext>
            </a:extLst>
          </p:cNvPr>
          <p:cNvGrpSpPr/>
          <p:nvPr/>
        </p:nvGrpSpPr>
        <p:grpSpPr>
          <a:xfrm>
            <a:off x="1444554" y="1828657"/>
            <a:ext cx="8965524" cy="1874319"/>
            <a:chOff x="1778851" y="2192451"/>
            <a:chExt cx="8965524" cy="187431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9407B71-6975-044C-A698-855B8BFEC5AC}"/>
                </a:ext>
              </a:extLst>
            </p:cNvPr>
            <p:cNvSpPr/>
            <p:nvPr/>
          </p:nvSpPr>
          <p:spPr>
            <a:xfrm>
              <a:off x="1778851" y="2239843"/>
              <a:ext cx="4030453" cy="1826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A0ABA0-9C3F-3247-91AA-A25C8CA50BEC}"/>
                </a:ext>
              </a:extLst>
            </p:cNvPr>
            <p:cNvSpPr/>
            <p:nvPr/>
          </p:nvSpPr>
          <p:spPr>
            <a:xfrm>
              <a:off x="6713922" y="2239843"/>
              <a:ext cx="4030453" cy="1826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8369A97-3AC2-D14E-B2AE-F339BBC55E29}"/>
                </a:ext>
              </a:extLst>
            </p:cNvPr>
            <p:cNvGrpSpPr/>
            <p:nvPr/>
          </p:nvGrpSpPr>
          <p:grpSpPr>
            <a:xfrm>
              <a:off x="1880773" y="2384026"/>
              <a:ext cx="3734816" cy="1682744"/>
              <a:chOff x="1921114" y="2800883"/>
              <a:chExt cx="3734816" cy="168274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96F3903-FC68-BB48-9456-4478121B90EC}"/>
                  </a:ext>
                </a:extLst>
              </p:cNvPr>
              <p:cNvSpPr/>
              <p:nvPr/>
            </p:nvSpPr>
            <p:spPr>
              <a:xfrm>
                <a:off x="2782102" y="2836852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D692717-902F-9B42-8DCC-1213D2E1B1DF}"/>
                  </a:ext>
                </a:extLst>
              </p:cNvPr>
              <p:cNvSpPr/>
              <p:nvPr/>
            </p:nvSpPr>
            <p:spPr>
              <a:xfrm>
                <a:off x="4432771" y="3121668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C66E6FE-DEC3-6E45-81DB-F0C116172F1F}"/>
                  </a:ext>
                </a:extLst>
              </p:cNvPr>
              <p:cNvSpPr/>
              <p:nvPr/>
            </p:nvSpPr>
            <p:spPr>
              <a:xfrm>
                <a:off x="4266749" y="3511463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0AD1651-CE2E-C34F-9A31-1E7A9E8599A5}"/>
                  </a:ext>
                </a:extLst>
              </p:cNvPr>
              <p:cNvSpPr/>
              <p:nvPr/>
            </p:nvSpPr>
            <p:spPr>
              <a:xfrm>
                <a:off x="3292741" y="2800883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EC5C533-93A2-F94B-8EA9-C54CA517536C}"/>
                  </a:ext>
                </a:extLst>
              </p:cNvPr>
              <p:cNvSpPr/>
              <p:nvPr/>
            </p:nvSpPr>
            <p:spPr>
              <a:xfrm>
                <a:off x="2782102" y="3898620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41FF40-DEC4-2B4C-BBE7-A53CB9CFE626}"/>
                  </a:ext>
                </a:extLst>
              </p:cNvPr>
              <p:cNvSpPr/>
              <p:nvPr/>
            </p:nvSpPr>
            <p:spPr>
              <a:xfrm>
                <a:off x="2782102" y="4203959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18386C-849E-9D4C-9F41-5A9F33048422}"/>
                  </a:ext>
                </a:extLst>
              </p:cNvPr>
              <p:cNvSpPr txBox="1"/>
              <p:nvPr/>
            </p:nvSpPr>
            <p:spPr>
              <a:xfrm>
                <a:off x="3049968" y="4114295"/>
                <a:ext cx="1148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Set B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D0400B1-4435-4C44-8EBC-D5C63B915D7D}"/>
                  </a:ext>
                </a:extLst>
              </p:cNvPr>
              <p:cNvSpPr txBox="1"/>
              <p:nvPr/>
            </p:nvSpPr>
            <p:spPr>
              <a:xfrm>
                <a:off x="3049968" y="3805537"/>
                <a:ext cx="1156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Set A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751399F-FBB9-4C4E-9176-5CA382CB47C5}"/>
                  </a:ext>
                </a:extLst>
              </p:cNvPr>
              <p:cNvSpPr/>
              <p:nvPr/>
            </p:nvSpPr>
            <p:spPr>
              <a:xfrm>
                <a:off x="5465925" y="3762276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3CF447FA-C517-9443-BDB1-6F3EB67B2571}"/>
                  </a:ext>
                </a:extLst>
              </p:cNvPr>
              <p:cNvCxnSpPr>
                <a:cxnSpLocks/>
                <a:endCxn id="61" idx="6"/>
              </p:cNvCxnSpPr>
              <p:nvPr/>
            </p:nvCxnSpPr>
            <p:spPr>
              <a:xfrm flipH="1" flipV="1">
                <a:off x="4456754" y="3606466"/>
                <a:ext cx="1009172" cy="2528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68221E7-9F19-0140-9BA3-6795303A9D2F}"/>
                  </a:ext>
                </a:extLst>
              </p:cNvPr>
              <p:cNvCxnSpPr>
                <a:cxnSpLocks/>
                <a:stCxn id="60" idx="3"/>
                <a:endCxn id="61" idx="0"/>
              </p:cNvCxnSpPr>
              <p:nvPr/>
            </p:nvCxnSpPr>
            <p:spPr>
              <a:xfrm flipH="1">
                <a:off x="4361752" y="3283847"/>
                <a:ext cx="98845" cy="22761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33E2812-70A5-0B49-9E4F-6D2DB9C40B69}"/>
                  </a:ext>
                </a:extLst>
              </p:cNvPr>
              <p:cNvCxnSpPr>
                <a:cxnSpLocks/>
                <a:stCxn id="59" idx="6"/>
                <a:endCxn id="62" idx="2"/>
              </p:cNvCxnSpPr>
              <p:nvPr/>
            </p:nvCxnSpPr>
            <p:spPr>
              <a:xfrm flipV="1">
                <a:off x="2972107" y="2895886"/>
                <a:ext cx="320634" cy="35969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8F46E80-30BD-CC4E-A798-0B740B094F41}"/>
                  </a:ext>
                </a:extLst>
              </p:cNvPr>
              <p:cNvSpPr/>
              <p:nvPr/>
            </p:nvSpPr>
            <p:spPr>
              <a:xfrm>
                <a:off x="1921114" y="3362377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F6FFA7F-EA33-8740-90A6-9125A0F4561D}"/>
                </a:ext>
              </a:extLst>
            </p:cNvPr>
            <p:cNvGrpSpPr/>
            <p:nvPr/>
          </p:nvGrpSpPr>
          <p:grpSpPr>
            <a:xfrm>
              <a:off x="6875204" y="2348236"/>
              <a:ext cx="3734816" cy="1682744"/>
              <a:chOff x="7421945" y="2705880"/>
              <a:chExt cx="3734816" cy="1682744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F3648A2-18E6-BF4B-A363-6B693DED3ACA}"/>
                  </a:ext>
                </a:extLst>
              </p:cNvPr>
              <p:cNvSpPr/>
              <p:nvPr/>
            </p:nvSpPr>
            <p:spPr>
              <a:xfrm>
                <a:off x="8282933" y="2741849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9C427C5-AF1B-BE42-A7E6-8720907D5AC6}"/>
                  </a:ext>
                </a:extLst>
              </p:cNvPr>
              <p:cNvSpPr/>
              <p:nvPr/>
            </p:nvSpPr>
            <p:spPr>
              <a:xfrm>
                <a:off x="9933602" y="3026665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9810A09-D842-0648-89FC-1547B3DE8155}"/>
                  </a:ext>
                </a:extLst>
              </p:cNvPr>
              <p:cNvSpPr/>
              <p:nvPr/>
            </p:nvSpPr>
            <p:spPr>
              <a:xfrm>
                <a:off x="9767580" y="3416460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DA9C0CB-BF2E-4E47-93AE-21A0E7B0DFC8}"/>
                  </a:ext>
                </a:extLst>
              </p:cNvPr>
              <p:cNvSpPr/>
              <p:nvPr/>
            </p:nvSpPr>
            <p:spPr>
              <a:xfrm>
                <a:off x="8793572" y="2705880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6279A13-0C14-F746-B11A-7075D192F1F3}"/>
                  </a:ext>
                </a:extLst>
              </p:cNvPr>
              <p:cNvSpPr/>
              <p:nvPr/>
            </p:nvSpPr>
            <p:spPr>
              <a:xfrm>
                <a:off x="8282933" y="3803617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23E92CE-63EA-E342-BB97-7979F50EE1E9}"/>
                  </a:ext>
                </a:extLst>
              </p:cNvPr>
              <p:cNvSpPr/>
              <p:nvPr/>
            </p:nvSpPr>
            <p:spPr>
              <a:xfrm>
                <a:off x="8282933" y="4108956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4A308B3-D58B-F543-94B4-D7420A8C5269}"/>
                  </a:ext>
                </a:extLst>
              </p:cNvPr>
              <p:cNvSpPr txBox="1"/>
              <p:nvPr/>
            </p:nvSpPr>
            <p:spPr>
              <a:xfrm>
                <a:off x="8550799" y="4019292"/>
                <a:ext cx="1148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Set B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7B267F9-37C2-A747-95DF-CA8905323624}"/>
                  </a:ext>
                </a:extLst>
              </p:cNvPr>
              <p:cNvSpPr txBox="1"/>
              <p:nvPr/>
            </p:nvSpPr>
            <p:spPr>
              <a:xfrm>
                <a:off x="8550799" y="3710534"/>
                <a:ext cx="1156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Set A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4803192-6FBD-9C46-915A-16C630F66379}"/>
                  </a:ext>
                </a:extLst>
              </p:cNvPr>
              <p:cNvSpPr/>
              <p:nvPr/>
            </p:nvSpPr>
            <p:spPr>
              <a:xfrm>
                <a:off x="10966756" y="3667273"/>
                <a:ext cx="190005" cy="1900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E050CA67-EAE1-9547-9C4C-175D18C54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8162" y="3201384"/>
                <a:ext cx="98845" cy="22761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4A4F76F-0836-1B4C-BA4F-5123CD204092}"/>
                  </a:ext>
                </a:extLst>
              </p:cNvPr>
              <p:cNvCxnSpPr>
                <a:cxnSpLocks/>
                <a:stCxn id="76" idx="2"/>
                <a:endCxn id="73" idx="6"/>
              </p:cNvCxnSpPr>
              <p:nvPr/>
            </p:nvCxnSpPr>
            <p:spPr>
              <a:xfrm flipH="1">
                <a:off x="8472938" y="2800883"/>
                <a:ext cx="320634" cy="3596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24391E7-0E31-9449-A70D-DE3BA958DED0}"/>
                  </a:ext>
                </a:extLst>
              </p:cNvPr>
              <p:cNvSpPr/>
              <p:nvPr/>
            </p:nvSpPr>
            <p:spPr>
              <a:xfrm>
                <a:off x="7421945" y="3267374"/>
                <a:ext cx="190005" cy="1900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70A18BFB-C7D6-414A-ACA7-B002AC4B08B7}"/>
                  </a:ext>
                </a:extLst>
              </p:cNvPr>
              <p:cNvCxnSpPr>
                <a:cxnSpLocks/>
                <a:stCxn id="84" idx="7"/>
                <a:endCxn id="73" idx="3"/>
              </p:cNvCxnSpPr>
              <p:nvPr/>
            </p:nvCxnSpPr>
            <p:spPr>
              <a:xfrm flipV="1">
                <a:off x="7584124" y="2904028"/>
                <a:ext cx="726635" cy="3911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E5768FD-067D-0442-93BF-736B5548144B}"/>
                </a:ext>
              </a:extLst>
            </p:cNvPr>
            <p:cNvSpPr/>
            <p:nvPr/>
          </p:nvSpPr>
          <p:spPr>
            <a:xfrm rot="1232918">
              <a:off x="9215990" y="2577117"/>
              <a:ext cx="352449" cy="801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7261C26-ECB9-274C-A57B-C0FA2BC15A28}"/>
                </a:ext>
              </a:extLst>
            </p:cNvPr>
            <p:cNvSpPr/>
            <p:nvPr/>
          </p:nvSpPr>
          <p:spPr>
            <a:xfrm rot="1232918">
              <a:off x="4227132" y="2590564"/>
              <a:ext cx="352449" cy="801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34EABA3-529B-E546-B06E-8D74183EA8EA}"/>
                </a:ext>
              </a:extLst>
            </p:cNvPr>
            <p:cNvSpPr/>
            <p:nvPr/>
          </p:nvSpPr>
          <p:spPr>
            <a:xfrm rot="5178957">
              <a:off x="2909320" y="2093022"/>
              <a:ext cx="352449" cy="801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A854E75-186D-4041-8C7F-7AA4D31CD686}"/>
                </a:ext>
              </a:extLst>
            </p:cNvPr>
            <p:cNvSpPr/>
            <p:nvPr/>
          </p:nvSpPr>
          <p:spPr>
            <a:xfrm rot="5178957">
              <a:off x="7911626" y="2066128"/>
              <a:ext cx="352449" cy="801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D22D968-9B9F-F443-B84F-9181D23DC1E9}"/>
                </a:ext>
              </a:extLst>
            </p:cNvPr>
            <p:cNvSpPr/>
            <p:nvPr/>
          </p:nvSpPr>
          <p:spPr>
            <a:xfrm>
              <a:off x="9067601" y="2905145"/>
              <a:ext cx="501732" cy="501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2703D0B-4F95-0349-9FA4-3F8DF6D674EB}"/>
                </a:ext>
              </a:extLst>
            </p:cNvPr>
            <p:cNvSpPr/>
            <p:nvPr/>
          </p:nvSpPr>
          <p:spPr>
            <a:xfrm>
              <a:off x="8072519" y="2192451"/>
              <a:ext cx="501732" cy="501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6E521FC-57D9-924D-A493-2235E0B6F22A}"/>
                </a:ext>
              </a:extLst>
            </p:cNvPr>
            <p:cNvSpPr/>
            <p:nvPr/>
          </p:nvSpPr>
          <p:spPr>
            <a:xfrm>
              <a:off x="4226660" y="2542074"/>
              <a:ext cx="501732" cy="501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56870FD-E75A-8F40-8D64-86BBB0B96334}"/>
                </a:ext>
              </a:extLst>
            </p:cNvPr>
            <p:cNvSpPr/>
            <p:nvPr/>
          </p:nvSpPr>
          <p:spPr>
            <a:xfrm>
              <a:off x="2572672" y="2273133"/>
              <a:ext cx="501732" cy="5017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1244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EE45-CB93-9043-986F-BC45681F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of XY points to XY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5407-C863-754C-9E99-7988EF1C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efficiency of the algorithm depends strongly on the complexity of the </a:t>
            </a:r>
            <a:r>
              <a:rPr lang="en-US" dirty="0" err="1"/>
              <a:t>kNN</a:t>
            </a:r>
            <a:r>
              <a:rPr lang="en-US" dirty="0"/>
              <a:t> searches</a:t>
            </a:r>
          </a:p>
          <a:p>
            <a:pPr lvl="1"/>
            <a:r>
              <a:rPr lang="en-US" dirty="0"/>
              <a:t>R*-trees can be used to do efficient searching over sets of points</a:t>
            </a:r>
          </a:p>
          <a:p>
            <a:pPr lvl="1"/>
            <a:r>
              <a:rPr lang="en-US" dirty="0"/>
              <a:t>Since databases can be organized this way, the algorithm can be fairly fast</a:t>
            </a:r>
          </a:p>
          <a:p>
            <a:r>
              <a:rPr lang="en-US" dirty="0"/>
              <a:t>Most of the remainder of the work is simply comparing sets of indices (relatively fast) and copying/moving the data (depends 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55567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892B-2608-5F04-EE33-0658842F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503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It is useful to have some statistics for points in datasets that have been associated with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3BAB-6A20-A937-D3FE-300F5AC9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643131"/>
          </a:xfrm>
        </p:spPr>
        <p:txBody>
          <a:bodyPr/>
          <a:lstStyle/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RMS Error: the RMS distances associated with the point-to-point match errors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Variance Error: the variance in the point-to-point match error distances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Mean Shift: the [X Y] shift that would cause the centroids of the two data sets to match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function in the library helps us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C6DC1-14C5-8E1C-A595-535C4BB65BBA}"/>
              </a:ext>
            </a:extLst>
          </p:cNvPr>
          <p:cNvSpPr txBox="1"/>
          <p:nvPr/>
        </p:nvSpPr>
        <p:spPr>
          <a:xfrm>
            <a:off x="2317818" y="4741904"/>
            <a:ext cx="480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Function</a:t>
            </a:r>
            <a:r>
              <a:rPr lang="en-US" dirty="0">
                <a:solidFill>
                  <a:srgbClr val="008013"/>
                </a:solidFill>
                <a:latin typeface="Menlo"/>
              </a:rPr>
              <a:t>: </a:t>
            </a:r>
            <a:r>
              <a:rPr lang="en-US" dirty="0" err="1">
                <a:solidFill>
                  <a:srgbClr val="008013"/>
                </a:solidFill>
                <a:latin typeface="Menlo"/>
              </a:rPr>
              <a:t>fcn_Points_calcPairStatistics.m</a:t>
            </a:r>
            <a:endParaRPr lang="en-US" dirty="0">
              <a:solidFill>
                <a:srgbClr val="008013"/>
              </a:solidFill>
              <a:latin typeface="Menlo"/>
            </a:endParaRPr>
          </a:p>
          <a:p>
            <a:r>
              <a:rPr lang="en-US" dirty="0">
                <a:solidFill>
                  <a:srgbClr val="008013"/>
                </a:solidFill>
                <a:latin typeface="Menlo"/>
              </a:rPr>
              <a:t>Script: </a:t>
            </a:r>
            <a:r>
              <a:rPr lang="en-US" dirty="0" err="1">
                <a:solidFill>
                  <a:srgbClr val="008013"/>
                </a:solidFill>
                <a:latin typeface="Menlo"/>
              </a:rPr>
              <a:t>script_test_fcn_Points_calcPairStatistics.m</a:t>
            </a:r>
            <a:endParaRPr lang="en-US" dirty="0">
              <a:solidFill>
                <a:srgbClr val="008013"/>
              </a:solidFill>
              <a:latin typeface="Menlo"/>
            </a:endParaRPr>
          </a:p>
          <a:p>
            <a:r>
              <a:rPr lang="en-US" dirty="0">
                <a:solidFill>
                  <a:srgbClr val="008013"/>
                </a:solidFill>
                <a:latin typeface="Menl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4497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5F62-72A4-9E5C-61D7-3525CDCC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Another function allows us to modify the statistics of datasets by adjusting XY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5A65-1C68-08B4-A81B-AA315537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55A96-3C0A-7F30-03AA-4E1F2B4460A6}"/>
              </a:ext>
            </a:extLst>
          </p:cNvPr>
          <p:cNvSpPr txBox="1"/>
          <p:nvPr/>
        </p:nvSpPr>
        <p:spPr>
          <a:xfrm>
            <a:off x="1078954" y="5302343"/>
            <a:ext cx="550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Function</a:t>
            </a:r>
            <a:r>
              <a:rPr lang="en-US" dirty="0">
                <a:solidFill>
                  <a:srgbClr val="008013"/>
                </a:solidFill>
                <a:latin typeface="Menlo"/>
              </a:rPr>
              <a:t>: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fcn_Points_adjustPointSetStatistics.m</a:t>
            </a:r>
            <a:r>
              <a:rPr lang="en-US" dirty="0">
                <a:solidFill>
                  <a:srgbClr val="008013"/>
                </a:solidFill>
                <a:latin typeface="Menlo"/>
              </a:rPr>
              <a:t> </a:t>
            </a:r>
          </a:p>
          <a:p>
            <a:r>
              <a:rPr lang="en-US" dirty="0">
                <a:solidFill>
                  <a:srgbClr val="008013"/>
                </a:solidFill>
                <a:latin typeface="Menlo"/>
              </a:rPr>
              <a:t>Script: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script_test_fcn_Points_adjustPointSetStatistics.m</a:t>
            </a:r>
            <a:r>
              <a:rPr lang="en-US" dirty="0">
                <a:solidFill>
                  <a:srgbClr val="008013"/>
                </a:solidFill>
                <a:latin typeface="Menl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538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8EC7-3DAF-C4CE-0BCD-7EE90F70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function in the Feature Extraction library allows users to plot paths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7EDEB-AEFC-ACA1-7C2F-8AD036778B41}"/>
              </a:ext>
            </a:extLst>
          </p:cNvPr>
          <p:cNvSpPr txBox="1"/>
          <p:nvPr/>
        </p:nvSpPr>
        <p:spPr>
          <a:xfrm>
            <a:off x="838200" y="56368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Function: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fcn_Points_plotSetsXY.m</a:t>
            </a:r>
            <a:endParaRPr lang="en-US" sz="1800" b="0" i="0" dirty="0">
              <a:solidFill>
                <a:srgbClr val="008013"/>
              </a:solidFill>
              <a:effectLst/>
              <a:latin typeface="Menlo"/>
            </a:endParaRPr>
          </a:p>
          <a:p>
            <a:r>
              <a:rPr lang="en-US" dirty="0">
                <a:solidFill>
                  <a:srgbClr val="008013"/>
                </a:solidFill>
                <a:latin typeface="Menlo"/>
              </a:rPr>
              <a:t>Script: </a:t>
            </a: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Menlo"/>
              </a:rPr>
              <a:t>No script yet</a:t>
            </a:r>
          </a:p>
          <a:p>
            <a:endParaRPr lang="en-US" sz="1800" b="0" i="0" dirty="0">
              <a:effectLst/>
              <a:latin typeface="Menl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96C2D-64B8-8EEB-86DC-F796A7A2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323" y="16363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7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B1B6-F2CC-0D5B-6A06-0B0DC35A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79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Users can create their own paths using a function in this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788B4-D6F1-1DFB-806E-699B6402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6" y="1621862"/>
            <a:ext cx="53340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49F6ED-FD7E-04EE-9D0D-6526B68CF487}"/>
              </a:ext>
            </a:extLst>
          </p:cNvPr>
          <p:cNvSpPr txBox="1"/>
          <p:nvPr/>
        </p:nvSpPr>
        <p:spPr>
          <a:xfrm>
            <a:off x="2349910" y="567321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inputs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B48E1-9B94-E155-2E96-A6F68677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74" y="1571011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ED9598-C41F-1739-68E8-FB373F0DC1B9}"/>
              </a:ext>
            </a:extLst>
          </p:cNvPr>
          <p:cNvSpPr txBox="1"/>
          <p:nvPr/>
        </p:nvSpPr>
        <p:spPr>
          <a:xfrm>
            <a:off x="8073531" y="5622362"/>
            <a:ext cx="14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Paths created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B2C38-300E-64BC-C848-F027BDD2F7B6}"/>
              </a:ext>
            </a:extLst>
          </p:cNvPr>
          <p:cNvSpPr txBox="1"/>
          <p:nvPr/>
        </p:nvSpPr>
        <p:spPr>
          <a:xfrm>
            <a:off x="1091381" y="60425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Function: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fcn_Points_fillPointSetViaUserInputs.m</a:t>
            </a:r>
            <a:endParaRPr lang="en-US" sz="1800" b="0" i="0" dirty="0">
              <a:solidFill>
                <a:srgbClr val="008013"/>
              </a:solidFill>
              <a:effectLst/>
              <a:latin typeface="Menlo"/>
            </a:endParaRPr>
          </a:p>
          <a:p>
            <a:r>
              <a:rPr lang="en-US" dirty="0">
                <a:solidFill>
                  <a:srgbClr val="008013"/>
                </a:solidFill>
                <a:latin typeface="Menlo"/>
              </a:rPr>
              <a:t>Script: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script_test_fcn_Path_fillPathViaUserInputs.m</a:t>
            </a:r>
            <a:endParaRPr lang="en-US" sz="1800" b="0" i="0" dirty="0">
              <a:effectLst/>
              <a:latin typeface="Menlo"/>
            </a:endParaRPr>
          </a:p>
          <a:p>
            <a:endParaRPr lang="en-US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76785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F722-D461-1621-D143-7C6F047C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Patches are used to represent objects that the vehicle can potentially collide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E2607-5626-0DCC-9DF3-DC3C7C34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Patches are represented as [1 x N] struct array in MATLAB</a:t>
            </a:r>
          </a:p>
          <a:p>
            <a:r>
              <a:rPr lang="en-US" dirty="0"/>
              <a:t>They are primarily defined by the x and y coordinates of their </a:t>
            </a:r>
            <a:r>
              <a:rPr lang="en-US" dirty="0" err="1"/>
              <a:t>verticies</a:t>
            </a:r>
            <a:r>
              <a:rPr lang="en-US" dirty="0"/>
              <a:t> inputted  as two [M x 1] vectors for x and y, and a [1 x 3] RBG color vector.</a:t>
            </a:r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ECD7842C-1914-F63E-284C-F2F98B7AC19A}"/>
              </a:ext>
            </a:extLst>
          </p:cNvPr>
          <p:cNvSpPr/>
          <p:nvPr/>
        </p:nvSpPr>
        <p:spPr>
          <a:xfrm rot="19860125">
            <a:off x="4246257" y="4110825"/>
            <a:ext cx="1910184" cy="1258722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F68937-E85D-FFAF-280A-CE1E8F1C81C7}"/>
              </a:ext>
            </a:extLst>
          </p:cNvPr>
          <p:cNvSpPr/>
          <p:nvPr/>
        </p:nvSpPr>
        <p:spPr>
          <a:xfrm>
            <a:off x="4149213" y="4837471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721698-3203-36DA-2F0A-3163A52D10CF}"/>
              </a:ext>
            </a:extLst>
          </p:cNvPr>
          <p:cNvSpPr/>
          <p:nvPr/>
        </p:nvSpPr>
        <p:spPr>
          <a:xfrm>
            <a:off x="5697794" y="3690139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1C507B-6F79-F48E-83D0-604B968BC0C9}"/>
              </a:ext>
            </a:extLst>
          </p:cNvPr>
          <p:cNvSpPr/>
          <p:nvPr/>
        </p:nvSpPr>
        <p:spPr>
          <a:xfrm>
            <a:off x="6305233" y="4800895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07FC4F-18CD-3557-D93C-C8BA23055BF9}"/>
              </a:ext>
            </a:extLst>
          </p:cNvPr>
          <p:cNvSpPr/>
          <p:nvPr/>
        </p:nvSpPr>
        <p:spPr>
          <a:xfrm>
            <a:off x="4619001" y="5717081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BD58-C274-3DDC-8AE1-CDA5C95A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Sample patches are used to illustrate how patched are implemented in the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3BCAE-F6D0-60C8-1699-079FAF6C3BC0}"/>
              </a:ext>
            </a:extLst>
          </p:cNvPr>
          <p:cNvSpPr txBox="1"/>
          <p:nvPr/>
        </p:nvSpPr>
        <p:spPr>
          <a:xfrm>
            <a:off x="6440129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Function: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fcn_Patch_fillSamplePatches.m</a:t>
            </a:r>
            <a:endParaRPr lang="en-US" sz="1800" b="0" i="0" dirty="0">
              <a:solidFill>
                <a:srgbClr val="008013"/>
              </a:solidFill>
              <a:effectLst/>
              <a:latin typeface="Menlo"/>
            </a:endParaRPr>
          </a:p>
          <a:p>
            <a:r>
              <a:rPr lang="en-US" dirty="0">
                <a:solidFill>
                  <a:srgbClr val="008013"/>
                </a:solidFill>
                <a:latin typeface="Menlo"/>
              </a:rPr>
              <a:t>Script: </a:t>
            </a: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Menlo"/>
              </a:rPr>
              <a:t>No script yet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673ED-E2FB-F6DD-91CA-9A146E39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9817"/>
            <a:ext cx="5214058" cy="39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9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7A65-AC92-C903-B823-7896F7EF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299"/>
            <a:ext cx="10515600" cy="1325563"/>
          </a:xfrm>
        </p:spPr>
        <p:txBody>
          <a:bodyPr/>
          <a:lstStyle/>
          <a:p>
            <a:r>
              <a:rPr lang="en-US" dirty="0"/>
              <a:t>These patches can be easily visualized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59ECE-F1A3-719D-9CFA-B38FB7D934AA}"/>
              </a:ext>
            </a:extLst>
          </p:cNvPr>
          <p:cNvSpPr txBox="1"/>
          <p:nvPr/>
        </p:nvSpPr>
        <p:spPr>
          <a:xfrm>
            <a:off x="1120879" y="5106149"/>
            <a:ext cx="4100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Function: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fcn_Patch_plotPatch.m</a:t>
            </a:r>
            <a:endParaRPr lang="en-US" sz="1800" b="0" i="0" dirty="0">
              <a:solidFill>
                <a:srgbClr val="008013"/>
              </a:solidFill>
              <a:effectLst/>
              <a:latin typeface="Menlo"/>
            </a:endParaRPr>
          </a:p>
          <a:p>
            <a:r>
              <a:rPr lang="en-US" dirty="0">
                <a:solidFill>
                  <a:srgbClr val="008013"/>
                </a:solidFill>
                <a:latin typeface="Menlo"/>
              </a:rPr>
              <a:t>Script: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script_test_fcn_Patch_plotPatch.m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67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8317-2FD0-84F6-CD79-C09932F1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1" y="2847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library allows users to interactively create patches through color selection and mouse clicks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D5060-92BE-EA0D-18E5-2A60CD9FD27D}"/>
              </a:ext>
            </a:extLst>
          </p:cNvPr>
          <p:cNvSpPr txBox="1"/>
          <p:nvPr/>
        </p:nvSpPr>
        <p:spPr>
          <a:xfrm>
            <a:off x="1124670" y="56499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Function</a:t>
            </a:r>
            <a:r>
              <a:rPr lang="en-US" dirty="0">
                <a:solidFill>
                  <a:srgbClr val="008013"/>
                </a:solidFill>
                <a:latin typeface="Menlo"/>
              </a:rPr>
              <a:t>: </a:t>
            </a:r>
            <a:r>
              <a:rPr lang="en-US" dirty="0" err="1">
                <a:solidFill>
                  <a:srgbClr val="008013"/>
                </a:solidFill>
                <a:latin typeface="Menlo"/>
              </a:rPr>
              <a:t>fcn_Patch_fillPatchArrayViaUserInputs.m</a:t>
            </a:r>
            <a:endParaRPr lang="en-US" dirty="0">
              <a:solidFill>
                <a:srgbClr val="008013"/>
              </a:solidFill>
              <a:latin typeface="Menlo"/>
            </a:endParaRPr>
          </a:p>
          <a:p>
            <a:r>
              <a:rPr lang="en-US" dirty="0">
                <a:solidFill>
                  <a:srgbClr val="008013"/>
                </a:solidFill>
                <a:latin typeface="Menlo"/>
              </a:rPr>
              <a:t>Script: </a:t>
            </a: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Menlo"/>
              </a:rPr>
              <a:t>No script yet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C3578-0193-3BEE-3AB9-10C1302A1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93" t="2151" r="31936" b="39498"/>
          <a:stretch/>
        </p:blipFill>
        <p:spPr>
          <a:xfrm>
            <a:off x="113883" y="1965290"/>
            <a:ext cx="3456384" cy="31191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BB0AB0F-DFCF-2604-04F1-3DB105F937AE}"/>
              </a:ext>
            </a:extLst>
          </p:cNvPr>
          <p:cNvSpPr/>
          <p:nvPr/>
        </p:nvSpPr>
        <p:spPr>
          <a:xfrm>
            <a:off x="3689701" y="3249873"/>
            <a:ext cx="482969" cy="450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40A1F9-CE2A-3309-EBB7-493251E83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74" t="3154" r="32368" b="41076"/>
          <a:stretch/>
        </p:blipFill>
        <p:spPr>
          <a:xfrm>
            <a:off x="4249804" y="1965289"/>
            <a:ext cx="3565390" cy="3119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D45975-AF32-6098-AAED-C39FA9A462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42" t="13480" r="33407" b="29817"/>
          <a:stretch/>
        </p:blipFill>
        <p:spPr>
          <a:xfrm>
            <a:off x="8494731" y="1965291"/>
            <a:ext cx="3506048" cy="311917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9CA9B34-5878-13AC-966A-40A5EEA0AD9D}"/>
              </a:ext>
            </a:extLst>
          </p:cNvPr>
          <p:cNvSpPr/>
          <p:nvPr/>
        </p:nvSpPr>
        <p:spPr>
          <a:xfrm>
            <a:off x="7927875" y="3249873"/>
            <a:ext cx="482969" cy="450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9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1659</Words>
  <Application>Microsoft Office PowerPoint</Application>
  <PresentationFormat>Widescreen</PresentationFormat>
  <Paragraphs>181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Menlo</vt:lpstr>
      <vt:lpstr>Roboto</vt:lpstr>
      <vt:lpstr>Office Theme</vt:lpstr>
      <vt:lpstr>Detecting Collisions</vt:lpstr>
      <vt:lpstr>This presentation is organized as follows</vt:lpstr>
      <vt:lpstr>Checking inputs to function is a useful way to avoid input errors</vt:lpstr>
      <vt:lpstr>A function in the Feature Extraction library allows users to plot paths</vt:lpstr>
      <vt:lpstr>Users can create their own paths using a function in this library</vt:lpstr>
      <vt:lpstr>Patches are used to represent objects that the vehicle can potentially collide into</vt:lpstr>
      <vt:lpstr>Sample patches are used to illustrate how patched are implemented in the library</vt:lpstr>
      <vt:lpstr>These patches can be easily visualized </vt:lpstr>
      <vt:lpstr>The library allows users to interactively create patches through color selection and mouse clicks</vt:lpstr>
      <vt:lpstr>Axis Aligned Bounding Boxes (AABB), which are useful when working with collision detection, can be determined for each of the patches</vt:lpstr>
      <vt:lpstr>Basic definitions</vt:lpstr>
      <vt:lpstr>We define the following vehicle properties</vt:lpstr>
      <vt:lpstr>The heading angle is defined as the angle between the positive x axis and vehicle’s direction of travel</vt:lpstr>
      <vt:lpstr>A function in the library enables the finding of the inner and outer radius of circular trajectory that the vehicle can clear without collision</vt:lpstr>
      <vt:lpstr>Finding the collision points between obstacles and a vehicle travelling down a straight path</vt:lpstr>
      <vt:lpstr>The strategy</vt:lpstr>
      <vt:lpstr>Rotate (about CG) the vehicle and obstacles to point to the x-axis (to turn any situation into a standard problem) – use a rotation matrix</vt:lpstr>
      <vt:lpstr>Use polyxpoly (matlab function to find intersection between two polylines) to find points of collision</vt:lpstr>
      <vt:lpstr>We then check to see if there are any vertices of the object that lie on this rotated path</vt:lpstr>
      <vt:lpstr>We then check to see if there have been any collisions</vt:lpstr>
      <vt:lpstr>Once this point is obtained, we rotate and translate it back to the original coordinate space</vt:lpstr>
      <vt:lpstr>There are several test cases that the algorithm can encounter</vt:lpstr>
      <vt:lpstr>PowerPoint Presentation</vt:lpstr>
      <vt:lpstr>The algorithm displays the location of the minimum clearances on the figure as near misses</vt:lpstr>
      <vt:lpstr>We can also have these different test cases plotted as a single scenario</vt:lpstr>
      <vt:lpstr>X,Y points from two different datasets can be paired as an application of machine leaning (k-nearest neighbor algorithm)</vt:lpstr>
      <vt:lpstr>In this problem, we want to associate X,Y data points in one data set (a map, for example) with X,Y data points in another data set</vt:lpstr>
      <vt:lpstr>Association of XY points to XY points</vt:lpstr>
      <vt:lpstr>Nearest-neighbor or k-nearest-neighbor (kNN) searches are well-researched machine learning algorithms that can help determine mutual matches</vt:lpstr>
      <vt:lpstr>There may be points in set A that are the closest for multiple points in set B, or points that are never identified as a nearest neighbor. </vt:lpstr>
      <vt:lpstr>How the algorithm works</vt:lpstr>
      <vt:lpstr>How the algorithm works (continued)</vt:lpstr>
      <vt:lpstr>Association of XY points to XY points</vt:lpstr>
      <vt:lpstr>It is useful to have some statistics for points in datasets that have been associated with each other</vt:lpstr>
      <vt:lpstr>Another function allows us to modify the statistics of datasets by adjusting XY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Collisions</dc:title>
  <dc:creator>shashank g</dc:creator>
  <cp:lastModifiedBy>shashank g</cp:lastModifiedBy>
  <cp:revision>47</cp:revision>
  <dcterms:created xsi:type="dcterms:W3CDTF">2022-06-28T07:24:43Z</dcterms:created>
  <dcterms:modified xsi:type="dcterms:W3CDTF">2022-07-01T04:41:21Z</dcterms:modified>
</cp:coreProperties>
</file>