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63" r:id="rId3"/>
    <p:sldId id="257" r:id="rId4"/>
    <p:sldId id="258" r:id="rId5"/>
    <p:sldId id="259" r:id="rId6"/>
    <p:sldId id="261" r:id="rId7"/>
    <p:sldId id="262" r:id="rId8"/>
    <p:sldId id="266" r:id="rId9"/>
    <p:sldId id="278" r:id="rId10"/>
    <p:sldId id="279" r:id="rId11"/>
    <p:sldId id="268" r:id="rId12"/>
    <p:sldId id="269" r:id="rId13"/>
    <p:sldId id="270" r:id="rId14"/>
    <p:sldId id="271" r:id="rId15"/>
    <p:sldId id="272" r:id="rId16"/>
    <p:sldId id="273" r:id="rId17"/>
    <p:sldId id="274" r:id="rId18"/>
    <p:sldId id="276" r:id="rId19"/>
    <p:sldId id="280" r:id="rId20"/>
    <p:sldId id="267" r:id="rId21"/>
    <p:sldId id="284" r:id="rId22"/>
    <p:sldId id="282" r:id="rId23"/>
    <p:sldId id="281" r:id="rId24"/>
    <p:sldId id="283" r:id="rId25"/>
    <p:sldId id="285" r:id="rId26"/>
    <p:sldId id="287"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D8E620-39A0-6CB3-6466-AC854744F16C}" name="Craig Beal" initials="CB" userId="2ba698f1fdd9735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52"/>
    <p:restoredTop sz="94695"/>
  </p:normalViewPr>
  <p:slideViewPr>
    <p:cSldViewPr snapToGrid="0" snapToObjects="1">
      <p:cViewPr varScale="1">
        <p:scale>
          <a:sx n="96" d="100"/>
          <a:sy n="96" d="100"/>
        </p:scale>
        <p:origin x="17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5F55F3-6C47-6F44-AA6F-8C97BF80ABB6}" type="datetimeFigureOut">
              <a:rPr lang="en-US" smtClean="0"/>
              <a:t>5/18/22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FB87A-38AE-FD43-80BF-6BA280226820}" type="slidenum">
              <a:rPr lang="en-US" smtClean="0"/>
              <a:t>‹#›</a:t>
            </a:fld>
            <a:endParaRPr lang="en-US"/>
          </a:p>
        </p:txBody>
      </p:sp>
    </p:spTree>
    <p:extLst>
      <p:ext uri="{BB962C8B-B14F-4D97-AF65-F5344CB8AC3E}">
        <p14:creationId xmlns:p14="http://schemas.microsoft.com/office/powerpoint/2010/main" val="3029776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EFB87A-38AE-FD43-80BF-6BA280226820}" type="slidenum">
              <a:rPr lang="en-US" smtClean="0"/>
              <a:t>3</a:t>
            </a:fld>
            <a:endParaRPr lang="en-US"/>
          </a:p>
        </p:txBody>
      </p:sp>
    </p:spTree>
    <p:extLst>
      <p:ext uri="{BB962C8B-B14F-4D97-AF65-F5344CB8AC3E}">
        <p14:creationId xmlns:p14="http://schemas.microsoft.com/office/powerpoint/2010/main" val="45817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EFB87A-38AE-FD43-80BF-6BA280226820}" type="slidenum">
              <a:rPr lang="en-US" smtClean="0"/>
              <a:t>17</a:t>
            </a:fld>
            <a:endParaRPr lang="en-US"/>
          </a:p>
        </p:txBody>
      </p:sp>
    </p:spTree>
    <p:extLst>
      <p:ext uri="{BB962C8B-B14F-4D97-AF65-F5344CB8AC3E}">
        <p14:creationId xmlns:p14="http://schemas.microsoft.com/office/powerpoint/2010/main" val="2438770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EFB87A-38AE-FD43-80BF-6BA280226820}" type="slidenum">
              <a:rPr lang="en-US" smtClean="0"/>
              <a:t>18</a:t>
            </a:fld>
            <a:endParaRPr lang="en-US"/>
          </a:p>
        </p:txBody>
      </p:sp>
    </p:spTree>
    <p:extLst>
      <p:ext uri="{BB962C8B-B14F-4D97-AF65-F5344CB8AC3E}">
        <p14:creationId xmlns:p14="http://schemas.microsoft.com/office/powerpoint/2010/main" val="320148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EFB87A-38AE-FD43-80BF-6BA280226820}" type="slidenum">
              <a:rPr lang="en-US" smtClean="0"/>
              <a:t>25</a:t>
            </a:fld>
            <a:endParaRPr lang="en-US"/>
          </a:p>
        </p:txBody>
      </p:sp>
    </p:spTree>
    <p:extLst>
      <p:ext uri="{BB962C8B-B14F-4D97-AF65-F5344CB8AC3E}">
        <p14:creationId xmlns:p14="http://schemas.microsoft.com/office/powerpoint/2010/main" val="3823670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EFB87A-38AE-FD43-80BF-6BA280226820}" type="slidenum">
              <a:rPr lang="en-US" smtClean="0"/>
              <a:t>27</a:t>
            </a:fld>
            <a:endParaRPr lang="en-US"/>
          </a:p>
        </p:txBody>
      </p:sp>
    </p:spTree>
    <p:extLst>
      <p:ext uri="{BB962C8B-B14F-4D97-AF65-F5344CB8AC3E}">
        <p14:creationId xmlns:p14="http://schemas.microsoft.com/office/powerpoint/2010/main" val="107467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B410-C807-3645-88A4-76526EF455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4EBBAB-9082-6342-A261-DC95DF2A2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61AE89-036E-1741-AB60-FF9239A86E03}"/>
              </a:ext>
            </a:extLst>
          </p:cNvPr>
          <p:cNvSpPr>
            <a:spLocks noGrp="1"/>
          </p:cNvSpPr>
          <p:nvPr>
            <p:ph type="dt" sz="half" idx="10"/>
          </p:nvPr>
        </p:nvSpPr>
        <p:spPr>
          <a:xfrm>
            <a:off x="262002" y="6356350"/>
            <a:ext cx="2743200" cy="365125"/>
          </a:xfrm>
          <a:prstGeom prst="rect">
            <a:avLst/>
          </a:prstGeom>
        </p:spPr>
        <p:txBody>
          <a:bodyPr/>
          <a:lstStyle/>
          <a:p>
            <a:fld id="{34B42132-7ACE-EE46-9408-A55182111835}" type="datetimeFigureOut">
              <a:rPr lang="en-US" smtClean="0"/>
              <a:t>5/18/22</a:t>
            </a:fld>
            <a:endParaRPr lang="en-US"/>
          </a:p>
        </p:txBody>
      </p:sp>
      <p:sp>
        <p:nvSpPr>
          <p:cNvPr id="5" name="Footer Placeholder 4">
            <a:extLst>
              <a:ext uri="{FF2B5EF4-FFF2-40B4-BE49-F238E27FC236}">
                <a16:creationId xmlns:a16="http://schemas.microsoft.com/office/drawing/2014/main" id="{63885529-8205-C74B-BFD1-F0392F23343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FFA379F-22EA-3F49-8A05-44569251281E}"/>
              </a:ext>
            </a:extLst>
          </p:cNvPr>
          <p:cNvSpPr>
            <a:spLocks noGrp="1"/>
          </p:cNvSpPr>
          <p:nvPr>
            <p:ph type="sldNum" sz="quarter" idx="12"/>
          </p:nvPr>
        </p:nvSpPr>
        <p:spPr>
          <a:xfrm>
            <a:off x="9244207" y="6349478"/>
            <a:ext cx="2743200" cy="365125"/>
          </a:xfrm>
          <a:prstGeom prst="rect">
            <a:avLst/>
          </a:prstGeom>
        </p:spPr>
        <p:txBody>
          <a:bodyPr/>
          <a:lstStyle/>
          <a:p>
            <a:fld id="{16965030-5BDC-D84D-BFAB-F38E12B48663}" type="slidenum">
              <a:rPr lang="en-US" smtClean="0"/>
              <a:t>‹#›</a:t>
            </a:fld>
            <a:endParaRPr lang="en-US"/>
          </a:p>
        </p:txBody>
      </p:sp>
    </p:spTree>
    <p:extLst>
      <p:ext uri="{BB962C8B-B14F-4D97-AF65-F5344CB8AC3E}">
        <p14:creationId xmlns:p14="http://schemas.microsoft.com/office/powerpoint/2010/main" val="352672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9AA7-451D-3146-9164-C2DBCC0BC8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B6CEA9-45D7-A742-B6FD-8EF6B5CCE8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F97B7-C4BB-C645-B63A-B5607D7A9BB9}"/>
              </a:ext>
            </a:extLst>
          </p:cNvPr>
          <p:cNvSpPr>
            <a:spLocks noGrp="1"/>
          </p:cNvSpPr>
          <p:nvPr>
            <p:ph type="dt" sz="half" idx="10"/>
          </p:nvPr>
        </p:nvSpPr>
        <p:spPr>
          <a:xfrm>
            <a:off x="262002" y="6356350"/>
            <a:ext cx="2743200" cy="365125"/>
          </a:xfrm>
          <a:prstGeom prst="rect">
            <a:avLst/>
          </a:prstGeom>
        </p:spPr>
        <p:txBody>
          <a:bodyPr/>
          <a:lstStyle/>
          <a:p>
            <a:fld id="{34B42132-7ACE-EE46-9408-A55182111835}" type="datetimeFigureOut">
              <a:rPr lang="en-US" smtClean="0"/>
              <a:t>5/18/22</a:t>
            </a:fld>
            <a:endParaRPr lang="en-US"/>
          </a:p>
        </p:txBody>
      </p:sp>
      <p:sp>
        <p:nvSpPr>
          <p:cNvPr id="5" name="Footer Placeholder 4">
            <a:extLst>
              <a:ext uri="{FF2B5EF4-FFF2-40B4-BE49-F238E27FC236}">
                <a16:creationId xmlns:a16="http://schemas.microsoft.com/office/drawing/2014/main" id="{10673AF7-5510-C242-8030-655BE41EF4C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AA262C4-C9FC-D849-BFB4-647EB87C9748}"/>
              </a:ext>
            </a:extLst>
          </p:cNvPr>
          <p:cNvSpPr>
            <a:spLocks noGrp="1"/>
          </p:cNvSpPr>
          <p:nvPr>
            <p:ph type="sldNum" sz="quarter" idx="12"/>
          </p:nvPr>
        </p:nvSpPr>
        <p:spPr>
          <a:xfrm>
            <a:off x="9244207" y="6349478"/>
            <a:ext cx="2743200" cy="365125"/>
          </a:xfrm>
          <a:prstGeom prst="rect">
            <a:avLst/>
          </a:prstGeom>
        </p:spPr>
        <p:txBody>
          <a:bodyPr/>
          <a:lstStyle/>
          <a:p>
            <a:fld id="{16965030-5BDC-D84D-BFAB-F38E12B48663}" type="slidenum">
              <a:rPr lang="en-US" smtClean="0"/>
              <a:t>‹#›</a:t>
            </a:fld>
            <a:endParaRPr lang="en-US"/>
          </a:p>
        </p:txBody>
      </p:sp>
    </p:spTree>
    <p:extLst>
      <p:ext uri="{BB962C8B-B14F-4D97-AF65-F5344CB8AC3E}">
        <p14:creationId xmlns:p14="http://schemas.microsoft.com/office/powerpoint/2010/main" val="246748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4DE10-C525-D94F-947C-BD4CE949D3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710050-DBB8-2B43-85F2-3590A41171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8BFB75-A3ED-B649-9969-5D7416150F07}"/>
              </a:ext>
            </a:extLst>
          </p:cNvPr>
          <p:cNvSpPr>
            <a:spLocks noGrp="1"/>
          </p:cNvSpPr>
          <p:nvPr>
            <p:ph type="dt" sz="half" idx="10"/>
          </p:nvPr>
        </p:nvSpPr>
        <p:spPr>
          <a:xfrm>
            <a:off x="262002" y="6356350"/>
            <a:ext cx="2743200" cy="365125"/>
          </a:xfrm>
          <a:prstGeom prst="rect">
            <a:avLst/>
          </a:prstGeom>
        </p:spPr>
        <p:txBody>
          <a:bodyPr/>
          <a:lstStyle/>
          <a:p>
            <a:fld id="{34B42132-7ACE-EE46-9408-A55182111835}" type="datetimeFigureOut">
              <a:rPr lang="en-US" smtClean="0"/>
              <a:t>5/18/22</a:t>
            </a:fld>
            <a:endParaRPr lang="en-US"/>
          </a:p>
        </p:txBody>
      </p:sp>
      <p:sp>
        <p:nvSpPr>
          <p:cNvPr id="5" name="Footer Placeholder 4">
            <a:extLst>
              <a:ext uri="{FF2B5EF4-FFF2-40B4-BE49-F238E27FC236}">
                <a16:creationId xmlns:a16="http://schemas.microsoft.com/office/drawing/2014/main" id="{58A9BAFC-5D7F-064A-A72D-3A0A097B64F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8003FC3-CDD8-414E-A868-1A9EDD606407}"/>
              </a:ext>
            </a:extLst>
          </p:cNvPr>
          <p:cNvSpPr>
            <a:spLocks noGrp="1"/>
          </p:cNvSpPr>
          <p:nvPr>
            <p:ph type="sldNum" sz="quarter" idx="12"/>
          </p:nvPr>
        </p:nvSpPr>
        <p:spPr>
          <a:xfrm>
            <a:off x="9244207" y="6349478"/>
            <a:ext cx="2743200" cy="365125"/>
          </a:xfrm>
          <a:prstGeom prst="rect">
            <a:avLst/>
          </a:prstGeom>
        </p:spPr>
        <p:txBody>
          <a:bodyPr/>
          <a:lstStyle/>
          <a:p>
            <a:fld id="{16965030-5BDC-D84D-BFAB-F38E12B48663}" type="slidenum">
              <a:rPr lang="en-US" smtClean="0"/>
              <a:t>‹#›</a:t>
            </a:fld>
            <a:endParaRPr lang="en-US"/>
          </a:p>
        </p:txBody>
      </p:sp>
    </p:spTree>
    <p:extLst>
      <p:ext uri="{BB962C8B-B14F-4D97-AF65-F5344CB8AC3E}">
        <p14:creationId xmlns:p14="http://schemas.microsoft.com/office/powerpoint/2010/main" val="38707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B894-0CEE-3E48-AE8E-3FD47E337B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67F901-BC0C-D445-870F-EDD75E5A29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3647D-981F-324B-B792-9356942A1D23}"/>
              </a:ext>
            </a:extLst>
          </p:cNvPr>
          <p:cNvSpPr>
            <a:spLocks noGrp="1"/>
          </p:cNvSpPr>
          <p:nvPr>
            <p:ph type="dt" sz="half" idx="10"/>
          </p:nvPr>
        </p:nvSpPr>
        <p:spPr>
          <a:xfrm>
            <a:off x="262002" y="6356350"/>
            <a:ext cx="2743200" cy="365125"/>
          </a:xfrm>
          <a:prstGeom prst="rect">
            <a:avLst/>
          </a:prstGeom>
        </p:spPr>
        <p:txBody>
          <a:bodyPr/>
          <a:lstStyle/>
          <a:p>
            <a:fld id="{34B42132-7ACE-EE46-9408-A55182111835}" type="datetimeFigureOut">
              <a:rPr lang="en-US" smtClean="0"/>
              <a:t>5/18/22</a:t>
            </a:fld>
            <a:endParaRPr lang="en-US"/>
          </a:p>
        </p:txBody>
      </p:sp>
      <p:sp>
        <p:nvSpPr>
          <p:cNvPr id="5" name="Footer Placeholder 4">
            <a:extLst>
              <a:ext uri="{FF2B5EF4-FFF2-40B4-BE49-F238E27FC236}">
                <a16:creationId xmlns:a16="http://schemas.microsoft.com/office/drawing/2014/main" id="{BDD47D3D-B936-6A41-BC48-0CFE7C9D5864}"/>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73E2A7BC-2EBF-DE4F-8A52-4678D52A6265}"/>
              </a:ext>
            </a:extLst>
          </p:cNvPr>
          <p:cNvSpPr>
            <a:spLocks noGrp="1"/>
          </p:cNvSpPr>
          <p:nvPr>
            <p:ph type="sldNum" sz="quarter" idx="12"/>
          </p:nvPr>
        </p:nvSpPr>
        <p:spPr>
          <a:xfrm>
            <a:off x="9244207" y="6349478"/>
            <a:ext cx="2743200" cy="365125"/>
          </a:xfrm>
          <a:prstGeom prst="rect">
            <a:avLst/>
          </a:prstGeom>
        </p:spPr>
        <p:txBody>
          <a:bodyPr/>
          <a:lstStyle/>
          <a:p>
            <a:fld id="{16965030-5BDC-D84D-BFAB-F38E12B48663}" type="slidenum">
              <a:rPr lang="en-US" smtClean="0"/>
              <a:t>‹#›</a:t>
            </a:fld>
            <a:endParaRPr lang="en-US"/>
          </a:p>
        </p:txBody>
      </p:sp>
    </p:spTree>
    <p:extLst>
      <p:ext uri="{BB962C8B-B14F-4D97-AF65-F5344CB8AC3E}">
        <p14:creationId xmlns:p14="http://schemas.microsoft.com/office/powerpoint/2010/main" val="427781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BD98-A211-3C4C-A9CD-1FC5CFA517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51869A-64B6-1648-8960-E7A3E03B4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B4FA8C-8668-1546-BEAC-90F9D932DDC9}"/>
              </a:ext>
            </a:extLst>
          </p:cNvPr>
          <p:cNvSpPr>
            <a:spLocks noGrp="1"/>
          </p:cNvSpPr>
          <p:nvPr>
            <p:ph type="dt" sz="half" idx="10"/>
          </p:nvPr>
        </p:nvSpPr>
        <p:spPr>
          <a:xfrm>
            <a:off x="262002" y="6356350"/>
            <a:ext cx="2743200" cy="365125"/>
          </a:xfrm>
          <a:prstGeom prst="rect">
            <a:avLst/>
          </a:prstGeom>
        </p:spPr>
        <p:txBody>
          <a:bodyPr/>
          <a:lstStyle/>
          <a:p>
            <a:fld id="{34B42132-7ACE-EE46-9408-A55182111835}" type="datetimeFigureOut">
              <a:rPr lang="en-US" smtClean="0"/>
              <a:t>5/18/22</a:t>
            </a:fld>
            <a:endParaRPr lang="en-US"/>
          </a:p>
        </p:txBody>
      </p:sp>
      <p:sp>
        <p:nvSpPr>
          <p:cNvPr id="5" name="Footer Placeholder 4">
            <a:extLst>
              <a:ext uri="{FF2B5EF4-FFF2-40B4-BE49-F238E27FC236}">
                <a16:creationId xmlns:a16="http://schemas.microsoft.com/office/drawing/2014/main" id="{032AACEA-4B18-B14A-8800-E35A676E06B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B647165-AB9C-364E-8070-50ED963DD029}"/>
              </a:ext>
            </a:extLst>
          </p:cNvPr>
          <p:cNvSpPr>
            <a:spLocks noGrp="1"/>
          </p:cNvSpPr>
          <p:nvPr>
            <p:ph type="sldNum" sz="quarter" idx="12"/>
          </p:nvPr>
        </p:nvSpPr>
        <p:spPr>
          <a:xfrm>
            <a:off x="9244207" y="6349478"/>
            <a:ext cx="2743200" cy="365125"/>
          </a:xfrm>
          <a:prstGeom prst="rect">
            <a:avLst/>
          </a:prstGeom>
        </p:spPr>
        <p:txBody>
          <a:bodyPr/>
          <a:lstStyle/>
          <a:p>
            <a:fld id="{16965030-5BDC-D84D-BFAB-F38E12B48663}" type="slidenum">
              <a:rPr lang="en-US" smtClean="0"/>
              <a:t>‹#›</a:t>
            </a:fld>
            <a:endParaRPr lang="en-US"/>
          </a:p>
        </p:txBody>
      </p:sp>
    </p:spTree>
    <p:extLst>
      <p:ext uri="{BB962C8B-B14F-4D97-AF65-F5344CB8AC3E}">
        <p14:creationId xmlns:p14="http://schemas.microsoft.com/office/powerpoint/2010/main" val="15568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AC71-373C-344F-A3A7-F218CE2C49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FDD59-C715-1444-B2C6-E56944692F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D88998-ECC3-BB4D-A327-861F73D399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813132-D41D-9340-9FEC-3B8EBC27A610}"/>
              </a:ext>
            </a:extLst>
          </p:cNvPr>
          <p:cNvSpPr>
            <a:spLocks noGrp="1"/>
          </p:cNvSpPr>
          <p:nvPr>
            <p:ph type="dt" sz="half" idx="10"/>
          </p:nvPr>
        </p:nvSpPr>
        <p:spPr>
          <a:xfrm>
            <a:off x="262002" y="6356350"/>
            <a:ext cx="2743200" cy="365125"/>
          </a:xfrm>
          <a:prstGeom prst="rect">
            <a:avLst/>
          </a:prstGeom>
        </p:spPr>
        <p:txBody>
          <a:bodyPr/>
          <a:lstStyle/>
          <a:p>
            <a:fld id="{34B42132-7ACE-EE46-9408-A55182111835}" type="datetimeFigureOut">
              <a:rPr lang="en-US" smtClean="0"/>
              <a:t>5/18/22</a:t>
            </a:fld>
            <a:endParaRPr lang="en-US"/>
          </a:p>
        </p:txBody>
      </p:sp>
      <p:sp>
        <p:nvSpPr>
          <p:cNvPr id="6" name="Footer Placeholder 5">
            <a:extLst>
              <a:ext uri="{FF2B5EF4-FFF2-40B4-BE49-F238E27FC236}">
                <a16:creationId xmlns:a16="http://schemas.microsoft.com/office/drawing/2014/main" id="{44282EBB-2C06-3F4A-B1F3-106D175015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FF52E0D-CA56-344C-A6DB-ACA7327BC4F8}"/>
              </a:ext>
            </a:extLst>
          </p:cNvPr>
          <p:cNvSpPr>
            <a:spLocks noGrp="1"/>
          </p:cNvSpPr>
          <p:nvPr>
            <p:ph type="sldNum" sz="quarter" idx="12"/>
          </p:nvPr>
        </p:nvSpPr>
        <p:spPr>
          <a:xfrm>
            <a:off x="9244207" y="6349478"/>
            <a:ext cx="2743200" cy="365125"/>
          </a:xfrm>
          <a:prstGeom prst="rect">
            <a:avLst/>
          </a:prstGeom>
        </p:spPr>
        <p:txBody>
          <a:bodyPr/>
          <a:lstStyle/>
          <a:p>
            <a:fld id="{16965030-5BDC-D84D-BFAB-F38E12B48663}" type="slidenum">
              <a:rPr lang="en-US" smtClean="0"/>
              <a:t>‹#›</a:t>
            </a:fld>
            <a:endParaRPr lang="en-US"/>
          </a:p>
        </p:txBody>
      </p:sp>
    </p:spTree>
    <p:extLst>
      <p:ext uri="{BB962C8B-B14F-4D97-AF65-F5344CB8AC3E}">
        <p14:creationId xmlns:p14="http://schemas.microsoft.com/office/powerpoint/2010/main" val="916516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800B-22F7-724F-BA05-4F8F0A6C45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F2F6A3-70D5-E242-9935-D3CB1BC956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4EAB84-5D8A-5140-8CCF-C521BB93D3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6F62DC-EBB4-F64F-A4E3-3C11ABA916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47C845-8408-7042-916C-0F91A7506A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2A0084-E5D7-0546-8336-1A85D2F8B637}"/>
              </a:ext>
            </a:extLst>
          </p:cNvPr>
          <p:cNvSpPr>
            <a:spLocks noGrp="1"/>
          </p:cNvSpPr>
          <p:nvPr>
            <p:ph type="dt" sz="half" idx="10"/>
          </p:nvPr>
        </p:nvSpPr>
        <p:spPr>
          <a:xfrm>
            <a:off x="262002" y="6356350"/>
            <a:ext cx="2743200" cy="365125"/>
          </a:xfrm>
          <a:prstGeom prst="rect">
            <a:avLst/>
          </a:prstGeom>
        </p:spPr>
        <p:txBody>
          <a:bodyPr/>
          <a:lstStyle/>
          <a:p>
            <a:fld id="{34B42132-7ACE-EE46-9408-A55182111835}" type="datetimeFigureOut">
              <a:rPr lang="en-US" smtClean="0"/>
              <a:t>5/18/22</a:t>
            </a:fld>
            <a:endParaRPr lang="en-US"/>
          </a:p>
        </p:txBody>
      </p:sp>
      <p:sp>
        <p:nvSpPr>
          <p:cNvPr id="8" name="Footer Placeholder 7">
            <a:extLst>
              <a:ext uri="{FF2B5EF4-FFF2-40B4-BE49-F238E27FC236}">
                <a16:creationId xmlns:a16="http://schemas.microsoft.com/office/drawing/2014/main" id="{314F335A-3D39-3946-9E6E-2CDB2AE72D6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1A604E02-9A58-3642-A37D-0FDC88B1351F}"/>
              </a:ext>
            </a:extLst>
          </p:cNvPr>
          <p:cNvSpPr>
            <a:spLocks noGrp="1"/>
          </p:cNvSpPr>
          <p:nvPr>
            <p:ph type="sldNum" sz="quarter" idx="12"/>
          </p:nvPr>
        </p:nvSpPr>
        <p:spPr>
          <a:xfrm>
            <a:off x="9244207" y="6349478"/>
            <a:ext cx="2743200" cy="365125"/>
          </a:xfrm>
          <a:prstGeom prst="rect">
            <a:avLst/>
          </a:prstGeom>
        </p:spPr>
        <p:txBody>
          <a:bodyPr/>
          <a:lstStyle/>
          <a:p>
            <a:fld id="{16965030-5BDC-D84D-BFAB-F38E12B48663}" type="slidenum">
              <a:rPr lang="en-US" smtClean="0"/>
              <a:t>‹#›</a:t>
            </a:fld>
            <a:endParaRPr lang="en-US"/>
          </a:p>
        </p:txBody>
      </p:sp>
    </p:spTree>
    <p:extLst>
      <p:ext uri="{BB962C8B-B14F-4D97-AF65-F5344CB8AC3E}">
        <p14:creationId xmlns:p14="http://schemas.microsoft.com/office/powerpoint/2010/main" val="225727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2951-1920-3949-8C8F-B5078B2216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D98654-A394-2246-8A53-4E3A62A4923E}"/>
              </a:ext>
            </a:extLst>
          </p:cNvPr>
          <p:cNvSpPr>
            <a:spLocks noGrp="1"/>
          </p:cNvSpPr>
          <p:nvPr>
            <p:ph type="dt" sz="half" idx="10"/>
          </p:nvPr>
        </p:nvSpPr>
        <p:spPr>
          <a:xfrm>
            <a:off x="262002" y="6356350"/>
            <a:ext cx="2743200" cy="365125"/>
          </a:xfrm>
          <a:prstGeom prst="rect">
            <a:avLst/>
          </a:prstGeom>
        </p:spPr>
        <p:txBody>
          <a:bodyPr/>
          <a:lstStyle/>
          <a:p>
            <a:fld id="{34B42132-7ACE-EE46-9408-A55182111835}" type="datetimeFigureOut">
              <a:rPr lang="en-US" smtClean="0"/>
              <a:t>5/18/22</a:t>
            </a:fld>
            <a:endParaRPr lang="en-US"/>
          </a:p>
        </p:txBody>
      </p:sp>
      <p:sp>
        <p:nvSpPr>
          <p:cNvPr id="4" name="Footer Placeholder 3">
            <a:extLst>
              <a:ext uri="{FF2B5EF4-FFF2-40B4-BE49-F238E27FC236}">
                <a16:creationId xmlns:a16="http://schemas.microsoft.com/office/drawing/2014/main" id="{8D0BE8BC-92B7-3E45-A5A9-63E4C20CFF9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DB16B13-3A11-1B4E-A0E3-FA39C83CD4D0}"/>
              </a:ext>
            </a:extLst>
          </p:cNvPr>
          <p:cNvSpPr>
            <a:spLocks noGrp="1"/>
          </p:cNvSpPr>
          <p:nvPr>
            <p:ph type="sldNum" sz="quarter" idx="12"/>
          </p:nvPr>
        </p:nvSpPr>
        <p:spPr>
          <a:xfrm>
            <a:off x="9244207" y="6349478"/>
            <a:ext cx="2743200" cy="365125"/>
          </a:xfrm>
          <a:prstGeom prst="rect">
            <a:avLst/>
          </a:prstGeom>
        </p:spPr>
        <p:txBody>
          <a:bodyPr/>
          <a:lstStyle/>
          <a:p>
            <a:fld id="{16965030-5BDC-D84D-BFAB-F38E12B48663}" type="slidenum">
              <a:rPr lang="en-US" smtClean="0"/>
              <a:t>‹#›</a:t>
            </a:fld>
            <a:endParaRPr lang="en-US"/>
          </a:p>
        </p:txBody>
      </p:sp>
    </p:spTree>
    <p:extLst>
      <p:ext uri="{BB962C8B-B14F-4D97-AF65-F5344CB8AC3E}">
        <p14:creationId xmlns:p14="http://schemas.microsoft.com/office/powerpoint/2010/main" val="163000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186CFD-CAB9-D641-9753-20807F01B514}"/>
              </a:ext>
            </a:extLst>
          </p:cNvPr>
          <p:cNvSpPr>
            <a:spLocks noGrp="1"/>
          </p:cNvSpPr>
          <p:nvPr>
            <p:ph type="dt" sz="half" idx="10"/>
          </p:nvPr>
        </p:nvSpPr>
        <p:spPr>
          <a:xfrm>
            <a:off x="262002" y="6356350"/>
            <a:ext cx="2743200" cy="365125"/>
          </a:xfrm>
          <a:prstGeom prst="rect">
            <a:avLst/>
          </a:prstGeom>
        </p:spPr>
        <p:txBody>
          <a:bodyPr/>
          <a:lstStyle/>
          <a:p>
            <a:fld id="{34B42132-7ACE-EE46-9408-A55182111835}" type="datetimeFigureOut">
              <a:rPr lang="en-US" smtClean="0"/>
              <a:t>5/18/22</a:t>
            </a:fld>
            <a:endParaRPr lang="en-US"/>
          </a:p>
        </p:txBody>
      </p:sp>
      <p:sp>
        <p:nvSpPr>
          <p:cNvPr id="3" name="Footer Placeholder 2">
            <a:extLst>
              <a:ext uri="{FF2B5EF4-FFF2-40B4-BE49-F238E27FC236}">
                <a16:creationId xmlns:a16="http://schemas.microsoft.com/office/drawing/2014/main" id="{CACC1419-42CD-3F44-9F2D-DB5AA625096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7016101-CCA0-2845-BA06-BB67DF256914}"/>
              </a:ext>
            </a:extLst>
          </p:cNvPr>
          <p:cNvSpPr>
            <a:spLocks noGrp="1"/>
          </p:cNvSpPr>
          <p:nvPr>
            <p:ph type="sldNum" sz="quarter" idx="12"/>
          </p:nvPr>
        </p:nvSpPr>
        <p:spPr>
          <a:xfrm>
            <a:off x="9244207" y="6349478"/>
            <a:ext cx="2743200" cy="365125"/>
          </a:xfrm>
          <a:prstGeom prst="rect">
            <a:avLst/>
          </a:prstGeom>
        </p:spPr>
        <p:txBody>
          <a:bodyPr/>
          <a:lstStyle/>
          <a:p>
            <a:fld id="{16965030-5BDC-D84D-BFAB-F38E12B48663}" type="slidenum">
              <a:rPr lang="en-US" smtClean="0"/>
              <a:t>‹#›</a:t>
            </a:fld>
            <a:endParaRPr lang="en-US"/>
          </a:p>
        </p:txBody>
      </p:sp>
    </p:spTree>
    <p:extLst>
      <p:ext uri="{BB962C8B-B14F-4D97-AF65-F5344CB8AC3E}">
        <p14:creationId xmlns:p14="http://schemas.microsoft.com/office/powerpoint/2010/main" val="181012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59436-A6C9-E645-A0BD-C78A26980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B43ADB-E5F1-994B-996E-5B2901D8C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1BC1B9-9691-3240-814C-B37A78141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43673-BCC1-1345-811D-6852E06C86D5}"/>
              </a:ext>
            </a:extLst>
          </p:cNvPr>
          <p:cNvSpPr>
            <a:spLocks noGrp="1"/>
          </p:cNvSpPr>
          <p:nvPr>
            <p:ph type="dt" sz="half" idx="10"/>
          </p:nvPr>
        </p:nvSpPr>
        <p:spPr>
          <a:xfrm>
            <a:off x="262002" y="6356350"/>
            <a:ext cx="2743200" cy="365125"/>
          </a:xfrm>
          <a:prstGeom prst="rect">
            <a:avLst/>
          </a:prstGeom>
        </p:spPr>
        <p:txBody>
          <a:bodyPr/>
          <a:lstStyle/>
          <a:p>
            <a:fld id="{34B42132-7ACE-EE46-9408-A55182111835}" type="datetimeFigureOut">
              <a:rPr lang="en-US" smtClean="0"/>
              <a:t>5/18/22</a:t>
            </a:fld>
            <a:endParaRPr lang="en-US"/>
          </a:p>
        </p:txBody>
      </p:sp>
      <p:sp>
        <p:nvSpPr>
          <p:cNvPr id="6" name="Footer Placeholder 5">
            <a:extLst>
              <a:ext uri="{FF2B5EF4-FFF2-40B4-BE49-F238E27FC236}">
                <a16:creationId xmlns:a16="http://schemas.microsoft.com/office/drawing/2014/main" id="{2F569D6A-89B4-8C42-8371-564C6C3044F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6745FBF-B00C-BF4D-9CBB-A5C68BC6880D}"/>
              </a:ext>
            </a:extLst>
          </p:cNvPr>
          <p:cNvSpPr>
            <a:spLocks noGrp="1"/>
          </p:cNvSpPr>
          <p:nvPr>
            <p:ph type="sldNum" sz="quarter" idx="12"/>
          </p:nvPr>
        </p:nvSpPr>
        <p:spPr>
          <a:xfrm>
            <a:off x="9244207" y="6349478"/>
            <a:ext cx="2743200" cy="365125"/>
          </a:xfrm>
          <a:prstGeom prst="rect">
            <a:avLst/>
          </a:prstGeom>
        </p:spPr>
        <p:txBody>
          <a:bodyPr/>
          <a:lstStyle/>
          <a:p>
            <a:fld id="{16965030-5BDC-D84D-BFAB-F38E12B48663}" type="slidenum">
              <a:rPr lang="en-US" smtClean="0"/>
              <a:t>‹#›</a:t>
            </a:fld>
            <a:endParaRPr lang="en-US"/>
          </a:p>
        </p:txBody>
      </p:sp>
    </p:spTree>
    <p:extLst>
      <p:ext uri="{BB962C8B-B14F-4D97-AF65-F5344CB8AC3E}">
        <p14:creationId xmlns:p14="http://schemas.microsoft.com/office/powerpoint/2010/main" val="2485141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1BDF-B076-CF4A-9121-5E1E98A0BF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2C13EE-4065-EA44-A260-9B3A96163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1CFEC6-39CE-3041-B0E8-35377C570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731BFA-F592-E440-B8F3-F71F46786A12}"/>
              </a:ext>
            </a:extLst>
          </p:cNvPr>
          <p:cNvSpPr>
            <a:spLocks noGrp="1"/>
          </p:cNvSpPr>
          <p:nvPr>
            <p:ph type="dt" sz="half" idx="10"/>
          </p:nvPr>
        </p:nvSpPr>
        <p:spPr>
          <a:xfrm>
            <a:off x="262002" y="6356350"/>
            <a:ext cx="2743200" cy="365125"/>
          </a:xfrm>
          <a:prstGeom prst="rect">
            <a:avLst/>
          </a:prstGeom>
        </p:spPr>
        <p:txBody>
          <a:bodyPr/>
          <a:lstStyle/>
          <a:p>
            <a:fld id="{34B42132-7ACE-EE46-9408-A55182111835}" type="datetimeFigureOut">
              <a:rPr lang="en-US" smtClean="0"/>
              <a:t>5/18/22</a:t>
            </a:fld>
            <a:endParaRPr lang="en-US"/>
          </a:p>
        </p:txBody>
      </p:sp>
      <p:sp>
        <p:nvSpPr>
          <p:cNvPr id="6" name="Footer Placeholder 5">
            <a:extLst>
              <a:ext uri="{FF2B5EF4-FFF2-40B4-BE49-F238E27FC236}">
                <a16:creationId xmlns:a16="http://schemas.microsoft.com/office/drawing/2014/main" id="{EC754856-B9CA-AA41-9579-94B53DC1F2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244D69C-5894-5A41-BCB0-D28DD59B3697}"/>
              </a:ext>
            </a:extLst>
          </p:cNvPr>
          <p:cNvSpPr>
            <a:spLocks noGrp="1"/>
          </p:cNvSpPr>
          <p:nvPr>
            <p:ph type="sldNum" sz="quarter" idx="12"/>
          </p:nvPr>
        </p:nvSpPr>
        <p:spPr>
          <a:xfrm>
            <a:off x="9244207" y="6349478"/>
            <a:ext cx="2743200" cy="365125"/>
          </a:xfrm>
          <a:prstGeom prst="rect">
            <a:avLst/>
          </a:prstGeom>
        </p:spPr>
        <p:txBody>
          <a:bodyPr/>
          <a:lstStyle/>
          <a:p>
            <a:fld id="{16965030-5BDC-D84D-BFAB-F38E12B48663}" type="slidenum">
              <a:rPr lang="en-US" smtClean="0"/>
              <a:t>‹#›</a:t>
            </a:fld>
            <a:endParaRPr lang="en-US"/>
          </a:p>
        </p:txBody>
      </p:sp>
    </p:spTree>
    <p:extLst>
      <p:ext uri="{BB962C8B-B14F-4D97-AF65-F5344CB8AC3E}">
        <p14:creationId xmlns:p14="http://schemas.microsoft.com/office/powerpoint/2010/main" val="180470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FE8024-1FE3-2C4D-A1D6-E7E8B25773A6}"/>
              </a:ext>
            </a:extLst>
          </p:cNvPr>
          <p:cNvSpPr>
            <a:spLocks noGrp="1"/>
          </p:cNvSpPr>
          <p:nvPr>
            <p:ph type="title"/>
          </p:nvPr>
        </p:nvSpPr>
        <p:spPr>
          <a:xfrm>
            <a:off x="0" y="1"/>
            <a:ext cx="12192000" cy="914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B213E8-C728-0146-9387-E37126CDB64A}"/>
              </a:ext>
            </a:extLst>
          </p:cNvPr>
          <p:cNvSpPr>
            <a:spLocks noGrp="1"/>
          </p:cNvSpPr>
          <p:nvPr>
            <p:ph type="body" idx="1"/>
          </p:nvPr>
        </p:nvSpPr>
        <p:spPr>
          <a:xfrm>
            <a:off x="262002" y="1136692"/>
            <a:ext cx="11725405" cy="55522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2228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 Id="rId5" Type="http://schemas.openxmlformats.org/officeDocument/2006/relationships/image" Target="../media/image17.emf"/><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emf"/><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4949"/>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F947-3591-564A-BFEC-6BCFAF14E28F}"/>
              </a:ext>
            </a:extLst>
          </p:cNvPr>
          <p:cNvSpPr>
            <a:spLocks noGrp="1"/>
          </p:cNvSpPr>
          <p:nvPr>
            <p:ph type="ctrTitle"/>
          </p:nvPr>
        </p:nvSpPr>
        <p:spPr>
          <a:xfrm>
            <a:off x="568960" y="121920"/>
            <a:ext cx="11054080" cy="955040"/>
          </a:xfrm>
          <a:solidFill>
            <a:schemeClr val="bg1">
              <a:alpha val="65105"/>
            </a:schemeClr>
          </a:solidFill>
          <a:effectLst>
            <a:outerShdw blurRad="50800" dist="38100" dir="2700000" algn="tl" rotWithShape="0">
              <a:prstClr val="black">
                <a:alpha val="40000"/>
              </a:prstClr>
            </a:outerShdw>
          </a:effectLst>
        </p:spPr>
        <p:txBody>
          <a:bodyPr/>
          <a:lstStyle/>
          <a:p>
            <a:r>
              <a:rPr lang="en-US" b="1" dirty="0" err="1"/>
              <a:t>OpenDRIVE</a:t>
            </a:r>
            <a:r>
              <a:rPr lang="en-US" b="1" dirty="0"/>
              <a:t> XODR Maps in MATLAB</a:t>
            </a:r>
          </a:p>
        </p:txBody>
      </p:sp>
      <p:sp>
        <p:nvSpPr>
          <p:cNvPr id="3" name="Subtitle 2">
            <a:extLst>
              <a:ext uri="{FF2B5EF4-FFF2-40B4-BE49-F238E27FC236}">
                <a16:creationId xmlns:a16="http://schemas.microsoft.com/office/drawing/2014/main" id="{0F751459-E8B4-C546-823E-17C94472C277}"/>
              </a:ext>
            </a:extLst>
          </p:cNvPr>
          <p:cNvSpPr>
            <a:spLocks noGrp="1"/>
          </p:cNvSpPr>
          <p:nvPr>
            <p:ph type="subTitle" idx="1"/>
          </p:nvPr>
        </p:nvSpPr>
        <p:spPr>
          <a:xfrm>
            <a:off x="101600" y="5080318"/>
            <a:ext cx="3616960" cy="1655762"/>
          </a:xfrm>
          <a:solidFill>
            <a:schemeClr val="bg1">
              <a:alpha val="65383"/>
            </a:schemeClr>
          </a:solidFill>
          <a:effectLst>
            <a:outerShdw blurRad="50800" dist="38100" dir="2700000" algn="tl" rotWithShape="0">
              <a:prstClr val="black">
                <a:alpha val="40000"/>
              </a:prstClr>
            </a:outerShdw>
          </a:effectLst>
        </p:spPr>
        <p:txBody>
          <a:bodyPr>
            <a:normAutofit lnSpcReduction="10000"/>
          </a:bodyPr>
          <a:lstStyle/>
          <a:p>
            <a:r>
              <a:rPr lang="en-US" b="1" dirty="0"/>
              <a:t>Prof. Craig Beal</a:t>
            </a:r>
          </a:p>
          <a:p>
            <a:r>
              <a:rPr lang="en-US" b="1" dirty="0"/>
              <a:t>Bucknell University</a:t>
            </a:r>
          </a:p>
          <a:p>
            <a:r>
              <a:rPr lang="en-US" b="1" dirty="0"/>
              <a:t>Started: 3.25.22</a:t>
            </a:r>
          </a:p>
          <a:p>
            <a:r>
              <a:rPr lang="en-US" b="1" dirty="0"/>
              <a:t>Updated through: 5.13.22</a:t>
            </a:r>
          </a:p>
        </p:txBody>
      </p:sp>
    </p:spTree>
    <p:extLst>
      <p:ext uri="{BB962C8B-B14F-4D97-AF65-F5344CB8AC3E}">
        <p14:creationId xmlns:p14="http://schemas.microsoft.com/office/powerpoint/2010/main" val="78966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8067-FA8A-4744-A496-FD4EB13F8A4D}"/>
              </a:ext>
            </a:extLst>
          </p:cNvPr>
          <p:cNvSpPr>
            <a:spLocks noGrp="1"/>
          </p:cNvSpPr>
          <p:nvPr>
            <p:ph type="title"/>
          </p:nvPr>
        </p:nvSpPr>
        <p:spPr/>
        <p:txBody>
          <a:bodyPr/>
          <a:lstStyle/>
          <a:p>
            <a:r>
              <a:rPr lang="en-US" dirty="0"/>
              <a:t>Construction of XODR MATLAB Structures (</a:t>
            </a:r>
            <a:r>
              <a:rPr lang="en-US" dirty="0">
                <a:solidFill>
                  <a:schemeClr val="accent6"/>
                </a:solidFill>
              </a:rPr>
              <a:t>Complete</a:t>
            </a:r>
            <a:r>
              <a:rPr lang="en-US" dirty="0"/>
              <a:t>)</a:t>
            </a:r>
          </a:p>
        </p:txBody>
      </p:sp>
      <p:sp>
        <p:nvSpPr>
          <p:cNvPr id="3" name="Content Placeholder 2">
            <a:extLst>
              <a:ext uri="{FF2B5EF4-FFF2-40B4-BE49-F238E27FC236}">
                <a16:creationId xmlns:a16="http://schemas.microsoft.com/office/drawing/2014/main" id="{51EC6C3D-5382-B24A-B542-2535A11D2B93}"/>
              </a:ext>
            </a:extLst>
          </p:cNvPr>
          <p:cNvSpPr>
            <a:spLocks noGrp="1"/>
          </p:cNvSpPr>
          <p:nvPr>
            <p:ph idx="1"/>
          </p:nvPr>
        </p:nvSpPr>
        <p:spPr/>
        <p:txBody>
          <a:bodyPr>
            <a:normAutofit/>
          </a:bodyPr>
          <a:lstStyle/>
          <a:p>
            <a:r>
              <a:rPr lang="en-US" b="1" dirty="0" err="1"/>
              <a:t>script_RoadSeg_defineXODRStructPrompted</a:t>
            </a:r>
            <a:r>
              <a:rPr lang="en-US" b="1" dirty="0"/>
              <a:t> </a:t>
            </a:r>
            <a:r>
              <a:rPr lang="en-US" dirty="0"/>
              <a:t>- a script that aids a user in building the XODR MATLAB structure through a series of text and graphical prompts</a:t>
            </a:r>
          </a:p>
          <a:p>
            <a:pPr lvl="1"/>
            <a:r>
              <a:rPr lang="en-US" dirty="0"/>
              <a:t>Uses </a:t>
            </a:r>
            <a:r>
              <a:rPr lang="en-US" b="1" dirty="0" err="1"/>
              <a:t>fcn_RoadSeg_findXYfromST</a:t>
            </a:r>
            <a:r>
              <a:rPr lang="en-US" b="1" dirty="0"/>
              <a:t> </a:t>
            </a:r>
            <a:r>
              <a:rPr lang="en-US" dirty="0"/>
              <a:t>to determine the end position and heading of one road geometry element in order to propagate as the start position and heading of the next element</a:t>
            </a:r>
          </a:p>
          <a:p>
            <a:pPr lvl="1"/>
            <a:r>
              <a:rPr lang="en-US" dirty="0"/>
              <a:t>Uses </a:t>
            </a:r>
            <a:r>
              <a:rPr lang="en-US" b="1" dirty="0" err="1"/>
              <a:t>fcn_RoadSeg_XODRSegmentChecks</a:t>
            </a:r>
            <a:r>
              <a:rPr lang="en-US" b="1" dirty="0"/>
              <a:t> </a:t>
            </a:r>
            <a:r>
              <a:rPr lang="en-US" dirty="0"/>
              <a:t>to ensure that the manually-created structure is compliant with the </a:t>
            </a:r>
            <a:r>
              <a:rPr lang="en-US" dirty="0" err="1"/>
              <a:t>OpenDRIVE</a:t>
            </a:r>
            <a:r>
              <a:rPr lang="en-US" dirty="0"/>
              <a:t> standard</a:t>
            </a:r>
          </a:p>
          <a:p>
            <a:pPr lvl="1"/>
            <a:r>
              <a:rPr lang="en-US" dirty="0"/>
              <a:t>Uses </a:t>
            </a:r>
            <a:r>
              <a:rPr lang="en-US" b="1" dirty="0" err="1"/>
              <a:t>fcn_RoadSeg_plotRealisticRoad</a:t>
            </a:r>
            <a:r>
              <a:rPr lang="en-US" b="1" dirty="0"/>
              <a:t> </a:t>
            </a:r>
            <a:r>
              <a:rPr lang="en-US" dirty="0"/>
              <a:t>to create a graphical representation of the road with realistic colors and accurate shape in (E,N) coordinates</a:t>
            </a:r>
          </a:p>
          <a:p>
            <a:pPr lvl="1"/>
            <a:r>
              <a:rPr lang="en-US" dirty="0"/>
              <a:t>Uses </a:t>
            </a:r>
            <a:r>
              <a:rPr lang="en-US" b="1" dirty="0" err="1"/>
              <a:t>fcn_RoadSeg_extractXODRSegments</a:t>
            </a:r>
            <a:r>
              <a:rPr lang="en-US" b="1" dirty="0"/>
              <a:t> </a:t>
            </a:r>
            <a:r>
              <a:rPr lang="en-US" dirty="0"/>
              <a:t>to find the boundaries of the various geometry elements, lane offsets, and lane sections of the road for plotting purposes.</a:t>
            </a:r>
          </a:p>
          <a:p>
            <a:pPr lvl="1"/>
            <a:r>
              <a:rPr lang="en-US" dirty="0"/>
              <a:t>Uses </a:t>
            </a:r>
            <a:r>
              <a:rPr lang="en-US" b="1" dirty="0" err="1"/>
              <a:t>fcn_RoadSeg_findXYfromSTandODRRoad</a:t>
            </a:r>
            <a:r>
              <a:rPr lang="en-US" b="1" dirty="0"/>
              <a:t> </a:t>
            </a:r>
            <a:r>
              <a:rPr lang="en-US" dirty="0"/>
              <a:t>to convert the section boundaries into X,Y positions that can be plotted over the roadway</a:t>
            </a:r>
          </a:p>
        </p:txBody>
      </p:sp>
    </p:spTree>
    <p:extLst>
      <p:ext uri="{BB962C8B-B14F-4D97-AF65-F5344CB8AC3E}">
        <p14:creationId xmlns:p14="http://schemas.microsoft.com/office/powerpoint/2010/main" val="274595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A208C-13EF-1144-B77B-8DD51EA4A99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Construction of XODR files</a:t>
            </a:r>
          </a:p>
        </p:txBody>
      </p:sp>
      <p:pic>
        <p:nvPicPr>
          <p:cNvPr id="13" name="Picture 12">
            <a:extLst>
              <a:ext uri="{FF2B5EF4-FFF2-40B4-BE49-F238E27FC236}">
                <a16:creationId xmlns:a16="http://schemas.microsoft.com/office/drawing/2014/main" id="{C3D6D45D-FCC7-ED4D-A84C-96AA65692D95}"/>
              </a:ext>
            </a:extLst>
          </p:cNvPr>
          <p:cNvPicPr>
            <a:picLocks noChangeAspect="1"/>
          </p:cNvPicPr>
          <p:nvPr/>
        </p:nvPicPr>
        <p:blipFill>
          <a:blip r:embed="rId2"/>
          <a:srcRect/>
          <a:stretch/>
        </p:blipFill>
        <p:spPr>
          <a:xfrm>
            <a:off x="4352232" y="114085"/>
            <a:ext cx="6972300" cy="6629400"/>
          </a:xfrm>
          <a:prstGeom prst="rect">
            <a:avLst/>
          </a:prstGeom>
        </p:spPr>
      </p:pic>
    </p:spTree>
    <p:extLst>
      <p:ext uri="{BB962C8B-B14F-4D97-AF65-F5344CB8AC3E}">
        <p14:creationId xmlns:p14="http://schemas.microsoft.com/office/powerpoint/2010/main" val="328772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0A3C250-ACD1-9349-8332-E50EFA14B188}"/>
              </a:ext>
            </a:extLst>
          </p:cNvPr>
          <p:cNvSpPr>
            <a:spLocks noGrp="1"/>
          </p:cNvSpPr>
          <p:nvPr>
            <p:ph type="title"/>
          </p:nvPr>
        </p:nvSpPr>
        <p:spPr>
          <a:xfrm>
            <a:off x="0" y="8865"/>
            <a:ext cx="10515600" cy="914400"/>
          </a:xfrm>
        </p:spPr>
        <p:txBody>
          <a:bodyPr/>
          <a:lstStyle/>
          <a:p>
            <a:r>
              <a:rPr lang="en-US" dirty="0"/>
              <a:t>Filling the header</a:t>
            </a:r>
          </a:p>
        </p:txBody>
      </p:sp>
      <p:pic>
        <p:nvPicPr>
          <p:cNvPr id="8" name="Content Placeholder 7">
            <a:extLst>
              <a:ext uri="{FF2B5EF4-FFF2-40B4-BE49-F238E27FC236}">
                <a16:creationId xmlns:a16="http://schemas.microsoft.com/office/drawing/2014/main" id="{C85C3459-D1C4-8244-A19B-51DF886697C6}"/>
              </a:ext>
            </a:extLst>
          </p:cNvPr>
          <p:cNvPicPr>
            <a:picLocks noGrp="1" noChangeAspect="1"/>
          </p:cNvPicPr>
          <p:nvPr>
            <p:ph idx="4294967295"/>
          </p:nvPr>
        </p:nvPicPr>
        <p:blipFill>
          <a:blip r:embed="rId2"/>
          <a:srcRect/>
          <a:stretch/>
        </p:blipFill>
        <p:spPr>
          <a:xfrm>
            <a:off x="6352868" y="730250"/>
            <a:ext cx="5676900" cy="5397500"/>
          </a:xfrm>
        </p:spPr>
      </p:pic>
      <p:pic>
        <p:nvPicPr>
          <p:cNvPr id="9" name="Picture 8">
            <a:extLst>
              <a:ext uri="{FF2B5EF4-FFF2-40B4-BE49-F238E27FC236}">
                <a16:creationId xmlns:a16="http://schemas.microsoft.com/office/drawing/2014/main" id="{15B60A12-1605-A24B-996C-04AEDE851F88}"/>
              </a:ext>
            </a:extLst>
          </p:cNvPr>
          <p:cNvPicPr>
            <a:picLocks noChangeAspect="1"/>
          </p:cNvPicPr>
          <p:nvPr/>
        </p:nvPicPr>
        <p:blipFill>
          <a:blip r:embed="rId3"/>
          <a:stretch>
            <a:fillRect/>
          </a:stretch>
        </p:blipFill>
        <p:spPr>
          <a:xfrm>
            <a:off x="162232" y="1497723"/>
            <a:ext cx="5237018" cy="553565"/>
          </a:xfrm>
          <a:prstGeom prst="rect">
            <a:avLst/>
          </a:prstGeom>
        </p:spPr>
      </p:pic>
      <p:cxnSp>
        <p:nvCxnSpPr>
          <p:cNvPr id="11" name="Straight Arrow Connector 10">
            <a:extLst>
              <a:ext uri="{FF2B5EF4-FFF2-40B4-BE49-F238E27FC236}">
                <a16:creationId xmlns:a16="http://schemas.microsoft.com/office/drawing/2014/main" id="{C6E946CC-B569-E74B-A6CF-A1E18D0055E9}"/>
              </a:ext>
            </a:extLst>
          </p:cNvPr>
          <p:cNvCxnSpPr>
            <a:cxnSpLocks/>
            <a:stCxn id="9" idx="3"/>
          </p:cNvCxnSpPr>
          <p:nvPr/>
        </p:nvCxnSpPr>
        <p:spPr>
          <a:xfrm>
            <a:off x="5399250" y="1774506"/>
            <a:ext cx="953618" cy="4738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660E98E-C564-7743-AC53-F6E3F89FFD2F}"/>
              </a:ext>
            </a:extLst>
          </p:cNvPr>
          <p:cNvPicPr>
            <a:picLocks noChangeAspect="1"/>
          </p:cNvPicPr>
          <p:nvPr/>
        </p:nvPicPr>
        <p:blipFill>
          <a:blip r:embed="rId4"/>
          <a:stretch>
            <a:fillRect/>
          </a:stretch>
        </p:blipFill>
        <p:spPr>
          <a:xfrm>
            <a:off x="211769" y="2965180"/>
            <a:ext cx="5187481" cy="1458979"/>
          </a:xfrm>
          <a:prstGeom prst="rect">
            <a:avLst/>
          </a:prstGeom>
        </p:spPr>
      </p:pic>
      <p:cxnSp>
        <p:nvCxnSpPr>
          <p:cNvPr id="17" name="Straight Arrow Connector 16">
            <a:extLst>
              <a:ext uri="{FF2B5EF4-FFF2-40B4-BE49-F238E27FC236}">
                <a16:creationId xmlns:a16="http://schemas.microsoft.com/office/drawing/2014/main" id="{09E9B8F3-C25D-A040-80AB-0F543D3D25A5}"/>
              </a:ext>
            </a:extLst>
          </p:cNvPr>
          <p:cNvCxnSpPr>
            <a:cxnSpLocks/>
            <a:stCxn id="15" idx="3"/>
          </p:cNvCxnSpPr>
          <p:nvPr/>
        </p:nvCxnSpPr>
        <p:spPr>
          <a:xfrm flipV="1">
            <a:off x="5399250" y="2624447"/>
            <a:ext cx="953618" cy="10702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36DB99C-B9EF-9D48-BCC3-BF111844E5F2}"/>
              </a:ext>
            </a:extLst>
          </p:cNvPr>
          <p:cNvSpPr/>
          <p:nvPr/>
        </p:nvSpPr>
        <p:spPr>
          <a:xfrm>
            <a:off x="7132320" y="1248228"/>
            <a:ext cx="4897448" cy="2453224"/>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6FE77B4-D8E8-A44D-B294-764C7959F124}"/>
              </a:ext>
            </a:extLst>
          </p:cNvPr>
          <p:cNvSpPr/>
          <p:nvPr/>
        </p:nvSpPr>
        <p:spPr>
          <a:xfrm>
            <a:off x="6606540" y="3701452"/>
            <a:ext cx="5423228" cy="2879931"/>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383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0A3C250-ACD1-9349-8332-E50EFA14B188}"/>
              </a:ext>
            </a:extLst>
          </p:cNvPr>
          <p:cNvSpPr>
            <a:spLocks noGrp="1"/>
          </p:cNvSpPr>
          <p:nvPr>
            <p:ph type="title"/>
          </p:nvPr>
        </p:nvSpPr>
        <p:spPr>
          <a:xfrm>
            <a:off x="0" y="8864"/>
            <a:ext cx="10515600" cy="914400"/>
          </a:xfrm>
        </p:spPr>
        <p:txBody>
          <a:bodyPr/>
          <a:lstStyle/>
          <a:p>
            <a:r>
              <a:rPr lang="en-US" dirty="0"/>
              <a:t>Describing the path (line)</a:t>
            </a:r>
          </a:p>
        </p:txBody>
      </p:sp>
      <p:pic>
        <p:nvPicPr>
          <p:cNvPr id="8" name="Content Placeholder 7">
            <a:extLst>
              <a:ext uri="{FF2B5EF4-FFF2-40B4-BE49-F238E27FC236}">
                <a16:creationId xmlns:a16="http://schemas.microsoft.com/office/drawing/2014/main" id="{C85C3459-D1C4-8244-A19B-51DF886697C6}"/>
              </a:ext>
            </a:extLst>
          </p:cNvPr>
          <p:cNvPicPr>
            <a:picLocks noGrp="1" noChangeAspect="1"/>
          </p:cNvPicPr>
          <p:nvPr>
            <p:ph idx="4294967295"/>
          </p:nvPr>
        </p:nvPicPr>
        <p:blipFill>
          <a:blip r:embed="rId2">
            <a:alphaModFix/>
          </a:blip>
          <a:srcRect/>
          <a:stretch/>
        </p:blipFill>
        <p:spPr>
          <a:xfrm>
            <a:off x="6352868" y="730250"/>
            <a:ext cx="5676900" cy="5397500"/>
          </a:xfrm>
        </p:spPr>
      </p:pic>
      <p:cxnSp>
        <p:nvCxnSpPr>
          <p:cNvPr id="10" name="Straight Arrow Connector 9">
            <a:extLst>
              <a:ext uri="{FF2B5EF4-FFF2-40B4-BE49-F238E27FC236}">
                <a16:creationId xmlns:a16="http://schemas.microsoft.com/office/drawing/2014/main" id="{C79AB29E-8A02-C841-9AE5-BC02ED4B6FB5}"/>
              </a:ext>
            </a:extLst>
          </p:cNvPr>
          <p:cNvCxnSpPr>
            <a:cxnSpLocks/>
          </p:cNvCxnSpPr>
          <p:nvPr/>
        </p:nvCxnSpPr>
        <p:spPr>
          <a:xfrm flipV="1">
            <a:off x="5839133" y="4070798"/>
            <a:ext cx="2188586" cy="17133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1EFCC61-1055-4B4B-9617-23E45B733BA9}"/>
              </a:ext>
            </a:extLst>
          </p:cNvPr>
          <p:cNvPicPr>
            <a:picLocks noChangeAspect="1"/>
          </p:cNvPicPr>
          <p:nvPr/>
        </p:nvPicPr>
        <p:blipFill>
          <a:blip r:embed="rId3"/>
          <a:stretch>
            <a:fillRect/>
          </a:stretch>
        </p:blipFill>
        <p:spPr>
          <a:xfrm>
            <a:off x="293674" y="3437268"/>
            <a:ext cx="5545459" cy="2947884"/>
          </a:xfrm>
          <a:prstGeom prst="rect">
            <a:avLst/>
          </a:prstGeom>
        </p:spPr>
      </p:pic>
      <p:sp>
        <p:nvSpPr>
          <p:cNvPr id="6" name="Rectangle 5">
            <a:extLst>
              <a:ext uri="{FF2B5EF4-FFF2-40B4-BE49-F238E27FC236}">
                <a16:creationId xmlns:a16="http://schemas.microsoft.com/office/drawing/2014/main" id="{694742AB-AFDF-6A4C-BB0B-D0258FC12F78}"/>
              </a:ext>
            </a:extLst>
          </p:cNvPr>
          <p:cNvSpPr/>
          <p:nvPr/>
        </p:nvSpPr>
        <p:spPr>
          <a:xfrm>
            <a:off x="6355533" y="1248229"/>
            <a:ext cx="712924" cy="2433122"/>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E70B5E-B482-354B-821F-14018D1B582C}"/>
              </a:ext>
            </a:extLst>
          </p:cNvPr>
          <p:cNvSpPr/>
          <p:nvPr/>
        </p:nvSpPr>
        <p:spPr>
          <a:xfrm>
            <a:off x="8160582" y="1248228"/>
            <a:ext cx="3869186" cy="2433123"/>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2D3B211-05BC-A346-AB1B-7F82C47B8762}"/>
              </a:ext>
            </a:extLst>
          </p:cNvPr>
          <p:cNvSpPr/>
          <p:nvPr/>
        </p:nvSpPr>
        <p:spPr>
          <a:xfrm>
            <a:off x="8645236" y="3701452"/>
            <a:ext cx="3384532" cy="2879931"/>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09E9B8F3-C25D-A040-80AB-0F543D3D25A5}"/>
              </a:ext>
            </a:extLst>
          </p:cNvPr>
          <p:cNvCxnSpPr>
            <a:cxnSpLocks/>
          </p:cNvCxnSpPr>
          <p:nvPr/>
        </p:nvCxnSpPr>
        <p:spPr>
          <a:xfrm flipV="1">
            <a:off x="5839133" y="2624447"/>
            <a:ext cx="1369189" cy="14463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9B9876B-82D0-C343-947A-91E4A97C852E}"/>
              </a:ext>
            </a:extLst>
          </p:cNvPr>
          <p:cNvPicPr>
            <a:picLocks noChangeAspect="1"/>
          </p:cNvPicPr>
          <p:nvPr/>
        </p:nvPicPr>
        <p:blipFill>
          <a:blip r:embed="rId4"/>
          <a:stretch>
            <a:fillRect/>
          </a:stretch>
        </p:blipFill>
        <p:spPr>
          <a:xfrm>
            <a:off x="3187655" y="1084832"/>
            <a:ext cx="3114532" cy="2335899"/>
          </a:xfrm>
          <a:prstGeom prst="rect">
            <a:avLst/>
          </a:prstGeom>
        </p:spPr>
      </p:pic>
      <p:pic>
        <p:nvPicPr>
          <p:cNvPr id="20" name="Picture 19">
            <a:extLst>
              <a:ext uri="{FF2B5EF4-FFF2-40B4-BE49-F238E27FC236}">
                <a16:creationId xmlns:a16="http://schemas.microsoft.com/office/drawing/2014/main" id="{42CD9AF3-C4B5-8047-AC2E-AA58F48DB261}"/>
              </a:ext>
            </a:extLst>
          </p:cNvPr>
          <p:cNvPicPr>
            <a:picLocks noChangeAspect="1"/>
          </p:cNvPicPr>
          <p:nvPr/>
        </p:nvPicPr>
        <p:blipFill>
          <a:blip r:embed="rId5"/>
          <a:stretch>
            <a:fillRect/>
          </a:stretch>
        </p:blipFill>
        <p:spPr>
          <a:xfrm>
            <a:off x="34687" y="1156977"/>
            <a:ext cx="3203268" cy="548307"/>
          </a:xfrm>
          <a:prstGeom prst="rect">
            <a:avLst/>
          </a:prstGeom>
        </p:spPr>
      </p:pic>
    </p:spTree>
    <p:extLst>
      <p:ext uri="{BB962C8B-B14F-4D97-AF65-F5344CB8AC3E}">
        <p14:creationId xmlns:p14="http://schemas.microsoft.com/office/powerpoint/2010/main" val="1185510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0A3C250-ACD1-9349-8332-E50EFA14B188}"/>
              </a:ext>
            </a:extLst>
          </p:cNvPr>
          <p:cNvSpPr>
            <a:spLocks noGrp="1"/>
          </p:cNvSpPr>
          <p:nvPr>
            <p:ph type="title"/>
          </p:nvPr>
        </p:nvSpPr>
        <p:spPr>
          <a:xfrm>
            <a:off x="0" y="8865"/>
            <a:ext cx="10515600" cy="914400"/>
          </a:xfrm>
        </p:spPr>
        <p:txBody>
          <a:bodyPr/>
          <a:lstStyle/>
          <a:p>
            <a:r>
              <a:rPr lang="en-US" dirty="0"/>
              <a:t>Describing the path (arc)</a:t>
            </a:r>
          </a:p>
        </p:txBody>
      </p:sp>
      <p:pic>
        <p:nvPicPr>
          <p:cNvPr id="8" name="Content Placeholder 7">
            <a:extLst>
              <a:ext uri="{FF2B5EF4-FFF2-40B4-BE49-F238E27FC236}">
                <a16:creationId xmlns:a16="http://schemas.microsoft.com/office/drawing/2014/main" id="{C85C3459-D1C4-8244-A19B-51DF886697C6}"/>
              </a:ext>
            </a:extLst>
          </p:cNvPr>
          <p:cNvPicPr>
            <a:picLocks noGrp="1" noChangeAspect="1"/>
          </p:cNvPicPr>
          <p:nvPr>
            <p:ph idx="4294967295"/>
          </p:nvPr>
        </p:nvPicPr>
        <p:blipFill>
          <a:blip r:embed="rId2">
            <a:alphaModFix/>
          </a:blip>
          <a:srcRect/>
          <a:stretch/>
        </p:blipFill>
        <p:spPr>
          <a:xfrm>
            <a:off x="6352868" y="730250"/>
            <a:ext cx="5676900" cy="5397500"/>
          </a:xfrm>
        </p:spPr>
      </p:pic>
      <p:cxnSp>
        <p:nvCxnSpPr>
          <p:cNvPr id="10" name="Straight Arrow Connector 9">
            <a:extLst>
              <a:ext uri="{FF2B5EF4-FFF2-40B4-BE49-F238E27FC236}">
                <a16:creationId xmlns:a16="http://schemas.microsoft.com/office/drawing/2014/main" id="{C79AB29E-8A02-C841-9AE5-BC02ED4B6FB5}"/>
              </a:ext>
            </a:extLst>
          </p:cNvPr>
          <p:cNvCxnSpPr>
            <a:cxnSpLocks/>
          </p:cNvCxnSpPr>
          <p:nvPr/>
        </p:nvCxnSpPr>
        <p:spPr>
          <a:xfrm flipV="1">
            <a:off x="5699268" y="4199331"/>
            <a:ext cx="1654032" cy="11473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94742AB-AFDF-6A4C-BB0B-D0258FC12F78}"/>
              </a:ext>
            </a:extLst>
          </p:cNvPr>
          <p:cNvSpPr/>
          <p:nvPr/>
        </p:nvSpPr>
        <p:spPr>
          <a:xfrm>
            <a:off x="6355533" y="1248229"/>
            <a:ext cx="712924" cy="2433122"/>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E70B5E-B482-354B-821F-14018D1B582C}"/>
              </a:ext>
            </a:extLst>
          </p:cNvPr>
          <p:cNvSpPr/>
          <p:nvPr/>
        </p:nvSpPr>
        <p:spPr>
          <a:xfrm>
            <a:off x="8160582" y="1248228"/>
            <a:ext cx="3869186" cy="2433123"/>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2D3B211-05BC-A346-AB1B-7F82C47B8762}"/>
              </a:ext>
            </a:extLst>
          </p:cNvPr>
          <p:cNvSpPr/>
          <p:nvPr/>
        </p:nvSpPr>
        <p:spPr>
          <a:xfrm>
            <a:off x="8645236" y="3701452"/>
            <a:ext cx="3384532" cy="2879931"/>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09E9B8F3-C25D-A040-80AB-0F543D3D25A5}"/>
              </a:ext>
            </a:extLst>
          </p:cNvPr>
          <p:cNvCxnSpPr>
            <a:cxnSpLocks/>
          </p:cNvCxnSpPr>
          <p:nvPr/>
        </p:nvCxnSpPr>
        <p:spPr>
          <a:xfrm flipV="1">
            <a:off x="5699268" y="2624448"/>
            <a:ext cx="1509054" cy="15748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82FE3B2-560C-9F4B-BDE1-D0E68141B329}"/>
              </a:ext>
            </a:extLst>
          </p:cNvPr>
          <p:cNvPicPr>
            <a:picLocks noChangeAspect="1"/>
          </p:cNvPicPr>
          <p:nvPr/>
        </p:nvPicPr>
        <p:blipFill>
          <a:blip r:embed="rId3"/>
          <a:stretch>
            <a:fillRect/>
          </a:stretch>
        </p:blipFill>
        <p:spPr>
          <a:xfrm>
            <a:off x="677134" y="3371850"/>
            <a:ext cx="5022134" cy="3276600"/>
          </a:xfrm>
          <a:prstGeom prst="rect">
            <a:avLst/>
          </a:prstGeom>
        </p:spPr>
      </p:pic>
      <p:pic>
        <p:nvPicPr>
          <p:cNvPr id="13" name="Picture 12">
            <a:extLst>
              <a:ext uri="{FF2B5EF4-FFF2-40B4-BE49-F238E27FC236}">
                <a16:creationId xmlns:a16="http://schemas.microsoft.com/office/drawing/2014/main" id="{865022C8-B8D3-4641-9A7A-4FD0EE9FC486}"/>
              </a:ext>
            </a:extLst>
          </p:cNvPr>
          <p:cNvPicPr>
            <a:picLocks noChangeAspect="1"/>
          </p:cNvPicPr>
          <p:nvPr/>
        </p:nvPicPr>
        <p:blipFill>
          <a:blip r:embed="rId4"/>
          <a:stretch>
            <a:fillRect/>
          </a:stretch>
        </p:blipFill>
        <p:spPr>
          <a:xfrm>
            <a:off x="3256949" y="1085850"/>
            <a:ext cx="2926080" cy="2194560"/>
          </a:xfrm>
          <a:prstGeom prst="rect">
            <a:avLst/>
          </a:prstGeom>
        </p:spPr>
      </p:pic>
      <p:pic>
        <p:nvPicPr>
          <p:cNvPr id="15" name="Picture 14">
            <a:extLst>
              <a:ext uri="{FF2B5EF4-FFF2-40B4-BE49-F238E27FC236}">
                <a16:creationId xmlns:a16="http://schemas.microsoft.com/office/drawing/2014/main" id="{B3200EF6-AA4C-A34D-8AEE-8830BB3C6554}"/>
              </a:ext>
            </a:extLst>
          </p:cNvPr>
          <p:cNvPicPr>
            <a:picLocks noChangeAspect="1"/>
          </p:cNvPicPr>
          <p:nvPr/>
        </p:nvPicPr>
        <p:blipFill>
          <a:blip r:embed="rId5"/>
          <a:stretch>
            <a:fillRect/>
          </a:stretch>
        </p:blipFill>
        <p:spPr>
          <a:xfrm>
            <a:off x="33689" y="1248228"/>
            <a:ext cx="3189571" cy="652412"/>
          </a:xfrm>
          <a:prstGeom prst="rect">
            <a:avLst/>
          </a:prstGeom>
        </p:spPr>
      </p:pic>
    </p:spTree>
    <p:extLst>
      <p:ext uri="{BB962C8B-B14F-4D97-AF65-F5344CB8AC3E}">
        <p14:creationId xmlns:p14="http://schemas.microsoft.com/office/powerpoint/2010/main" val="172987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0A3C250-ACD1-9349-8332-E50EFA14B188}"/>
              </a:ext>
            </a:extLst>
          </p:cNvPr>
          <p:cNvSpPr>
            <a:spLocks noGrp="1"/>
          </p:cNvSpPr>
          <p:nvPr>
            <p:ph type="title"/>
          </p:nvPr>
        </p:nvSpPr>
        <p:spPr>
          <a:xfrm>
            <a:off x="0" y="8865"/>
            <a:ext cx="10515600" cy="914400"/>
          </a:xfrm>
        </p:spPr>
        <p:txBody>
          <a:bodyPr/>
          <a:lstStyle/>
          <a:p>
            <a:r>
              <a:rPr lang="en-US" dirty="0"/>
              <a:t>Describing the path (spiral)</a:t>
            </a:r>
          </a:p>
        </p:txBody>
      </p:sp>
      <p:pic>
        <p:nvPicPr>
          <p:cNvPr id="8" name="Content Placeholder 7">
            <a:extLst>
              <a:ext uri="{FF2B5EF4-FFF2-40B4-BE49-F238E27FC236}">
                <a16:creationId xmlns:a16="http://schemas.microsoft.com/office/drawing/2014/main" id="{C85C3459-D1C4-8244-A19B-51DF886697C6}"/>
              </a:ext>
            </a:extLst>
          </p:cNvPr>
          <p:cNvPicPr>
            <a:picLocks noGrp="1" noChangeAspect="1"/>
          </p:cNvPicPr>
          <p:nvPr>
            <p:ph idx="4294967295"/>
          </p:nvPr>
        </p:nvPicPr>
        <p:blipFill>
          <a:blip r:embed="rId2">
            <a:alphaModFix/>
          </a:blip>
          <a:srcRect/>
          <a:stretch/>
        </p:blipFill>
        <p:spPr>
          <a:xfrm>
            <a:off x="6352868" y="730250"/>
            <a:ext cx="5676900" cy="5397500"/>
          </a:xfrm>
        </p:spPr>
      </p:pic>
      <p:cxnSp>
        <p:nvCxnSpPr>
          <p:cNvPr id="10" name="Straight Arrow Connector 9">
            <a:extLst>
              <a:ext uri="{FF2B5EF4-FFF2-40B4-BE49-F238E27FC236}">
                <a16:creationId xmlns:a16="http://schemas.microsoft.com/office/drawing/2014/main" id="{C79AB29E-8A02-C841-9AE5-BC02ED4B6FB5}"/>
              </a:ext>
            </a:extLst>
          </p:cNvPr>
          <p:cNvCxnSpPr>
            <a:cxnSpLocks/>
          </p:cNvCxnSpPr>
          <p:nvPr/>
        </p:nvCxnSpPr>
        <p:spPr>
          <a:xfrm flipV="1">
            <a:off x="5699268" y="4308743"/>
            <a:ext cx="972768" cy="10379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94742AB-AFDF-6A4C-BB0B-D0258FC12F78}"/>
              </a:ext>
            </a:extLst>
          </p:cNvPr>
          <p:cNvSpPr/>
          <p:nvPr/>
        </p:nvSpPr>
        <p:spPr>
          <a:xfrm>
            <a:off x="6355533" y="1248229"/>
            <a:ext cx="712924" cy="2433122"/>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E70B5E-B482-354B-821F-14018D1B582C}"/>
              </a:ext>
            </a:extLst>
          </p:cNvPr>
          <p:cNvSpPr/>
          <p:nvPr/>
        </p:nvSpPr>
        <p:spPr>
          <a:xfrm>
            <a:off x="8160582" y="1248228"/>
            <a:ext cx="3869186" cy="2433123"/>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2D3B211-05BC-A346-AB1B-7F82C47B8762}"/>
              </a:ext>
            </a:extLst>
          </p:cNvPr>
          <p:cNvSpPr/>
          <p:nvPr/>
        </p:nvSpPr>
        <p:spPr>
          <a:xfrm>
            <a:off x="8645236" y="3701452"/>
            <a:ext cx="3384532" cy="2879931"/>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09E9B8F3-C25D-A040-80AB-0F543D3D25A5}"/>
              </a:ext>
            </a:extLst>
          </p:cNvPr>
          <p:cNvCxnSpPr>
            <a:cxnSpLocks/>
          </p:cNvCxnSpPr>
          <p:nvPr/>
        </p:nvCxnSpPr>
        <p:spPr>
          <a:xfrm flipV="1">
            <a:off x="5699268" y="2624448"/>
            <a:ext cx="1509054" cy="15748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640EB41-B897-DC43-8DD8-45F865133F27}"/>
              </a:ext>
            </a:extLst>
          </p:cNvPr>
          <p:cNvPicPr>
            <a:picLocks noChangeAspect="1"/>
          </p:cNvPicPr>
          <p:nvPr/>
        </p:nvPicPr>
        <p:blipFill>
          <a:blip r:embed="rId3"/>
          <a:stretch>
            <a:fillRect/>
          </a:stretch>
        </p:blipFill>
        <p:spPr>
          <a:xfrm>
            <a:off x="330547" y="3429000"/>
            <a:ext cx="5508586" cy="3172484"/>
          </a:xfrm>
          <a:prstGeom prst="rect">
            <a:avLst/>
          </a:prstGeom>
        </p:spPr>
      </p:pic>
      <p:pic>
        <p:nvPicPr>
          <p:cNvPr id="4" name="Picture 3">
            <a:extLst>
              <a:ext uri="{FF2B5EF4-FFF2-40B4-BE49-F238E27FC236}">
                <a16:creationId xmlns:a16="http://schemas.microsoft.com/office/drawing/2014/main" id="{139D48BC-D11A-1D4B-BEA0-0A6013383787}"/>
              </a:ext>
            </a:extLst>
          </p:cNvPr>
          <p:cNvPicPr>
            <a:picLocks noChangeAspect="1"/>
          </p:cNvPicPr>
          <p:nvPr/>
        </p:nvPicPr>
        <p:blipFill>
          <a:blip r:embed="rId4"/>
          <a:stretch>
            <a:fillRect/>
          </a:stretch>
        </p:blipFill>
        <p:spPr>
          <a:xfrm>
            <a:off x="34290" y="1225368"/>
            <a:ext cx="3298588" cy="729162"/>
          </a:xfrm>
          <a:prstGeom prst="rect">
            <a:avLst/>
          </a:prstGeom>
        </p:spPr>
      </p:pic>
      <p:pic>
        <p:nvPicPr>
          <p:cNvPr id="5" name="Picture 4">
            <a:extLst>
              <a:ext uri="{FF2B5EF4-FFF2-40B4-BE49-F238E27FC236}">
                <a16:creationId xmlns:a16="http://schemas.microsoft.com/office/drawing/2014/main" id="{5EB06408-69EA-644D-858E-1D2B18B52E86}"/>
              </a:ext>
            </a:extLst>
          </p:cNvPr>
          <p:cNvPicPr>
            <a:picLocks noChangeAspect="1"/>
          </p:cNvPicPr>
          <p:nvPr/>
        </p:nvPicPr>
        <p:blipFill>
          <a:blip r:embed="rId5"/>
          <a:stretch>
            <a:fillRect/>
          </a:stretch>
        </p:blipFill>
        <p:spPr>
          <a:xfrm>
            <a:off x="3068558" y="1052638"/>
            <a:ext cx="3144445" cy="2358333"/>
          </a:xfrm>
          <a:prstGeom prst="rect">
            <a:avLst/>
          </a:prstGeom>
        </p:spPr>
      </p:pic>
    </p:spTree>
    <p:extLst>
      <p:ext uri="{BB962C8B-B14F-4D97-AF65-F5344CB8AC3E}">
        <p14:creationId xmlns:p14="http://schemas.microsoft.com/office/powerpoint/2010/main" val="1953663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0A3C250-ACD1-9349-8332-E50EFA14B188}"/>
              </a:ext>
            </a:extLst>
          </p:cNvPr>
          <p:cNvSpPr>
            <a:spLocks noGrp="1"/>
          </p:cNvSpPr>
          <p:nvPr>
            <p:ph type="title"/>
          </p:nvPr>
        </p:nvSpPr>
        <p:spPr>
          <a:xfrm>
            <a:off x="0" y="164"/>
            <a:ext cx="10515600" cy="914400"/>
          </a:xfrm>
        </p:spPr>
        <p:txBody>
          <a:bodyPr/>
          <a:lstStyle/>
          <a:p>
            <a:r>
              <a:rPr lang="en-US" dirty="0"/>
              <a:t>Setting lane offsets</a:t>
            </a:r>
          </a:p>
        </p:txBody>
      </p:sp>
      <p:pic>
        <p:nvPicPr>
          <p:cNvPr id="8" name="Content Placeholder 7">
            <a:extLst>
              <a:ext uri="{FF2B5EF4-FFF2-40B4-BE49-F238E27FC236}">
                <a16:creationId xmlns:a16="http://schemas.microsoft.com/office/drawing/2014/main" id="{C85C3459-D1C4-8244-A19B-51DF886697C6}"/>
              </a:ext>
            </a:extLst>
          </p:cNvPr>
          <p:cNvPicPr>
            <a:picLocks noGrp="1" noChangeAspect="1"/>
          </p:cNvPicPr>
          <p:nvPr>
            <p:ph idx="4294967295"/>
          </p:nvPr>
        </p:nvPicPr>
        <p:blipFill>
          <a:blip r:embed="rId2"/>
          <a:srcRect/>
          <a:stretch/>
        </p:blipFill>
        <p:spPr>
          <a:xfrm>
            <a:off x="6352868" y="730250"/>
            <a:ext cx="5676900" cy="5397500"/>
          </a:xfrm>
        </p:spPr>
      </p:pic>
      <p:sp>
        <p:nvSpPr>
          <p:cNvPr id="24" name="Rectangle 23">
            <a:extLst>
              <a:ext uri="{FF2B5EF4-FFF2-40B4-BE49-F238E27FC236}">
                <a16:creationId xmlns:a16="http://schemas.microsoft.com/office/drawing/2014/main" id="{D36DB99C-B9EF-9D48-BCC3-BF111844E5F2}"/>
              </a:ext>
            </a:extLst>
          </p:cNvPr>
          <p:cNvSpPr/>
          <p:nvPr/>
        </p:nvSpPr>
        <p:spPr>
          <a:xfrm>
            <a:off x="10916044" y="1248228"/>
            <a:ext cx="1113724" cy="2453224"/>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6FE77B4-D8E8-A44D-B294-764C7959F124}"/>
              </a:ext>
            </a:extLst>
          </p:cNvPr>
          <p:cNvSpPr/>
          <p:nvPr/>
        </p:nvSpPr>
        <p:spPr>
          <a:xfrm>
            <a:off x="6606540" y="3701452"/>
            <a:ext cx="5423228" cy="2879931"/>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0CFB58-C467-FE49-AF1A-87DDF917C91B}"/>
              </a:ext>
            </a:extLst>
          </p:cNvPr>
          <p:cNvSpPr/>
          <p:nvPr/>
        </p:nvSpPr>
        <p:spPr>
          <a:xfrm>
            <a:off x="6297930" y="1259658"/>
            <a:ext cx="771328" cy="2435012"/>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06AF36-F1A2-C14D-B0A3-5A151066B607}"/>
              </a:ext>
            </a:extLst>
          </p:cNvPr>
          <p:cNvSpPr/>
          <p:nvPr/>
        </p:nvSpPr>
        <p:spPr>
          <a:xfrm>
            <a:off x="9029108" y="1776767"/>
            <a:ext cx="1886936" cy="1924685"/>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308C26-A174-F144-BE82-60A9EFADB391}"/>
              </a:ext>
            </a:extLst>
          </p:cNvPr>
          <p:cNvSpPr/>
          <p:nvPr/>
        </p:nvSpPr>
        <p:spPr>
          <a:xfrm>
            <a:off x="7105715" y="1266440"/>
            <a:ext cx="1022986" cy="2435012"/>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A86DF66-E81F-5445-B82A-AD94C8261AE1}"/>
              </a:ext>
            </a:extLst>
          </p:cNvPr>
          <p:cNvPicPr>
            <a:picLocks noChangeAspect="1"/>
          </p:cNvPicPr>
          <p:nvPr/>
        </p:nvPicPr>
        <p:blipFill>
          <a:blip r:embed="rId3"/>
          <a:stretch>
            <a:fillRect/>
          </a:stretch>
        </p:blipFill>
        <p:spPr>
          <a:xfrm>
            <a:off x="420735" y="3277746"/>
            <a:ext cx="4279867" cy="3404683"/>
          </a:xfrm>
          <a:prstGeom prst="rect">
            <a:avLst/>
          </a:prstGeom>
        </p:spPr>
      </p:pic>
      <p:cxnSp>
        <p:nvCxnSpPr>
          <p:cNvPr id="17" name="Straight Arrow Connector 16">
            <a:extLst>
              <a:ext uri="{FF2B5EF4-FFF2-40B4-BE49-F238E27FC236}">
                <a16:creationId xmlns:a16="http://schemas.microsoft.com/office/drawing/2014/main" id="{09E9B8F3-C25D-A040-80AB-0F543D3D25A5}"/>
              </a:ext>
            </a:extLst>
          </p:cNvPr>
          <p:cNvCxnSpPr>
            <a:cxnSpLocks/>
            <a:stCxn id="2" idx="3"/>
          </p:cNvCxnSpPr>
          <p:nvPr/>
        </p:nvCxnSpPr>
        <p:spPr>
          <a:xfrm flipV="1">
            <a:off x="4700602" y="2259874"/>
            <a:ext cx="3543384" cy="2720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14E522F-A959-9349-BC0F-11D18A34CCF7}"/>
              </a:ext>
            </a:extLst>
          </p:cNvPr>
          <p:cNvPicPr>
            <a:picLocks noChangeAspect="1"/>
          </p:cNvPicPr>
          <p:nvPr/>
        </p:nvPicPr>
        <p:blipFill>
          <a:blip r:embed="rId4"/>
          <a:stretch>
            <a:fillRect/>
          </a:stretch>
        </p:blipFill>
        <p:spPr>
          <a:xfrm>
            <a:off x="88598" y="985993"/>
            <a:ext cx="2762990" cy="1393775"/>
          </a:xfrm>
          <a:prstGeom prst="rect">
            <a:avLst/>
          </a:prstGeom>
        </p:spPr>
      </p:pic>
      <p:pic>
        <p:nvPicPr>
          <p:cNvPr id="5" name="Picture 4">
            <a:extLst>
              <a:ext uri="{FF2B5EF4-FFF2-40B4-BE49-F238E27FC236}">
                <a16:creationId xmlns:a16="http://schemas.microsoft.com/office/drawing/2014/main" id="{23527080-4D69-A348-980F-A9E13EFABA4C}"/>
              </a:ext>
            </a:extLst>
          </p:cNvPr>
          <p:cNvPicPr>
            <a:picLocks noChangeAspect="1"/>
          </p:cNvPicPr>
          <p:nvPr/>
        </p:nvPicPr>
        <p:blipFill>
          <a:blip r:embed="rId5"/>
          <a:stretch>
            <a:fillRect/>
          </a:stretch>
        </p:blipFill>
        <p:spPr>
          <a:xfrm>
            <a:off x="1696577" y="2375116"/>
            <a:ext cx="4279867" cy="934225"/>
          </a:xfrm>
          <a:prstGeom prst="rect">
            <a:avLst/>
          </a:prstGeom>
        </p:spPr>
      </p:pic>
      <p:pic>
        <p:nvPicPr>
          <p:cNvPr id="7" name="Picture 6">
            <a:extLst>
              <a:ext uri="{FF2B5EF4-FFF2-40B4-BE49-F238E27FC236}">
                <a16:creationId xmlns:a16="http://schemas.microsoft.com/office/drawing/2014/main" id="{AFD3C754-7C60-4B4F-99C8-E2303C6240D5}"/>
              </a:ext>
            </a:extLst>
          </p:cNvPr>
          <p:cNvPicPr>
            <a:picLocks noChangeAspect="1"/>
          </p:cNvPicPr>
          <p:nvPr/>
        </p:nvPicPr>
        <p:blipFill>
          <a:blip r:embed="rId6"/>
          <a:stretch>
            <a:fillRect/>
          </a:stretch>
        </p:blipFill>
        <p:spPr>
          <a:xfrm>
            <a:off x="4390533" y="1041312"/>
            <a:ext cx="908050" cy="1338456"/>
          </a:xfrm>
          <a:prstGeom prst="rect">
            <a:avLst/>
          </a:prstGeom>
        </p:spPr>
      </p:pic>
      <p:pic>
        <p:nvPicPr>
          <p:cNvPr id="18" name="Picture 17">
            <a:extLst>
              <a:ext uri="{FF2B5EF4-FFF2-40B4-BE49-F238E27FC236}">
                <a16:creationId xmlns:a16="http://schemas.microsoft.com/office/drawing/2014/main" id="{F76E1BF2-31EA-2449-80B8-A9395922A744}"/>
              </a:ext>
            </a:extLst>
          </p:cNvPr>
          <p:cNvPicPr>
            <a:picLocks noChangeAspect="1"/>
          </p:cNvPicPr>
          <p:nvPr/>
        </p:nvPicPr>
        <p:blipFill>
          <a:blip r:embed="rId7"/>
          <a:stretch>
            <a:fillRect/>
          </a:stretch>
        </p:blipFill>
        <p:spPr>
          <a:xfrm>
            <a:off x="3183148" y="1041312"/>
            <a:ext cx="908050" cy="1335679"/>
          </a:xfrm>
          <a:prstGeom prst="rect">
            <a:avLst/>
          </a:prstGeom>
        </p:spPr>
      </p:pic>
    </p:spTree>
    <p:extLst>
      <p:ext uri="{BB962C8B-B14F-4D97-AF65-F5344CB8AC3E}">
        <p14:creationId xmlns:p14="http://schemas.microsoft.com/office/powerpoint/2010/main" val="138108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0A3C250-ACD1-9349-8332-E50EFA14B188}"/>
              </a:ext>
            </a:extLst>
          </p:cNvPr>
          <p:cNvSpPr>
            <a:spLocks noGrp="1"/>
          </p:cNvSpPr>
          <p:nvPr>
            <p:ph type="title"/>
          </p:nvPr>
        </p:nvSpPr>
        <p:spPr>
          <a:xfrm>
            <a:off x="0" y="164"/>
            <a:ext cx="5980176" cy="914400"/>
          </a:xfrm>
        </p:spPr>
        <p:txBody>
          <a:bodyPr/>
          <a:lstStyle/>
          <a:p>
            <a:r>
              <a:rPr lang="en-US" dirty="0"/>
              <a:t>Setting lane sections</a:t>
            </a:r>
          </a:p>
        </p:txBody>
      </p:sp>
      <p:pic>
        <p:nvPicPr>
          <p:cNvPr id="8" name="Content Placeholder 7">
            <a:extLst>
              <a:ext uri="{FF2B5EF4-FFF2-40B4-BE49-F238E27FC236}">
                <a16:creationId xmlns:a16="http://schemas.microsoft.com/office/drawing/2014/main" id="{C85C3459-D1C4-8244-A19B-51DF886697C6}"/>
              </a:ext>
            </a:extLst>
          </p:cNvPr>
          <p:cNvPicPr>
            <a:picLocks noGrp="1" noChangeAspect="1"/>
          </p:cNvPicPr>
          <p:nvPr>
            <p:ph idx="4294967295"/>
          </p:nvPr>
        </p:nvPicPr>
        <p:blipFill>
          <a:blip r:embed="rId3"/>
          <a:srcRect/>
          <a:stretch/>
        </p:blipFill>
        <p:spPr>
          <a:xfrm>
            <a:off x="6352868" y="730250"/>
            <a:ext cx="5676900" cy="5397500"/>
          </a:xfrm>
        </p:spPr>
      </p:pic>
      <p:sp>
        <p:nvSpPr>
          <p:cNvPr id="24" name="Rectangle 23">
            <a:extLst>
              <a:ext uri="{FF2B5EF4-FFF2-40B4-BE49-F238E27FC236}">
                <a16:creationId xmlns:a16="http://schemas.microsoft.com/office/drawing/2014/main" id="{D36DB99C-B9EF-9D48-BCC3-BF111844E5F2}"/>
              </a:ext>
            </a:extLst>
          </p:cNvPr>
          <p:cNvSpPr/>
          <p:nvPr/>
        </p:nvSpPr>
        <p:spPr>
          <a:xfrm>
            <a:off x="10916044" y="1248228"/>
            <a:ext cx="1113724" cy="2180772"/>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6FE77B4-D8E8-A44D-B294-764C7959F124}"/>
              </a:ext>
            </a:extLst>
          </p:cNvPr>
          <p:cNvSpPr/>
          <p:nvPr/>
        </p:nvSpPr>
        <p:spPr>
          <a:xfrm>
            <a:off x="6606540" y="3701452"/>
            <a:ext cx="2047603" cy="2879931"/>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0CFB58-C467-FE49-AF1A-87DDF917C91B}"/>
              </a:ext>
            </a:extLst>
          </p:cNvPr>
          <p:cNvSpPr/>
          <p:nvPr/>
        </p:nvSpPr>
        <p:spPr>
          <a:xfrm>
            <a:off x="6297930" y="1259658"/>
            <a:ext cx="771328" cy="2435012"/>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06AF36-F1A2-C14D-B0A3-5A151066B607}"/>
              </a:ext>
            </a:extLst>
          </p:cNvPr>
          <p:cNvSpPr/>
          <p:nvPr/>
        </p:nvSpPr>
        <p:spPr>
          <a:xfrm>
            <a:off x="8201882" y="1776767"/>
            <a:ext cx="773314" cy="1924685"/>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308C26-A174-F144-BE82-60A9EFADB391}"/>
              </a:ext>
            </a:extLst>
          </p:cNvPr>
          <p:cNvSpPr/>
          <p:nvPr/>
        </p:nvSpPr>
        <p:spPr>
          <a:xfrm>
            <a:off x="7105715" y="1266440"/>
            <a:ext cx="1022986" cy="2435012"/>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09E9B8F3-C25D-A040-80AB-0F543D3D25A5}"/>
              </a:ext>
            </a:extLst>
          </p:cNvPr>
          <p:cNvCxnSpPr>
            <a:cxnSpLocks/>
          </p:cNvCxnSpPr>
          <p:nvPr/>
        </p:nvCxnSpPr>
        <p:spPr>
          <a:xfrm flipV="1">
            <a:off x="4711500" y="2337954"/>
            <a:ext cx="4336877" cy="22508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E37DC73-1B28-3648-99FE-31A63989E1C2}"/>
              </a:ext>
            </a:extLst>
          </p:cNvPr>
          <p:cNvPicPr>
            <a:picLocks noChangeAspect="1"/>
          </p:cNvPicPr>
          <p:nvPr/>
        </p:nvPicPr>
        <p:blipFill>
          <a:blip r:embed="rId4"/>
          <a:stretch>
            <a:fillRect/>
          </a:stretch>
        </p:blipFill>
        <p:spPr>
          <a:xfrm>
            <a:off x="88598" y="3500389"/>
            <a:ext cx="4612004" cy="3237951"/>
          </a:xfrm>
          <a:prstGeom prst="rect">
            <a:avLst/>
          </a:prstGeom>
        </p:spPr>
      </p:pic>
      <p:pic>
        <p:nvPicPr>
          <p:cNvPr id="4" name="Picture 3">
            <a:extLst>
              <a:ext uri="{FF2B5EF4-FFF2-40B4-BE49-F238E27FC236}">
                <a16:creationId xmlns:a16="http://schemas.microsoft.com/office/drawing/2014/main" id="{D0C35264-269B-174F-9EEA-55D0FA56DFBF}"/>
              </a:ext>
            </a:extLst>
          </p:cNvPr>
          <p:cNvPicPr>
            <a:picLocks noChangeAspect="1"/>
          </p:cNvPicPr>
          <p:nvPr/>
        </p:nvPicPr>
        <p:blipFill>
          <a:blip r:embed="rId5"/>
          <a:stretch>
            <a:fillRect/>
          </a:stretch>
        </p:blipFill>
        <p:spPr>
          <a:xfrm>
            <a:off x="4250448" y="1040425"/>
            <a:ext cx="824513" cy="1416113"/>
          </a:xfrm>
          <a:prstGeom prst="rect">
            <a:avLst/>
          </a:prstGeom>
        </p:spPr>
      </p:pic>
      <p:pic>
        <p:nvPicPr>
          <p:cNvPr id="9" name="Picture 8">
            <a:extLst>
              <a:ext uri="{FF2B5EF4-FFF2-40B4-BE49-F238E27FC236}">
                <a16:creationId xmlns:a16="http://schemas.microsoft.com/office/drawing/2014/main" id="{36BB9F10-DEC6-EE4E-9036-64DEA0B9ED78}"/>
              </a:ext>
            </a:extLst>
          </p:cNvPr>
          <p:cNvPicPr>
            <a:picLocks noChangeAspect="1"/>
          </p:cNvPicPr>
          <p:nvPr/>
        </p:nvPicPr>
        <p:blipFill>
          <a:blip r:embed="rId6"/>
          <a:stretch>
            <a:fillRect/>
          </a:stretch>
        </p:blipFill>
        <p:spPr>
          <a:xfrm>
            <a:off x="3366729" y="1047948"/>
            <a:ext cx="810538" cy="1416113"/>
          </a:xfrm>
          <a:prstGeom prst="rect">
            <a:avLst/>
          </a:prstGeom>
        </p:spPr>
      </p:pic>
      <p:pic>
        <p:nvPicPr>
          <p:cNvPr id="11" name="Picture 10">
            <a:extLst>
              <a:ext uri="{FF2B5EF4-FFF2-40B4-BE49-F238E27FC236}">
                <a16:creationId xmlns:a16="http://schemas.microsoft.com/office/drawing/2014/main" id="{7B778694-7D9B-6645-8018-2186538178EA}"/>
              </a:ext>
            </a:extLst>
          </p:cNvPr>
          <p:cNvPicPr>
            <a:picLocks noChangeAspect="1"/>
          </p:cNvPicPr>
          <p:nvPr/>
        </p:nvPicPr>
        <p:blipFill>
          <a:blip r:embed="rId7"/>
          <a:stretch>
            <a:fillRect/>
          </a:stretch>
        </p:blipFill>
        <p:spPr>
          <a:xfrm>
            <a:off x="5148142" y="1040425"/>
            <a:ext cx="801222" cy="1411455"/>
          </a:xfrm>
          <a:prstGeom prst="rect">
            <a:avLst/>
          </a:prstGeom>
        </p:spPr>
      </p:pic>
      <p:pic>
        <p:nvPicPr>
          <p:cNvPr id="14" name="Picture 13">
            <a:extLst>
              <a:ext uri="{FF2B5EF4-FFF2-40B4-BE49-F238E27FC236}">
                <a16:creationId xmlns:a16="http://schemas.microsoft.com/office/drawing/2014/main" id="{3B64E9D9-3DE3-8D4E-98B8-40D4A6B7CA8F}"/>
              </a:ext>
            </a:extLst>
          </p:cNvPr>
          <p:cNvPicPr>
            <a:picLocks noChangeAspect="1"/>
          </p:cNvPicPr>
          <p:nvPr/>
        </p:nvPicPr>
        <p:blipFill>
          <a:blip r:embed="rId8"/>
          <a:stretch>
            <a:fillRect/>
          </a:stretch>
        </p:blipFill>
        <p:spPr>
          <a:xfrm>
            <a:off x="715925" y="2449045"/>
            <a:ext cx="4808658" cy="1082744"/>
          </a:xfrm>
          <a:prstGeom prst="rect">
            <a:avLst/>
          </a:prstGeom>
        </p:spPr>
      </p:pic>
      <p:pic>
        <p:nvPicPr>
          <p:cNvPr id="15" name="Picture 14">
            <a:extLst>
              <a:ext uri="{FF2B5EF4-FFF2-40B4-BE49-F238E27FC236}">
                <a16:creationId xmlns:a16="http://schemas.microsoft.com/office/drawing/2014/main" id="{CC4C19F7-58A7-F246-8AEF-60139E3994DD}"/>
              </a:ext>
            </a:extLst>
          </p:cNvPr>
          <p:cNvPicPr>
            <a:picLocks noChangeAspect="1"/>
          </p:cNvPicPr>
          <p:nvPr/>
        </p:nvPicPr>
        <p:blipFill>
          <a:blip r:embed="rId9"/>
          <a:stretch>
            <a:fillRect/>
          </a:stretch>
        </p:blipFill>
        <p:spPr>
          <a:xfrm>
            <a:off x="119848" y="881763"/>
            <a:ext cx="2650804" cy="1724479"/>
          </a:xfrm>
          <a:prstGeom prst="rect">
            <a:avLst/>
          </a:prstGeom>
        </p:spPr>
      </p:pic>
      <p:cxnSp>
        <p:nvCxnSpPr>
          <p:cNvPr id="23" name="Straight Arrow Connector 22">
            <a:extLst>
              <a:ext uri="{FF2B5EF4-FFF2-40B4-BE49-F238E27FC236}">
                <a16:creationId xmlns:a16="http://schemas.microsoft.com/office/drawing/2014/main" id="{AD7C5FD4-8568-1C45-AA5E-35E2E577EF09}"/>
              </a:ext>
            </a:extLst>
          </p:cNvPr>
          <p:cNvCxnSpPr>
            <a:cxnSpLocks/>
            <a:stCxn id="3" idx="3"/>
          </p:cNvCxnSpPr>
          <p:nvPr/>
        </p:nvCxnSpPr>
        <p:spPr>
          <a:xfrm flipV="1">
            <a:off x="4700602" y="4028209"/>
            <a:ext cx="3973702" cy="10911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0FFF3B2-B1FD-3C47-97FA-C3248FF94FB3}"/>
              </a:ext>
            </a:extLst>
          </p:cNvPr>
          <p:cNvCxnSpPr>
            <a:cxnSpLocks/>
          </p:cNvCxnSpPr>
          <p:nvPr/>
        </p:nvCxnSpPr>
        <p:spPr>
          <a:xfrm flipV="1">
            <a:off x="4700602" y="4595599"/>
            <a:ext cx="3984600" cy="7135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516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0A3C250-ACD1-9349-8332-E50EFA14B188}"/>
              </a:ext>
            </a:extLst>
          </p:cNvPr>
          <p:cNvSpPr>
            <a:spLocks noGrp="1"/>
          </p:cNvSpPr>
          <p:nvPr>
            <p:ph type="title"/>
          </p:nvPr>
        </p:nvSpPr>
        <p:spPr>
          <a:xfrm>
            <a:off x="0" y="164"/>
            <a:ext cx="5980176" cy="914400"/>
          </a:xfrm>
        </p:spPr>
        <p:txBody>
          <a:bodyPr/>
          <a:lstStyle/>
          <a:p>
            <a:r>
              <a:rPr lang="en-US" dirty="0"/>
              <a:t>Lane Linkage</a:t>
            </a:r>
          </a:p>
        </p:txBody>
      </p:sp>
      <p:pic>
        <p:nvPicPr>
          <p:cNvPr id="8" name="Content Placeholder 7">
            <a:extLst>
              <a:ext uri="{FF2B5EF4-FFF2-40B4-BE49-F238E27FC236}">
                <a16:creationId xmlns:a16="http://schemas.microsoft.com/office/drawing/2014/main" id="{C85C3459-D1C4-8244-A19B-51DF886697C6}"/>
              </a:ext>
            </a:extLst>
          </p:cNvPr>
          <p:cNvPicPr>
            <a:picLocks noGrp="1" noChangeAspect="1"/>
          </p:cNvPicPr>
          <p:nvPr>
            <p:ph idx="4294967295"/>
          </p:nvPr>
        </p:nvPicPr>
        <p:blipFill>
          <a:blip r:embed="rId3"/>
          <a:srcRect/>
          <a:stretch/>
        </p:blipFill>
        <p:spPr>
          <a:xfrm>
            <a:off x="6352868" y="730250"/>
            <a:ext cx="5676900" cy="5397500"/>
          </a:xfrm>
        </p:spPr>
      </p:pic>
      <p:sp>
        <p:nvSpPr>
          <p:cNvPr id="24" name="Rectangle 23">
            <a:extLst>
              <a:ext uri="{FF2B5EF4-FFF2-40B4-BE49-F238E27FC236}">
                <a16:creationId xmlns:a16="http://schemas.microsoft.com/office/drawing/2014/main" id="{D36DB99C-B9EF-9D48-BCC3-BF111844E5F2}"/>
              </a:ext>
            </a:extLst>
          </p:cNvPr>
          <p:cNvSpPr/>
          <p:nvPr/>
        </p:nvSpPr>
        <p:spPr>
          <a:xfrm>
            <a:off x="10916044" y="1248228"/>
            <a:ext cx="1113724" cy="2180772"/>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6FE77B4-D8E8-A44D-B294-764C7959F124}"/>
              </a:ext>
            </a:extLst>
          </p:cNvPr>
          <p:cNvSpPr/>
          <p:nvPr/>
        </p:nvSpPr>
        <p:spPr>
          <a:xfrm>
            <a:off x="6606540" y="3701452"/>
            <a:ext cx="2047603" cy="2879931"/>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0CFB58-C467-FE49-AF1A-87DDF917C91B}"/>
              </a:ext>
            </a:extLst>
          </p:cNvPr>
          <p:cNvSpPr/>
          <p:nvPr/>
        </p:nvSpPr>
        <p:spPr>
          <a:xfrm>
            <a:off x="6297930" y="1259658"/>
            <a:ext cx="771328" cy="2435012"/>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06AF36-F1A2-C14D-B0A3-5A151066B607}"/>
              </a:ext>
            </a:extLst>
          </p:cNvPr>
          <p:cNvSpPr/>
          <p:nvPr/>
        </p:nvSpPr>
        <p:spPr>
          <a:xfrm>
            <a:off x="8201882" y="1776767"/>
            <a:ext cx="773314" cy="1924685"/>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308C26-A174-F144-BE82-60A9EFADB391}"/>
              </a:ext>
            </a:extLst>
          </p:cNvPr>
          <p:cNvSpPr/>
          <p:nvPr/>
        </p:nvSpPr>
        <p:spPr>
          <a:xfrm>
            <a:off x="7105715" y="1266440"/>
            <a:ext cx="1022986" cy="2435012"/>
          </a:xfrm>
          <a:prstGeom prst="rect">
            <a:avLst/>
          </a:prstGeom>
          <a:solidFill>
            <a:schemeClr val="bg1">
              <a:alpha val="70867"/>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90FFF3B2-B1FD-3C47-97FA-C3248FF94FB3}"/>
              </a:ext>
            </a:extLst>
          </p:cNvPr>
          <p:cNvCxnSpPr>
            <a:cxnSpLocks/>
          </p:cNvCxnSpPr>
          <p:nvPr/>
        </p:nvCxnSpPr>
        <p:spPr>
          <a:xfrm flipV="1">
            <a:off x="5888245" y="5309157"/>
            <a:ext cx="3941555" cy="6206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9D97DB22-D973-3E43-A106-ED6518FE78CF}"/>
              </a:ext>
            </a:extLst>
          </p:cNvPr>
          <p:cNvGrpSpPr/>
          <p:nvPr/>
        </p:nvGrpSpPr>
        <p:grpSpPr>
          <a:xfrm>
            <a:off x="-436699" y="3895817"/>
            <a:ext cx="6849841" cy="1542348"/>
            <a:chOff x="-274368" y="3694670"/>
            <a:chExt cx="6849841" cy="1542348"/>
          </a:xfrm>
        </p:grpSpPr>
        <p:pic>
          <p:nvPicPr>
            <p:cNvPr id="21" name="Picture 20">
              <a:extLst>
                <a:ext uri="{FF2B5EF4-FFF2-40B4-BE49-F238E27FC236}">
                  <a16:creationId xmlns:a16="http://schemas.microsoft.com/office/drawing/2014/main" id="{D59CA6D9-F9F0-6649-9F5C-E202CC921311}"/>
                </a:ext>
              </a:extLst>
            </p:cNvPr>
            <p:cNvPicPr>
              <a:picLocks noChangeAspect="1"/>
            </p:cNvPicPr>
            <p:nvPr/>
          </p:nvPicPr>
          <p:blipFill>
            <a:blip r:embed="rId4"/>
            <a:stretch>
              <a:fillRect/>
            </a:stretch>
          </p:blipFill>
          <p:spPr>
            <a:xfrm>
              <a:off x="-274368" y="3694670"/>
              <a:ext cx="6849841" cy="1542348"/>
            </a:xfrm>
            <a:prstGeom prst="rect">
              <a:avLst/>
            </a:prstGeom>
          </p:spPr>
        </p:pic>
        <p:cxnSp>
          <p:nvCxnSpPr>
            <p:cNvPr id="22" name="Straight Connector 21">
              <a:extLst>
                <a:ext uri="{FF2B5EF4-FFF2-40B4-BE49-F238E27FC236}">
                  <a16:creationId xmlns:a16="http://schemas.microsoft.com/office/drawing/2014/main" id="{5CA6F2F7-8E13-F84D-BDFD-22A6B3BCEFDA}"/>
                </a:ext>
              </a:extLst>
            </p:cNvPr>
            <p:cNvCxnSpPr>
              <a:cxnSpLocks/>
            </p:cNvCxnSpPr>
            <p:nvPr/>
          </p:nvCxnSpPr>
          <p:spPr>
            <a:xfrm>
              <a:off x="1954306" y="3944469"/>
              <a:ext cx="0" cy="1084730"/>
            </a:xfrm>
            <a:prstGeom prst="line">
              <a:avLst/>
            </a:prstGeom>
            <a:ln w="28575">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AB58B33-E326-774F-BB7A-B41F350FF29F}"/>
                </a:ext>
              </a:extLst>
            </p:cNvPr>
            <p:cNvCxnSpPr>
              <a:cxnSpLocks/>
            </p:cNvCxnSpPr>
            <p:nvPr/>
          </p:nvCxnSpPr>
          <p:spPr>
            <a:xfrm>
              <a:off x="4580965" y="3944469"/>
              <a:ext cx="0" cy="1084730"/>
            </a:xfrm>
            <a:prstGeom prst="line">
              <a:avLst/>
            </a:prstGeom>
            <a:ln w="28575">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86BEA9E7-98B7-3647-82A1-56AC7ED35B95}"/>
              </a:ext>
            </a:extLst>
          </p:cNvPr>
          <p:cNvSpPr txBox="1"/>
          <p:nvPr/>
        </p:nvSpPr>
        <p:spPr>
          <a:xfrm>
            <a:off x="315393" y="840715"/>
            <a:ext cx="5103385" cy="3293209"/>
          </a:xfrm>
          <a:prstGeom prst="rect">
            <a:avLst/>
          </a:prstGeom>
          <a:noFill/>
        </p:spPr>
        <p:txBody>
          <a:bodyPr wrap="none" rtlCol="0">
            <a:spAutoFit/>
          </a:bodyPr>
          <a:lstStyle/>
          <a:p>
            <a:r>
              <a:rPr lang="en-US" sz="1600" dirty="0"/>
              <a:t>Need to determine which lanes “appear” or “vanish” as</a:t>
            </a:r>
          </a:p>
          <a:p>
            <a:r>
              <a:rPr lang="en-US" sz="1600" dirty="0"/>
              <a:t>the sections progress in order of increasing station. In the</a:t>
            </a:r>
          </a:p>
          <a:p>
            <a:r>
              <a:rPr lang="en-US" sz="1600" dirty="0"/>
              <a:t>example below, two right lanes in the first lane section</a:t>
            </a:r>
            <a:br>
              <a:rPr lang="en-US" sz="1600" dirty="0"/>
            </a:br>
            <a:r>
              <a:rPr lang="en-US" sz="1600" dirty="0"/>
              <a:t>become three right lanes in the second. The first lane</a:t>
            </a:r>
          </a:p>
          <a:p>
            <a:r>
              <a:rPr lang="en-US" sz="1600" dirty="0"/>
              <a:t>(closest to the center) continues, as does the third lane</a:t>
            </a:r>
            <a:br>
              <a:rPr lang="en-US" sz="1600" dirty="0"/>
            </a:br>
            <a:r>
              <a:rPr lang="en-US" sz="1600" dirty="0"/>
              <a:t>(the shoulder), so lane 2 in the second section is the </a:t>
            </a:r>
            <a:br>
              <a:rPr lang="en-US" sz="1600" dirty="0"/>
            </a:br>
            <a:r>
              <a:rPr lang="en-US" sz="1600" dirty="0"/>
              <a:t>“appearing” lane. This means is has no predecessor.</a:t>
            </a:r>
          </a:p>
          <a:p>
            <a:r>
              <a:rPr lang="en-US" sz="1600" dirty="0"/>
              <a:t>Similarly, lanes can disappear, in which case they simply</a:t>
            </a:r>
          </a:p>
          <a:p>
            <a:r>
              <a:rPr lang="en-US" sz="1600" dirty="0"/>
              <a:t>have no lane that refers to it as a predecessor. The MATLAB</a:t>
            </a:r>
          </a:p>
          <a:p>
            <a:r>
              <a:rPr lang="en-US" sz="1600" dirty="0"/>
              <a:t>code does not use successor elements, but they can be</a:t>
            </a:r>
            <a:br>
              <a:rPr lang="en-US" sz="1600" dirty="0"/>
            </a:br>
            <a:r>
              <a:rPr lang="en-US" sz="1600" dirty="0"/>
              <a:t>included for completeness. A table of the links for the</a:t>
            </a:r>
            <a:br>
              <a:rPr lang="en-US" sz="1600" dirty="0"/>
            </a:br>
            <a:r>
              <a:rPr lang="en-US" sz="1600" dirty="0"/>
              <a:t>example is provided below. These are entered into the</a:t>
            </a:r>
          </a:p>
          <a:p>
            <a:r>
              <a:rPr lang="en-US" sz="1600" dirty="0"/>
              <a:t>structure or XODR file manually.</a:t>
            </a:r>
          </a:p>
        </p:txBody>
      </p:sp>
      <p:graphicFrame>
        <p:nvGraphicFramePr>
          <p:cNvPr id="16" name="Table 17">
            <a:extLst>
              <a:ext uri="{FF2B5EF4-FFF2-40B4-BE49-F238E27FC236}">
                <a16:creationId xmlns:a16="http://schemas.microsoft.com/office/drawing/2014/main" id="{22292111-6552-0847-B20D-D192CACCBB92}"/>
              </a:ext>
            </a:extLst>
          </p:cNvPr>
          <p:cNvGraphicFramePr>
            <a:graphicFrameLocks noGrp="1"/>
          </p:cNvGraphicFramePr>
          <p:nvPr/>
        </p:nvGraphicFramePr>
        <p:xfrm>
          <a:off x="211345" y="5540850"/>
          <a:ext cx="5676900" cy="1097280"/>
        </p:xfrm>
        <a:graphic>
          <a:graphicData uri="http://schemas.openxmlformats.org/drawingml/2006/table">
            <a:tbl>
              <a:tblPr bandRow="1">
                <a:tableStyleId>{5C22544A-7EE6-4342-B048-85BDC9FD1C3A}</a:tableStyleId>
              </a:tblPr>
              <a:tblGrid>
                <a:gridCol w="946150">
                  <a:extLst>
                    <a:ext uri="{9D8B030D-6E8A-4147-A177-3AD203B41FA5}">
                      <a16:colId xmlns:a16="http://schemas.microsoft.com/office/drawing/2014/main" val="1343973665"/>
                    </a:ext>
                  </a:extLst>
                </a:gridCol>
                <a:gridCol w="946150">
                  <a:extLst>
                    <a:ext uri="{9D8B030D-6E8A-4147-A177-3AD203B41FA5}">
                      <a16:colId xmlns:a16="http://schemas.microsoft.com/office/drawing/2014/main" val="3740376860"/>
                    </a:ext>
                  </a:extLst>
                </a:gridCol>
                <a:gridCol w="946150">
                  <a:extLst>
                    <a:ext uri="{9D8B030D-6E8A-4147-A177-3AD203B41FA5}">
                      <a16:colId xmlns:a16="http://schemas.microsoft.com/office/drawing/2014/main" val="4215177808"/>
                    </a:ext>
                  </a:extLst>
                </a:gridCol>
                <a:gridCol w="946150">
                  <a:extLst>
                    <a:ext uri="{9D8B030D-6E8A-4147-A177-3AD203B41FA5}">
                      <a16:colId xmlns:a16="http://schemas.microsoft.com/office/drawing/2014/main" val="997413613"/>
                    </a:ext>
                  </a:extLst>
                </a:gridCol>
                <a:gridCol w="946150">
                  <a:extLst>
                    <a:ext uri="{9D8B030D-6E8A-4147-A177-3AD203B41FA5}">
                      <a16:colId xmlns:a16="http://schemas.microsoft.com/office/drawing/2014/main" val="41583329"/>
                    </a:ext>
                  </a:extLst>
                </a:gridCol>
                <a:gridCol w="946150">
                  <a:extLst>
                    <a:ext uri="{9D8B030D-6E8A-4147-A177-3AD203B41FA5}">
                      <a16:colId xmlns:a16="http://schemas.microsoft.com/office/drawing/2014/main" val="407978190"/>
                    </a:ext>
                  </a:extLst>
                </a:gridCol>
              </a:tblGrid>
              <a:tr h="354490">
                <a:tc>
                  <a:txBody>
                    <a:bodyPr/>
                    <a:lstStyle/>
                    <a:p>
                      <a:pPr algn="ctr"/>
                      <a:r>
                        <a:rPr lang="en-US" dirty="0"/>
                        <a:t>None</a:t>
                      </a:r>
                    </a:p>
                  </a:txBody>
                  <a:tcPr/>
                </a:tc>
                <a:tc>
                  <a:txBody>
                    <a:bodyPr/>
                    <a:lstStyle/>
                    <a:p>
                      <a:pPr algn="ctr"/>
                      <a:r>
                        <a:rPr lang="en-US" dirty="0"/>
                        <a:t>None</a:t>
                      </a:r>
                    </a:p>
                  </a:txBody>
                  <a:tcPr/>
                </a:tc>
                <a:tc>
                  <a:txBody>
                    <a:bodyPr/>
                    <a:lstStyle/>
                    <a:p>
                      <a:pPr algn="ctr"/>
                      <a:r>
                        <a:rPr lang="en-US" dirty="0"/>
                        <a:t>None</a:t>
                      </a:r>
                    </a:p>
                  </a:txBody>
                  <a:tcPr/>
                </a:tc>
                <a:tc>
                  <a:txBody>
                    <a:bodyPr/>
                    <a:lstStyle/>
                    <a:p>
                      <a:pPr algn="ctr"/>
                      <a:r>
                        <a:rPr lang="en-US" dirty="0"/>
                        <a:t>None</a:t>
                      </a:r>
                    </a:p>
                  </a:txBody>
                  <a:tcPr/>
                </a:tc>
                <a:tc>
                  <a:txBody>
                    <a:bodyPr/>
                    <a:lstStyle/>
                    <a:p>
                      <a:pPr algn="ctr"/>
                      <a:r>
                        <a:rPr lang="en-US" dirty="0"/>
                        <a:t>None</a:t>
                      </a:r>
                    </a:p>
                  </a:txBody>
                  <a:tcPr/>
                </a:tc>
                <a:tc>
                  <a:txBody>
                    <a:bodyPr/>
                    <a:lstStyle/>
                    <a:p>
                      <a:pPr algn="ctr"/>
                      <a:r>
                        <a:rPr lang="en-US" dirty="0"/>
                        <a:t>None</a:t>
                      </a:r>
                    </a:p>
                  </a:txBody>
                  <a:tcPr/>
                </a:tc>
                <a:extLst>
                  <a:ext uri="{0D108BD9-81ED-4DB2-BD59-A6C34878D82A}">
                    <a16:rowId xmlns:a16="http://schemas.microsoft.com/office/drawing/2014/main" val="554606318"/>
                  </a:ext>
                </a:extLst>
              </a:tr>
              <a:tr h="354490">
                <a:tc>
                  <a:txBody>
                    <a:bodyPr/>
                    <a:lstStyle/>
                    <a:p>
                      <a:pPr algn="ctr"/>
                      <a:r>
                        <a:rPr lang="en-US" dirty="0"/>
                        <a:t>-3</a:t>
                      </a:r>
                    </a:p>
                  </a:txBody>
                  <a:tcPr/>
                </a:tc>
                <a:tc>
                  <a:txBody>
                    <a:bodyPr/>
                    <a:lstStyle/>
                    <a:p>
                      <a:pPr algn="ctr"/>
                      <a:r>
                        <a:rPr lang="en-US" dirty="0"/>
                        <a:t>None</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2995595359"/>
                  </a:ext>
                </a:extLst>
              </a:tr>
              <a:tr h="354490">
                <a:tc>
                  <a:txBody>
                    <a:bodyPr/>
                    <a:lstStyle/>
                    <a:p>
                      <a:pPr algn="ctr"/>
                      <a:r>
                        <a:rPr lang="en-US" dirty="0"/>
                        <a:t>-3</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2781619532"/>
                  </a:ext>
                </a:extLst>
              </a:tr>
            </a:tbl>
          </a:graphicData>
        </a:graphic>
      </p:graphicFrame>
    </p:spTree>
    <p:extLst>
      <p:ext uri="{BB962C8B-B14F-4D97-AF65-F5344CB8AC3E}">
        <p14:creationId xmlns:p14="http://schemas.microsoft.com/office/powerpoint/2010/main" val="431138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8067-FA8A-4744-A496-FD4EB13F8A4D}"/>
              </a:ext>
            </a:extLst>
          </p:cNvPr>
          <p:cNvSpPr>
            <a:spLocks noGrp="1"/>
          </p:cNvSpPr>
          <p:nvPr>
            <p:ph type="title"/>
          </p:nvPr>
        </p:nvSpPr>
        <p:spPr/>
        <p:txBody>
          <a:bodyPr>
            <a:normAutofit fontScale="90000"/>
          </a:bodyPr>
          <a:lstStyle/>
          <a:p>
            <a:r>
              <a:rPr lang="en-US" dirty="0"/>
              <a:t>Conversion of data into XODR Structures (</a:t>
            </a:r>
            <a:r>
              <a:rPr lang="en-US" dirty="0">
                <a:solidFill>
                  <a:srgbClr val="FF0000"/>
                </a:solidFill>
              </a:rPr>
              <a:t>Incomplete</a:t>
            </a:r>
            <a:r>
              <a:rPr lang="en-US" dirty="0"/>
              <a:t>)</a:t>
            </a:r>
          </a:p>
        </p:txBody>
      </p:sp>
      <p:sp>
        <p:nvSpPr>
          <p:cNvPr id="3" name="Content Placeholder 2">
            <a:extLst>
              <a:ext uri="{FF2B5EF4-FFF2-40B4-BE49-F238E27FC236}">
                <a16:creationId xmlns:a16="http://schemas.microsoft.com/office/drawing/2014/main" id="{51EC6C3D-5382-B24A-B542-2535A11D2B93}"/>
              </a:ext>
            </a:extLst>
          </p:cNvPr>
          <p:cNvSpPr>
            <a:spLocks noGrp="1"/>
          </p:cNvSpPr>
          <p:nvPr>
            <p:ph idx="1"/>
          </p:nvPr>
        </p:nvSpPr>
        <p:spPr/>
        <p:txBody>
          <a:bodyPr>
            <a:normAutofit fontScale="92500" lnSpcReduction="10000"/>
          </a:bodyPr>
          <a:lstStyle/>
          <a:p>
            <a:r>
              <a:rPr lang="en-US" dirty="0"/>
              <a:t>No top-level script or function yet exists for this purpose</a:t>
            </a:r>
          </a:p>
          <a:p>
            <a:r>
              <a:rPr lang="en-US" b="1" dirty="0" err="1"/>
              <a:t>script_RoadSeg_defineXODRStructManual</a:t>
            </a:r>
            <a:r>
              <a:rPr lang="en-US" b="1" dirty="0"/>
              <a:t> </a:t>
            </a:r>
            <a:r>
              <a:rPr lang="en-US" dirty="0"/>
              <a:t>provides a blueprint for how to create the XODR structure in MATLAB.</a:t>
            </a:r>
          </a:p>
          <a:p>
            <a:pPr lvl="1"/>
            <a:r>
              <a:rPr lang="en-US" dirty="0"/>
              <a:t>Some of the XODR elements will need to be defined manually, as in this script.</a:t>
            </a:r>
          </a:p>
          <a:p>
            <a:pPr lvl="1"/>
            <a:r>
              <a:rPr lang="en-US" dirty="0"/>
              <a:t>Other XODR elements will come from functions yet to be written.</a:t>
            </a:r>
          </a:p>
          <a:p>
            <a:r>
              <a:rPr lang="en-US" dirty="0"/>
              <a:t>Data-fitting code is needed that can convert paths (or traversals) into segments with uniform curvature properties for </a:t>
            </a:r>
            <a:r>
              <a:rPr lang="en-US" dirty="0" err="1"/>
              <a:t>planView</a:t>
            </a:r>
            <a:r>
              <a:rPr lang="en-US" dirty="0"/>
              <a:t> representation of the road</a:t>
            </a:r>
          </a:p>
          <a:p>
            <a:pPr lvl="1"/>
            <a:r>
              <a:rPr lang="en-US" dirty="0"/>
              <a:t>Line -&gt; zero curvature from start to end station</a:t>
            </a:r>
          </a:p>
          <a:p>
            <a:pPr lvl="1"/>
            <a:r>
              <a:rPr lang="en-US" dirty="0"/>
              <a:t>Arc -&gt; constant but non-zero curvature from start to end station </a:t>
            </a:r>
            <a:br>
              <a:rPr lang="en-US" dirty="0"/>
            </a:br>
            <a:r>
              <a:rPr lang="en-US" dirty="0"/>
              <a:t>(positive for left curves, negative for right curves)</a:t>
            </a:r>
          </a:p>
          <a:p>
            <a:pPr lvl="1"/>
            <a:r>
              <a:rPr lang="en-US" dirty="0"/>
              <a:t>Spiral -&gt; linearly changing curvature from start to end station</a:t>
            </a:r>
            <a:br>
              <a:rPr lang="en-US" dirty="0"/>
            </a:br>
            <a:r>
              <a:rPr lang="en-US" dirty="0"/>
              <a:t>(positive for left curves, negative for right curves)</a:t>
            </a:r>
          </a:p>
          <a:p>
            <a:pPr lvl="1"/>
            <a:r>
              <a:rPr lang="en-US" dirty="0"/>
              <a:t>Other curves are possible, but not implemented</a:t>
            </a:r>
          </a:p>
          <a:p>
            <a:r>
              <a:rPr lang="en-US" dirty="0"/>
              <a:t>Other data fitting is needed to determine sectioning and cubic polynomial fits for road grade, lane offsets (could be zeroed by definition), and lane widths relative to center lane.</a:t>
            </a:r>
          </a:p>
          <a:p>
            <a:pPr lvl="2"/>
            <a:endParaRPr lang="en-US" dirty="0"/>
          </a:p>
        </p:txBody>
      </p:sp>
    </p:spTree>
    <p:extLst>
      <p:ext uri="{BB962C8B-B14F-4D97-AF65-F5344CB8AC3E}">
        <p14:creationId xmlns:p14="http://schemas.microsoft.com/office/powerpoint/2010/main" val="361100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76C44-6DF3-B846-ABC0-4897036B18B8}"/>
              </a:ext>
            </a:extLst>
          </p:cNvPr>
          <p:cNvSpPr>
            <a:spLocks noGrp="1"/>
          </p:cNvSpPr>
          <p:nvPr>
            <p:ph type="title"/>
          </p:nvPr>
        </p:nvSpPr>
        <p:spPr/>
        <p:txBody>
          <a:bodyPr/>
          <a:lstStyle/>
          <a:p>
            <a:r>
              <a:rPr lang="en-US" dirty="0" err="1"/>
              <a:t>OpenDRIVE</a:t>
            </a:r>
            <a:r>
              <a:rPr lang="en-US" dirty="0"/>
              <a:t> XODR file basics</a:t>
            </a:r>
          </a:p>
        </p:txBody>
      </p:sp>
      <p:sp>
        <p:nvSpPr>
          <p:cNvPr id="5" name="Text Placeholder 4">
            <a:extLst>
              <a:ext uri="{FF2B5EF4-FFF2-40B4-BE49-F238E27FC236}">
                <a16:creationId xmlns:a16="http://schemas.microsoft.com/office/drawing/2014/main" id="{E31E01B4-7438-2A4D-8B94-F04895E4EB15}"/>
              </a:ext>
            </a:extLst>
          </p:cNvPr>
          <p:cNvSpPr>
            <a:spLocks noGrp="1"/>
          </p:cNvSpPr>
          <p:nvPr>
            <p:ph type="body" idx="1"/>
          </p:nvPr>
        </p:nvSpPr>
        <p:spPr/>
        <p:txBody>
          <a:bodyPr/>
          <a:lstStyle/>
          <a:p>
            <a:r>
              <a:rPr lang="en-US" dirty="0"/>
              <a:t>As applicable for import into MATLAB for plotting/analysis</a:t>
            </a:r>
          </a:p>
        </p:txBody>
      </p:sp>
    </p:spTree>
    <p:extLst>
      <p:ext uri="{BB962C8B-B14F-4D97-AF65-F5344CB8AC3E}">
        <p14:creationId xmlns:p14="http://schemas.microsoft.com/office/powerpoint/2010/main" val="968809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4283B-8C8C-0C4A-86FA-94117E94C438}"/>
              </a:ext>
            </a:extLst>
          </p:cNvPr>
          <p:cNvSpPr>
            <a:spLocks noGrp="1"/>
          </p:cNvSpPr>
          <p:nvPr>
            <p:ph type="title"/>
          </p:nvPr>
        </p:nvSpPr>
        <p:spPr>
          <a:xfrm>
            <a:off x="0" y="1"/>
            <a:ext cx="12192000" cy="914400"/>
          </a:xfrm>
        </p:spPr>
        <p:txBody>
          <a:bodyPr/>
          <a:lstStyle/>
          <a:p>
            <a:r>
              <a:rPr lang="en-US" dirty="0"/>
              <a:t>Key Functionalities for XODR </a:t>
            </a:r>
            <a:r>
              <a:rPr lang="en-US" dirty="0">
                <a:sym typeface="Wingdings" pitchFamily="2" charset="2"/>
              </a:rPr>
              <a:t></a:t>
            </a:r>
            <a:r>
              <a:rPr lang="en-US" dirty="0"/>
              <a:t> MATLAB</a:t>
            </a:r>
          </a:p>
        </p:txBody>
      </p:sp>
      <p:sp>
        <p:nvSpPr>
          <p:cNvPr id="3" name="Content Placeholder 2">
            <a:extLst>
              <a:ext uri="{FF2B5EF4-FFF2-40B4-BE49-F238E27FC236}">
                <a16:creationId xmlns:a16="http://schemas.microsoft.com/office/drawing/2014/main" id="{77885380-C435-BD4E-923E-AECE87A7B5C9}"/>
              </a:ext>
            </a:extLst>
          </p:cNvPr>
          <p:cNvSpPr>
            <a:spLocks noGrp="1"/>
          </p:cNvSpPr>
          <p:nvPr>
            <p:ph idx="1"/>
          </p:nvPr>
        </p:nvSpPr>
        <p:spPr>
          <a:xfrm>
            <a:off x="262002" y="1136692"/>
            <a:ext cx="11725405" cy="5552207"/>
          </a:xfrm>
        </p:spPr>
        <p:txBody>
          <a:bodyPr>
            <a:normAutofit/>
          </a:bodyPr>
          <a:lstStyle/>
          <a:p>
            <a:r>
              <a:rPr lang="en-US" dirty="0"/>
              <a:t>Loading an </a:t>
            </a:r>
            <a:r>
              <a:rPr lang="en-US" dirty="0" err="1"/>
              <a:t>OpenDRIVE</a:t>
            </a:r>
            <a:r>
              <a:rPr lang="en-US" dirty="0"/>
              <a:t> XODR file into a MATLAB XODR structure</a:t>
            </a:r>
          </a:p>
          <a:p>
            <a:pPr lvl="1"/>
            <a:r>
              <a:rPr lang="en-US" dirty="0"/>
              <a:t>Checking resulting MATLAB XODR struct for inconsistencies with </a:t>
            </a:r>
            <a:r>
              <a:rPr lang="en-US" dirty="0" err="1"/>
              <a:t>OpenDRIVE</a:t>
            </a:r>
            <a:r>
              <a:rPr lang="en-US" dirty="0"/>
              <a:t> standard</a:t>
            </a:r>
          </a:p>
          <a:p>
            <a:r>
              <a:rPr lang="en-US" dirty="0"/>
              <a:t>Converting objects from XODR structures into PSU patch format</a:t>
            </a:r>
          </a:p>
          <a:p>
            <a:pPr lvl="1"/>
            <a:r>
              <a:rPr lang="en-US" dirty="0"/>
              <a:t>Creation of point clouds (outlines) to represent objects in (E,N) space</a:t>
            </a:r>
          </a:p>
          <a:p>
            <a:pPr lvl="1"/>
            <a:r>
              <a:rPr lang="en-US" dirty="0"/>
              <a:t>Conversion of </a:t>
            </a:r>
            <a:r>
              <a:rPr lang="en-US" dirty="0" err="1"/>
              <a:t>cornerRoad</a:t>
            </a:r>
            <a:r>
              <a:rPr lang="en-US" dirty="0"/>
              <a:t> or </a:t>
            </a:r>
            <a:r>
              <a:rPr lang="en-US" dirty="0" err="1"/>
              <a:t>cornerLocal</a:t>
            </a:r>
            <a:r>
              <a:rPr lang="en-US" dirty="0"/>
              <a:t> definitions into (E,N) space</a:t>
            </a:r>
          </a:p>
          <a:p>
            <a:pPr lvl="1"/>
            <a:r>
              <a:rPr lang="en-US" dirty="0"/>
              <a:t>Conversion of (E,N) point clouds into PSU patch format for analysis/plotting</a:t>
            </a:r>
          </a:p>
          <a:p>
            <a:r>
              <a:rPr lang="en-US" dirty="0"/>
              <a:t>Converting road geometry information into PSU path traversals format</a:t>
            </a:r>
          </a:p>
          <a:p>
            <a:pPr lvl="1"/>
            <a:r>
              <a:rPr lang="en-US" dirty="0"/>
              <a:t>Creation of (E,N) point sequences to represent road centerlines in (E,N) space</a:t>
            </a:r>
          </a:p>
          <a:p>
            <a:pPr lvl="1"/>
            <a:r>
              <a:rPr lang="en-US" dirty="0"/>
              <a:t>Creation of (</a:t>
            </a:r>
            <a:r>
              <a:rPr lang="en-US" dirty="0" err="1"/>
              <a:t>s,t</a:t>
            </a:r>
            <a:r>
              <a:rPr lang="en-US" dirty="0"/>
              <a:t>) point sequences to represent continuous lane boundaries along the road path</a:t>
            </a:r>
          </a:p>
          <a:p>
            <a:pPr lvl="1"/>
            <a:r>
              <a:rPr lang="en-US" dirty="0"/>
              <a:t>Conversion of (</a:t>
            </a:r>
            <a:r>
              <a:rPr lang="en-US" dirty="0" err="1"/>
              <a:t>s,t</a:t>
            </a:r>
            <a:r>
              <a:rPr lang="en-US" dirty="0"/>
              <a:t>) point sequences into (E,N) space</a:t>
            </a:r>
          </a:p>
          <a:p>
            <a:pPr lvl="1"/>
            <a:r>
              <a:rPr lang="en-US" dirty="0"/>
              <a:t>Conversion of (E,N) point sequences into traversals</a:t>
            </a:r>
          </a:p>
          <a:p>
            <a:r>
              <a:rPr lang="en-US" dirty="0"/>
              <a:t>Plotting road/lane geometries and objects from XODR structures</a:t>
            </a:r>
          </a:p>
        </p:txBody>
      </p:sp>
    </p:spTree>
    <p:extLst>
      <p:ext uri="{BB962C8B-B14F-4D97-AF65-F5344CB8AC3E}">
        <p14:creationId xmlns:p14="http://schemas.microsoft.com/office/powerpoint/2010/main" val="1471898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5308-A320-B74F-810E-236B1C1860BA}"/>
              </a:ext>
            </a:extLst>
          </p:cNvPr>
          <p:cNvSpPr>
            <a:spLocks noGrp="1"/>
          </p:cNvSpPr>
          <p:nvPr>
            <p:ph type="title"/>
          </p:nvPr>
        </p:nvSpPr>
        <p:spPr/>
        <p:txBody>
          <a:bodyPr/>
          <a:lstStyle/>
          <a:p>
            <a:r>
              <a:rPr lang="en-US" dirty="0"/>
              <a:t>Coordinate Conversion Functions (</a:t>
            </a:r>
            <a:r>
              <a:rPr lang="en-US" dirty="0">
                <a:solidFill>
                  <a:schemeClr val="accent6"/>
                </a:solidFill>
              </a:rPr>
              <a:t>Complete</a:t>
            </a:r>
            <a:r>
              <a:rPr lang="en-US" dirty="0"/>
              <a:t>)</a:t>
            </a:r>
          </a:p>
        </p:txBody>
      </p:sp>
      <p:sp>
        <p:nvSpPr>
          <p:cNvPr id="3" name="Content Placeholder 2">
            <a:extLst>
              <a:ext uri="{FF2B5EF4-FFF2-40B4-BE49-F238E27FC236}">
                <a16:creationId xmlns:a16="http://schemas.microsoft.com/office/drawing/2014/main" id="{EE30FDC3-CD4E-E549-8D38-FDF8002D1E29}"/>
              </a:ext>
            </a:extLst>
          </p:cNvPr>
          <p:cNvSpPr>
            <a:spLocks noGrp="1"/>
          </p:cNvSpPr>
          <p:nvPr>
            <p:ph idx="1"/>
          </p:nvPr>
        </p:nvSpPr>
        <p:spPr/>
        <p:txBody>
          <a:bodyPr>
            <a:normAutofit fontScale="92500" lnSpcReduction="20000"/>
          </a:bodyPr>
          <a:lstStyle/>
          <a:p>
            <a:r>
              <a:rPr lang="en-US" b="1" dirty="0" err="1"/>
              <a:t>fcn_RoadSeg_findXYfromSTandODRRoad</a:t>
            </a:r>
            <a:r>
              <a:rPr lang="en-US" b="1" dirty="0"/>
              <a:t> </a:t>
            </a:r>
            <a:r>
              <a:rPr lang="en-US" dirty="0"/>
              <a:t>– top-level conversion function, accepts vectors of (</a:t>
            </a:r>
            <a:r>
              <a:rPr lang="en-US" dirty="0" err="1"/>
              <a:t>s,t</a:t>
            </a:r>
            <a:r>
              <a:rPr lang="en-US" dirty="0"/>
              <a:t>) coordinates and a structure of one road element from the </a:t>
            </a:r>
            <a:r>
              <a:rPr lang="en-US" dirty="0" err="1"/>
              <a:t>OpenDRIVE</a:t>
            </a:r>
            <a:r>
              <a:rPr lang="en-US" dirty="0"/>
              <a:t> structure. Wrapper for </a:t>
            </a:r>
            <a:r>
              <a:rPr lang="en-US" b="1" dirty="0" err="1"/>
              <a:t>fcn_RoadSeg_findXYfromSTandSegment</a:t>
            </a:r>
            <a:r>
              <a:rPr lang="en-US" dirty="0"/>
              <a:t>.</a:t>
            </a:r>
          </a:p>
          <a:p>
            <a:r>
              <a:rPr lang="en-US" b="1" dirty="0" err="1"/>
              <a:t>fcn_RoadSeg_findXYfromSTandSegment</a:t>
            </a:r>
            <a:r>
              <a:rPr lang="en-US" b="1" dirty="0"/>
              <a:t> </a:t>
            </a:r>
            <a:r>
              <a:rPr lang="en-US" dirty="0"/>
              <a:t>– second-level conversion function, accepts vectors of (</a:t>
            </a:r>
            <a:r>
              <a:rPr lang="en-US" dirty="0" err="1"/>
              <a:t>s,t</a:t>
            </a:r>
            <a:r>
              <a:rPr lang="en-US" dirty="0"/>
              <a:t>) coordinates and a geometry element from the </a:t>
            </a:r>
            <a:r>
              <a:rPr lang="en-US" dirty="0" err="1"/>
              <a:t>OpenDRIVE</a:t>
            </a:r>
            <a:r>
              <a:rPr lang="en-US" dirty="0"/>
              <a:t> structure. Wrapper for </a:t>
            </a:r>
            <a:r>
              <a:rPr lang="en-US" b="1" dirty="0" err="1"/>
              <a:t>fcn_RoadSeg_findXYfromST</a:t>
            </a:r>
            <a:r>
              <a:rPr lang="en-US" dirty="0"/>
              <a:t>.</a:t>
            </a:r>
          </a:p>
          <a:p>
            <a:r>
              <a:rPr lang="en-US" b="1" dirty="0" err="1"/>
              <a:t>fcn_RoadSeg_findXYfromST</a:t>
            </a:r>
            <a:r>
              <a:rPr lang="en-US" b="1" dirty="0"/>
              <a:t> </a:t>
            </a:r>
            <a:r>
              <a:rPr lang="en-US" dirty="0"/>
              <a:t>– third-level conversion function, accepts vectors of (</a:t>
            </a:r>
            <a:r>
              <a:rPr lang="en-US" dirty="0" err="1"/>
              <a:t>s,t</a:t>
            </a:r>
            <a:r>
              <a:rPr lang="en-US" dirty="0"/>
              <a:t>) coordinates as well as all of the geometric parameters of a road segment in order to calculate the (X,Y) coordinates. Wrapper for </a:t>
            </a:r>
            <a:r>
              <a:rPr lang="en-US" b="1" dirty="0" err="1"/>
              <a:t>fcn_RoadSeg_findXYfromXODRArc</a:t>
            </a:r>
            <a:r>
              <a:rPr lang="en-US" dirty="0"/>
              <a:t> and </a:t>
            </a:r>
            <a:r>
              <a:rPr lang="en-US" b="1" dirty="0" err="1"/>
              <a:t>fcn_RoadSeg_findXYfromXODRSpiral</a:t>
            </a:r>
            <a:r>
              <a:rPr lang="en-US" dirty="0"/>
              <a:t> as well as handles calculations for lines internally.</a:t>
            </a:r>
          </a:p>
          <a:p>
            <a:r>
              <a:rPr lang="en-US" b="1" dirty="0" err="1"/>
              <a:t>fcn_RoadSeg_findXYfromXODRArc</a:t>
            </a:r>
            <a:r>
              <a:rPr lang="en-US" b="1" dirty="0"/>
              <a:t> </a:t>
            </a:r>
            <a:r>
              <a:rPr lang="en-US" dirty="0"/>
              <a:t>– conversion function that accepts a vector of station coordinates (no lateral offsets) and the parameters of an arc and returns the (X,Y) position of the points along the arc</a:t>
            </a:r>
          </a:p>
          <a:p>
            <a:r>
              <a:rPr lang="en-US" b="1" dirty="0" err="1"/>
              <a:t>fcn_RoadSeg_findXYfromXODRSpiral</a:t>
            </a:r>
            <a:r>
              <a:rPr lang="en-US" b="1" dirty="0"/>
              <a:t> </a:t>
            </a:r>
            <a:r>
              <a:rPr lang="en-US" dirty="0"/>
              <a:t>– conversion function that accepts a vector of station coordinates (no lateral offsets) and the parameters of an spiral and returns the (X,Y) position of the points along the spiral</a:t>
            </a:r>
          </a:p>
        </p:txBody>
      </p:sp>
    </p:spTree>
    <p:extLst>
      <p:ext uri="{BB962C8B-B14F-4D97-AF65-F5344CB8AC3E}">
        <p14:creationId xmlns:p14="http://schemas.microsoft.com/office/powerpoint/2010/main" val="1767317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8067-FA8A-4744-A496-FD4EB13F8A4D}"/>
              </a:ext>
            </a:extLst>
          </p:cNvPr>
          <p:cNvSpPr>
            <a:spLocks noGrp="1"/>
          </p:cNvSpPr>
          <p:nvPr>
            <p:ph type="title"/>
          </p:nvPr>
        </p:nvSpPr>
        <p:spPr/>
        <p:txBody>
          <a:bodyPr>
            <a:normAutofit fontScale="90000"/>
          </a:bodyPr>
          <a:lstStyle/>
          <a:p>
            <a:r>
              <a:rPr lang="en-US" dirty="0"/>
              <a:t>Loading </a:t>
            </a:r>
            <a:r>
              <a:rPr lang="en-US" dirty="0" err="1"/>
              <a:t>OpenDRIVE</a:t>
            </a:r>
            <a:r>
              <a:rPr lang="en-US" dirty="0"/>
              <a:t> XODR files into MATLAB (</a:t>
            </a:r>
            <a:r>
              <a:rPr lang="en-US" dirty="0">
                <a:solidFill>
                  <a:schemeClr val="accent6"/>
                </a:solidFill>
              </a:rPr>
              <a:t>Complete</a:t>
            </a:r>
            <a:r>
              <a:rPr lang="en-US" dirty="0"/>
              <a:t>)</a:t>
            </a:r>
          </a:p>
        </p:txBody>
      </p:sp>
      <p:sp>
        <p:nvSpPr>
          <p:cNvPr id="3" name="Content Placeholder 2">
            <a:extLst>
              <a:ext uri="{FF2B5EF4-FFF2-40B4-BE49-F238E27FC236}">
                <a16:creationId xmlns:a16="http://schemas.microsoft.com/office/drawing/2014/main" id="{51EC6C3D-5382-B24A-B542-2535A11D2B93}"/>
              </a:ext>
            </a:extLst>
          </p:cNvPr>
          <p:cNvSpPr>
            <a:spLocks noGrp="1"/>
          </p:cNvSpPr>
          <p:nvPr>
            <p:ph idx="1"/>
          </p:nvPr>
        </p:nvSpPr>
        <p:spPr/>
        <p:txBody>
          <a:bodyPr>
            <a:normAutofit/>
          </a:bodyPr>
          <a:lstStyle/>
          <a:p>
            <a:r>
              <a:rPr lang="en-US" b="1" dirty="0" err="1"/>
              <a:t>fcn_RoadSeg_convertXODRtoMATLABStruct</a:t>
            </a:r>
            <a:r>
              <a:rPr lang="en-US" dirty="0"/>
              <a:t> – reads an </a:t>
            </a:r>
            <a:r>
              <a:rPr lang="en-US" dirty="0" err="1"/>
              <a:t>OpenDRIVE</a:t>
            </a:r>
            <a:r>
              <a:rPr lang="en-US" dirty="0"/>
              <a:t> XODR file and creates a MATLAB XODR structure suitable for use in analysis and plotting</a:t>
            </a:r>
          </a:p>
          <a:p>
            <a:pPr lvl="1"/>
            <a:r>
              <a:rPr lang="en-US" dirty="0"/>
              <a:t>Uses </a:t>
            </a:r>
            <a:r>
              <a:rPr lang="en-US" b="1" dirty="0"/>
              <a:t>xml2struct_fex28518 </a:t>
            </a:r>
            <a:r>
              <a:rPr lang="en-US" dirty="0"/>
              <a:t>to do the basic read of the XML file into a MATLAB structure, but leaves some inconsistencies in the structure, specifically when there are single elements in the structure where there can be multiple elements, depending on the road/lane geometries</a:t>
            </a:r>
          </a:p>
          <a:p>
            <a:pPr lvl="1"/>
            <a:r>
              <a:rPr lang="en-US" dirty="0"/>
              <a:t>The next step of the function converts singleton structure elements into single-element cell arrays for consistency of elements for which there can be multiple elements</a:t>
            </a:r>
          </a:p>
          <a:p>
            <a:pPr lvl="1"/>
            <a:r>
              <a:rPr lang="en-US" dirty="0"/>
              <a:t>The last step of the function handles expanding repeated objects into individual elements in the cell array.</a:t>
            </a:r>
          </a:p>
          <a:p>
            <a:pPr lvl="1"/>
            <a:r>
              <a:rPr lang="en-US" dirty="0"/>
              <a:t>The function returns a single structure representing the entire road system defined in the </a:t>
            </a:r>
            <a:r>
              <a:rPr lang="en-US" dirty="0" err="1"/>
              <a:t>OpenDRIVE</a:t>
            </a:r>
            <a:r>
              <a:rPr lang="en-US" dirty="0"/>
              <a:t> XODR file.</a:t>
            </a:r>
          </a:p>
          <a:p>
            <a:pPr lvl="1"/>
            <a:endParaRPr lang="en-US" dirty="0"/>
          </a:p>
        </p:txBody>
      </p:sp>
    </p:spTree>
    <p:extLst>
      <p:ext uri="{BB962C8B-B14F-4D97-AF65-F5344CB8AC3E}">
        <p14:creationId xmlns:p14="http://schemas.microsoft.com/office/powerpoint/2010/main" val="3210538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8067-FA8A-4744-A496-FD4EB13F8A4D}"/>
              </a:ext>
            </a:extLst>
          </p:cNvPr>
          <p:cNvSpPr>
            <a:spLocks noGrp="1"/>
          </p:cNvSpPr>
          <p:nvPr>
            <p:ph type="title"/>
          </p:nvPr>
        </p:nvSpPr>
        <p:spPr/>
        <p:txBody>
          <a:bodyPr>
            <a:normAutofit/>
          </a:bodyPr>
          <a:lstStyle/>
          <a:p>
            <a:r>
              <a:rPr lang="en-US" dirty="0"/>
              <a:t>Loading </a:t>
            </a:r>
            <a:r>
              <a:rPr lang="en-US" dirty="0" err="1"/>
              <a:t>OpenDRIVE</a:t>
            </a:r>
            <a:r>
              <a:rPr lang="en-US" dirty="0"/>
              <a:t> objects into MATLAB (</a:t>
            </a:r>
            <a:r>
              <a:rPr lang="en-US" dirty="0">
                <a:solidFill>
                  <a:schemeClr val="accent6"/>
                </a:solidFill>
              </a:rPr>
              <a:t>Complete</a:t>
            </a:r>
            <a:r>
              <a:rPr lang="en-US" dirty="0"/>
              <a:t>)</a:t>
            </a:r>
          </a:p>
        </p:txBody>
      </p:sp>
      <p:sp>
        <p:nvSpPr>
          <p:cNvPr id="3" name="Content Placeholder 2">
            <a:extLst>
              <a:ext uri="{FF2B5EF4-FFF2-40B4-BE49-F238E27FC236}">
                <a16:creationId xmlns:a16="http://schemas.microsoft.com/office/drawing/2014/main" id="{51EC6C3D-5382-B24A-B542-2535A11D2B93}"/>
              </a:ext>
            </a:extLst>
          </p:cNvPr>
          <p:cNvSpPr>
            <a:spLocks noGrp="1"/>
          </p:cNvSpPr>
          <p:nvPr>
            <p:ph idx="1"/>
          </p:nvPr>
        </p:nvSpPr>
        <p:spPr/>
        <p:txBody>
          <a:bodyPr>
            <a:normAutofit/>
          </a:bodyPr>
          <a:lstStyle/>
          <a:p>
            <a:r>
              <a:rPr lang="en-US" b="1" dirty="0" err="1"/>
              <a:t>fcn_RoadSeg_convertXODRObjectsToPatchObjects</a:t>
            </a:r>
            <a:r>
              <a:rPr lang="en-US" b="1" dirty="0"/>
              <a:t> </a:t>
            </a:r>
            <a:r>
              <a:rPr lang="en-US" dirty="0"/>
              <a:t>– pulls objects out of the XODR MATLAB structure and inserts them into a patch array</a:t>
            </a:r>
          </a:p>
          <a:p>
            <a:pPr lvl="1"/>
            <a:r>
              <a:rPr lang="en-US" dirty="0"/>
              <a:t>The first step of the function creates a segment table that identifies the types and start/end stations of each geometry element for locating objects in (E,N) coordinates relative to the road.</a:t>
            </a:r>
          </a:p>
          <a:p>
            <a:pPr lvl="1"/>
            <a:r>
              <a:rPr lang="en-US" dirty="0"/>
              <a:t>The biggest portion of the function iterates through each of the objects, filling out the parameters </a:t>
            </a:r>
          </a:p>
          <a:p>
            <a:pPr lvl="2"/>
            <a:r>
              <a:rPr lang="en-US" dirty="0"/>
              <a:t>Color is set to blaze orange for all</a:t>
            </a:r>
          </a:p>
          <a:p>
            <a:pPr lvl="2"/>
            <a:r>
              <a:rPr lang="en-US" dirty="0"/>
              <a:t>An ID is created for each object</a:t>
            </a:r>
          </a:p>
          <a:p>
            <a:pPr lvl="2"/>
            <a:r>
              <a:rPr lang="en-US" dirty="0"/>
              <a:t>The geometry of the object is represented with a point cloud created to represent the outline. If “corners” (there may be many) of the object are provided, these are converted to XY points. If only a bounding geometry is provided, points are created along the bounds to form an outline of the object.</a:t>
            </a:r>
          </a:p>
          <a:p>
            <a:pPr lvl="1"/>
            <a:r>
              <a:rPr lang="en-US" dirty="0"/>
              <a:t>(All geometries of the objects are converted to (E,N) coordinates by calling </a:t>
            </a:r>
            <a:r>
              <a:rPr lang="en-US" b="1" dirty="0" err="1"/>
              <a:t>fcn_RoadSeg_findXYfromSTandSegment</a:t>
            </a:r>
            <a:r>
              <a:rPr lang="en-US" b="1" dirty="0"/>
              <a:t> </a:t>
            </a:r>
            <a:r>
              <a:rPr lang="en-US" dirty="0"/>
              <a:t>after cross referencing the (</a:t>
            </a:r>
            <a:r>
              <a:rPr lang="en-US" dirty="0" err="1"/>
              <a:t>s,t</a:t>
            </a:r>
            <a:r>
              <a:rPr lang="en-US" dirty="0"/>
              <a:t>) coordinates of the object with the segment table created at the start.)</a:t>
            </a:r>
          </a:p>
        </p:txBody>
      </p:sp>
    </p:spTree>
    <p:extLst>
      <p:ext uri="{BB962C8B-B14F-4D97-AF65-F5344CB8AC3E}">
        <p14:creationId xmlns:p14="http://schemas.microsoft.com/office/powerpoint/2010/main" val="670892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8067-FA8A-4744-A496-FD4EB13F8A4D}"/>
              </a:ext>
            </a:extLst>
          </p:cNvPr>
          <p:cNvSpPr>
            <a:spLocks noGrp="1"/>
          </p:cNvSpPr>
          <p:nvPr>
            <p:ph type="title"/>
          </p:nvPr>
        </p:nvSpPr>
        <p:spPr/>
        <p:txBody>
          <a:bodyPr>
            <a:normAutofit fontScale="90000"/>
          </a:bodyPr>
          <a:lstStyle/>
          <a:p>
            <a:r>
              <a:rPr lang="en-US" dirty="0"/>
              <a:t>Converting </a:t>
            </a:r>
            <a:r>
              <a:rPr lang="en-US" dirty="0" err="1"/>
              <a:t>OpenDRIVE</a:t>
            </a:r>
            <a:r>
              <a:rPr lang="en-US" dirty="0"/>
              <a:t> roads into MATLAB (</a:t>
            </a:r>
            <a:r>
              <a:rPr lang="en-US" dirty="0">
                <a:solidFill>
                  <a:schemeClr val="accent6"/>
                </a:solidFill>
              </a:rPr>
              <a:t>Complete</a:t>
            </a:r>
            <a:r>
              <a:rPr lang="en-US" dirty="0"/>
              <a:t>)</a:t>
            </a:r>
          </a:p>
        </p:txBody>
      </p:sp>
      <p:sp>
        <p:nvSpPr>
          <p:cNvPr id="3" name="Content Placeholder 2">
            <a:extLst>
              <a:ext uri="{FF2B5EF4-FFF2-40B4-BE49-F238E27FC236}">
                <a16:creationId xmlns:a16="http://schemas.microsoft.com/office/drawing/2014/main" id="{51EC6C3D-5382-B24A-B542-2535A11D2B93}"/>
              </a:ext>
            </a:extLst>
          </p:cNvPr>
          <p:cNvSpPr>
            <a:spLocks noGrp="1"/>
          </p:cNvSpPr>
          <p:nvPr>
            <p:ph idx="1"/>
          </p:nvPr>
        </p:nvSpPr>
        <p:spPr/>
        <p:txBody>
          <a:bodyPr>
            <a:normAutofit fontScale="92500"/>
          </a:bodyPr>
          <a:lstStyle/>
          <a:p>
            <a:r>
              <a:rPr lang="en-US" dirty="0"/>
              <a:t>Since roads have multiple aspects of their geometry (reference line, lane offsets, lane widths, etc.) there is no individual function to convert an entire road into MATLAB. Instead, a series of functions pull out the individual geometries.</a:t>
            </a:r>
          </a:p>
          <a:p>
            <a:r>
              <a:rPr lang="en-US" b="1" dirty="0" err="1"/>
              <a:t>fcn_RoadSeg_findXYfromSTandODRRoad</a:t>
            </a:r>
            <a:r>
              <a:rPr lang="en-US" b="1" dirty="0"/>
              <a:t> </a:t>
            </a:r>
            <a:r>
              <a:rPr lang="en-US" dirty="0"/>
              <a:t>– converts the road geometry defined in (</a:t>
            </a:r>
            <a:r>
              <a:rPr lang="en-US" dirty="0" err="1"/>
              <a:t>s,t</a:t>
            </a:r>
            <a:r>
              <a:rPr lang="en-US" dirty="0"/>
              <a:t>) coordinates and segments into (E,N) coordinates. By providing a vector of station coordinates ranging from 0 to the end of the road and a t-coordinate vector of all zeros, this function returns the </a:t>
            </a:r>
            <a:r>
              <a:rPr lang="en-US" dirty="0">
                <a:solidFill>
                  <a:srgbClr val="FF0000"/>
                </a:solidFill>
              </a:rPr>
              <a:t>reference line </a:t>
            </a:r>
            <a:r>
              <a:rPr lang="en-US" dirty="0"/>
              <a:t>of the road.</a:t>
            </a:r>
          </a:p>
          <a:p>
            <a:r>
              <a:rPr lang="en-US" b="1" dirty="0" err="1"/>
              <a:t>fcn_RoadSeg_extractLaneGeometry</a:t>
            </a:r>
            <a:r>
              <a:rPr lang="en-US" b="1" dirty="0"/>
              <a:t> </a:t>
            </a:r>
            <a:r>
              <a:rPr lang="en-US" dirty="0"/>
              <a:t>– extracts the lane borders from the XODR structure, outputting matrices of (</a:t>
            </a:r>
            <a:r>
              <a:rPr lang="en-US" dirty="0" err="1"/>
              <a:t>s,t</a:t>
            </a:r>
            <a:r>
              <a:rPr lang="en-US" dirty="0"/>
              <a:t>) coordinates for each of the left, center, and right lanes. The function </a:t>
            </a:r>
            <a:r>
              <a:rPr lang="en-US" b="1" dirty="0" err="1"/>
              <a:t>fcn_RoadSeg_findXYfromSTandODRRoad</a:t>
            </a:r>
            <a:r>
              <a:rPr lang="en-US" b="1" dirty="0"/>
              <a:t> </a:t>
            </a:r>
            <a:r>
              <a:rPr lang="en-US" dirty="0"/>
              <a:t>can then be used to convert again to (E,N) coordinates.</a:t>
            </a:r>
          </a:p>
          <a:p>
            <a:r>
              <a:rPr lang="en-US" b="1" dirty="0" err="1"/>
              <a:t>fcn_Path_convertPathToTraversalStructure</a:t>
            </a:r>
            <a:r>
              <a:rPr lang="en-US" b="1" dirty="0"/>
              <a:t> </a:t>
            </a:r>
            <a:r>
              <a:rPr lang="en-US" dirty="0"/>
              <a:t>– not part of the XODR/MATLAB library, but can be used to convert reference lines and lane borders into PSU path library traversal structures</a:t>
            </a:r>
          </a:p>
        </p:txBody>
      </p:sp>
    </p:spTree>
    <p:extLst>
      <p:ext uri="{BB962C8B-B14F-4D97-AF65-F5344CB8AC3E}">
        <p14:creationId xmlns:p14="http://schemas.microsoft.com/office/powerpoint/2010/main" val="202653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8067-FA8A-4744-A496-FD4EB13F8A4D}"/>
              </a:ext>
            </a:extLst>
          </p:cNvPr>
          <p:cNvSpPr>
            <a:spLocks noGrp="1"/>
          </p:cNvSpPr>
          <p:nvPr>
            <p:ph type="title"/>
          </p:nvPr>
        </p:nvSpPr>
        <p:spPr/>
        <p:txBody>
          <a:bodyPr>
            <a:normAutofit/>
          </a:bodyPr>
          <a:lstStyle/>
          <a:p>
            <a:r>
              <a:rPr lang="en-US" dirty="0"/>
              <a:t>Plotting </a:t>
            </a:r>
            <a:r>
              <a:rPr lang="en-US" dirty="0" err="1"/>
              <a:t>OpenDRIVE</a:t>
            </a:r>
            <a:r>
              <a:rPr lang="en-US" dirty="0"/>
              <a:t> roads in MATLAB (</a:t>
            </a:r>
            <a:r>
              <a:rPr lang="en-US" dirty="0">
                <a:solidFill>
                  <a:schemeClr val="accent6"/>
                </a:solidFill>
              </a:rPr>
              <a:t>Complete</a:t>
            </a:r>
            <a:r>
              <a:rPr lang="en-US" dirty="0"/>
              <a:t>)</a:t>
            </a:r>
          </a:p>
        </p:txBody>
      </p:sp>
      <p:sp>
        <p:nvSpPr>
          <p:cNvPr id="3" name="Content Placeholder 2">
            <a:extLst>
              <a:ext uri="{FF2B5EF4-FFF2-40B4-BE49-F238E27FC236}">
                <a16:creationId xmlns:a16="http://schemas.microsoft.com/office/drawing/2014/main" id="{51EC6C3D-5382-B24A-B542-2535A11D2B93}"/>
              </a:ext>
            </a:extLst>
          </p:cNvPr>
          <p:cNvSpPr>
            <a:spLocks noGrp="1"/>
          </p:cNvSpPr>
          <p:nvPr>
            <p:ph idx="1"/>
          </p:nvPr>
        </p:nvSpPr>
        <p:spPr/>
        <p:txBody>
          <a:bodyPr>
            <a:normAutofit fontScale="85000" lnSpcReduction="10000"/>
          </a:bodyPr>
          <a:lstStyle/>
          <a:p>
            <a:r>
              <a:rPr lang="en-US" b="1" dirty="0" err="1"/>
              <a:t>fcn_RoadSeg_plotRealisticRoad</a:t>
            </a:r>
            <a:r>
              <a:rPr lang="en-US" b="1" dirty="0"/>
              <a:t> </a:t>
            </a:r>
            <a:r>
              <a:rPr lang="en-US" dirty="0"/>
              <a:t>– uses the XODR MATLAB structure to plot a quasi-realistic view of the road geometry</a:t>
            </a:r>
          </a:p>
          <a:p>
            <a:pPr lvl="1"/>
            <a:r>
              <a:rPr lang="en-US" dirty="0"/>
              <a:t>Accepts a complete XODR MATLAB structure and creates the plot, returning a handle to the plot figure window</a:t>
            </a:r>
          </a:p>
          <a:p>
            <a:pPr lvl="1"/>
            <a:r>
              <a:rPr lang="en-US" dirty="0"/>
              <a:t>Assumes: </a:t>
            </a:r>
          </a:p>
          <a:p>
            <a:pPr lvl="2"/>
            <a:r>
              <a:rPr lang="en-US" dirty="0"/>
              <a:t>the center lane should be marked with double yellow</a:t>
            </a:r>
          </a:p>
          <a:p>
            <a:pPr lvl="2"/>
            <a:r>
              <a:rPr lang="en-US" dirty="0"/>
              <a:t>the extreme outer lane is the shoulder and the bounding line is the outer road (shoulder) edge</a:t>
            </a:r>
          </a:p>
          <a:p>
            <a:pPr lvl="2"/>
            <a:r>
              <a:rPr lang="en-US" dirty="0"/>
              <a:t>the boundary of the lane just to the inside of the shoulder defines the driving boundary of the road and should be marked with a solid white line</a:t>
            </a:r>
          </a:p>
          <a:p>
            <a:pPr lvl="2"/>
            <a:r>
              <a:rPr lang="en-US" dirty="0"/>
              <a:t>all lanes between the driving boundary and the center lane should be marked with dashed white lines</a:t>
            </a:r>
          </a:p>
          <a:p>
            <a:pPr lvl="1"/>
            <a:r>
              <a:rPr lang="en-US" dirty="0"/>
              <a:t>Uses </a:t>
            </a:r>
            <a:r>
              <a:rPr lang="en-US" b="1" dirty="0" err="1"/>
              <a:t>fcn_RoadSeg_extractLaneGeometry</a:t>
            </a:r>
            <a:r>
              <a:rPr lang="en-US" b="1" dirty="0"/>
              <a:t> </a:t>
            </a:r>
            <a:r>
              <a:rPr lang="en-US" dirty="0"/>
              <a:t>to pull out the lane boundaries in (</a:t>
            </a:r>
            <a:r>
              <a:rPr lang="en-US" dirty="0" err="1"/>
              <a:t>s,t</a:t>
            </a:r>
            <a:r>
              <a:rPr lang="en-US" dirty="0"/>
              <a:t>) coordinates</a:t>
            </a:r>
          </a:p>
          <a:p>
            <a:pPr lvl="1"/>
            <a:r>
              <a:rPr lang="en-US" dirty="0"/>
              <a:t>Uses </a:t>
            </a:r>
            <a:r>
              <a:rPr lang="en-US" b="1" dirty="0" err="1"/>
              <a:t>fcn_RoadSeg_findXYfromSTandODRRoad</a:t>
            </a:r>
            <a:r>
              <a:rPr lang="en-US" b="1" dirty="0"/>
              <a:t> </a:t>
            </a:r>
            <a:r>
              <a:rPr lang="en-US" dirty="0"/>
              <a:t>to convert the lane boundaries into (E,N) coordinates</a:t>
            </a:r>
          </a:p>
          <a:p>
            <a:pPr lvl="1"/>
            <a:r>
              <a:rPr lang="en-US" dirty="0"/>
              <a:t>The remainder of the function code creates the individual plotting elements.</a:t>
            </a:r>
          </a:p>
          <a:p>
            <a:pPr lvl="1"/>
            <a:r>
              <a:rPr lang="en-US" b="1" dirty="0"/>
              <a:t>Note:</a:t>
            </a:r>
            <a:r>
              <a:rPr lang="en-US" dirty="0"/>
              <a:t> Before plotting any lane lines, the road surface is plotted with a MATLAB patch using the identified left and right extents of the road found from the extremes of the lane boundaries. This requires the lanes to be extracted from each of the road elements in sequence. The lane markings are then extracted a second time and plotted over the top of all of the road surface elements. This approach is not computationally efficient, but solves the problem of having road surface plotted on top of previously plotted lane markings and is simpler than keeping all of the lane boundaries in memory for plotting lane markers after previously reading them in to plot the road surface.</a:t>
            </a:r>
          </a:p>
          <a:p>
            <a:pPr lvl="1"/>
            <a:endParaRPr lang="en-US" dirty="0"/>
          </a:p>
          <a:p>
            <a:pPr lvl="2"/>
            <a:endParaRPr lang="en-US" dirty="0"/>
          </a:p>
        </p:txBody>
      </p:sp>
    </p:spTree>
    <p:extLst>
      <p:ext uri="{BB962C8B-B14F-4D97-AF65-F5344CB8AC3E}">
        <p14:creationId xmlns:p14="http://schemas.microsoft.com/office/powerpoint/2010/main" val="2576882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7C74-BBCA-5D46-9E77-0CAEBC26C96E}"/>
              </a:ext>
            </a:extLst>
          </p:cNvPr>
          <p:cNvSpPr>
            <a:spLocks noGrp="1"/>
          </p:cNvSpPr>
          <p:nvPr>
            <p:ph type="title"/>
          </p:nvPr>
        </p:nvSpPr>
        <p:spPr/>
        <p:txBody>
          <a:bodyPr/>
          <a:lstStyle/>
          <a:p>
            <a:r>
              <a:rPr lang="en-US" dirty="0"/>
              <a:t>Project management notes</a:t>
            </a:r>
          </a:p>
        </p:txBody>
      </p:sp>
      <p:sp>
        <p:nvSpPr>
          <p:cNvPr id="3" name="Text Placeholder 2">
            <a:extLst>
              <a:ext uri="{FF2B5EF4-FFF2-40B4-BE49-F238E27FC236}">
                <a16:creationId xmlns:a16="http://schemas.microsoft.com/office/drawing/2014/main" id="{6A88B60D-4CB4-1743-A65D-4166AF1027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32472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5B524-79FB-1D47-A0F5-0A24C68A2470}"/>
              </a:ext>
            </a:extLst>
          </p:cNvPr>
          <p:cNvSpPr>
            <a:spLocks noGrp="1"/>
          </p:cNvSpPr>
          <p:nvPr>
            <p:ph type="title"/>
          </p:nvPr>
        </p:nvSpPr>
        <p:spPr>
          <a:xfrm>
            <a:off x="0" y="1"/>
            <a:ext cx="12192000" cy="914400"/>
          </a:xfrm>
        </p:spPr>
        <p:txBody>
          <a:bodyPr/>
          <a:lstStyle/>
          <a:p>
            <a:r>
              <a:rPr lang="en-US" dirty="0"/>
              <a:t>Next steps</a:t>
            </a:r>
          </a:p>
        </p:txBody>
      </p:sp>
      <p:sp>
        <p:nvSpPr>
          <p:cNvPr id="3" name="Content Placeholder 2">
            <a:extLst>
              <a:ext uri="{FF2B5EF4-FFF2-40B4-BE49-F238E27FC236}">
                <a16:creationId xmlns:a16="http://schemas.microsoft.com/office/drawing/2014/main" id="{6B9ABB34-818C-EB4D-BFD4-C2023DBC791F}"/>
              </a:ext>
            </a:extLst>
          </p:cNvPr>
          <p:cNvSpPr>
            <a:spLocks noGrp="1"/>
          </p:cNvSpPr>
          <p:nvPr>
            <p:ph idx="1"/>
          </p:nvPr>
        </p:nvSpPr>
        <p:spPr>
          <a:xfrm>
            <a:off x="262002" y="1136692"/>
            <a:ext cx="11725405" cy="5552207"/>
          </a:xfrm>
        </p:spPr>
        <p:txBody>
          <a:bodyPr>
            <a:normAutofit fontScale="92500" lnSpcReduction="20000"/>
          </a:bodyPr>
          <a:lstStyle/>
          <a:p>
            <a:r>
              <a:rPr lang="en-US" dirty="0"/>
              <a:t>There are numerous aspects of </a:t>
            </a:r>
            <a:r>
              <a:rPr lang="en-US" dirty="0" err="1"/>
              <a:t>OpenDRIVE</a:t>
            </a:r>
            <a:r>
              <a:rPr lang="en-US" dirty="0"/>
              <a:t> that are not currently included in the code. Some of these should probably be implemented:</a:t>
            </a:r>
          </a:p>
          <a:p>
            <a:pPr lvl="1"/>
            <a:r>
              <a:rPr lang="en-US" dirty="0"/>
              <a:t>Cubic polynomial road geometry (deprecated) or parametric polynomial geometry</a:t>
            </a:r>
          </a:p>
          <a:p>
            <a:pPr lvl="1"/>
            <a:r>
              <a:rPr lang="en-US" dirty="0"/>
              <a:t>Road markings -&gt; reading from a file and plotting (harder) as well as writing (easy in manual construction)</a:t>
            </a:r>
          </a:p>
          <a:p>
            <a:pPr lvl="1"/>
            <a:r>
              <a:rPr lang="en-US" dirty="0"/>
              <a:t>Lane border elements (different than widths)</a:t>
            </a:r>
          </a:p>
          <a:p>
            <a:pPr lvl="1"/>
            <a:r>
              <a:rPr lang="en-US" dirty="0"/>
              <a:t>Road linkages and junctions</a:t>
            </a:r>
          </a:p>
          <a:p>
            <a:pPr lvl="2"/>
            <a:r>
              <a:rPr lang="en-US" dirty="0"/>
              <a:t>Plotting center lines with specified road markings will help with better realism in junctions</a:t>
            </a:r>
          </a:p>
          <a:p>
            <a:r>
              <a:rPr lang="en-US" dirty="0"/>
              <a:t>Function </a:t>
            </a:r>
            <a:r>
              <a:rPr lang="en-US" dirty="0" err="1"/>
              <a:t>fcn_RoadSeg_XODRSegmentChecks</a:t>
            </a:r>
            <a:r>
              <a:rPr lang="en-US" dirty="0"/>
              <a:t> is a bit limited. There are numerous additional checks that can (should?) be added or modified:</a:t>
            </a:r>
          </a:p>
          <a:p>
            <a:pPr lvl="1"/>
            <a:r>
              <a:rPr lang="en-US" dirty="0"/>
              <a:t>Lane linkage checks (predecessor tags present for all but first lane section)</a:t>
            </a:r>
          </a:p>
          <a:p>
            <a:pPr lvl="1"/>
            <a:r>
              <a:rPr lang="en-US" dirty="0"/>
              <a:t>Lane offset continuity check</a:t>
            </a:r>
          </a:p>
          <a:p>
            <a:pPr lvl="1"/>
            <a:r>
              <a:rPr lang="en-US" dirty="0"/>
              <a:t>Lane width continuity check</a:t>
            </a:r>
          </a:p>
          <a:p>
            <a:pPr lvl="1"/>
            <a:r>
              <a:rPr lang="en-US" dirty="0"/>
              <a:t>Degenerate object vertices (</a:t>
            </a:r>
            <a:r>
              <a:rPr lang="en-US" dirty="0" err="1"/>
              <a:t>cornerLocal</a:t>
            </a:r>
            <a:r>
              <a:rPr lang="en-US" dirty="0"/>
              <a:t> or </a:t>
            </a:r>
            <a:r>
              <a:rPr lang="en-US" dirty="0" err="1"/>
              <a:t>cornerRoad</a:t>
            </a:r>
            <a:r>
              <a:rPr lang="en-US" dirty="0"/>
              <a:t>) check</a:t>
            </a:r>
          </a:p>
          <a:p>
            <a:pPr lvl="1"/>
            <a:r>
              <a:rPr lang="en-US" dirty="0"/>
              <a:t>Ability to include lane widths in the bounding box check (this is technically a bug)</a:t>
            </a:r>
          </a:p>
          <a:p>
            <a:r>
              <a:rPr lang="en-US" dirty="0"/>
              <a:t>Testing, testing, testing!</a:t>
            </a:r>
          </a:p>
          <a:p>
            <a:pPr lvl="1"/>
            <a:r>
              <a:rPr lang="en-US" dirty="0"/>
              <a:t>No formalized testing of this code has been done. </a:t>
            </a:r>
          </a:p>
        </p:txBody>
      </p:sp>
    </p:spTree>
    <p:extLst>
      <p:ext uri="{BB962C8B-B14F-4D97-AF65-F5344CB8AC3E}">
        <p14:creationId xmlns:p14="http://schemas.microsoft.com/office/powerpoint/2010/main" val="212567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2987-35F8-5749-85AF-3BE0AB19C5D9}"/>
              </a:ext>
            </a:extLst>
          </p:cNvPr>
          <p:cNvSpPr>
            <a:spLocks noGrp="1"/>
          </p:cNvSpPr>
          <p:nvPr>
            <p:ph type="title"/>
          </p:nvPr>
        </p:nvSpPr>
        <p:spPr>
          <a:xfrm>
            <a:off x="0" y="1"/>
            <a:ext cx="12192000" cy="914400"/>
          </a:xfrm>
        </p:spPr>
        <p:txBody>
          <a:bodyPr/>
          <a:lstStyle/>
          <a:p>
            <a:r>
              <a:rPr lang="en-US" dirty="0" err="1"/>
              <a:t>OpenDRIVE</a:t>
            </a:r>
            <a:r>
              <a:rPr lang="en-US" dirty="0"/>
              <a:t> XODR</a:t>
            </a:r>
          </a:p>
        </p:txBody>
      </p:sp>
      <p:sp>
        <p:nvSpPr>
          <p:cNvPr id="3" name="Content Placeholder 2">
            <a:extLst>
              <a:ext uri="{FF2B5EF4-FFF2-40B4-BE49-F238E27FC236}">
                <a16:creationId xmlns:a16="http://schemas.microsoft.com/office/drawing/2014/main" id="{EF6B37A4-6B34-664D-B338-6337F25130BA}"/>
              </a:ext>
            </a:extLst>
          </p:cNvPr>
          <p:cNvSpPr>
            <a:spLocks noGrp="1"/>
          </p:cNvSpPr>
          <p:nvPr>
            <p:ph idx="1"/>
          </p:nvPr>
        </p:nvSpPr>
        <p:spPr>
          <a:xfrm>
            <a:off x="262002" y="1136692"/>
            <a:ext cx="11725405" cy="5552207"/>
          </a:xfrm>
        </p:spPr>
        <p:txBody>
          <a:bodyPr>
            <a:normAutofit fontScale="62500" lnSpcReduction="20000"/>
          </a:bodyPr>
          <a:lstStyle/>
          <a:p>
            <a:r>
              <a:rPr lang="en-US" dirty="0"/>
              <a:t>Roads are defined in a hierarchical XML format</a:t>
            </a:r>
          </a:p>
          <a:p>
            <a:pPr lvl="1"/>
            <a:r>
              <a:rPr lang="en-US" dirty="0" err="1"/>
              <a:t>OpenDRIVE</a:t>
            </a:r>
            <a:r>
              <a:rPr lang="en-US" dirty="0"/>
              <a:t> enclosing element</a:t>
            </a:r>
          </a:p>
          <a:p>
            <a:pPr lvl="2"/>
            <a:r>
              <a:rPr lang="en-US" dirty="0"/>
              <a:t>Header element </a:t>
            </a:r>
            <a:r>
              <a:rPr lang="en-US" dirty="0">
                <a:sym typeface="Wingdings" pitchFamily="2" charset="2"/>
              </a:rPr>
              <a:t> bounding box defined by west, east, south, north attributes</a:t>
            </a:r>
            <a:endParaRPr lang="en-US" dirty="0"/>
          </a:p>
          <a:p>
            <a:pPr lvl="2"/>
            <a:r>
              <a:rPr lang="en-US" dirty="0"/>
              <a:t>Road elements (multiple) </a:t>
            </a:r>
            <a:r>
              <a:rPr lang="en-US" dirty="0">
                <a:sym typeface="Wingdings" pitchFamily="2" charset="2"/>
              </a:rPr>
              <a:t></a:t>
            </a:r>
            <a:r>
              <a:rPr lang="en-US" dirty="0"/>
              <a:t> define the road reference line</a:t>
            </a:r>
          </a:p>
          <a:p>
            <a:pPr lvl="3"/>
            <a:r>
              <a:rPr lang="en-US" dirty="0"/>
              <a:t>Planview element (one per road)</a:t>
            </a:r>
          </a:p>
          <a:p>
            <a:pPr lvl="4"/>
            <a:r>
              <a:rPr lang="en-US" dirty="0"/>
              <a:t>Geometry elements (multiple within </a:t>
            </a:r>
            <a:r>
              <a:rPr lang="en-US" dirty="0" err="1"/>
              <a:t>planview</a:t>
            </a:r>
            <a:r>
              <a:rPr lang="en-US" dirty="0"/>
              <a:t> element)</a:t>
            </a:r>
          </a:p>
          <a:p>
            <a:pPr lvl="5"/>
            <a:r>
              <a:rPr lang="en-US" dirty="0"/>
              <a:t>Line </a:t>
            </a:r>
            <a:r>
              <a:rPr lang="en-US" dirty="0">
                <a:sym typeface="Wingdings" pitchFamily="2" charset="2"/>
              </a:rPr>
              <a:t></a:t>
            </a:r>
            <a:r>
              <a:rPr lang="en-US" dirty="0"/>
              <a:t> start point in E,N </a:t>
            </a:r>
            <a:r>
              <a:rPr lang="en-US" dirty="0" err="1"/>
              <a:t>coords</a:t>
            </a:r>
            <a:r>
              <a:rPr lang="en-US" dirty="0"/>
              <a:t>, start point in s </a:t>
            </a:r>
            <a:r>
              <a:rPr lang="en-US" dirty="0" err="1"/>
              <a:t>coord</a:t>
            </a:r>
            <a:r>
              <a:rPr lang="en-US" dirty="0"/>
              <a:t>, heading, length</a:t>
            </a:r>
          </a:p>
          <a:p>
            <a:pPr lvl="5"/>
            <a:r>
              <a:rPr lang="en-US" dirty="0"/>
              <a:t>Arc </a:t>
            </a:r>
            <a:r>
              <a:rPr lang="en-US" dirty="0">
                <a:sym typeface="Wingdings" pitchFamily="2" charset="2"/>
              </a:rPr>
              <a:t></a:t>
            </a:r>
            <a:r>
              <a:rPr lang="en-US" dirty="0"/>
              <a:t> start point in E,N </a:t>
            </a:r>
            <a:r>
              <a:rPr lang="en-US" dirty="0" err="1"/>
              <a:t>coords</a:t>
            </a:r>
            <a:r>
              <a:rPr lang="en-US" dirty="0"/>
              <a:t>, start point in s </a:t>
            </a:r>
            <a:r>
              <a:rPr lang="en-US" dirty="0" err="1"/>
              <a:t>coord</a:t>
            </a:r>
            <a:r>
              <a:rPr lang="en-US" dirty="0"/>
              <a:t>, initial heading, length, curvature</a:t>
            </a:r>
          </a:p>
          <a:p>
            <a:pPr lvl="5"/>
            <a:r>
              <a:rPr lang="en-US" dirty="0"/>
              <a:t>Spiral </a:t>
            </a:r>
            <a:r>
              <a:rPr lang="en-US" dirty="0">
                <a:sym typeface="Wingdings" pitchFamily="2" charset="2"/>
              </a:rPr>
              <a:t> start point in E,N </a:t>
            </a:r>
            <a:r>
              <a:rPr lang="en-US" dirty="0" err="1">
                <a:sym typeface="Wingdings" pitchFamily="2" charset="2"/>
              </a:rPr>
              <a:t>coords</a:t>
            </a:r>
            <a:r>
              <a:rPr lang="en-US" dirty="0">
                <a:sym typeface="Wingdings" pitchFamily="2" charset="2"/>
              </a:rPr>
              <a:t>, start point in s </a:t>
            </a:r>
            <a:r>
              <a:rPr lang="en-US" dirty="0" err="1">
                <a:sym typeface="Wingdings" pitchFamily="2" charset="2"/>
              </a:rPr>
              <a:t>coord</a:t>
            </a:r>
            <a:r>
              <a:rPr lang="en-US" dirty="0">
                <a:sym typeface="Wingdings" pitchFamily="2" charset="2"/>
              </a:rPr>
              <a:t>, initial heading, length, initial curvature, ending curvature</a:t>
            </a:r>
          </a:p>
          <a:p>
            <a:pPr lvl="5"/>
            <a:r>
              <a:rPr lang="en-US" dirty="0"/>
              <a:t>Parametric polynomial</a:t>
            </a:r>
          </a:p>
          <a:p>
            <a:pPr lvl="3"/>
            <a:r>
              <a:rPr lang="en-US" dirty="0"/>
              <a:t>Lanes</a:t>
            </a:r>
          </a:p>
          <a:p>
            <a:pPr lvl="4"/>
            <a:r>
              <a:rPr lang="en-US" dirty="0"/>
              <a:t>Lane Offset elements </a:t>
            </a:r>
            <a:r>
              <a:rPr lang="en-US" dirty="0">
                <a:sym typeface="Wingdings" pitchFamily="2" charset="2"/>
              </a:rPr>
              <a:t></a:t>
            </a:r>
            <a:r>
              <a:rPr lang="en-US" dirty="0"/>
              <a:t> shift the center lane away from the road reference line</a:t>
            </a:r>
          </a:p>
          <a:p>
            <a:pPr lvl="5"/>
            <a:r>
              <a:rPr lang="en-US" dirty="0"/>
              <a:t>Valid from the start station until the next lane offset element or the end of the road</a:t>
            </a:r>
          </a:p>
          <a:p>
            <a:pPr lvl="5"/>
            <a:r>
              <a:rPr lang="en-US" dirty="0"/>
              <a:t>A particular implication is that a constant lane offset is needed after a non-constant element to stop the lateral change</a:t>
            </a:r>
          </a:p>
          <a:p>
            <a:pPr lvl="4"/>
            <a:r>
              <a:rPr lang="en-US" dirty="0"/>
              <a:t>Lane Segment (multiple within lanes element) </a:t>
            </a:r>
            <a:r>
              <a:rPr lang="en-US" dirty="0">
                <a:sym typeface="Wingdings" pitchFamily="2" charset="2"/>
              </a:rPr>
              <a:t></a:t>
            </a:r>
            <a:r>
              <a:rPr lang="en-US" dirty="0"/>
              <a:t> break up the lanes along the s-coordinate into sections with uniform lane properties</a:t>
            </a:r>
          </a:p>
          <a:p>
            <a:pPr lvl="5"/>
            <a:r>
              <a:rPr lang="en-US" dirty="0"/>
              <a:t>Left, Center, Right </a:t>
            </a:r>
            <a:r>
              <a:rPr lang="en-US" dirty="0">
                <a:sym typeface="Wingdings" pitchFamily="2" charset="2"/>
              </a:rPr>
              <a:t></a:t>
            </a:r>
            <a:r>
              <a:rPr lang="en-US" dirty="0"/>
              <a:t> for convenience, encapsulate the multiple left and right lanes in a section into grouped elements</a:t>
            </a:r>
          </a:p>
          <a:p>
            <a:pPr lvl="6"/>
            <a:r>
              <a:rPr lang="en-US" dirty="0"/>
              <a:t>Lane (multiple) </a:t>
            </a:r>
            <a:r>
              <a:rPr lang="en-US" dirty="0">
                <a:sym typeface="Wingdings" pitchFamily="2" charset="2"/>
              </a:rPr>
              <a:t></a:t>
            </a:r>
            <a:r>
              <a:rPr lang="en-US" dirty="0"/>
              <a:t> define the width, type, etc. of the lanes</a:t>
            </a:r>
          </a:p>
          <a:p>
            <a:pPr lvl="7"/>
            <a:r>
              <a:rPr lang="en-US" dirty="0"/>
              <a:t>Width (multiple) </a:t>
            </a:r>
            <a:r>
              <a:rPr lang="en-US" dirty="0">
                <a:sym typeface="Wingdings" pitchFamily="2" charset="2"/>
              </a:rPr>
              <a:t></a:t>
            </a:r>
            <a:r>
              <a:rPr lang="en-US" dirty="0"/>
              <a:t> cubic polynomial form defining profile in </a:t>
            </a:r>
            <a:r>
              <a:rPr lang="en-US" dirty="0" err="1"/>
              <a:t>s,t</a:t>
            </a:r>
            <a:r>
              <a:rPr lang="en-US" dirty="0"/>
              <a:t> coordinates</a:t>
            </a:r>
          </a:p>
          <a:p>
            <a:pPr lvl="7"/>
            <a:r>
              <a:rPr lang="en-US" dirty="0" err="1"/>
              <a:t>RoadMark</a:t>
            </a:r>
            <a:r>
              <a:rPr lang="en-US" dirty="0"/>
              <a:t> </a:t>
            </a:r>
            <a:r>
              <a:rPr lang="en-US" dirty="0">
                <a:sym typeface="Wingdings" pitchFamily="2" charset="2"/>
              </a:rPr>
              <a:t></a:t>
            </a:r>
            <a:r>
              <a:rPr lang="en-US" dirty="0"/>
              <a:t> gives the properties of the outer marking of the lane</a:t>
            </a:r>
          </a:p>
          <a:p>
            <a:pPr lvl="3"/>
            <a:r>
              <a:rPr lang="en-US" dirty="0"/>
              <a:t>Objects</a:t>
            </a:r>
          </a:p>
          <a:p>
            <a:pPr lvl="4"/>
            <a:r>
              <a:rPr lang="en-US" dirty="0"/>
              <a:t>Object elements (multiple)</a:t>
            </a:r>
          </a:p>
          <a:p>
            <a:pPr lvl="5"/>
            <a:r>
              <a:rPr lang="en-US" dirty="0"/>
              <a:t>Location of object origin in S,T </a:t>
            </a:r>
            <a:r>
              <a:rPr lang="en-US" dirty="0" err="1"/>
              <a:t>coords</a:t>
            </a:r>
            <a:endParaRPr lang="en-US" dirty="0"/>
          </a:p>
          <a:p>
            <a:pPr lvl="5"/>
            <a:r>
              <a:rPr lang="en-US" dirty="0"/>
              <a:t>Bounding box (length, width or radius of circle in </a:t>
            </a:r>
            <a:r>
              <a:rPr lang="en-US" dirty="0" err="1"/>
              <a:t>u,v</a:t>
            </a:r>
            <a:r>
              <a:rPr lang="en-US" dirty="0"/>
              <a:t> </a:t>
            </a:r>
            <a:r>
              <a:rPr lang="en-US" dirty="0" err="1"/>
              <a:t>coords</a:t>
            </a:r>
            <a:r>
              <a:rPr lang="en-US" dirty="0"/>
              <a:t>)</a:t>
            </a:r>
          </a:p>
          <a:p>
            <a:pPr lvl="5"/>
            <a:r>
              <a:rPr lang="en-US" dirty="0"/>
              <a:t>Outline element (optional)</a:t>
            </a:r>
          </a:p>
          <a:p>
            <a:pPr lvl="6"/>
            <a:r>
              <a:rPr lang="en-US" dirty="0"/>
              <a:t>Corners in S,T </a:t>
            </a:r>
            <a:r>
              <a:rPr lang="en-US" dirty="0" err="1"/>
              <a:t>coords</a:t>
            </a:r>
            <a:r>
              <a:rPr lang="en-US" dirty="0"/>
              <a:t> or local </a:t>
            </a:r>
            <a:r>
              <a:rPr lang="en-US" dirty="0" err="1"/>
              <a:t>u,v</a:t>
            </a:r>
            <a:r>
              <a:rPr lang="en-US" dirty="0"/>
              <a:t> </a:t>
            </a:r>
            <a:r>
              <a:rPr lang="en-US" dirty="0" err="1"/>
              <a:t>coords</a:t>
            </a:r>
            <a:endParaRPr lang="en-US" dirty="0"/>
          </a:p>
          <a:p>
            <a:pPr lvl="5"/>
            <a:r>
              <a:rPr lang="en-US" dirty="0"/>
              <a:t>Repeat element to repeat objects with linearly varying parameters</a:t>
            </a:r>
          </a:p>
          <a:p>
            <a:r>
              <a:rPr lang="en-US" dirty="0" err="1"/>
              <a:t>OpenDRIVE</a:t>
            </a:r>
            <a:r>
              <a:rPr lang="en-US" dirty="0"/>
              <a:t> 2.0 will break almost everything that depends on these definitions!!!</a:t>
            </a:r>
          </a:p>
        </p:txBody>
      </p:sp>
    </p:spTree>
    <p:extLst>
      <p:ext uri="{BB962C8B-B14F-4D97-AF65-F5344CB8AC3E}">
        <p14:creationId xmlns:p14="http://schemas.microsoft.com/office/powerpoint/2010/main" val="235310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B6FB-CA95-BA47-A2EC-C987EC6D56B7}"/>
              </a:ext>
            </a:extLst>
          </p:cNvPr>
          <p:cNvSpPr>
            <a:spLocks noGrp="1"/>
          </p:cNvSpPr>
          <p:nvPr>
            <p:ph type="title"/>
          </p:nvPr>
        </p:nvSpPr>
        <p:spPr>
          <a:xfrm>
            <a:off x="0" y="1"/>
            <a:ext cx="12192000" cy="914400"/>
          </a:xfrm>
        </p:spPr>
        <p:txBody>
          <a:bodyPr/>
          <a:lstStyle/>
          <a:p>
            <a:r>
              <a:rPr lang="en-US" dirty="0"/>
              <a:t>Representing </a:t>
            </a:r>
            <a:r>
              <a:rPr lang="en-US" dirty="0" err="1"/>
              <a:t>OpenDRIVE</a:t>
            </a:r>
            <a:r>
              <a:rPr lang="en-US" dirty="0"/>
              <a:t> in MATLAB</a:t>
            </a:r>
          </a:p>
        </p:txBody>
      </p:sp>
      <p:sp>
        <p:nvSpPr>
          <p:cNvPr id="3" name="Content Placeholder 2">
            <a:extLst>
              <a:ext uri="{FF2B5EF4-FFF2-40B4-BE49-F238E27FC236}">
                <a16:creationId xmlns:a16="http://schemas.microsoft.com/office/drawing/2014/main" id="{BA6B05A8-E34C-5546-A3CE-EF0F6C979B90}"/>
              </a:ext>
            </a:extLst>
          </p:cNvPr>
          <p:cNvSpPr>
            <a:spLocks noGrp="1"/>
          </p:cNvSpPr>
          <p:nvPr>
            <p:ph idx="1"/>
          </p:nvPr>
        </p:nvSpPr>
        <p:spPr>
          <a:xfrm>
            <a:off x="262002" y="1136692"/>
            <a:ext cx="11725405" cy="5552207"/>
          </a:xfrm>
        </p:spPr>
        <p:txBody>
          <a:bodyPr/>
          <a:lstStyle/>
          <a:p>
            <a:r>
              <a:rPr lang="en-US" dirty="0"/>
              <a:t>Organizing </a:t>
            </a:r>
            <a:r>
              <a:rPr lang="en-US" dirty="0" err="1"/>
              <a:t>OpenDRIVE</a:t>
            </a:r>
            <a:r>
              <a:rPr lang="en-US" dirty="0"/>
              <a:t> data in MATLAB is fairly straightforward</a:t>
            </a:r>
          </a:p>
          <a:p>
            <a:pPr lvl="1"/>
            <a:r>
              <a:rPr lang="en-US" dirty="0"/>
              <a:t>There exist several xml2struct tools that can convert the XML into a MATLAB structure that preserves the hierarchy of the </a:t>
            </a:r>
            <a:r>
              <a:rPr lang="en-US" dirty="0" err="1"/>
              <a:t>OpenDRIVE</a:t>
            </a:r>
            <a:r>
              <a:rPr lang="en-US" dirty="0"/>
              <a:t> road structure.</a:t>
            </a:r>
          </a:p>
          <a:p>
            <a:pPr lvl="1"/>
            <a:r>
              <a:rPr lang="en-US" dirty="0"/>
              <a:t>Interpretation of the XML is so-so:</a:t>
            </a:r>
          </a:p>
          <a:p>
            <a:pPr lvl="2"/>
            <a:r>
              <a:rPr lang="en-US" dirty="0"/>
              <a:t>Fields are properly labeled according to the associated XML element</a:t>
            </a:r>
          </a:p>
          <a:p>
            <a:pPr lvl="2"/>
            <a:r>
              <a:rPr lang="en-US" dirty="0"/>
              <a:t>Multiple fields (e.g. roads, geometry elements of a road, objects) are listed in structure arrays, which make sense</a:t>
            </a:r>
          </a:p>
          <a:p>
            <a:pPr lvl="2"/>
            <a:r>
              <a:rPr lang="en-US" dirty="0"/>
              <a:t>All data values at the lowest level of the “tree” are represented in strings and must be converted with str2num() or str2double() for calculations in MATLAB</a:t>
            </a:r>
          </a:p>
          <a:p>
            <a:pPr lvl="2"/>
            <a:r>
              <a:rPr lang="en-US" dirty="0"/>
              <a:t>Every element has a separate “Attributes” structure rather than including the attributes in the element itself, leading to “deeper” addressing of the actual data</a:t>
            </a:r>
          </a:p>
        </p:txBody>
      </p:sp>
    </p:spTree>
    <p:extLst>
      <p:ext uri="{BB962C8B-B14F-4D97-AF65-F5344CB8AC3E}">
        <p14:creationId xmlns:p14="http://schemas.microsoft.com/office/powerpoint/2010/main" val="1040537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5DE5-E8EF-E547-92DF-4302DBB5E8CB}"/>
              </a:ext>
            </a:extLst>
          </p:cNvPr>
          <p:cNvSpPr>
            <a:spLocks noGrp="1"/>
          </p:cNvSpPr>
          <p:nvPr>
            <p:ph type="title"/>
          </p:nvPr>
        </p:nvSpPr>
        <p:spPr>
          <a:xfrm>
            <a:off x="0" y="1"/>
            <a:ext cx="12192000" cy="914400"/>
          </a:xfrm>
        </p:spPr>
        <p:txBody>
          <a:bodyPr/>
          <a:lstStyle/>
          <a:p>
            <a:r>
              <a:rPr lang="en-US" dirty="0"/>
              <a:t>Good parts of </a:t>
            </a:r>
            <a:r>
              <a:rPr lang="en-US" dirty="0" err="1"/>
              <a:t>OpenDRIVE</a:t>
            </a:r>
            <a:r>
              <a:rPr lang="en-US" dirty="0"/>
              <a:t> structure in MATLAB</a:t>
            </a:r>
          </a:p>
        </p:txBody>
      </p:sp>
      <p:sp>
        <p:nvSpPr>
          <p:cNvPr id="3" name="Content Placeholder 2">
            <a:extLst>
              <a:ext uri="{FF2B5EF4-FFF2-40B4-BE49-F238E27FC236}">
                <a16:creationId xmlns:a16="http://schemas.microsoft.com/office/drawing/2014/main" id="{1BB47D49-096D-AE45-8BB4-6795502A7C47}"/>
              </a:ext>
            </a:extLst>
          </p:cNvPr>
          <p:cNvSpPr>
            <a:spLocks noGrp="1"/>
          </p:cNvSpPr>
          <p:nvPr>
            <p:ph idx="1"/>
          </p:nvPr>
        </p:nvSpPr>
        <p:spPr>
          <a:xfrm>
            <a:off x="262002" y="1136692"/>
            <a:ext cx="11725405" cy="5552207"/>
          </a:xfrm>
        </p:spPr>
        <p:txBody>
          <a:bodyPr/>
          <a:lstStyle/>
          <a:p>
            <a:r>
              <a:rPr lang="en-US" dirty="0"/>
              <a:t>Cell arrays are used anywhere multiple elements exist at a level</a:t>
            </a:r>
          </a:p>
          <a:p>
            <a:pPr lvl="1"/>
            <a:r>
              <a:rPr lang="en-US" dirty="0"/>
              <a:t>Easy to iterate over the cell arrays (though requires loops)</a:t>
            </a:r>
          </a:p>
          <a:p>
            <a:r>
              <a:rPr lang="en-US" dirty="0"/>
              <a:t>Easy to compute (X,Y) </a:t>
            </a:r>
            <a:r>
              <a:rPr lang="en-US" dirty="0" err="1"/>
              <a:t>coords</a:t>
            </a:r>
            <a:r>
              <a:rPr lang="en-US" dirty="0"/>
              <a:t> from (S,T) representation</a:t>
            </a:r>
          </a:p>
          <a:p>
            <a:r>
              <a:rPr lang="en-US" dirty="0"/>
              <a:t>Each segment has initial pose (x0,y0), h0 and s0 plus the geometry descriptors and can thus be loaded/plotted separately from the others</a:t>
            </a:r>
          </a:p>
          <a:p>
            <a:r>
              <a:rPr lang="en-US" dirty="0"/>
              <a:t>Objects can be “indexed” by station to determine which segment to compute the geometry from</a:t>
            </a:r>
          </a:p>
          <a:p>
            <a:pPr lvl="1"/>
            <a:r>
              <a:rPr lang="en-US" dirty="0"/>
              <a:t>The initial pose of the segment allows for “local” computations using the segment initial values rather than referencing the road start</a:t>
            </a:r>
          </a:p>
        </p:txBody>
      </p:sp>
    </p:spTree>
    <p:extLst>
      <p:ext uri="{BB962C8B-B14F-4D97-AF65-F5344CB8AC3E}">
        <p14:creationId xmlns:p14="http://schemas.microsoft.com/office/powerpoint/2010/main" val="342098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5DE5-E8EF-E547-92DF-4302DBB5E8CB}"/>
              </a:ext>
            </a:extLst>
          </p:cNvPr>
          <p:cNvSpPr>
            <a:spLocks noGrp="1"/>
          </p:cNvSpPr>
          <p:nvPr>
            <p:ph type="title"/>
          </p:nvPr>
        </p:nvSpPr>
        <p:spPr>
          <a:xfrm>
            <a:off x="0" y="1"/>
            <a:ext cx="12192000" cy="914400"/>
          </a:xfrm>
        </p:spPr>
        <p:txBody>
          <a:bodyPr/>
          <a:lstStyle/>
          <a:p>
            <a:r>
              <a:rPr lang="en-US" dirty="0"/>
              <a:t>Bad parts of </a:t>
            </a:r>
            <a:r>
              <a:rPr lang="en-US" dirty="0" err="1"/>
              <a:t>OpenDRIVE</a:t>
            </a:r>
            <a:r>
              <a:rPr lang="en-US" dirty="0"/>
              <a:t> structure in MATLAB</a:t>
            </a:r>
          </a:p>
        </p:txBody>
      </p:sp>
      <p:sp>
        <p:nvSpPr>
          <p:cNvPr id="3" name="Content Placeholder 2">
            <a:extLst>
              <a:ext uri="{FF2B5EF4-FFF2-40B4-BE49-F238E27FC236}">
                <a16:creationId xmlns:a16="http://schemas.microsoft.com/office/drawing/2014/main" id="{1BB47D49-096D-AE45-8BB4-6795502A7C47}"/>
              </a:ext>
            </a:extLst>
          </p:cNvPr>
          <p:cNvSpPr>
            <a:spLocks noGrp="1"/>
          </p:cNvSpPr>
          <p:nvPr>
            <p:ph idx="1"/>
          </p:nvPr>
        </p:nvSpPr>
        <p:spPr>
          <a:xfrm>
            <a:off x="262002" y="1136692"/>
            <a:ext cx="11725405" cy="5552207"/>
          </a:xfrm>
        </p:spPr>
        <p:txBody>
          <a:bodyPr>
            <a:normAutofit fontScale="77500" lnSpcReduction="20000"/>
          </a:bodyPr>
          <a:lstStyle/>
          <a:p>
            <a:r>
              <a:rPr lang="en-US" dirty="0"/>
              <a:t>The xml2struct function produces inconsistent structure hierarchies when layers contain only a single element</a:t>
            </a:r>
          </a:p>
          <a:p>
            <a:pPr lvl="1"/>
            <a:r>
              <a:rPr lang="en-US" dirty="0"/>
              <a:t>Cell arrays of structures for multiples, structure for singles</a:t>
            </a:r>
          </a:p>
          <a:p>
            <a:pPr lvl="1"/>
            <a:r>
              <a:rPr lang="en-US" dirty="0"/>
              <a:t>Can fix this easily, but has to be done at many different locations in the XODR structure tree</a:t>
            </a:r>
          </a:p>
          <a:p>
            <a:pPr lvl="1"/>
            <a:r>
              <a:rPr lang="en-US" dirty="0"/>
              <a:t>Addressed by </a:t>
            </a:r>
            <a:r>
              <a:rPr lang="en-US" b="1" dirty="0" err="1"/>
              <a:t>fcn_RoadSeg_convertXODRtoMATLABStruct</a:t>
            </a:r>
            <a:endParaRPr lang="en-US" dirty="0"/>
          </a:p>
          <a:p>
            <a:r>
              <a:rPr lang="en-US" dirty="0"/>
              <a:t>Reliant on proper XODR formatting to ensure segment ordering is correct (in order of increasing station)</a:t>
            </a:r>
          </a:p>
          <a:p>
            <a:pPr lvl="1"/>
            <a:r>
              <a:rPr lang="en-US" dirty="0"/>
              <a:t>Addressed by </a:t>
            </a:r>
            <a:r>
              <a:rPr lang="en-US" b="1" dirty="0" err="1"/>
              <a:t>fcn_RoadSeg_XODRSegmentChecks</a:t>
            </a:r>
            <a:endParaRPr lang="en-US" dirty="0"/>
          </a:p>
          <a:p>
            <a:r>
              <a:rPr lang="en-US" dirty="0"/>
              <a:t>Malformed segments or inconsistencies in XODR will transfer through to the MATLAB structure</a:t>
            </a:r>
          </a:p>
          <a:p>
            <a:pPr lvl="1"/>
            <a:r>
              <a:rPr lang="en-US" dirty="0"/>
              <a:t>May need to have a MATLAB routine to check that (</a:t>
            </a:r>
            <a:r>
              <a:rPr lang="en-US" dirty="0" err="1"/>
              <a:t>xF,yF</a:t>
            </a:r>
            <a:r>
              <a:rPr lang="en-US" dirty="0"/>
              <a:t>) as well as </a:t>
            </a:r>
            <a:r>
              <a:rPr lang="en-US" dirty="0" err="1"/>
              <a:t>hF</a:t>
            </a:r>
            <a:r>
              <a:rPr lang="en-US" dirty="0"/>
              <a:t> at </a:t>
            </a:r>
            <a:r>
              <a:rPr lang="en-US" dirty="0" err="1"/>
              <a:t>sF</a:t>
            </a:r>
            <a:r>
              <a:rPr lang="en-US" dirty="0"/>
              <a:t> matches with (x0,y0) as well as h0 at s0 of the next segment</a:t>
            </a:r>
          </a:p>
          <a:p>
            <a:pPr lvl="1"/>
            <a:r>
              <a:rPr lang="en-US" dirty="0"/>
              <a:t>Addressed by </a:t>
            </a:r>
            <a:r>
              <a:rPr lang="en-US" b="1" dirty="0" err="1"/>
              <a:t>fcn_RoadSeg_XODRSegmentChecks</a:t>
            </a:r>
            <a:endParaRPr lang="en-US" dirty="0"/>
          </a:p>
          <a:p>
            <a:r>
              <a:rPr lang="en-US" dirty="0"/>
              <a:t>Need a separate lookup table to correlate objects with the road geometry segment they are located with respect to</a:t>
            </a:r>
          </a:p>
          <a:p>
            <a:r>
              <a:rPr lang="en-US" dirty="0"/>
              <a:t>Lanes are defined section-by-section and can “shift” identifier from one section to the next if a lane appears (begins with zero width and widens) or disappears (narrows to zero width) at the lane section boundary</a:t>
            </a:r>
          </a:p>
          <a:p>
            <a:r>
              <a:rPr lang="en-US" dirty="0"/>
              <a:t>Objects do not have any built-in attributes for appearance (e.g. color)</a:t>
            </a:r>
          </a:p>
          <a:p>
            <a:pPr lvl="1"/>
            <a:r>
              <a:rPr lang="en-US" dirty="0"/>
              <a:t>Can be stored in &lt;</a:t>
            </a:r>
            <a:r>
              <a:rPr lang="en-US" dirty="0" err="1"/>
              <a:t>userData</a:t>
            </a:r>
            <a:r>
              <a:rPr lang="en-US" dirty="0"/>
              <a:t>&gt; within the object elements</a:t>
            </a:r>
          </a:p>
        </p:txBody>
      </p:sp>
    </p:spTree>
    <p:extLst>
      <p:ext uri="{BB962C8B-B14F-4D97-AF65-F5344CB8AC3E}">
        <p14:creationId xmlns:p14="http://schemas.microsoft.com/office/powerpoint/2010/main" val="85606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E861CB-F9A6-854D-AB0D-F9D1CEB817EE}"/>
              </a:ext>
            </a:extLst>
          </p:cNvPr>
          <p:cNvSpPr>
            <a:spLocks noGrp="1"/>
          </p:cNvSpPr>
          <p:nvPr>
            <p:ph type="title"/>
          </p:nvPr>
        </p:nvSpPr>
        <p:spPr/>
        <p:txBody>
          <a:bodyPr/>
          <a:lstStyle/>
          <a:p>
            <a:r>
              <a:rPr lang="en-US" dirty="0"/>
              <a:t>MATLAB Tools for </a:t>
            </a:r>
            <a:r>
              <a:rPr lang="en-US" dirty="0" err="1"/>
              <a:t>OpenDRIVE</a:t>
            </a:r>
            <a:r>
              <a:rPr lang="en-US" dirty="0"/>
              <a:t> Parsing</a:t>
            </a:r>
            <a:r>
              <a:rPr lang="en-US"/>
              <a:t>/Plotting</a:t>
            </a:r>
          </a:p>
        </p:txBody>
      </p:sp>
      <p:sp>
        <p:nvSpPr>
          <p:cNvPr id="5" name="Text Placeholder 4">
            <a:extLst>
              <a:ext uri="{FF2B5EF4-FFF2-40B4-BE49-F238E27FC236}">
                <a16:creationId xmlns:a16="http://schemas.microsoft.com/office/drawing/2014/main" id="{1B926251-B07B-2943-AC39-29008F53CCF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626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4283B-8C8C-0C4A-86FA-94117E94C438}"/>
              </a:ext>
            </a:extLst>
          </p:cNvPr>
          <p:cNvSpPr>
            <a:spLocks noGrp="1"/>
          </p:cNvSpPr>
          <p:nvPr>
            <p:ph type="title"/>
          </p:nvPr>
        </p:nvSpPr>
        <p:spPr>
          <a:xfrm>
            <a:off x="0" y="1"/>
            <a:ext cx="12192000" cy="914400"/>
          </a:xfrm>
        </p:spPr>
        <p:txBody>
          <a:bodyPr/>
          <a:lstStyle/>
          <a:p>
            <a:r>
              <a:rPr lang="en-US" dirty="0"/>
              <a:t>Key Functionalities needed for MATLAB </a:t>
            </a:r>
            <a:r>
              <a:rPr lang="en-US" dirty="0">
                <a:sym typeface="Wingdings" pitchFamily="2" charset="2"/>
              </a:rPr>
              <a:t></a:t>
            </a:r>
            <a:r>
              <a:rPr lang="en-US" dirty="0"/>
              <a:t> XODR</a:t>
            </a:r>
          </a:p>
        </p:txBody>
      </p:sp>
      <p:sp>
        <p:nvSpPr>
          <p:cNvPr id="3" name="Content Placeholder 2">
            <a:extLst>
              <a:ext uri="{FF2B5EF4-FFF2-40B4-BE49-F238E27FC236}">
                <a16:creationId xmlns:a16="http://schemas.microsoft.com/office/drawing/2014/main" id="{77885380-C435-BD4E-923E-AECE87A7B5C9}"/>
              </a:ext>
            </a:extLst>
          </p:cNvPr>
          <p:cNvSpPr>
            <a:spLocks noGrp="1"/>
          </p:cNvSpPr>
          <p:nvPr>
            <p:ph idx="1"/>
          </p:nvPr>
        </p:nvSpPr>
        <p:spPr>
          <a:xfrm>
            <a:off x="262002" y="1136692"/>
            <a:ext cx="11725405" cy="5552207"/>
          </a:xfrm>
        </p:spPr>
        <p:txBody>
          <a:bodyPr>
            <a:normAutofit fontScale="92500" lnSpcReduction="10000"/>
          </a:bodyPr>
          <a:lstStyle/>
          <a:p>
            <a:r>
              <a:rPr lang="en-US" dirty="0"/>
              <a:t>Construction of XODR files given a particular MATLAB struct</a:t>
            </a:r>
          </a:p>
          <a:p>
            <a:pPr lvl="1"/>
            <a:r>
              <a:rPr lang="en-US" dirty="0"/>
              <a:t>Manual scripted construction of XODR MATLAB struct</a:t>
            </a:r>
          </a:p>
          <a:p>
            <a:pPr lvl="1"/>
            <a:r>
              <a:rPr lang="en-US" dirty="0"/>
              <a:t>Interactive construction of XODR MATLAB struct</a:t>
            </a:r>
          </a:p>
          <a:p>
            <a:pPr lvl="1"/>
            <a:r>
              <a:rPr lang="en-US" dirty="0"/>
              <a:t>Checking an XODR MATLAB struct for construction consistent with </a:t>
            </a:r>
            <a:r>
              <a:rPr lang="en-US" dirty="0" err="1"/>
              <a:t>OpenDRIVE</a:t>
            </a:r>
            <a:r>
              <a:rPr lang="en-US" dirty="0"/>
              <a:t> spec</a:t>
            </a:r>
          </a:p>
          <a:p>
            <a:pPr lvl="1"/>
            <a:r>
              <a:rPr lang="en-US" dirty="0"/>
              <a:t>Writing an XODR MATLAB struct to an </a:t>
            </a:r>
            <a:r>
              <a:rPr lang="en-US" dirty="0" err="1"/>
              <a:t>OpenDRIVE</a:t>
            </a:r>
            <a:r>
              <a:rPr lang="en-US" dirty="0"/>
              <a:t> XODR file</a:t>
            </a:r>
          </a:p>
          <a:p>
            <a:r>
              <a:rPr lang="en-US" dirty="0"/>
              <a:t>Conversion of recorded data to </a:t>
            </a:r>
            <a:r>
              <a:rPr lang="en-US" dirty="0" err="1"/>
              <a:t>OpenDRIVE</a:t>
            </a:r>
            <a:r>
              <a:rPr lang="en-US" dirty="0"/>
              <a:t> XODR files</a:t>
            </a:r>
          </a:p>
          <a:p>
            <a:pPr lvl="1"/>
            <a:r>
              <a:rPr lang="en-US" dirty="0"/>
              <a:t>Fitting of road reference line segments (line, arc, spiral) from data</a:t>
            </a:r>
          </a:p>
          <a:p>
            <a:pPr lvl="1"/>
            <a:r>
              <a:rPr lang="en-US" dirty="0"/>
              <a:t>Conversion of reference line segments into XODR MATLAB struct</a:t>
            </a:r>
          </a:p>
          <a:p>
            <a:pPr lvl="1"/>
            <a:r>
              <a:rPr lang="en-US" dirty="0"/>
              <a:t>Fitting of lane widths relative to center lane </a:t>
            </a:r>
            <a:br>
              <a:rPr lang="en-US" dirty="0"/>
            </a:br>
            <a:r>
              <a:rPr lang="en-US" dirty="0"/>
              <a:t>(assuming no lane offsets between reference line and center lane in data)</a:t>
            </a:r>
          </a:p>
          <a:p>
            <a:pPr lvl="1"/>
            <a:r>
              <a:rPr lang="en-US" dirty="0"/>
              <a:t>Classification of lane sections with uniform lane properties and writing to XODR MATLAB struct</a:t>
            </a:r>
          </a:p>
          <a:p>
            <a:pPr lvl="1"/>
            <a:r>
              <a:rPr lang="en-US" dirty="0"/>
              <a:t>Determination of bounding boxes (rectangular or cylindrical) and optionally vertices of objects</a:t>
            </a:r>
          </a:p>
          <a:p>
            <a:pPr lvl="1"/>
            <a:r>
              <a:rPr lang="en-US" dirty="0"/>
              <a:t>Coordinate transformation into road coordinates and writing to XODR MATLAB struct </a:t>
            </a:r>
          </a:p>
          <a:p>
            <a:pPr lvl="1"/>
            <a:r>
              <a:rPr lang="en-US" dirty="0"/>
              <a:t>Checking an XODR MATLAB struct for construction consistent with </a:t>
            </a:r>
            <a:r>
              <a:rPr lang="en-US" dirty="0" err="1"/>
              <a:t>OpenDRIVE</a:t>
            </a:r>
            <a:r>
              <a:rPr lang="en-US" dirty="0"/>
              <a:t> spec</a:t>
            </a:r>
          </a:p>
          <a:p>
            <a:pPr lvl="1"/>
            <a:r>
              <a:rPr lang="en-US" dirty="0"/>
              <a:t>Writing an XODR MATLAB struct to an </a:t>
            </a:r>
            <a:r>
              <a:rPr lang="en-US" dirty="0" err="1"/>
              <a:t>OpenDRIVE</a:t>
            </a:r>
            <a:r>
              <a:rPr lang="en-US" dirty="0"/>
              <a:t> XODR file</a:t>
            </a:r>
          </a:p>
        </p:txBody>
      </p:sp>
    </p:spTree>
    <p:extLst>
      <p:ext uri="{BB962C8B-B14F-4D97-AF65-F5344CB8AC3E}">
        <p14:creationId xmlns:p14="http://schemas.microsoft.com/office/powerpoint/2010/main" val="2454210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8067-FA8A-4744-A496-FD4EB13F8A4D}"/>
              </a:ext>
            </a:extLst>
          </p:cNvPr>
          <p:cNvSpPr>
            <a:spLocks noGrp="1"/>
          </p:cNvSpPr>
          <p:nvPr>
            <p:ph type="title"/>
          </p:nvPr>
        </p:nvSpPr>
        <p:spPr/>
        <p:txBody>
          <a:bodyPr/>
          <a:lstStyle/>
          <a:p>
            <a:r>
              <a:rPr lang="en-US" dirty="0"/>
              <a:t>Construction of XODR MATLAB Structures (</a:t>
            </a:r>
            <a:r>
              <a:rPr lang="en-US" dirty="0">
                <a:solidFill>
                  <a:schemeClr val="accent6"/>
                </a:solidFill>
              </a:rPr>
              <a:t>Complete</a:t>
            </a:r>
            <a:r>
              <a:rPr lang="en-US" dirty="0"/>
              <a:t>)</a:t>
            </a:r>
          </a:p>
        </p:txBody>
      </p:sp>
      <p:sp>
        <p:nvSpPr>
          <p:cNvPr id="3" name="Content Placeholder 2">
            <a:extLst>
              <a:ext uri="{FF2B5EF4-FFF2-40B4-BE49-F238E27FC236}">
                <a16:creationId xmlns:a16="http://schemas.microsoft.com/office/drawing/2014/main" id="{51EC6C3D-5382-B24A-B542-2535A11D2B93}"/>
              </a:ext>
            </a:extLst>
          </p:cNvPr>
          <p:cNvSpPr>
            <a:spLocks noGrp="1"/>
          </p:cNvSpPr>
          <p:nvPr>
            <p:ph idx="1"/>
          </p:nvPr>
        </p:nvSpPr>
        <p:spPr/>
        <p:txBody>
          <a:bodyPr>
            <a:normAutofit lnSpcReduction="10000"/>
          </a:bodyPr>
          <a:lstStyle/>
          <a:p>
            <a:r>
              <a:rPr lang="en-US" b="1" dirty="0" err="1"/>
              <a:t>script_RoadSeg_defineXODRStructManual</a:t>
            </a:r>
            <a:r>
              <a:rPr lang="en-US" b="1" dirty="0"/>
              <a:t> </a:t>
            </a:r>
            <a:r>
              <a:rPr lang="en-US" dirty="0"/>
              <a:t>- a script that demonstrates how to build the XODR MATLAB structure from scratch primarily using simple MATLAB syntax</a:t>
            </a:r>
          </a:p>
          <a:p>
            <a:pPr lvl="1"/>
            <a:r>
              <a:rPr lang="en-US" dirty="0"/>
              <a:t>Uses </a:t>
            </a:r>
            <a:r>
              <a:rPr lang="en-US" b="1" dirty="0" err="1"/>
              <a:t>fcn_RoadSeg_findXYfromST</a:t>
            </a:r>
            <a:r>
              <a:rPr lang="en-US" b="1" dirty="0"/>
              <a:t> </a:t>
            </a:r>
            <a:r>
              <a:rPr lang="en-US" dirty="0"/>
              <a:t>to determine the end position and heading of one road geometry element in order to propagate as the start position and heading of the next element</a:t>
            </a:r>
          </a:p>
          <a:p>
            <a:pPr lvl="1"/>
            <a:r>
              <a:rPr lang="en-US" dirty="0"/>
              <a:t>Uses </a:t>
            </a:r>
            <a:r>
              <a:rPr lang="en-US" b="1" dirty="0" err="1"/>
              <a:t>fcn_RoadSeg_XODRSegmentChecks</a:t>
            </a:r>
            <a:r>
              <a:rPr lang="en-US" b="1" dirty="0"/>
              <a:t> </a:t>
            </a:r>
            <a:r>
              <a:rPr lang="en-US" dirty="0"/>
              <a:t>to ensure that the manually-created structure is compliant with the </a:t>
            </a:r>
            <a:r>
              <a:rPr lang="en-US" dirty="0" err="1"/>
              <a:t>OpenDRIVE</a:t>
            </a:r>
            <a:r>
              <a:rPr lang="en-US" dirty="0"/>
              <a:t> standard</a:t>
            </a:r>
          </a:p>
          <a:p>
            <a:pPr lvl="1"/>
            <a:r>
              <a:rPr lang="en-US" dirty="0"/>
              <a:t>Uses </a:t>
            </a:r>
            <a:r>
              <a:rPr lang="en-US" b="1" dirty="0" err="1"/>
              <a:t>fcn_RoadSeg_plotRealisticRoad</a:t>
            </a:r>
            <a:r>
              <a:rPr lang="en-US" b="1" dirty="0"/>
              <a:t> </a:t>
            </a:r>
            <a:r>
              <a:rPr lang="en-US" dirty="0"/>
              <a:t>to create a graphical representation of the road with realistic colors and accurate shape in (E,N) coordinates</a:t>
            </a:r>
          </a:p>
          <a:p>
            <a:pPr lvl="1"/>
            <a:r>
              <a:rPr lang="en-US" dirty="0"/>
              <a:t>Uses </a:t>
            </a:r>
            <a:r>
              <a:rPr lang="en-US" b="1" dirty="0" err="1"/>
              <a:t>fcn_RoadSeg_extractXODRSegments</a:t>
            </a:r>
            <a:r>
              <a:rPr lang="en-US" b="1" dirty="0"/>
              <a:t> </a:t>
            </a:r>
            <a:r>
              <a:rPr lang="en-US" dirty="0"/>
              <a:t>to find the boundaries of the various geometry elements, lane offsets, and lane sections of the road for plotting purposes.</a:t>
            </a:r>
          </a:p>
          <a:p>
            <a:pPr lvl="1"/>
            <a:r>
              <a:rPr lang="en-US" dirty="0"/>
              <a:t>Uses </a:t>
            </a:r>
            <a:r>
              <a:rPr lang="en-US" b="1" dirty="0" err="1"/>
              <a:t>fcn_RoadSeg_findXYfromSTandODRRoad</a:t>
            </a:r>
            <a:r>
              <a:rPr lang="en-US" b="1" dirty="0"/>
              <a:t> </a:t>
            </a:r>
            <a:r>
              <a:rPr lang="en-US" dirty="0"/>
              <a:t>to convert the section boundaries into X,Y positions that can be plotted over the roadway</a:t>
            </a:r>
          </a:p>
          <a:p>
            <a:pPr lvl="1"/>
            <a:r>
              <a:rPr lang="en-US" dirty="0"/>
              <a:t>Uses </a:t>
            </a:r>
            <a:r>
              <a:rPr lang="en-US" b="1" dirty="0"/>
              <a:t>struct2xml</a:t>
            </a:r>
            <a:r>
              <a:rPr lang="en-US" dirty="0"/>
              <a:t> (59411 from </a:t>
            </a:r>
            <a:r>
              <a:rPr lang="en-US" dirty="0" err="1"/>
              <a:t>Mathworks</a:t>
            </a:r>
            <a:r>
              <a:rPr lang="en-US" dirty="0"/>
              <a:t> File Exchange) to write the structure into XML/XODR format.</a:t>
            </a:r>
          </a:p>
        </p:txBody>
      </p:sp>
    </p:spTree>
    <p:extLst>
      <p:ext uri="{BB962C8B-B14F-4D97-AF65-F5344CB8AC3E}">
        <p14:creationId xmlns:p14="http://schemas.microsoft.com/office/powerpoint/2010/main" val="4192470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10385</TotalTime>
  <Words>3173</Words>
  <Application>Microsoft Macintosh PowerPoint</Application>
  <PresentationFormat>Widescreen</PresentationFormat>
  <Paragraphs>211</Paragraphs>
  <Slides>27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OpenDRIVE XODR Maps in MATLAB</vt:lpstr>
      <vt:lpstr>OpenDRIVE XODR file basics</vt:lpstr>
      <vt:lpstr>OpenDRIVE XODR</vt:lpstr>
      <vt:lpstr>Representing OpenDRIVE in MATLAB</vt:lpstr>
      <vt:lpstr>Good parts of OpenDRIVE structure in MATLAB</vt:lpstr>
      <vt:lpstr>Bad parts of OpenDRIVE structure in MATLAB</vt:lpstr>
      <vt:lpstr>MATLAB Tools for OpenDRIVE Parsing/Plotting</vt:lpstr>
      <vt:lpstr>Key Functionalities needed for MATLAB  XODR</vt:lpstr>
      <vt:lpstr>Construction of XODR MATLAB Structures (Complete)</vt:lpstr>
      <vt:lpstr>Construction of XODR MATLAB Structures (Complete)</vt:lpstr>
      <vt:lpstr>Construction of XODR files</vt:lpstr>
      <vt:lpstr>Filling the header</vt:lpstr>
      <vt:lpstr>Describing the path (line)</vt:lpstr>
      <vt:lpstr>Describing the path (arc)</vt:lpstr>
      <vt:lpstr>Describing the path (spiral)</vt:lpstr>
      <vt:lpstr>Setting lane offsets</vt:lpstr>
      <vt:lpstr>Setting lane sections</vt:lpstr>
      <vt:lpstr>Lane Linkage</vt:lpstr>
      <vt:lpstr>Conversion of data into XODR Structures (Incomplete)</vt:lpstr>
      <vt:lpstr>Key Functionalities for XODR  MATLAB</vt:lpstr>
      <vt:lpstr>Coordinate Conversion Functions (Complete)</vt:lpstr>
      <vt:lpstr>Loading OpenDRIVE XODR files into MATLAB (Complete)</vt:lpstr>
      <vt:lpstr>Loading OpenDRIVE objects into MATLAB (Complete)</vt:lpstr>
      <vt:lpstr>Converting OpenDRIVE roads into MATLAB (Complete)</vt:lpstr>
      <vt:lpstr>Plotting OpenDRIVE roads in MATLAB (Complete)</vt:lpstr>
      <vt:lpstr>Project management notes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&lt;-&gt; OpenDrive XODR Maps</dc:title>
  <dc:creator>Craig Beal</dc:creator>
  <cp:lastModifiedBy>Craig Beal</cp:lastModifiedBy>
  <cp:revision>22</cp:revision>
  <dcterms:created xsi:type="dcterms:W3CDTF">2022-03-25T10:44:17Z</dcterms:created>
  <dcterms:modified xsi:type="dcterms:W3CDTF">2022-05-20T21:28:33Z</dcterms:modified>
</cp:coreProperties>
</file>