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0"/>
    <p:restoredTop sz="94701"/>
  </p:normalViewPr>
  <p:slideViewPr>
    <p:cSldViewPr snapToGrid="0" snapToObjects="1">
      <p:cViewPr varScale="1">
        <p:scale>
          <a:sx n="102" d="100"/>
          <a:sy n="102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94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121920"/>
            <a:ext cx="11054080" cy="955040"/>
          </a:xfrm>
          <a:solidFill>
            <a:schemeClr val="bg1">
              <a:alpha val="65105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err="1"/>
              <a:t>OpenDRIVE</a:t>
            </a:r>
            <a:r>
              <a:rPr lang="en-US" b="1" dirty="0"/>
              <a:t> XODR Maps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5080318"/>
            <a:ext cx="3616960" cy="1655762"/>
          </a:xfrm>
          <a:solidFill>
            <a:schemeClr val="bg1">
              <a:alpha val="6538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Prof. Craig Beal</a:t>
            </a:r>
          </a:p>
          <a:p>
            <a:r>
              <a:rPr lang="en-US" b="1" dirty="0"/>
              <a:t>Bucknell University</a:t>
            </a:r>
          </a:p>
          <a:p>
            <a:r>
              <a:rPr lang="en-US" b="1" dirty="0"/>
              <a:t>Started: 3.25.22</a:t>
            </a:r>
          </a:p>
          <a:p>
            <a:r>
              <a:rPr lang="en-US" b="1" dirty="0"/>
              <a:t>Updated through: 5.13.22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Key Functionalities for XODR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149179"/>
            <a:ext cx="11380574" cy="5597610"/>
          </a:xfrm>
        </p:spPr>
        <p:txBody>
          <a:bodyPr>
            <a:normAutofit/>
          </a:bodyPr>
          <a:lstStyle/>
          <a:p>
            <a:r>
              <a:rPr lang="en-US" dirty="0"/>
              <a:t>Parsing road centerlines from XODR files</a:t>
            </a:r>
          </a:p>
          <a:p>
            <a:r>
              <a:rPr lang="en-US" dirty="0"/>
              <a:t>Parsing lane boundaries from XODR files</a:t>
            </a:r>
          </a:p>
          <a:p>
            <a:r>
              <a:rPr lang="en-US" dirty="0"/>
              <a:t>Parsing objects from XODR files</a:t>
            </a:r>
          </a:p>
          <a:p>
            <a:pPr lvl="1"/>
            <a:r>
              <a:rPr lang="en-US" dirty="0"/>
              <a:t>How to represent signs?</a:t>
            </a:r>
          </a:p>
          <a:p>
            <a:pPr lvl="1"/>
            <a:r>
              <a:rPr lang="en-US" dirty="0" err="1"/>
              <a:t>UserData</a:t>
            </a:r>
            <a:r>
              <a:rPr lang="en-US" dirty="0"/>
              <a:t> field option for storing “other” info</a:t>
            </a:r>
          </a:p>
          <a:p>
            <a:pPr lvl="2"/>
            <a:r>
              <a:rPr lang="en-US" dirty="0"/>
              <a:t>Color, smart/no, sign message</a:t>
            </a:r>
          </a:p>
          <a:p>
            <a:r>
              <a:rPr lang="en-US" dirty="0"/>
              <a:t>Plotting road/lane geometries and objects from XODR files</a:t>
            </a:r>
          </a:p>
        </p:txBody>
      </p:sp>
    </p:spTree>
    <p:extLst>
      <p:ext uri="{BB962C8B-B14F-4D97-AF65-F5344CB8AC3E}">
        <p14:creationId xmlns:p14="http://schemas.microsoft.com/office/powerpoint/2010/main" val="323008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Interactive construction of XODR files</a:t>
            </a:r>
          </a:p>
          <a:p>
            <a:pPr lvl="1"/>
            <a:r>
              <a:rPr lang="en-US" dirty="0"/>
              <a:t>Status: geometry works, missing road/lane linkage and objects</a:t>
            </a:r>
          </a:p>
          <a:p>
            <a:r>
              <a:rPr lang="en-US" dirty="0"/>
              <a:t>Conversion of recorded data to XODR files</a:t>
            </a:r>
          </a:p>
          <a:p>
            <a:pPr lvl="1"/>
            <a:r>
              <a:rPr lang="en-US" dirty="0"/>
              <a:t>Status: not started, most of the tools needed in the chain exist</a:t>
            </a:r>
          </a:p>
          <a:p>
            <a:r>
              <a:rPr lang="en-US" dirty="0"/>
              <a:t>Parsing road centerlines from XODR files</a:t>
            </a:r>
          </a:p>
          <a:p>
            <a:pPr lvl="1"/>
            <a:r>
              <a:rPr lang="en-US" dirty="0"/>
              <a:t>Status: complete</a:t>
            </a:r>
          </a:p>
          <a:p>
            <a:r>
              <a:rPr lang="en-US" dirty="0"/>
              <a:t>Parsing lane boundaries from XODR files</a:t>
            </a:r>
          </a:p>
          <a:p>
            <a:pPr lvl="1"/>
            <a:r>
              <a:rPr lang="en-US" dirty="0"/>
              <a:t>Status: complete, may need upgrades for better handling of lane bounds</a:t>
            </a:r>
          </a:p>
          <a:p>
            <a:r>
              <a:rPr lang="en-US" dirty="0"/>
              <a:t>Parsing objects from XODR files</a:t>
            </a:r>
          </a:p>
          <a:p>
            <a:pPr lvl="1"/>
            <a:r>
              <a:rPr lang="en-US" dirty="0"/>
              <a:t>Status: complete</a:t>
            </a:r>
          </a:p>
          <a:p>
            <a:r>
              <a:rPr lang="en-US" dirty="0"/>
              <a:t>Plotting road/lane geometries and objects from XODR files</a:t>
            </a:r>
          </a:p>
          <a:p>
            <a:pPr lvl="1"/>
            <a:r>
              <a:rPr lang="en-US" dirty="0"/>
              <a:t>Status: mostly complete, does not handle junctions or non-driving lanes well</a:t>
            </a:r>
          </a:p>
        </p:txBody>
      </p:sp>
    </p:spTree>
    <p:extLst>
      <p:ext uri="{BB962C8B-B14F-4D97-AF65-F5344CB8AC3E}">
        <p14:creationId xmlns:p14="http://schemas.microsoft.com/office/powerpoint/2010/main" val="11735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208C-13EF-1144-B77B-8DD51EA4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Construction of XODR files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D6D45D-FCC7-ED4D-A84C-96AA6569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2232" y="114085"/>
            <a:ext cx="6972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Filling the header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352868" y="730250"/>
            <a:ext cx="5676900" cy="5397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60A12-1605-A24B-996C-04AEDE85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" y="1497723"/>
            <a:ext cx="5237018" cy="5535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E946CC-B569-E74B-A6CF-A1E18D0055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99250" y="1774506"/>
            <a:ext cx="953618" cy="47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60E98E-C564-7743-AC53-F6E3F89F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9" y="2965180"/>
            <a:ext cx="5187481" cy="14589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99250" y="2624447"/>
            <a:ext cx="953618" cy="107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7132320" y="1248228"/>
            <a:ext cx="4897448" cy="2453224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5423228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4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(line)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839133" y="4070798"/>
            <a:ext cx="2188586" cy="1713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1EFCC61-1055-4B4B-9617-23E45B73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4" y="3437268"/>
            <a:ext cx="5545459" cy="2947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839133" y="2624447"/>
            <a:ext cx="1369189" cy="1446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9876B-82D0-C343-947A-91E4A97C8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55" y="1084832"/>
            <a:ext cx="3114532" cy="2335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CD9AF3-C4B5-8047-AC2E-AA58F48DB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" y="1156977"/>
            <a:ext cx="3203268" cy="5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(arc)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699268" y="4199331"/>
            <a:ext cx="1654032" cy="1147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699268" y="2624448"/>
            <a:ext cx="1509054" cy="157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82FE3B2-560C-9F4B-BDE1-D0E68141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4" y="3371850"/>
            <a:ext cx="5022134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022C8-B8D3-4641-9A7A-4FD0EE9F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949" y="1085850"/>
            <a:ext cx="2926080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200EF6-AA4C-A34D-8AEE-8830BB3C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" y="1248228"/>
            <a:ext cx="3189571" cy="6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3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(spiral)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699268" y="4308743"/>
            <a:ext cx="972768" cy="1037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699268" y="2624448"/>
            <a:ext cx="1509054" cy="157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40EB41-B897-DC43-8DD8-45F86513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7" y="3429000"/>
            <a:ext cx="5508586" cy="3172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9D48BC-D11A-1D4B-BEA0-0A601338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" y="1225368"/>
            <a:ext cx="3298588" cy="72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06408-69EA-644D-858E-1D2B18B52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558" y="1052638"/>
            <a:ext cx="3144445" cy="23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10515600" cy="934225"/>
          </a:xfrm>
        </p:spPr>
        <p:txBody>
          <a:bodyPr/>
          <a:lstStyle/>
          <a:p>
            <a:r>
              <a:rPr lang="en-US" dirty="0"/>
              <a:t>Setting lane offsets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453224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5423228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9029108" y="1776767"/>
            <a:ext cx="1886936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6DF66-E81F-5445-B82A-AD94C826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5" y="3277746"/>
            <a:ext cx="4279867" cy="34046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700602" y="2259874"/>
            <a:ext cx="3543384" cy="2720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4E522F-A959-9349-BC0F-11D18A34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" y="985993"/>
            <a:ext cx="2762990" cy="139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27080-4D69-A348-980F-A9E13EFAB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577" y="2375116"/>
            <a:ext cx="4279867" cy="93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3C754-7C60-4B4F-99C8-E2303C624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533" y="1041312"/>
            <a:ext cx="908050" cy="13384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E1BF2-31EA-2449-80B8-A9395922A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148" y="1041312"/>
            <a:ext cx="908050" cy="13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5976444" cy="934225"/>
          </a:xfrm>
        </p:spPr>
        <p:txBody>
          <a:bodyPr/>
          <a:lstStyle/>
          <a:p>
            <a:r>
              <a:rPr lang="en-US" dirty="0"/>
              <a:t>Setting lane sections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18077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2047603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8201882" y="1776767"/>
            <a:ext cx="773314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4711500" y="2337954"/>
            <a:ext cx="4336877" cy="2250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7DC73-1B28-3648-99FE-31A63989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" y="3500389"/>
            <a:ext cx="4612004" cy="3237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35264-269B-174F-9EEA-55D0FA56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448" y="1040425"/>
            <a:ext cx="824513" cy="141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B9F10-DEC6-EE4E-9036-64DEA0B9E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729" y="1047948"/>
            <a:ext cx="810538" cy="141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78694-7D9B-6645-8018-218653817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142" y="1040425"/>
            <a:ext cx="801222" cy="1411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4E9D9-3DE3-8D4E-98B8-40D4A6B7C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925" y="2449045"/>
            <a:ext cx="4808658" cy="1082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4C19F7-58A7-F246-8AEF-60139E399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48" y="881763"/>
            <a:ext cx="2650804" cy="172447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7C5FD4-8568-1C45-AA5E-35E2E577EF0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00602" y="4028209"/>
            <a:ext cx="3973702" cy="1091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FF3B2-B1FD-3C47-97FA-C3248FF94FB3}"/>
              </a:ext>
            </a:extLst>
          </p:cNvPr>
          <p:cNvCxnSpPr>
            <a:cxnSpLocks/>
          </p:cNvCxnSpPr>
          <p:nvPr/>
        </p:nvCxnSpPr>
        <p:spPr>
          <a:xfrm flipV="1">
            <a:off x="4700602" y="4595599"/>
            <a:ext cx="3984600" cy="713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5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5976444" cy="934225"/>
          </a:xfrm>
        </p:spPr>
        <p:txBody>
          <a:bodyPr/>
          <a:lstStyle/>
          <a:p>
            <a:r>
              <a:rPr lang="en-US" dirty="0"/>
              <a:t>Lane Linkage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18077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2047603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8201882" y="1776767"/>
            <a:ext cx="773314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FF3B2-B1FD-3C47-97FA-C3248FF94FB3}"/>
              </a:ext>
            </a:extLst>
          </p:cNvPr>
          <p:cNvCxnSpPr>
            <a:cxnSpLocks/>
          </p:cNvCxnSpPr>
          <p:nvPr/>
        </p:nvCxnSpPr>
        <p:spPr>
          <a:xfrm flipV="1">
            <a:off x="5888245" y="5309157"/>
            <a:ext cx="3941555" cy="62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7DB22-D973-3E43-A106-ED6518FE78CF}"/>
              </a:ext>
            </a:extLst>
          </p:cNvPr>
          <p:cNvGrpSpPr/>
          <p:nvPr/>
        </p:nvGrpSpPr>
        <p:grpSpPr>
          <a:xfrm>
            <a:off x="-436699" y="3895817"/>
            <a:ext cx="6849841" cy="1542348"/>
            <a:chOff x="-274368" y="3694670"/>
            <a:chExt cx="6849841" cy="15423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9CA6D9-F9F0-6649-9F5C-E202CC92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74368" y="3694670"/>
              <a:ext cx="6849841" cy="154234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6F2F7-8E13-F84D-BDFD-22A6B3BCEF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4306" y="3944469"/>
              <a:ext cx="0" cy="108473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B58B33-E326-774F-BB7A-B41F350FF29F}"/>
                </a:ext>
              </a:extLst>
            </p:cNvPr>
            <p:cNvCxnSpPr>
              <a:cxnSpLocks/>
            </p:cNvCxnSpPr>
            <p:nvPr/>
          </p:nvCxnSpPr>
          <p:spPr>
            <a:xfrm>
              <a:off x="4580965" y="3944469"/>
              <a:ext cx="0" cy="108473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BEA9E7-98B7-3647-82A1-56AC7ED35B95}"/>
              </a:ext>
            </a:extLst>
          </p:cNvPr>
          <p:cNvSpPr txBox="1"/>
          <p:nvPr/>
        </p:nvSpPr>
        <p:spPr>
          <a:xfrm>
            <a:off x="315393" y="840715"/>
            <a:ext cx="510338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 to determine which lanes “appear” or “vanish” as</a:t>
            </a:r>
          </a:p>
          <a:p>
            <a:r>
              <a:rPr lang="en-US" sz="1600" dirty="0"/>
              <a:t>the sections progress in order of increasing station. In the</a:t>
            </a:r>
          </a:p>
          <a:p>
            <a:r>
              <a:rPr lang="en-US" sz="1600" dirty="0"/>
              <a:t>example below, two right lanes in the first lane section</a:t>
            </a:r>
            <a:br>
              <a:rPr lang="en-US" sz="1600" dirty="0"/>
            </a:br>
            <a:r>
              <a:rPr lang="en-US" sz="1600" dirty="0"/>
              <a:t>become three right lanes in the second. The first lane</a:t>
            </a:r>
          </a:p>
          <a:p>
            <a:r>
              <a:rPr lang="en-US" sz="1600" dirty="0"/>
              <a:t>(closest to the center) continues, as does the third lane</a:t>
            </a:r>
            <a:br>
              <a:rPr lang="en-US" sz="1600" dirty="0"/>
            </a:br>
            <a:r>
              <a:rPr lang="en-US" sz="1600" dirty="0"/>
              <a:t>(the shoulder), so lane 2 in the second section is the </a:t>
            </a:r>
            <a:br>
              <a:rPr lang="en-US" sz="1600" dirty="0"/>
            </a:br>
            <a:r>
              <a:rPr lang="en-US" sz="1600" dirty="0"/>
              <a:t>“appearing” lane. This means is has no predecessor.</a:t>
            </a:r>
          </a:p>
          <a:p>
            <a:r>
              <a:rPr lang="en-US" sz="1600" dirty="0"/>
              <a:t>Similarly, lanes can disappear, in which case they simply</a:t>
            </a:r>
          </a:p>
          <a:p>
            <a:r>
              <a:rPr lang="en-US" sz="1600" dirty="0"/>
              <a:t>have no lane that refers to it as a predecessor. The MATLAB</a:t>
            </a:r>
          </a:p>
          <a:p>
            <a:r>
              <a:rPr lang="en-US" sz="1600" dirty="0"/>
              <a:t>code does not use successor elements, but they can be</a:t>
            </a:r>
            <a:br>
              <a:rPr lang="en-US" sz="1600" dirty="0"/>
            </a:br>
            <a:r>
              <a:rPr lang="en-US" sz="1600" dirty="0"/>
              <a:t>included for completeness. A table of the links for the</a:t>
            </a:r>
            <a:br>
              <a:rPr lang="en-US" sz="1600" dirty="0"/>
            </a:br>
            <a:r>
              <a:rPr lang="en-US" sz="1600" dirty="0"/>
              <a:t>example is provided below. These are entered into the</a:t>
            </a:r>
          </a:p>
          <a:p>
            <a:r>
              <a:rPr lang="en-US" sz="1600" dirty="0"/>
              <a:t>structure or XODR file manually.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22292111-6552-0847-B20D-D192CACC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00153"/>
              </p:ext>
            </p:extLst>
          </p:nvPr>
        </p:nvGraphicFramePr>
        <p:xfrm>
          <a:off x="211345" y="5540850"/>
          <a:ext cx="56769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1343973665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374037686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215177808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99741361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158332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07978190"/>
                    </a:ext>
                  </a:extLst>
                </a:gridCol>
              </a:tblGrid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06318"/>
                  </a:ext>
                </a:extLst>
              </a:tr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95359"/>
                  </a:ext>
                </a:extLst>
              </a:tr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1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76C44-6DF3-B846-ABC0-4897036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file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E01B4-7438-2A4D-8B94-F04895E4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applicable for import into MATLAB for plotting/analysis</a:t>
            </a:r>
          </a:p>
        </p:txBody>
      </p:sp>
    </p:spTree>
    <p:extLst>
      <p:ext uri="{BB962C8B-B14F-4D97-AF65-F5344CB8AC3E}">
        <p14:creationId xmlns:p14="http://schemas.microsoft.com/office/powerpoint/2010/main" val="96880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B524-79FB-1D47-A0F5-0A24C68A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91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BB34-818C-EB4D-BFD4-C2023DBC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120"/>
            <a:ext cx="12192000" cy="5996879"/>
          </a:xfrm>
        </p:spPr>
        <p:txBody>
          <a:bodyPr>
            <a:normAutofit/>
          </a:bodyPr>
          <a:lstStyle/>
          <a:p>
            <a:r>
              <a:rPr lang="en-US" dirty="0"/>
              <a:t>There are numerous aspects of </a:t>
            </a:r>
            <a:r>
              <a:rPr lang="en-US" dirty="0" err="1"/>
              <a:t>OpenDRIVE</a:t>
            </a:r>
            <a:r>
              <a:rPr lang="en-US" dirty="0"/>
              <a:t> that are not currently included in the code. Some of these should probably be implemented:</a:t>
            </a:r>
          </a:p>
          <a:p>
            <a:pPr lvl="1"/>
            <a:r>
              <a:rPr lang="en-US" dirty="0"/>
              <a:t>Cubic polynomial road geometry</a:t>
            </a:r>
          </a:p>
          <a:p>
            <a:pPr lvl="1"/>
            <a:r>
              <a:rPr lang="en-US" dirty="0"/>
              <a:t>Road markings -&gt; reading from a file and plotting (harder) as well as writing (easy in manual construction)</a:t>
            </a:r>
          </a:p>
          <a:p>
            <a:pPr lvl="1"/>
            <a:r>
              <a:rPr lang="en-US" dirty="0"/>
              <a:t>Lane borders</a:t>
            </a:r>
          </a:p>
          <a:p>
            <a:r>
              <a:rPr lang="en-US" dirty="0"/>
              <a:t>Function </a:t>
            </a:r>
            <a:r>
              <a:rPr lang="en-US" dirty="0" err="1"/>
              <a:t>fcn_RoadSeg_XODRSegmentChecks</a:t>
            </a:r>
            <a:r>
              <a:rPr lang="en-US" dirty="0"/>
              <a:t> is a bit limited. There are numerous additional checks that can (should?) be added or modified:</a:t>
            </a:r>
          </a:p>
          <a:p>
            <a:pPr lvl="1"/>
            <a:r>
              <a:rPr lang="en-US" dirty="0"/>
              <a:t>Lane linkage checks (predecessor tags present for all but first lane section)</a:t>
            </a:r>
          </a:p>
          <a:p>
            <a:pPr lvl="1"/>
            <a:r>
              <a:rPr lang="en-US" dirty="0"/>
              <a:t>Lane offset continuity check</a:t>
            </a:r>
          </a:p>
          <a:p>
            <a:pPr lvl="1"/>
            <a:r>
              <a:rPr lang="en-US" dirty="0"/>
              <a:t>Lane width continuity check</a:t>
            </a:r>
          </a:p>
          <a:p>
            <a:pPr lvl="1"/>
            <a:r>
              <a:rPr lang="en-US" dirty="0"/>
              <a:t>Degenerate object vertices (</a:t>
            </a:r>
            <a:r>
              <a:rPr lang="en-US" dirty="0" err="1"/>
              <a:t>cornerLocal</a:t>
            </a:r>
            <a:r>
              <a:rPr lang="en-US" dirty="0"/>
              <a:t> or </a:t>
            </a:r>
            <a:r>
              <a:rPr lang="en-US" dirty="0" err="1"/>
              <a:t>cornerRoad</a:t>
            </a:r>
            <a:r>
              <a:rPr lang="en-US" dirty="0"/>
              <a:t>) check</a:t>
            </a:r>
          </a:p>
          <a:p>
            <a:pPr lvl="1"/>
            <a:r>
              <a:rPr lang="en-US" dirty="0"/>
              <a:t>Ability to include lane widths in the bounding box check (</a:t>
            </a:r>
            <a:r>
              <a:rPr lang="en-US" dirty="0">
                <a:solidFill>
                  <a:srgbClr val="FF0000"/>
                </a:solidFill>
              </a:rPr>
              <a:t>this is technically a bug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567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05"/>
            <a:ext cx="12192000" cy="5495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Lanes</a:t>
            </a:r>
          </a:p>
          <a:p>
            <a:pPr lvl="4"/>
            <a:r>
              <a:rPr lang="en-US" dirty="0"/>
              <a:t>Lane Segment(multiple) -&gt; start point in s </a:t>
            </a:r>
            <a:r>
              <a:rPr lang="en-US" dirty="0" err="1"/>
              <a:t>coord</a:t>
            </a:r>
            <a:endParaRPr lang="en-US" dirty="0"/>
          </a:p>
          <a:p>
            <a:pPr lvl="5"/>
            <a:r>
              <a:rPr lang="en-US" dirty="0"/>
              <a:t>Left, Center, Right</a:t>
            </a:r>
          </a:p>
          <a:p>
            <a:pPr lvl="6"/>
            <a:r>
              <a:rPr lang="en-US" dirty="0"/>
              <a:t>Lane (multiple)</a:t>
            </a:r>
          </a:p>
          <a:p>
            <a:pPr lvl="7"/>
            <a:r>
              <a:rPr lang="en-US" dirty="0"/>
              <a:t>Width (multiple)-&gt; cubic polynomial form defining profile in </a:t>
            </a:r>
            <a:r>
              <a:rPr lang="en-US" dirty="0" err="1"/>
              <a:t>s,t</a:t>
            </a:r>
            <a:r>
              <a:rPr lang="en-US" dirty="0"/>
              <a:t> coordinates</a:t>
            </a:r>
          </a:p>
          <a:p>
            <a:pPr lvl="7"/>
            <a:r>
              <a:rPr lang="en-US" dirty="0" err="1"/>
              <a:t>RoadMark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the road geometry segment they are located with respect to</a:t>
            </a:r>
          </a:p>
          <a:p>
            <a:r>
              <a:rPr lang="en-US" dirty="0"/>
              <a:t>Lanes are defined section-by-section and can “shift” identifier from one section to the next if a lane appears (begins with zero width and widens) or disappears (narrows to zero width) at the lane section boundary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861CB-F9A6-854D-AB0D-F9D1CEB8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Tools for </a:t>
            </a:r>
            <a:r>
              <a:rPr lang="en-US" dirty="0" err="1"/>
              <a:t>OpenDRIVE</a:t>
            </a:r>
            <a:r>
              <a:rPr lang="en-US" dirty="0"/>
              <a:t> Parsing</a:t>
            </a:r>
            <a:r>
              <a:rPr lang="en-US"/>
              <a:t>/Plotting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26251-B07B-2943-AC39-29008F53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674D1-A237-DB47-8004-6F66A9BD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fcn_RoadSeg_convertXODRtoMATLABStruct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81A59-5FA3-5247-BC0F-B7AFB4B9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OpenDRIVE</a:t>
            </a:r>
            <a:r>
              <a:rPr lang="en-US" dirty="0"/>
              <a:t> *.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  <a:p>
            <a:r>
              <a:rPr lang="en-US" dirty="0"/>
              <a:t>Output: MATLAB structure, with nested hierarchical elements consistent with the </a:t>
            </a:r>
            <a:r>
              <a:rPr lang="en-US" dirty="0" err="1"/>
              <a:t>OpenDRIVE</a:t>
            </a:r>
            <a:r>
              <a:rPr lang="en-US" dirty="0"/>
              <a:t>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E994D-1E05-004E-AF0B-B927E935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" y="3303494"/>
            <a:ext cx="42750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Key Functionalities for MATLAB -&gt;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149179"/>
            <a:ext cx="11380574" cy="5597610"/>
          </a:xfrm>
        </p:spPr>
        <p:txBody>
          <a:bodyPr>
            <a:normAutofit/>
          </a:bodyPr>
          <a:lstStyle/>
          <a:p>
            <a:r>
              <a:rPr lang="en-US" dirty="0"/>
              <a:t>Construction of XODR files</a:t>
            </a:r>
          </a:p>
          <a:p>
            <a:pPr lvl="1"/>
            <a:r>
              <a:rPr lang="en-US" dirty="0"/>
              <a:t>Scripted construction given a particular MATLAB struct</a:t>
            </a:r>
          </a:p>
          <a:p>
            <a:pPr lvl="1"/>
            <a:r>
              <a:rPr lang="en-US" dirty="0"/>
              <a:t>Interactive construction of XODR file</a:t>
            </a:r>
          </a:p>
          <a:p>
            <a:pPr lvl="1"/>
            <a:r>
              <a:rPr lang="en-US" dirty="0"/>
              <a:t>Dependencies:</a:t>
            </a:r>
          </a:p>
          <a:p>
            <a:pPr lvl="2"/>
            <a:r>
              <a:rPr lang="en-US" dirty="0"/>
              <a:t>Create road segment from given start station and parameters</a:t>
            </a:r>
          </a:p>
          <a:p>
            <a:pPr lvl="2"/>
            <a:r>
              <a:rPr lang="en-US" dirty="0"/>
              <a:t>Calculate (</a:t>
            </a:r>
            <a:r>
              <a:rPr lang="en-US" dirty="0" err="1"/>
              <a:t>e,n,h</a:t>
            </a:r>
            <a:r>
              <a:rPr lang="en-US" dirty="0"/>
              <a:t>) from segment and start</a:t>
            </a:r>
          </a:p>
          <a:p>
            <a:r>
              <a:rPr lang="en-US" dirty="0"/>
              <a:t>Conversion of recorded data to XODR files</a:t>
            </a:r>
          </a:p>
          <a:p>
            <a:pPr lvl="1"/>
            <a:r>
              <a:rPr lang="en-US" dirty="0"/>
              <a:t>Fitting of XODR parameterized segments from data</a:t>
            </a:r>
          </a:p>
          <a:p>
            <a:pPr lvl="1"/>
            <a:r>
              <a:rPr lang="en-US" dirty="0"/>
              <a:t>Conversion of XODR segments into XODR MATLAB structure</a:t>
            </a:r>
          </a:p>
          <a:p>
            <a:pPr lvl="1"/>
            <a:r>
              <a:rPr lang="en-US" dirty="0"/>
              <a:t>Check for proper XODR construction (consistency checks)</a:t>
            </a:r>
          </a:p>
          <a:p>
            <a:pPr lvl="1"/>
            <a:r>
              <a:rPr lang="en-US" dirty="0"/>
              <a:t>Writing to XODR file</a:t>
            </a:r>
          </a:p>
        </p:txBody>
      </p:sp>
    </p:spTree>
    <p:extLst>
      <p:ext uri="{BB962C8B-B14F-4D97-AF65-F5344CB8AC3E}">
        <p14:creationId xmlns:p14="http://schemas.microsoft.com/office/powerpoint/2010/main" val="13824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</TotalTime>
  <Words>1304</Words>
  <Application>Microsoft Macintosh PowerPoint</Application>
  <PresentationFormat>Widescreen</PresentationFormat>
  <Paragraphs>146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OpenDRIVE XODR Maps in MATLAB</vt:lpstr>
      <vt:lpstr>OpenDRIVE XODR file basics</vt:lpstr>
      <vt:lpstr>OpenDRIVE XODR</vt:lpstr>
      <vt:lpstr>OpenDRIVE -&gt; MATLAB</vt:lpstr>
      <vt:lpstr>Good parts of OpenDRIVE structure in MATLAB</vt:lpstr>
      <vt:lpstr>Bad parts of OpenDRIVE structure in MATLAB</vt:lpstr>
      <vt:lpstr>MATLAB Tools for OpenDRIVE Parsing/Plotting</vt:lpstr>
      <vt:lpstr>fcn_RoadSeg_convertXODRtoMATLABStruct()</vt:lpstr>
      <vt:lpstr>Key Functionalities for MATLAB -&gt; XODR</vt:lpstr>
      <vt:lpstr>Key Functionalities for XODR -&gt; MATLAB</vt:lpstr>
      <vt:lpstr>Key Functionalities</vt:lpstr>
      <vt:lpstr>Construction of XODR files</vt:lpstr>
      <vt:lpstr>Filling the header</vt:lpstr>
      <vt:lpstr>Describing the path (line)</vt:lpstr>
      <vt:lpstr>Describing the path (arc)</vt:lpstr>
      <vt:lpstr>Describing the path (spiral)</vt:lpstr>
      <vt:lpstr>Setting lane offsets</vt:lpstr>
      <vt:lpstr>Setting lane sections</vt:lpstr>
      <vt:lpstr>Lane Linkage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18</cp:revision>
  <dcterms:created xsi:type="dcterms:W3CDTF">2022-03-25T10:44:17Z</dcterms:created>
  <dcterms:modified xsi:type="dcterms:W3CDTF">2022-05-18T20:01:14Z</dcterms:modified>
</cp:coreProperties>
</file>