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D8E620-39A0-6CB3-6466-AC854744F16C}" name="Craig Beal" initials="CB" userId="2ba698f1fdd973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4"/>
    <p:restoredTop sz="94701"/>
  </p:normalViewPr>
  <p:slideViewPr>
    <p:cSldViewPr snapToGrid="0" snapToObjects="1">
      <p:cViewPr>
        <p:scale>
          <a:sx n="73" d="100"/>
          <a:sy n="73" d="100"/>
        </p:scale>
        <p:origin x="13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F55F3-6C47-6F44-AA6F-8C97BF80A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FB87A-38AE-FD43-80BF-6BA280226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1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FB87A-38AE-FD43-80BF-6BA2802268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410-C807-3645-88A4-76526EF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BBAB-9082-6342-A261-DC95DF2A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1AE89-036E-1741-AB60-FF9239A8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5529-8205-C74B-BFD1-F0392F23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379F-22EA-3F49-8A05-445692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A7-451D-3146-9164-C2DBCC0B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6CEA9-45D7-A742-B6FD-8EF6B5CCE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F97B7-C4BB-C645-B63A-B5607D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3AF7-5510-C242-8030-655BE41E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62C4-C9FC-D849-BFB4-647EB87C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E10-C525-D94F-947C-BD4CE949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0050-DBB8-2B43-85F2-3590A411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FB75-A3ED-B649-9969-5D741615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BAFC-5D7F-064A-A72D-3A0A097B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3FC3-CDD8-414E-A868-1A9EDD6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B894-0CEE-3E48-AE8E-3FD47E3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F901-BC0C-D445-870F-EDD75E5A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647D-981F-324B-B792-9356942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7D3D-B936-6A41-BC48-0CFE7C9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A7BC-2EBF-DE4F-8A52-4678D52A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BD98-A211-3C4C-A9CD-1FC5CFA5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869A-64B6-1648-8960-E7A3E03B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A8C-8668-1546-BEAC-90F9D93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CEA-4B18-B14A-8800-E35A676E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7165-AB9C-364E-8070-50ED963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3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AC71-373C-344F-A3A7-F218CE2C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DD59-C715-1444-B2C6-E56944692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998-ECC3-BB4D-A327-861F73D39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13132-D41D-9340-9FEC-3B8EBC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2EBB-2C06-3F4A-B1F3-106D1750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52E0D-CA56-344C-A6DB-ACA7327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800B-22F7-724F-BA05-4F8F0A6C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2F6A3-70D5-E242-9935-D3CB1BC95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EAB84-5D8A-5140-8CCF-C521BB93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62DC-EBB4-F64F-A4E3-3C11ABA9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7C845-8408-7042-916C-0F91A7506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A0084-E5D7-0546-8336-1A85D2F8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335A-3D39-3946-9E6E-2CDB2AE7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4E02-9A58-3642-A37D-0FDC88B1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951-1920-3949-8C8F-B5078B22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98654-A394-2246-8A53-4E3A62A4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BE8BC-92B7-3E45-A5A9-63E4C20C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16B13-3A11-1B4E-A0E3-FA39C83C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86CFD-CAB9-D641-9753-20807F01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1419-42CD-3F44-9F2D-DB5AA62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6101-CCA0-2845-BA06-BB67DF25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9436-A6C9-E645-A0BD-C78A2698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3ADB-E5F1-994B-996E-5B2901D8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1B9-9691-3240-814C-B37A7814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43673-BCC1-1345-811D-6852E06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9D6A-89B4-8C42-8371-564C6C30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45FBF-B00C-BF4D-9CBB-A5C68BC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1BDF-B076-CF4A-9121-5E1E98A0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C13EE-4065-EA44-A260-9B3A96163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FEC6-39CE-3041-B0E8-35377C57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1BFA-F592-E440-B8F3-F71F4678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4856-B9CA-AA41-9579-94B53DC1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4D69C-5894-5A41-BCB0-D28DD59B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E8024-1FE3-2C4D-A1D6-E7E8B257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3E8-C728-0146-9387-E37126CDB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176-CF9C-914E-AC58-CBD02F95C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2132-7ACE-EE46-9408-A55182111835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FE27-9E6B-8941-876B-EF1654240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88DD-2937-8B4E-8D33-47DC8F692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5030-5BDC-D84D-BFAB-F38E12B4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949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F947-3591-564A-BFEC-6BCFAF14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" y="121920"/>
            <a:ext cx="11054080" cy="955040"/>
          </a:xfrm>
          <a:solidFill>
            <a:schemeClr val="bg1">
              <a:alpha val="65105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err="1"/>
              <a:t>OpenDRIVE</a:t>
            </a:r>
            <a:r>
              <a:rPr lang="en-US" b="1" dirty="0"/>
              <a:t> XODR Maps in MATLAB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51459-E8B4-C546-823E-17C94472C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" y="5080318"/>
            <a:ext cx="3616960" cy="1655762"/>
          </a:xfrm>
          <a:solidFill>
            <a:schemeClr val="bg1">
              <a:alpha val="65383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b="1" dirty="0"/>
              <a:t>Prof. Craig Beal</a:t>
            </a:r>
          </a:p>
          <a:p>
            <a:r>
              <a:rPr lang="en-US" b="1" dirty="0"/>
              <a:t>Bucknell University</a:t>
            </a:r>
          </a:p>
          <a:p>
            <a:r>
              <a:rPr lang="en-US" b="1" dirty="0"/>
              <a:t>Started: 3.25.22</a:t>
            </a:r>
          </a:p>
          <a:p>
            <a:r>
              <a:rPr lang="en-US" b="1" dirty="0"/>
              <a:t>Updated through: 5.13.22</a:t>
            </a:r>
          </a:p>
        </p:txBody>
      </p:sp>
    </p:spTree>
    <p:extLst>
      <p:ext uri="{BB962C8B-B14F-4D97-AF65-F5344CB8AC3E}">
        <p14:creationId xmlns:p14="http://schemas.microsoft.com/office/powerpoint/2010/main" val="7896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83B-8C8C-0C4A-86FA-94117E94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Key Functionalities for XODR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5380-C435-BD4E-923E-AECE87A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149179"/>
            <a:ext cx="11380574" cy="5597610"/>
          </a:xfrm>
        </p:spPr>
        <p:txBody>
          <a:bodyPr>
            <a:normAutofit/>
          </a:bodyPr>
          <a:lstStyle/>
          <a:p>
            <a:r>
              <a:rPr lang="en-US" dirty="0"/>
              <a:t>Parsing road centerlines from XODR files</a:t>
            </a:r>
          </a:p>
          <a:p>
            <a:r>
              <a:rPr lang="en-US" dirty="0"/>
              <a:t>Parsing lane boundaries from XODR files</a:t>
            </a:r>
          </a:p>
          <a:p>
            <a:r>
              <a:rPr lang="en-US" dirty="0"/>
              <a:t>Parsing objects from XODR files</a:t>
            </a:r>
          </a:p>
          <a:p>
            <a:pPr lvl="1"/>
            <a:r>
              <a:rPr lang="en-US" dirty="0"/>
              <a:t>How to represent signs?</a:t>
            </a:r>
          </a:p>
          <a:p>
            <a:pPr lvl="1"/>
            <a:r>
              <a:rPr lang="en-US" dirty="0" err="1"/>
              <a:t>UserData</a:t>
            </a:r>
            <a:r>
              <a:rPr lang="en-US" dirty="0"/>
              <a:t> field option for storing “other” info</a:t>
            </a:r>
          </a:p>
          <a:p>
            <a:pPr lvl="2"/>
            <a:r>
              <a:rPr lang="en-US" dirty="0"/>
              <a:t>Color, smart/no, sign message</a:t>
            </a:r>
          </a:p>
          <a:p>
            <a:r>
              <a:rPr lang="en-US" dirty="0"/>
              <a:t>Plotting road/lane geometries and objects from XODR files</a:t>
            </a:r>
          </a:p>
        </p:txBody>
      </p:sp>
    </p:spTree>
    <p:extLst>
      <p:ext uri="{BB962C8B-B14F-4D97-AF65-F5344CB8AC3E}">
        <p14:creationId xmlns:p14="http://schemas.microsoft.com/office/powerpoint/2010/main" val="323008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83B-8C8C-0C4A-86FA-94117E94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5380-C435-BD4E-923E-AECE87A7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Interactive construction of XODR files</a:t>
            </a:r>
          </a:p>
          <a:p>
            <a:pPr lvl="1"/>
            <a:r>
              <a:rPr lang="en-US" dirty="0"/>
              <a:t>Status: geometry works, missing road/lane linkage and objects</a:t>
            </a:r>
          </a:p>
          <a:p>
            <a:r>
              <a:rPr lang="en-US" dirty="0"/>
              <a:t>Conversion of recorded data to XODR files</a:t>
            </a:r>
          </a:p>
          <a:p>
            <a:pPr lvl="1"/>
            <a:r>
              <a:rPr lang="en-US" dirty="0"/>
              <a:t>Status: not started, most of the tools needed in the chain exist</a:t>
            </a:r>
          </a:p>
          <a:p>
            <a:r>
              <a:rPr lang="en-US" dirty="0"/>
              <a:t>Parsing road centerlines from XODR files</a:t>
            </a:r>
          </a:p>
          <a:p>
            <a:pPr lvl="1"/>
            <a:r>
              <a:rPr lang="en-US" dirty="0"/>
              <a:t>Status: complete</a:t>
            </a:r>
          </a:p>
          <a:p>
            <a:r>
              <a:rPr lang="en-US" dirty="0"/>
              <a:t>Parsing lane boundaries from XODR files</a:t>
            </a:r>
          </a:p>
          <a:p>
            <a:pPr lvl="1"/>
            <a:r>
              <a:rPr lang="en-US" dirty="0"/>
              <a:t>Status: complete, may need upgrades for better handling of lane bounds</a:t>
            </a:r>
          </a:p>
          <a:p>
            <a:r>
              <a:rPr lang="en-US" dirty="0"/>
              <a:t>Parsing objects from XODR files</a:t>
            </a:r>
          </a:p>
          <a:p>
            <a:pPr lvl="1"/>
            <a:r>
              <a:rPr lang="en-US" dirty="0"/>
              <a:t>Status: complete</a:t>
            </a:r>
          </a:p>
          <a:p>
            <a:r>
              <a:rPr lang="en-US" dirty="0"/>
              <a:t>Plotting road/lane geometries and objects from XODR files</a:t>
            </a:r>
          </a:p>
          <a:p>
            <a:pPr lvl="1"/>
            <a:r>
              <a:rPr lang="en-US" dirty="0"/>
              <a:t>Status: mostly complete, does not handle junctions or non-driving lanes well</a:t>
            </a:r>
          </a:p>
        </p:txBody>
      </p:sp>
    </p:spTree>
    <p:extLst>
      <p:ext uri="{BB962C8B-B14F-4D97-AF65-F5344CB8AC3E}">
        <p14:creationId xmlns:p14="http://schemas.microsoft.com/office/powerpoint/2010/main" val="11735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A208C-13EF-1144-B77B-8DD51EA4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Construction of XODR files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D6D45D-FCC7-ED4D-A84C-96AA6569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2232" y="114085"/>
            <a:ext cx="69723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4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Filling the header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6352868" y="730250"/>
            <a:ext cx="5676900" cy="5397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60A12-1605-A24B-996C-04AEDE85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2" y="1497723"/>
            <a:ext cx="5237018" cy="5535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E946CC-B569-E74B-A6CF-A1E18D0055E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399250" y="1774506"/>
            <a:ext cx="953618" cy="473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660E98E-C564-7743-AC53-F6E3F89F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69" y="2965180"/>
            <a:ext cx="5187481" cy="145897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399250" y="2624447"/>
            <a:ext cx="953618" cy="1070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7132320" y="1248228"/>
            <a:ext cx="4897448" cy="2453224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5423228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4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Describing the path (line)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</a:blip>
          <a:srcRect/>
          <a:stretch/>
        </p:blipFill>
        <p:spPr>
          <a:xfrm>
            <a:off x="6352868" y="730250"/>
            <a:ext cx="5676900" cy="53975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AB29E-8A02-C841-9AE5-BC02ED4B6FB5}"/>
              </a:ext>
            </a:extLst>
          </p:cNvPr>
          <p:cNvCxnSpPr>
            <a:cxnSpLocks/>
          </p:cNvCxnSpPr>
          <p:nvPr/>
        </p:nvCxnSpPr>
        <p:spPr>
          <a:xfrm flipV="1">
            <a:off x="5839133" y="4070798"/>
            <a:ext cx="2188586" cy="1713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1EFCC61-1055-4B4B-9617-23E45B73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74" y="3437268"/>
            <a:ext cx="5545459" cy="2947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4742AB-AFDF-6A4C-BB0B-D0258FC12F78}"/>
              </a:ext>
            </a:extLst>
          </p:cNvPr>
          <p:cNvSpPr/>
          <p:nvPr/>
        </p:nvSpPr>
        <p:spPr>
          <a:xfrm>
            <a:off x="6355533" y="1248229"/>
            <a:ext cx="712924" cy="243312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70B5E-B482-354B-821F-14018D1B582C}"/>
              </a:ext>
            </a:extLst>
          </p:cNvPr>
          <p:cNvSpPr/>
          <p:nvPr/>
        </p:nvSpPr>
        <p:spPr>
          <a:xfrm>
            <a:off x="8160582" y="1248228"/>
            <a:ext cx="3869186" cy="2433123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3B211-05BC-A346-AB1B-7F82C47B8762}"/>
              </a:ext>
            </a:extLst>
          </p:cNvPr>
          <p:cNvSpPr/>
          <p:nvPr/>
        </p:nvSpPr>
        <p:spPr>
          <a:xfrm>
            <a:off x="8645236" y="3701452"/>
            <a:ext cx="3384532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5839133" y="2624447"/>
            <a:ext cx="1369189" cy="1446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9B9876B-82D0-C343-947A-91E4A97C8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655" y="1084832"/>
            <a:ext cx="3114532" cy="2335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CD9AF3-C4B5-8047-AC2E-AA58F48DB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7" y="1156977"/>
            <a:ext cx="3203268" cy="5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Describing the path (arc)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</a:blip>
          <a:srcRect/>
          <a:stretch/>
        </p:blipFill>
        <p:spPr>
          <a:xfrm>
            <a:off x="6352868" y="730250"/>
            <a:ext cx="5676900" cy="53975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AB29E-8A02-C841-9AE5-BC02ED4B6FB5}"/>
              </a:ext>
            </a:extLst>
          </p:cNvPr>
          <p:cNvCxnSpPr>
            <a:cxnSpLocks/>
          </p:cNvCxnSpPr>
          <p:nvPr/>
        </p:nvCxnSpPr>
        <p:spPr>
          <a:xfrm flipV="1">
            <a:off x="5699268" y="4199331"/>
            <a:ext cx="1654032" cy="1147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742AB-AFDF-6A4C-BB0B-D0258FC12F78}"/>
              </a:ext>
            </a:extLst>
          </p:cNvPr>
          <p:cNvSpPr/>
          <p:nvPr/>
        </p:nvSpPr>
        <p:spPr>
          <a:xfrm>
            <a:off x="6355533" y="1248229"/>
            <a:ext cx="712924" cy="243312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70B5E-B482-354B-821F-14018D1B582C}"/>
              </a:ext>
            </a:extLst>
          </p:cNvPr>
          <p:cNvSpPr/>
          <p:nvPr/>
        </p:nvSpPr>
        <p:spPr>
          <a:xfrm>
            <a:off x="8160582" y="1248228"/>
            <a:ext cx="3869186" cy="2433123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3B211-05BC-A346-AB1B-7F82C47B8762}"/>
              </a:ext>
            </a:extLst>
          </p:cNvPr>
          <p:cNvSpPr/>
          <p:nvPr/>
        </p:nvSpPr>
        <p:spPr>
          <a:xfrm>
            <a:off x="8645236" y="3701452"/>
            <a:ext cx="3384532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5699268" y="2624448"/>
            <a:ext cx="1509054" cy="157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82FE3B2-560C-9F4B-BDE1-D0E68141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4" y="3371850"/>
            <a:ext cx="5022134" cy="3276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022C8-B8D3-4641-9A7A-4FD0EE9FC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949" y="1085850"/>
            <a:ext cx="2926080" cy="21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200EF6-AA4C-A34D-8AEE-8830BB3C6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9" y="1248228"/>
            <a:ext cx="3189571" cy="6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3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65"/>
            <a:ext cx="10515600" cy="1325563"/>
          </a:xfrm>
        </p:spPr>
        <p:txBody>
          <a:bodyPr/>
          <a:lstStyle/>
          <a:p>
            <a:r>
              <a:rPr lang="en-US" dirty="0"/>
              <a:t>Describing the path (spiral)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alphaModFix/>
          </a:blip>
          <a:srcRect/>
          <a:stretch/>
        </p:blipFill>
        <p:spPr>
          <a:xfrm>
            <a:off x="6352868" y="730250"/>
            <a:ext cx="5676900" cy="539750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9AB29E-8A02-C841-9AE5-BC02ED4B6FB5}"/>
              </a:ext>
            </a:extLst>
          </p:cNvPr>
          <p:cNvCxnSpPr>
            <a:cxnSpLocks/>
          </p:cNvCxnSpPr>
          <p:nvPr/>
        </p:nvCxnSpPr>
        <p:spPr>
          <a:xfrm flipV="1">
            <a:off x="5699268" y="4308743"/>
            <a:ext cx="972768" cy="1037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4742AB-AFDF-6A4C-BB0B-D0258FC12F78}"/>
              </a:ext>
            </a:extLst>
          </p:cNvPr>
          <p:cNvSpPr/>
          <p:nvPr/>
        </p:nvSpPr>
        <p:spPr>
          <a:xfrm>
            <a:off x="6355533" y="1248229"/>
            <a:ext cx="712924" cy="243312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70B5E-B482-354B-821F-14018D1B582C}"/>
              </a:ext>
            </a:extLst>
          </p:cNvPr>
          <p:cNvSpPr/>
          <p:nvPr/>
        </p:nvSpPr>
        <p:spPr>
          <a:xfrm>
            <a:off x="8160582" y="1248228"/>
            <a:ext cx="3869186" cy="2433123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D3B211-05BC-A346-AB1B-7F82C47B8762}"/>
              </a:ext>
            </a:extLst>
          </p:cNvPr>
          <p:cNvSpPr/>
          <p:nvPr/>
        </p:nvSpPr>
        <p:spPr>
          <a:xfrm>
            <a:off x="8645236" y="3701452"/>
            <a:ext cx="3384532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5699268" y="2624448"/>
            <a:ext cx="1509054" cy="157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640EB41-B897-DC43-8DD8-45F865133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7" y="3429000"/>
            <a:ext cx="5508586" cy="3172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9D48BC-D11A-1D4B-BEA0-0A6013383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" y="1225368"/>
            <a:ext cx="3298588" cy="72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06408-69EA-644D-858E-1D2B18B52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558" y="1052638"/>
            <a:ext cx="3144445" cy="23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2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"/>
            <a:ext cx="10515600" cy="934225"/>
          </a:xfrm>
        </p:spPr>
        <p:txBody>
          <a:bodyPr/>
          <a:lstStyle/>
          <a:p>
            <a:r>
              <a:rPr lang="en-US" dirty="0"/>
              <a:t>Setting lane offsets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/>
        </p:blipFill>
        <p:spPr>
          <a:xfrm>
            <a:off x="6352868" y="730250"/>
            <a:ext cx="5676900" cy="53975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10916044" y="1248228"/>
            <a:ext cx="1113724" cy="2453224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5423228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FB58-C467-FE49-AF1A-87DDF917C91B}"/>
              </a:ext>
            </a:extLst>
          </p:cNvPr>
          <p:cNvSpPr/>
          <p:nvPr/>
        </p:nvSpPr>
        <p:spPr>
          <a:xfrm>
            <a:off x="6297930" y="1259658"/>
            <a:ext cx="771328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F36-F1A2-C14D-B0A3-5A151066B607}"/>
              </a:ext>
            </a:extLst>
          </p:cNvPr>
          <p:cNvSpPr/>
          <p:nvPr/>
        </p:nvSpPr>
        <p:spPr>
          <a:xfrm>
            <a:off x="9029108" y="1776767"/>
            <a:ext cx="1886936" cy="1924685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08C26-A174-F144-BE82-60A9EFADB391}"/>
              </a:ext>
            </a:extLst>
          </p:cNvPr>
          <p:cNvSpPr/>
          <p:nvPr/>
        </p:nvSpPr>
        <p:spPr>
          <a:xfrm>
            <a:off x="7105715" y="1266440"/>
            <a:ext cx="1022986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86DF66-E81F-5445-B82A-AD94C826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5" y="3277746"/>
            <a:ext cx="4279867" cy="340468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700602" y="2259874"/>
            <a:ext cx="3543384" cy="2720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14E522F-A959-9349-BC0F-11D18A34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" y="985993"/>
            <a:ext cx="2762990" cy="139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27080-4D69-A348-980F-A9E13EFAB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577" y="2375116"/>
            <a:ext cx="4279867" cy="93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3C754-7C60-4B4F-99C8-E2303C624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533" y="1041312"/>
            <a:ext cx="908050" cy="13384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76E1BF2-31EA-2449-80B8-A9395922A7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3148" y="1041312"/>
            <a:ext cx="908050" cy="13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"/>
            <a:ext cx="5976444" cy="934225"/>
          </a:xfrm>
        </p:spPr>
        <p:txBody>
          <a:bodyPr/>
          <a:lstStyle/>
          <a:p>
            <a:r>
              <a:rPr lang="en-US" dirty="0"/>
              <a:t>Setting lane sections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6352868" y="730250"/>
            <a:ext cx="5676900" cy="53975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10916044" y="1248228"/>
            <a:ext cx="1113724" cy="218077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2047603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FB58-C467-FE49-AF1A-87DDF917C91B}"/>
              </a:ext>
            </a:extLst>
          </p:cNvPr>
          <p:cNvSpPr/>
          <p:nvPr/>
        </p:nvSpPr>
        <p:spPr>
          <a:xfrm>
            <a:off x="6297930" y="1259658"/>
            <a:ext cx="771328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F36-F1A2-C14D-B0A3-5A151066B607}"/>
              </a:ext>
            </a:extLst>
          </p:cNvPr>
          <p:cNvSpPr/>
          <p:nvPr/>
        </p:nvSpPr>
        <p:spPr>
          <a:xfrm>
            <a:off x="8201882" y="1776767"/>
            <a:ext cx="773314" cy="1924685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08C26-A174-F144-BE82-60A9EFADB391}"/>
              </a:ext>
            </a:extLst>
          </p:cNvPr>
          <p:cNvSpPr/>
          <p:nvPr/>
        </p:nvSpPr>
        <p:spPr>
          <a:xfrm>
            <a:off x="7105715" y="1266440"/>
            <a:ext cx="1022986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E9B8F3-C25D-A040-80AB-0F543D3D25A5}"/>
              </a:ext>
            </a:extLst>
          </p:cNvPr>
          <p:cNvCxnSpPr>
            <a:cxnSpLocks/>
          </p:cNvCxnSpPr>
          <p:nvPr/>
        </p:nvCxnSpPr>
        <p:spPr>
          <a:xfrm flipV="1">
            <a:off x="4711500" y="2337954"/>
            <a:ext cx="4336877" cy="2250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37DC73-1B28-3648-99FE-31A63989E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" y="3500389"/>
            <a:ext cx="4612004" cy="3237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C35264-269B-174F-9EEA-55D0FA56D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448" y="1040425"/>
            <a:ext cx="824513" cy="141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B9F10-DEC6-EE4E-9036-64DEA0B9ED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729" y="1047948"/>
            <a:ext cx="810538" cy="141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778694-7D9B-6645-8018-218653817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142" y="1040425"/>
            <a:ext cx="801222" cy="1411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4E9D9-3DE3-8D4E-98B8-40D4A6B7CA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925" y="2449045"/>
            <a:ext cx="4808658" cy="10827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4C19F7-58A7-F246-8AEF-60139E3994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48" y="881763"/>
            <a:ext cx="2650804" cy="172447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7C5FD4-8568-1C45-AA5E-35E2E577EF0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700602" y="4028209"/>
            <a:ext cx="3973702" cy="1091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FF3B2-B1FD-3C47-97FA-C3248FF94FB3}"/>
              </a:ext>
            </a:extLst>
          </p:cNvPr>
          <p:cNvCxnSpPr>
            <a:cxnSpLocks/>
          </p:cNvCxnSpPr>
          <p:nvPr/>
        </p:nvCxnSpPr>
        <p:spPr>
          <a:xfrm flipV="1">
            <a:off x="4700602" y="4595599"/>
            <a:ext cx="3984600" cy="713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5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A3C250-ACD1-9349-8332-E50EFA14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"/>
            <a:ext cx="5976444" cy="934225"/>
          </a:xfrm>
        </p:spPr>
        <p:txBody>
          <a:bodyPr/>
          <a:lstStyle/>
          <a:p>
            <a:r>
              <a:rPr lang="en-US" dirty="0"/>
              <a:t>Lane Linkage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5C3459-D1C4-8244-A19B-51DF886697C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/>
          <a:stretch/>
        </p:blipFill>
        <p:spPr>
          <a:xfrm>
            <a:off x="6352868" y="730250"/>
            <a:ext cx="5676900" cy="53975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36DB99C-B9EF-9D48-BCC3-BF111844E5F2}"/>
              </a:ext>
            </a:extLst>
          </p:cNvPr>
          <p:cNvSpPr/>
          <p:nvPr/>
        </p:nvSpPr>
        <p:spPr>
          <a:xfrm>
            <a:off x="10916044" y="1248228"/>
            <a:ext cx="1113724" cy="218077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FE77B4-D8E8-A44D-B294-764C7959F124}"/>
              </a:ext>
            </a:extLst>
          </p:cNvPr>
          <p:cNvSpPr/>
          <p:nvPr/>
        </p:nvSpPr>
        <p:spPr>
          <a:xfrm>
            <a:off x="6606540" y="3701452"/>
            <a:ext cx="2047603" cy="2879931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0CFB58-C467-FE49-AF1A-87DDF917C91B}"/>
              </a:ext>
            </a:extLst>
          </p:cNvPr>
          <p:cNvSpPr/>
          <p:nvPr/>
        </p:nvSpPr>
        <p:spPr>
          <a:xfrm>
            <a:off x="6297930" y="1259658"/>
            <a:ext cx="771328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6AF36-F1A2-C14D-B0A3-5A151066B607}"/>
              </a:ext>
            </a:extLst>
          </p:cNvPr>
          <p:cNvSpPr/>
          <p:nvPr/>
        </p:nvSpPr>
        <p:spPr>
          <a:xfrm>
            <a:off x="8201882" y="1776767"/>
            <a:ext cx="773314" cy="1924685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308C26-A174-F144-BE82-60A9EFADB391}"/>
              </a:ext>
            </a:extLst>
          </p:cNvPr>
          <p:cNvSpPr/>
          <p:nvPr/>
        </p:nvSpPr>
        <p:spPr>
          <a:xfrm>
            <a:off x="7105715" y="1266440"/>
            <a:ext cx="1022986" cy="2435012"/>
          </a:xfrm>
          <a:prstGeom prst="rect">
            <a:avLst/>
          </a:prstGeom>
          <a:solidFill>
            <a:schemeClr val="bg1">
              <a:alpha val="70867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FFF3B2-B1FD-3C47-97FA-C3248FF94FB3}"/>
              </a:ext>
            </a:extLst>
          </p:cNvPr>
          <p:cNvCxnSpPr>
            <a:cxnSpLocks/>
          </p:cNvCxnSpPr>
          <p:nvPr/>
        </p:nvCxnSpPr>
        <p:spPr>
          <a:xfrm flipV="1">
            <a:off x="5888245" y="5309157"/>
            <a:ext cx="3941555" cy="620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97DB22-D973-3E43-A106-ED6518FE78CF}"/>
              </a:ext>
            </a:extLst>
          </p:cNvPr>
          <p:cNvGrpSpPr/>
          <p:nvPr/>
        </p:nvGrpSpPr>
        <p:grpSpPr>
          <a:xfrm>
            <a:off x="-436699" y="3895817"/>
            <a:ext cx="6849841" cy="1542348"/>
            <a:chOff x="-274368" y="3694670"/>
            <a:chExt cx="6849841" cy="154234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9CA6D9-F9F0-6649-9F5C-E202CC92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74368" y="3694670"/>
              <a:ext cx="6849841" cy="1542348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6F2F7-8E13-F84D-BDFD-22A6B3BCEFDA}"/>
                </a:ext>
              </a:extLst>
            </p:cNvPr>
            <p:cNvCxnSpPr>
              <a:cxnSpLocks/>
            </p:cNvCxnSpPr>
            <p:nvPr/>
          </p:nvCxnSpPr>
          <p:spPr>
            <a:xfrm>
              <a:off x="1954306" y="3944469"/>
              <a:ext cx="0" cy="108473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B58B33-E326-774F-BB7A-B41F350FF29F}"/>
                </a:ext>
              </a:extLst>
            </p:cNvPr>
            <p:cNvCxnSpPr>
              <a:cxnSpLocks/>
            </p:cNvCxnSpPr>
            <p:nvPr/>
          </p:nvCxnSpPr>
          <p:spPr>
            <a:xfrm>
              <a:off x="4580965" y="3944469"/>
              <a:ext cx="0" cy="108473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BEA9E7-98B7-3647-82A1-56AC7ED35B95}"/>
              </a:ext>
            </a:extLst>
          </p:cNvPr>
          <p:cNvSpPr txBox="1"/>
          <p:nvPr/>
        </p:nvSpPr>
        <p:spPr>
          <a:xfrm>
            <a:off x="315393" y="840715"/>
            <a:ext cx="510338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Need to determine which lanes “appear” or “vanish” as</a:t>
            </a:r>
          </a:p>
          <a:p>
            <a:r>
              <a:rPr lang="en-US" sz="1600" dirty="0"/>
              <a:t>the sections progress in order of increasing station. In the</a:t>
            </a:r>
          </a:p>
          <a:p>
            <a:r>
              <a:rPr lang="en-US" sz="1600" dirty="0"/>
              <a:t>example below, two right lanes in the first lane section</a:t>
            </a:r>
            <a:br>
              <a:rPr lang="en-US" sz="1600" dirty="0"/>
            </a:br>
            <a:r>
              <a:rPr lang="en-US" sz="1600" dirty="0"/>
              <a:t>become three right lanes in the second. The first lane</a:t>
            </a:r>
          </a:p>
          <a:p>
            <a:r>
              <a:rPr lang="en-US" sz="1600" dirty="0"/>
              <a:t>(closest to the center) continues, as does the third lane</a:t>
            </a:r>
            <a:br>
              <a:rPr lang="en-US" sz="1600" dirty="0"/>
            </a:br>
            <a:r>
              <a:rPr lang="en-US" sz="1600" dirty="0"/>
              <a:t>(the shoulder), so lane 2 in the second section is the </a:t>
            </a:r>
            <a:br>
              <a:rPr lang="en-US" sz="1600" dirty="0"/>
            </a:br>
            <a:r>
              <a:rPr lang="en-US" sz="1600" dirty="0"/>
              <a:t>“appearing” lane. This means is has no predecessor.</a:t>
            </a:r>
          </a:p>
          <a:p>
            <a:r>
              <a:rPr lang="en-US" sz="1600" dirty="0"/>
              <a:t>Similarly, lanes can disappear, in which case they simply</a:t>
            </a:r>
          </a:p>
          <a:p>
            <a:r>
              <a:rPr lang="en-US" sz="1600" dirty="0"/>
              <a:t>have no lane that refers to it as a predecessor. The MATLAB</a:t>
            </a:r>
          </a:p>
          <a:p>
            <a:r>
              <a:rPr lang="en-US" sz="1600" dirty="0"/>
              <a:t>code does not use successor elements, but they can be</a:t>
            </a:r>
            <a:br>
              <a:rPr lang="en-US" sz="1600" dirty="0"/>
            </a:br>
            <a:r>
              <a:rPr lang="en-US" sz="1600" dirty="0"/>
              <a:t>included for completeness. A table of the links for the</a:t>
            </a:r>
            <a:br>
              <a:rPr lang="en-US" sz="1600" dirty="0"/>
            </a:br>
            <a:r>
              <a:rPr lang="en-US" sz="1600" dirty="0"/>
              <a:t>example is provided below. These are entered into the</a:t>
            </a:r>
          </a:p>
          <a:p>
            <a:r>
              <a:rPr lang="en-US" sz="1600" dirty="0"/>
              <a:t>structure or XODR file manually.</a:t>
            </a:r>
          </a:p>
        </p:txBody>
      </p:sp>
      <p:graphicFrame>
        <p:nvGraphicFramePr>
          <p:cNvPr id="16" name="Table 17">
            <a:extLst>
              <a:ext uri="{FF2B5EF4-FFF2-40B4-BE49-F238E27FC236}">
                <a16:creationId xmlns:a16="http://schemas.microsoft.com/office/drawing/2014/main" id="{22292111-6552-0847-B20D-D192CACCB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00153"/>
              </p:ext>
            </p:extLst>
          </p:nvPr>
        </p:nvGraphicFramePr>
        <p:xfrm>
          <a:off x="211345" y="5540850"/>
          <a:ext cx="5676900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1343973665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374037686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215177808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99741361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158332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407978190"/>
                    </a:ext>
                  </a:extLst>
                </a:gridCol>
              </a:tblGrid>
              <a:tr h="354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06318"/>
                  </a:ext>
                </a:extLst>
              </a:tr>
              <a:tr h="354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595359"/>
                  </a:ext>
                </a:extLst>
              </a:tr>
              <a:tr h="3544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61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76C44-6DF3-B846-ABC0-4897036B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 file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E01B4-7438-2A4D-8B94-F04895E4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applicable for import into MATLAB for plotting/analysis</a:t>
            </a:r>
          </a:p>
        </p:txBody>
      </p:sp>
    </p:spTree>
    <p:extLst>
      <p:ext uri="{BB962C8B-B14F-4D97-AF65-F5344CB8AC3E}">
        <p14:creationId xmlns:p14="http://schemas.microsoft.com/office/powerpoint/2010/main" val="96880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2987-35F8-5749-85AF-3BE0AB19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37A4-6B34-664D-B338-6337F25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05"/>
            <a:ext cx="12192000" cy="5495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Roads are defined in a hierarchical XML format</a:t>
            </a:r>
          </a:p>
          <a:p>
            <a:pPr lvl="1"/>
            <a:r>
              <a:rPr lang="en-US" dirty="0" err="1"/>
              <a:t>OpenDRIVE</a:t>
            </a:r>
            <a:endParaRPr lang="en-US" dirty="0"/>
          </a:p>
          <a:p>
            <a:pPr lvl="2"/>
            <a:r>
              <a:rPr lang="en-US" dirty="0"/>
              <a:t>Header </a:t>
            </a:r>
            <a:r>
              <a:rPr lang="en-US" dirty="0">
                <a:sym typeface="Wingdings" pitchFamily="2" charset="2"/>
              </a:rPr>
              <a:t> bounding box defined by west, east, south, north limit values</a:t>
            </a:r>
            <a:endParaRPr lang="en-US" dirty="0"/>
          </a:p>
          <a:p>
            <a:pPr lvl="2"/>
            <a:r>
              <a:rPr lang="en-US" dirty="0"/>
              <a:t>Roads (multiple)</a:t>
            </a:r>
          </a:p>
          <a:p>
            <a:pPr lvl="3"/>
            <a:r>
              <a:rPr lang="en-US" dirty="0"/>
              <a:t>Planview</a:t>
            </a:r>
          </a:p>
          <a:p>
            <a:pPr lvl="4"/>
            <a:r>
              <a:rPr lang="en-US" dirty="0"/>
              <a:t>Geometry (multiple)</a:t>
            </a:r>
          </a:p>
          <a:p>
            <a:pPr lvl="5"/>
            <a:r>
              <a:rPr lang="en-US" dirty="0"/>
              <a:t>Line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heading, length</a:t>
            </a:r>
          </a:p>
          <a:p>
            <a:pPr lvl="5"/>
            <a:r>
              <a:rPr lang="en-US" dirty="0"/>
              <a:t>Arc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start point in E,N </a:t>
            </a:r>
            <a:r>
              <a:rPr lang="en-US" dirty="0" err="1"/>
              <a:t>coords</a:t>
            </a:r>
            <a:r>
              <a:rPr lang="en-US" dirty="0"/>
              <a:t>, start point in s </a:t>
            </a:r>
            <a:r>
              <a:rPr lang="en-US" dirty="0" err="1"/>
              <a:t>coord</a:t>
            </a:r>
            <a:r>
              <a:rPr lang="en-US" dirty="0"/>
              <a:t>, initial heading, length, curvature</a:t>
            </a:r>
          </a:p>
          <a:p>
            <a:pPr lvl="5"/>
            <a:r>
              <a:rPr lang="en-US" dirty="0"/>
              <a:t>Spiral </a:t>
            </a:r>
            <a:r>
              <a:rPr lang="en-US" dirty="0">
                <a:sym typeface="Wingdings" pitchFamily="2" charset="2"/>
              </a:rPr>
              <a:t> start point in E,N </a:t>
            </a:r>
            <a:r>
              <a:rPr lang="en-US" dirty="0" err="1">
                <a:sym typeface="Wingdings" pitchFamily="2" charset="2"/>
              </a:rPr>
              <a:t>coords</a:t>
            </a:r>
            <a:r>
              <a:rPr lang="en-US" dirty="0">
                <a:sym typeface="Wingdings" pitchFamily="2" charset="2"/>
              </a:rPr>
              <a:t>, start point in s </a:t>
            </a:r>
            <a:r>
              <a:rPr lang="en-US" dirty="0" err="1">
                <a:sym typeface="Wingdings" pitchFamily="2" charset="2"/>
              </a:rPr>
              <a:t>coord</a:t>
            </a:r>
            <a:r>
              <a:rPr lang="en-US" dirty="0">
                <a:sym typeface="Wingdings" pitchFamily="2" charset="2"/>
              </a:rPr>
              <a:t>, initial heading, length, initial curvature, ending curvature</a:t>
            </a:r>
          </a:p>
          <a:p>
            <a:pPr lvl="5"/>
            <a:r>
              <a:rPr lang="en-US" dirty="0"/>
              <a:t>Parametric polynomial</a:t>
            </a:r>
          </a:p>
          <a:p>
            <a:pPr lvl="3"/>
            <a:r>
              <a:rPr lang="en-US" dirty="0"/>
              <a:t>Lanes</a:t>
            </a:r>
          </a:p>
          <a:p>
            <a:pPr lvl="4"/>
            <a:r>
              <a:rPr lang="en-US" dirty="0"/>
              <a:t>Lane Segment(multiple) -&gt; start point in s </a:t>
            </a:r>
            <a:r>
              <a:rPr lang="en-US" dirty="0" err="1"/>
              <a:t>coord</a:t>
            </a:r>
            <a:endParaRPr lang="en-US" dirty="0"/>
          </a:p>
          <a:p>
            <a:pPr lvl="5"/>
            <a:r>
              <a:rPr lang="en-US" dirty="0"/>
              <a:t>Left, Center, Right</a:t>
            </a:r>
          </a:p>
          <a:p>
            <a:pPr lvl="6"/>
            <a:r>
              <a:rPr lang="en-US" dirty="0"/>
              <a:t>Lane (multiple)</a:t>
            </a:r>
          </a:p>
          <a:p>
            <a:pPr lvl="7"/>
            <a:r>
              <a:rPr lang="en-US" dirty="0"/>
              <a:t>Width (multiple)-&gt; cubic polynomial form defining profile in </a:t>
            </a:r>
            <a:r>
              <a:rPr lang="en-US" dirty="0" err="1"/>
              <a:t>s,t</a:t>
            </a:r>
            <a:r>
              <a:rPr lang="en-US" dirty="0"/>
              <a:t> coordinates</a:t>
            </a:r>
          </a:p>
          <a:p>
            <a:pPr lvl="7"/>
            <a:r>
              <a:rPr lang="en-US" dirty="0" err="1"/>
              <a:t>RoadMark</a:t>
            </a:r>
            <a:r>
              <a:rPr lang="en-US" dirty="0"/>
              <a:t> -&gt; </a:t>
            </a:r>
          </a:p>
          <a:p>
            <a:pPr lvl="3"/>
            <a:r>
              <a:rPr lang="en-US" dirty="0"/>
              <a:t>Objects</a:t>
            </a:r>
          </a:p>
          <a:p>
            <a:pPr lvl="4"/>
            <a:r>
              <a:rPr lang="en-US" dirty="0"/>
              <a:t>Object (multiple)</a:t>
            </a:r>
          </a:p>
          <a:p>
            <a:pPr lvl="5"/>
            <a:r>
              <a:rPr lang="en-US" dirty="0"/>
              <a:t>Location of object origin in S,T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Bounding box (length, width or radius of circle in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r>
              <a:rPr lang="en-US" dirty="0"/>
              <a:t>)</a:t>
            </a:r>
          </a:p>
          <a:p>
            <a:pPr lvl="5"/>
            <a:r>
              <a:rPr lang="en-US" dirty="0"/>
              <a:t>Outline</a:t>
            </a:r>
          </a:p>
          <a:p>
            <a:pPr lvl="6"/>
            <a:r>
              <a:rPr lang="en-US" dirty="0"/>
              <a:t>Corners in S,T </a:t>
            </a:r>
            <a:r>
              <a:rPr lang="en-US" dirty="0" err="1"/>
              <a:t>coords</a:t>
            </a:r>
            <a:r>
              <a:rPr lang="en-US" dirty="0"/>
              <a:t> or local </a:t>
            </a:r>
            <a:r>
              <a:rPr lang="en-US" dirty="0" err="1"/>
              <a:t>u,v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dirty="0"/>
          </a:p>
          <a:p>
            <a:pPr lvl="5"/>
            <a:r>
              <a:rPr lang="en-US" dirty="0"/>
              <a:t>Repeat element to repeat objects with linearly varying parameters</a:t>
            </a:r>
          </a:p>
          <a:p>
            <a:r>
              <a:rPr lang="en-US" dirty="0" err="1"/>
              <a:t>OpenDRIVE</a:t>
            </a:r>
            <a:r>
              <a:rPr lang="en-US" dirty="0"/>
              <a:t> 2.0 will break almost everything that depends on these definitions!!!</a:t>
            </a:r>
          </a:p>
        </p:txBody>
      </p:sp>
    </p:spTree>
    <p:extLst>
      <p:ext uri="{BB962C8B-B14F-4D97-AF65-F5344CB8AC3E}">
        <p14:creationId xmlns:p14="http://schemas.microsoft.com/office/powerpoint/2010/main" val="235310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B6FB-CA95-BA47-A2EC-C987EC6D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OpenDRIVE</a:t>
            </a:r>
            <a:r>
              <a:rPr lang="en-US" dirty="0"/>
              <a:t> -&gt;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05A8-E34C-5546-A3CE-EF0F6C97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OpenDRIVE</a:t>
            </a:r>
            <a:r>
              <a:rPr lang="en-US" dirty="0"/>
              <a:t> data to MATLAB is fairly straightforward</a:t>
            </a:r>
          </a:p>
          <a:p>
            <a:pPr lvl="1"/>
            <a:r>
              <a:rPr lang="en-US" dirty="0"/>
              <a:t>There exist several xml2struct tools that can convert the XML into a MATLAB structure that preserves the hierarchy of the </a:t>
            </a:r>
            <a:r>
              <a:rPr lang="en-US" dirty="0" err="1"/>
              <a:t>OpenDRIVE</a:t>
            </a:r>
            <a:r>
              <a:rPr lang="en-US" dirty="0"/>
              <a:t> road structure.</a:t>
            </a:r>
          </a:p>
          <a:p>
            <a:pPr lvl="1"/>
            <a:r>
              <a:rPr lang="en-US" dirty="0"/>
              <a:t>Interpretation of the XML is so-so:</a:t>
            </a:r>
          </a:p>
          <a:p>
            <a:pPr lvl="2"/>
            <a:r>
              <a:rPr lang="en-US" dirty="0"/>
              <a:t>Fields are properly labeled according to the associated XML element</a:t>
            </a:r>
          </a:p>
          <a:p>
            <a:pPr lvl="2"/>
            <a:r>
              <a:rPr lang="en-US" dirty="0"/>
              <a:t>Multiple fields (e.g. roads, geometry elements of a road, objects) are listed in structure arrays, which make sense</a:t>
            </a:r>
          </a:p>
          <a:p>
            <a:pPr lvl="2"/>
            <a:r>
              <a:rPr lang="en-US" dirty="0"/>
              <a:t>All data values at the lowest level of the “tree” are represented in strings and must be converted with str2num() or str2double() for calculations in MATLAB</a:t>
            </a:r>
          </a:p>
          <a:p>
            <a:pPr lvl="2"/>
            <a:r>
              <a:rPr lang="en-US" dirty="0"/>
              <a:t>Every element has a separate “Attributes” structure rather than including the attributes in the element itself, leading to “deeper” addressing of the actual data</a:t>
            </a:r>
          </a:p>
        </p:txBody>
      </p:sp>
    </p:spTree>
    <p:extLst>
      <p:ext uri="{BB962C8B-B14F-4D97-AF65-F5344CB8AC3E}">
        <p14:creationId xmlns:p14="http://schemas.microsoft.com/office/powerpoint/2010/main" val="104053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Good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en-US" dirty="0"/>
              <a:t>Cell arrays are used anywhere multiple elements exist at a level</a:t>
            </a:r>
          </a:p>
          <a:p>
            <a:pPr lvl="1"/>
            <a:r>
              <a:rPr lang="en-US" dirty="0"/>
              <a:t>Easy to iterate over the cell arrays (though requires loops)</a:t>
            </a:r>
          </a:p>
          <a:p>
            <a:r>
              <a:rPr lang="en-US" dirty="0"/>
              <a:t>Easy to compute (X,Y) </a:t>
            </a:r>
            <a:r>
              <a:rPr lang="en-US" dirty="0" err="1"/>
              <a:t>coords</a:t>
            </a:r>
            <a:r>
              <a:rPr lang="en-US" dirty="0"/>
              <a:t> from (S,T) representation</a:t>
            </a:r>
          </a:p>
          <a:p>
            <a:r>
              <a:rPr lang="en-US" dirty="0"/>
              <a:t>Each segment has initial pose (x0,y0), h0 and s0 plus the geometry descriptors and can thus be loaded/plotted separately from the others</a:t>
            </a:r>
          </a:p>
          <a:p>
            <a:r>
              <a:rPr lang="en-US" dirty="0"/>
              <a:t>Objects can be “indexed” by station to determine which segment to compute the geometry from</a:t>
            </a:r>
          </a:p>
          <a:p>
            <a:pPr lvl="1"/>
            <a:r>
              <a:rPr lang="en-US" dirty="0"/>
              <a:t>The initial pose of the segment allows for “local” computations using the segment initial values rather than referencing the road start</a:t>
            </a:r>
          </a:p>
        </p:txBody>
      </p:sp>
    </p:spTree>
    <p:extLst>
      <p:ext uri="{BB962C8B-B14F-4D97-AF65-F5344CB8AC3E}">
        <p14:creationId xmlns:p14="http://schemas.microsoft.com/office/powerpoint/2010/main" val="342098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5DE5-E8EF-E547-92DF-4302DBB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Bad parts of </a:t>
            </a:r>
            <a:r>
              <a:rPr lang="en-US" dirty="0" err="1"/>
              <a:t>OpenDRIVE</a:t>
            </a:r>
            <a:r>
              <a:rPr lang="en-US" dirty="0"/>
              <a:t> structure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D49-096D-AE45-8BB4-6795502A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2192000" cy="5495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xml2struct function produces inconsistent structure hierarchies when layers contain only a single element</a:t>
            </a:r>
          </a:p>
          <a:p>
            <a:pPr lvl="1"/>
            <a:r>
              <a:rPr lang="en-US" dirty="0"/>
              <a:t>Cell arrays of structures for multiples, structure for singles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fcn_RoadSeg_convertXODRtoMATLABStruct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Reliant on proper XODR formatting to ensure segment ordering is correct (in order of increasing station)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dirty="0"/>
          </a:p>
          <a:p>
            <a:r>
              <a:rPr lang="en-US" dirty="0"/>
              <a:t>Malformed segments or inconsistencies in XODR will transfer through to the MATLAB structure</a:t>
            </a:r>
          </a:p>
          <a:p>
            <a:pPr lvl="1"/>
            <a:r>
              <a:rPr lang="en-US" dirty="0"/>
              <a:t>May need to have a MATLAB routine to check that (</a:t>
            </a:r>
            <a:r>
              <a:rPr lang="en-US" dirty="0" err="1"/>
              <a:t>xF,yF</a:t>
            </a:r>
            <a:r>
              <a:rPr lang="en-US" dirty="0"/>
              <a:t>) as well as </a:t>
            </a:r>
            <a:r>
              <a:rPr lang="en-US" dirty="0" err="1"/>
              <a:t>hF</a:t>
            </a:r>
            <a:r>
              <a:rPr lang="en-US" dirty="0"/>
              <a:t> at </a:t>
            </a:r>
            <a:r>
              <a:rPr lang="en-US" dirty="0" err="1"/>
              <a:t>sF</a:t>
            </a:r>
            <a:r>
              <a:rPr lang="en-US" dirty="0"/>
              <a:t> matches with (x0,y0) as well as h0 at s0 of the next segment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Addressed by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fcn_RoadSeg_XODRSegmentChecks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  <a:p>
            <a:r>
              <a:rPr lang="en-US" dirty="0"/>
              <a:t>Need a separate lookup table to correlate objects with the road geometry segment they are located with respect to</a:t>
            </a:r>
          </a:p>
          <a:p>
            <a:r>
              <a:rPr lang="en-US" dirty="0"/>
              <a:t>Lanes are defined section-by-section and can “shift” identifier from one section to the next if a lane appears (begins with zero width and widens) or disappears (narrows to zero width) at the lane section boundary</a:t>
            </a:r>
          </a:p>
          <a:p>
            <a:r>
              <a:rPr lang="en-US" dirty="0"/>
              <a:t>Objects do not have any built-in attributes for appearance (e.g. color)</a:t>
            </a:r>
          </a:p>
          <a:p>
            <a:pPr lvl="1"/>
            <a:r>
              <a:rPr lang="en-US" dirty="0"/>
              <a:t>Can be stored in &lt;</a:t>
            </a:r>
            <a:r>
              <a:rPr lang="en-US" dirty="0" err="1"/>
              <a:t>userData</a:t>
            </a:r>
            <a:r>
              <a:rPr lang="en-US" dirty="0"/>
              <a:t>&gt; within the object elements</a:t>
            </a:r>
          </a:p>
        </p:txBody>
      </p:sp>
    </p:spTree>
    <p:extLst>
      <p:ext uri="{BB962C8B-B14F-4D97-AF65-F5344CB8AC3E}">
        <p14:creationId xmlns:p14="http://schemas.microsoft.com/office/powerpoint/2010/main" val="8560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861CB-F9A6-854D-AB0D-F9D1CEB8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Tools for </a:t>
            </a:r>
            <a:r>
              <a:rPr lang="en-US" dirty="0" err="1"/>
              <a:t>OpenDRIVE</a:t>
            </a:r>
            <a:r>
              <a:rPr lang="en-US" dirty="0"/>
              <a:t> Parsing</a:t>
            </a:r>
            <a:r>
              <a:rPr lang="en-US"/>
              <a:t>/Plotting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26251-B07B-2943-AC39-29008F53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1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674D1-A237-DB47-8004-6F66A9BD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fcn_RoadSeg_convertXODRtoMATLABStruct</a:t>
            </a:r>
            <a:r>
              <a:rPr lang="en-US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81A59-5FA3-5247-BC0F-B7AFB4B9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OpenDRIVE</a:t>
            </a:r>
            <a:r>
              <a:rPr lang="en-US" dirty="0"/>
              <a:t> *.</a:t>
            </a:r>
            <a:r>
              <a:rPr lang="en-US" dirty="0" err="1"/>
              <a:t>xodr</a:t>
            </a:r>
            <a:r>
              <a:rPr lang="en-US" dirty="0"/>
              <a:t> file</a:t>
            </a:r>
          </a:p>
          <a:p>
            <a:r>
              <a:rPr lang="en-US" dirty="0"/>
              <a:t>Output: MATLAB structure, with nested hierarchical elements consistent with the </a:t>
            </a:r>
            <a:r>
              <a:rPr lang="en-US" dirty="0" err="1"/>
              <a:t>OpenDRIVE</a:t>
            </a:r>
            <a:r>
              <a:rPr lang="en-US" dirty="0"/>
              <a:t>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E994D-1E05-004E-AF0B-B927E935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3" y="3303494"/>
            <a:ext cx="42750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283B-8C8C-0C4A-86FA-94117E94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Key Functionalities for MATLAB -&gt; XODR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5380-C435-BD4E-923E-AECE87A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6" y="1149179"/>
            <a:ext cx="11380574" cy="5597610"/>
          </a:xfrm>
        </p:spPr>
        <p:txBody>
          <a:bodyPr>
            <a:normAutofit/>
          </a:bodyPr>
          <a:lstStyle/>
          <a:p>
            <a:r>
              <a:rPr lang="en-US" dirty="0"/>
              <a:t>Construction of XODR files</a:t>
            </a:r>
          </a:p>
          <a:p>
            <a:pPr lvl="1"/>
            <a:r>
              <a:rPr lang="en-US" dirty="0"/>
              <a:t>Scripted construction given a particular MATLAB struct</a:t>
            </a:r>
          </a:p>
          <a:p>
            <a:pPr lvl="1"/>
            <a:r>
              <a:rPr lang="en-US" dirty="0"/>
              <a:t>Interactive construction of XODR file</a:t>
            </a:r>
          </a:p>
          <a:p>
            <a:pPr lvl="1"/>
            <a:r>
              <a:rPr lang="en-US" dirty="0"/>
              <a:t>Dependencies:</a:t>
            </a:r>
          </a:p>
          <a:p>
            <a:pPr lvl="2"/>
            <a:r>
              <a:rPr lang="en-US" dirty="0"/>
              <a:t>Create road segment from given start station and parameters</a:t>
            </a:r>
          </a:p>
          <a:p>
            <a:pPr lvl="2"/>
            <a:r>
              <a:rPr lang="en-US" dirty="0"/>
              <a:t>Calculate (</a:t>
            </a:r>
            <a:r>
              <a:rPr lang="en-US" dirty="0" err="1"/>
              <a:t>e,n,h</a:t>
            </a:r>
            <a:r>
              <a:rPr lang="en-US" dirty="0"/>
              <a:t>) from segment and start</a:t>
            </a:r>
          </a:p>
          <a:p>
            <a:r>
              <a:rPr lang="en-US" dirty="0"/>
              <a:t>Conversion of recorded data to XODR files</a:t>
            </a:r>
          </a:p>
          <a:p>
            <a:pPr lvl="1"/>
            <a:r>
              <a:rPr lang="en-US" dirty="0"/>
              <a:t>Fitting of XODR parameterized segments from data</a:t>
            </a:r>
          </a:p>
          <a:p>
            <a:pPr lvl="1"/>
            <a:r>
              <a:rPr lang="en-US" dirty="0"/>
              <a:t>Conversion of XODR segments into XODR MATLAB structure</a:t>
            </a:r>
          </a:p>
          <a:p>
            <a:pPr lvl="1"/>
            <a:r>
              <a:rPr lang="en-US" dirty="0"/>
              <a:t>Check for proper XODR construction (consistency checks)</a:t>
            </a:r>
          </a:p>
          <a:p>
            <a:pPr lvl="1"/>
            <a:r>
              <a:rPr lang="en-US" dirty="0"/>
              <a:t>Writing to XODR file</a:t>
            </a:r>
          </a:p>
        </p:txBody>
      </p:sp>
    </p:spTree>
    <p:extLst>
      <p:ext uri="{BB962C8B-B14F-4D97-AF65-F5344CB8AC3E}">
        <p14:creationId xmlns:p14="http://schemas.microsoft.com/office/powerpoint/2010/main" val="13824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1176</Words>
  <Application>Microsoft Macintosh PowerPoint</Application>
  <PresentationFormat>Widescreen</PresentationFormat>
  <Paragraphs>134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OpenDRIVE XODR Maps in MATLAB</vt:lpstr>
      <vt:lpstr>OpenDRIVE XODR file basics</vt:lpstr>
      <vt:lpstr>OpenDRIVE XODR</vt:lpstr>
      <vt:lpstr>OpenDRIVE -&gt; MATLAB</vt:lpstr>
      <vt:lpstr>Good parts of OpenDRIVE structure in MATLAB</vt:lpstr>
      <vt:lpstr>Bad parts of OpenDRIVE structure in MATLAB</vt:lpstr>
      <vt:lpstr>MATLAB Tools for OpenDRIVE Parsing/Plotting</vt:lpstr>
      <vt:lpstr>fcn_RoadSeg_convertXODRtoMATLABStruct()</vt:lpstr>
      <vt:lpstr>Key Functionalities for MATLAB -&gt; XODR</vt:lpstr>
      <vt:lpstr>Key Functionalities for XODR -&gt; MATLAB</vt:lpstr>
      <vt:lpstr>Key Functionalities</vt:lpstr>
      <vt:lpstr>Construction of XODR files</vt:lpstr>
      <vt:lpstr>Filling the header</vt:lpstr>
      <vt:lpstr>Describing the path (line)</vt:lpstr>
      <vt:lpstr>Describing the path (arc)</vt:lpstr>
      <vt:lpstr>Describing the path (spiral)</vt:lpstr>
      <vt:lpstr>Setting lane offsets</vt:lpstr>
      <vt:lpstr>Setting lane sections</vt:lpstr>
      <vt:lpstr>Lane Linkage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&lt;-&gt; OpenDrive XODR Maps</dc:title>
  <dc:creator>Craig Beal</dc:creator>
  <cp:lastModifiedBy>Craig Beal</cp:lastModifiedBy>
  <cp:revision>16</cp:revision>
  <dcterms:created xsi:type="dcterms:W3CDTF">2022-03-25T10:44:17Z</dcterms:created>
  <dcterms:modified xsi:type="dcterms:W3CDTF">2022-05-13T20:30:50Z</dcterms:modified>
</cp:coreProperties>
</file>