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5" r:id="rId9"/>
    <p:sldId id="266" r:id="rId10"/>
    <p:sldId id="268" r:id="rId11"/>
    <p:sldId id="267" r:id="rId12"/>
    <p:sldId id="269" r:id="rId13"/>
    <p:sldId id="271" r:id="rId14"/>
    <p:sldId id="273"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10" d="100"/>
          <a:sy n="110" d="100"/>
        </p:scale>
        <p:origin x="91" y="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A14D-744D-EF56-706C-E63A753A23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EFDF9B-4ECE-FA00-8CC6-B3E1175E83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7F2895-E8B2-DDE9-0BB7-528BF0DD4FE7}"/>
              </a:ext>
            </a:extLst>
          </p:cNvPr>
          <p:cNvSpPr>
            <a:spLocks noGrp="1"/>
          </p:cNvSpPr>
          <p:nvPr>
            <p:ph type="dt" sz="half" idx="10"/>
          </p:nvPr>
        </p:nvSpPr>
        <p:spPr/>
        <p:txBody>
          <a:bodyPr/>
          <a:lstStyle/>
          <a:p>
            <a:fld id="{A160103E-9672-447C-8E17-C415EB308CD1}" type="datetimeFigureOut">
              <a:rPr lang="en-US" smtClean="0"/>
              <a:t>8/29/2023</a:t>
            </a:fld>
            <a:endParaRPr lang="en-US"/>
          </a:p>
        </p:txBody>
      </p:sp>
      <p:sp>
        <p:nvSpPr>
          <p:cNvPr id="5" name="Footer Placeholder 4">
            <a:extLst>
              <a:ext uri="{FF2B5EF4-FFF2-40B4-BE49-F238E27FC236}">
                <a16:creationId xmlns:a16="http://schemas.microsoft.com/office/drawing/2014/main" id="{4E7D8E16-F381-2EE3-F557-4B64C869D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A0F72-C5C5-0B5B-213B-D69967172106}"/>
              </a:ext>
            </a:extLst>
          </p:cNvPr>
          <p:cNvSpPr>
            <a:spLocks noGrp="1"/>
          </p:cNvSpPr>
          <p:nvPr>
            <p:ph type="sldNum" sz="quarter" idx="12"/>
          </p:nvPr>
        </p:nvSpPr>
        <p:spPr/>
        <p:txBody>
          <a:bodyPr/>
          <a:lstStyle/>
          <a:p>
            <a:fld id="{AB4219A3-6E9D-4E9D-8D68-9A6D84F4DD4B}" type="slidenum">
              <a:rPr lang="en-US" smtClean="0"/>
              <a:t>‹#›</a:t>
            </a:fld>
            <a:endParaRPr lang="en-US"/>
          </a:p>
        </p:txBody>
      </p:sp>
    </p:spTree>
    <p:extLst>
      <p:ext uri="{BB962C8B-B14F-4D97-AF65-F5344CB8AC3E}">
        <p14:creationId xmlns:p14="http://schemas.microsoft.com/office/powerpoint/2010/main" val="3562155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B825F-CB16-E9D9-1711-F043E86D67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3C775-B8B4-05C2-F73E-7ACD245016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85B4-264E-C1E6-87C2-B6D94F0DA5A8}"/>
              </a:ext>
            </a:extLst>
          </p:cNvPr>
          <p:cNvSpPr>
            <a:spLocks noGrp="1"/>
          </p:cNvSpPr>
          <p:nvPr>
            <p:ph type="dt" sz="half" idx="10"/>
          </p:nvPr>
        </p:nvSpPr>
        <p:spPr/>
        <p:txBody>
          <a:bodyPr/>
          <a:lstStyle/>
          <a:p>
            <a:fld id="{A160103E-9672-447C-8E17-C415EB308CD1}" type="datetimeFigureOut">
              <a:rPr lang="en-US" smtClean="0"/>
              <a:t>8/29/2023</a:t>
            </a:fld>
            <a:endParaRPr lang="en-US"/>
          </a:p>
        </p:txBody>
      </p:sp>
      <p:sp>
        <p:nvSpPr>
          <p:cNvPr id="5" name="Footer Placeholder 4">
            <a:extLst>
              <a:ext uri="{FF2B5EF4-FFF2-40B4-BE49-F238E27FC236}">
                <a16:creationId xmlns:a16="http://schemas.microsoft.com/office/drawing/2014/main" id="{191FAB70-F69B-9DF4-44EB-C4747AD84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62CB7-5ECD-D367-053C-BB6EC814D398}"/>
              </a:ext>
            </a:extLst>
          </p:cNvPr>
          <p:cNvSpPr>
            <a:spLocks noGrp="1"/>
          </p:cNvSpPr>
          <p:nvPr>
            <p:ph type="sldNum" sz="quarter" idx="12"/>
          </p:nvPr>
        </p:nvSpPr>
        <p:spPr/>
        <p:txBody>
          <a:bodyPr/>
          <a:lstStyle/>
          <a:p>
            <a:fld id="{AB4219A3-6E9D-4E9D-8D68-9A6D84F4DD4B}" type="slidenum">
              <a:rPr lang="en-US" smtClean="0"/>
              <a:t>‹#›</a:t>
            </a:fld>
            <a:endParaRPr lang="en-US"/>
          </a:p>
        </p:txBody>
      </p:sp>
    </p:spTree>
    <p:extLst>
      <p:ext uri="{BB962C8B-B14F-4D97-AF65-F5344CB8AC3E}">
        <p14:creationId xmlns:p14="http://schemas.microsoft.com/office/powerpoint/2010/main" val="1431844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C4A4-DCEA-5B56-FBE8-B76BED2108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748E84-14F8-5A8F-76CA-964E27FE64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69879-1C41-E8D1-85E8-12EECCB53FE0}"/>
              </a:ext>
            </a:extLst>
          </p:cNvPr>
          <p:cNvSpPr>
            <a:spLocks noGrp="1"/>
          </p:cNvSpPr>
          <p:nvPr>
            <p:ph type="dt" sz="half" idx="10"/>
          </p:nvPr>
        </p:nvSpPr>
        <p:spPr/>
        <p:txBody>
          <a:bodyPr/>
          <a:lstStyle/>
          <a:p>
            <a:fld id="{A160103E-9672-447C-8E17-C415EB308CD1}" type="datetimeFigureOut">
              <a:rPr lang="en-US" smtClean="0"/>
              <a:t>8/29/2023</a:t>
            </a:fld>
            <a:endParaRPr lang="en-US"/>
          </a:p>
        </p:txBody>
      </p:sp>
      <p:sp>
        <p:nvSpPr>
          <p:cNvPr id="5" name="Footer Placeholder 4">
            <a:extLst>
              <a:ext uri="{FF2B5EF4-FFF2-40B4-BE49-F238E27FC236}">
                <a16:creationId xmlns:a16="http://schemas.microsoft.com/office/drawing/2014/main" id="{7E8EB179-C017-D416-9F21-7943C9D234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A340C-7875-AF42-8143-D0B26038946A}"/>
              </a:ext>
            </a:extLst>
          </p:cNvPr>
          <p:cNvSpPr>
            <a:spLocks noGrp="1"/>
          </p:cNvSpPr>
          <p:nvPr>
            <p:ph type="sldNum" sz="quarter" idx="12"/>
          </p:nvPr>
        </p:nvSpPr>
        <p:spPr/>
        <p:txBody>
          <a:bodyPr/>
          <a:lstStyle/>
          <a:p>
            <a:fld id="{AB4219A3-6E9D-4E9D-8D68-9A6D84F4DD4B}" type="slidenum">
              <a:rPr lang="en-US" smtClean="0"/>
              <a:t>‹#›</a:t>
            </a:fld>
            <a:endParaRPr lang="en-US"/>
          </a:p>
        </p:txBody>
      </p:sp>
    </p:spTree>
    <p:extLst>
      <p:ext uri="{BB962C8B-B14F-4D97-AF65-F5344CB8AC3E}">
        <p14:creationId xmlns:p14="http://schemas.microsoft.com/office/powerpoint/2010/main" val="2119011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DC9D-E23F-2DB9-DA18-9F13C52AD3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A730DA-573B-8E10-35B6-19CA9EA404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D04F3-0A4A-9F5A-1FAF-B0148CE7BDD1}"/>
              </a:ext>
            </a:extLst>
          </p:cNvPr>
          <p:cNvSpPr>
            <a:spLocks noGrp="1"/>
          </p:cNvSpPr>
          <p:nvPr>
            <p:ph type="dt" sz="half" idx="10"/>
          </p:nvPr>
        </p:nvSpPr>
        <p:spPr/>
        <p:txBody>
          <a:bodyPr/>
          <a:lstStyle/>
          <a:p>
            <a:fld id="{A160103E-9672-447C-8E17-C415EB308CD1}" type="datetimeFigureOut">
              <a:rPr lang="en-US" smtClean="0"/>
              <a:t>8/29/2023</a:t>
            </a:fld>
            <a:endParaRPr lang="en-US"/>
          </a:p>
        </p:txBody>
      </p:sp>
      <p:sp>
        <p:nvSpPr>
          <p:cNvPr id="5" name="Footer Placeholder 4">
            <a:extLst>
              <a:ext uri="{FF2B5EF4-FFF2-40B4-BE49-F238E27FC236}">
                <a16:creationId xmlns:a16="http://schemas.microsoft.com/office/drawing/2014/main" id="{62B58901-CDBB-C808-C766-758ECCD9F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DFCB6-43CE-D27E-B30F-89ECA82FCE3E}"/>
              </a:ext>
            </a:extLst>
          </p:cNvPr>
          <p:cNvSpPr>
            <a:spLocks noGrp="1"/>
          </p:cNvSpPr>
          <p:nvPr>
            <p:ph type="sldNum" sz="quarter" idx="12"/>
          </p:nvPr>
        </p:nvSpPr>
        <p:spPr/>
        <p:txBody>
          <a:bodyPr/>
          <a:lstStyle/>
          <a:p>
            <a:fld id="{AB4219A3-6E9D-4E9D-8D68-9A6D84F4DD4B}" type="slidenum">
              <a:rPr lang="en-US" smtClean="0"/>
              <a:t>‹#›</a:t>
            </a:fld>
            <a:endParaRPr lang="en-US"/>
          </a:p>
        </p:txBody>
      </p:sp>
    </p:spTree>
    <p:extLst>
      <p:ext uri="{BB962C8B-B14F-4D97-AF65-F5344CB8AC3E}">
        <p14:creationId xmlns:p14="http://schemas.microsoft.com/office/powerpoint/2010/main" val="99593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094B-0477-37A8-D9DA-783C0F04E5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93513D-2C81-37EA-FBFA-201C6D818F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39D94E-5BC8-B708-70DA-0A4661CC3DF3}"/>
              </a:ext>
            </a:extLst>
          </p:cNvPr>
          <p:cNvSpPr>
            <a:spLocks noGrp="1"/>
          </p:cNvSpPr>
          <p:nvPr>
            <p:ph type="dt" sz="half" idx="10"/>
          </p:nvPr>
        </p:nvSpPr>
        <p:spPr/>
        <p:txBody>
          <a:bodyPr/>
          <a:lstStyle/>
          <a:p>
            <a:fld id="{A160103E-9672-447C-8E17-C415EB308CD1}" type="datetimeFigureOut">
              <a:rPr lang="en-US" smtClean="0"/>
              <a:t>8/29/2023</a:t>
            </a:fld>
            <a:endParaRPr lang="en-US"/>
          </a:p>
        </p:txBody>
      </p:sp>
      <p:sp>
        <p:nvSpPr>
          <p:cNvPr id="5" name="Footer Placeholder 4">
            <a:extLst>
              <a:ext uri="{FF2B5EF4-FFF2-40B4-BE49-F238E27FC236}">
                <a16:creationId xmlns:a16="http://schemas.microsoft.com/office/drawing/2014/main" id="{2A73BD86-563D-964E-D685-3B99AA3A4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1B13E-B737-AE22-9715-75448D52A202}"/>
              </a:ext>
            </a:extLst>
          </p:cNvPr>
          <p:cNvSpPr>
            <a:spLocks noGrp="1"/>
          </p:cNvSpPr>
          <p:nvPr>
            <p:ph type="sldNum" sz="quarter" idx="12"/>
          </p:nvPr>
        </p:nvSpPr>
        <p:spPr/>
        <p:txBody>
          <a:bodyPr/>
          <a:lstStyle/>
          <a:p>
            <a:fld id="{AB4219A3-6E9D-4E9D-8D68-9A6D84F4DD4B}" type="slidenum">
              <a:rPr lang="en-US" smtClean="0"/>
              <a:t>‹#›</a:t>
            </a:fld>
            <a:endParaRPr lang="en-US"/>
          </a:p>
        </p:txBody>
      </p:sp>
    </p:spTree>
    <p:extLst>
      <p:ext uri="{BB962C8B-B14F-4D97-AF65-F5344CB8AC3E}">
        <p14:creationId xmlns:p14="http://schemas.microsoft.com/office/powerpoint/2010/main" val="1453662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514A-C54A-118B-3201-86CA3FBBA7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7E6E8B-3A15-7364-4481-AC0C5EB321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38688F-8460-3F1E-3341-3455567DDB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80593C-8CF0-70AD-C7BB-8D8256B7F466}"/>
              </a:ext>
            </a:extLst>
          </p:cNvPr>
          <p:cNvSpPr>
            <a:spLocks noGrp="1"/>
          </p:cNvSpPr>
          <p:nvPr>
            <p:ph type="dt" sz="half" idx="10"/>
          </p:nvPr>
        </p:nvSpPr>
        <p:spPr/>
        <p:txBody>
          <a:bodyPr/>
          <a:lstStyle/>
          <a:p>
            <a:fld id="{A160103E-9672-447C-8E17-C415EB308CD1}" type="datetimeFigureOut">
              <a:rPr lang="en-US" smtClean="0"/>
              <a:t>8/29/2023</a:t>
            </a:fld>
            <a:endParaRPr lang="en-US"/>
          </a:p>
        </p:txBody>
      </p:sp>
      <p:sp>
        <p:nvSpPr>
          <p:cNvPr id="6" name="Footer Placeholder 5">
            <a:extLst>
              <a:ext uri="{FF2B5EF4-FFF2-40B4-BE49-F238E27FC236}">
                <a16:creationId xmlns:a16="http://schemas.microsoft.com/office/drawing/2014/main" id="{E7F31F02-F7EB-292B-91E7-F69E44A9A5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E42D01-335D-91FB-94CE-25811C0C319F}"/>
              </a:ext>
            </a:extLst>
          </p:cNvPr>
          <p:cNvSpPr>
            <a:spLocks noGrp="1"/>
          </p:cNvSpPr>
          <p:nvPr>
            <p:ph type="sldNum" sz="quarter" idx="12"/>
          </p:nvPr>
        </p:nvSpPr>
        <p:spPr/>
        <p:txBody>
          <a:bodyPr/>
          <a:lstStyle/>
          <a:p>
            <a:fld id="{AB4219A3-6E9D-4E9D-8D68-9A6D84F4DD4B}" type="slidenum">
              <a:rPr lang="en-US" smtClean="0"/>
              <a:t>‹#›</a:t>
            </a:fld>
            <a:endParaRPr lang="en-US"/>
          </a:p>
        </p:txBody>
      </p:sp>
    </p:spTree>
    <p:extLst>
      <p:ext uri="{BB962C8B-B14F-4D97-AF65-F5344CB8AC3E}">
        <p14:creationId xmlns:p14="http://schemas.microsoft.com/office/powerpoint/2010/main" val="331614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6A81-988A-BDE3-9128-036D5BD6FE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219A8D-D9B6-E4C8-E2CF-CA4E4C27AA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0F2F73-DF79-F1C0-FA66-11C7F942BA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D17E5C-FCC8-C8B7-8859-A049E82593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4F72D8-35FC-FC2B-917E-E81C2EC534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6447E2-6D1A-AE12-9F78-E0DCF00DC899}"/>
              </a:ext>
            </a:extLst>
          </p:cNvPr>
          <p:cNvSpPr>
            <a:spLocks noGrp="1"/>
          </p:cNvSpPr>
          <p:nvPr>
            <p:ph type="dt" sz="half" idx="10"/>
          </p:nvPr>
        </p:nvSpPr>
        <p:spPr/>
        <p:txBody>
          <a:bodyPr/>
          <a:lstStyle/>
          <a:p>
            <a:fld id="{A160103E-9672-447C-8E17-C415EB308CD1}" type="datetimeFigureOut">
              <a:rPr lang="en-US" smtClean="0"/>
              <a:t>8/29/2023</a:t>
            </a:fld>
            <a:endParaRPr lang="en-US"/>
          </a:p>
        </p:txBody>
      </p:sp>
      <p:sp>
        <p:nvSpPr>
          <p:cNvPr id="8" name="Footer Placeholder 7">
            <a:extLst>
              <a:ext uri="{FF2B5EF4-FFF2-40B4-BE49-F238E27FC236}">
                <a16:creationId xmlns:a16="http://schemas.microsoft.com/office/drawing/2014/main" id="{017C4853-C17F-2587-BDF6-2208FD5066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65B645-F938-E7F2-84E3-118DC4001556}"/>
              </a:ext>
            </a:extLst>
          </p:cNvPr>
          <p:cNvSpPr>
            <a:spLocks noGrp="1"/>
          </p:cNvSpPr>
          <p:nvPr>
            <p:ph type="sldNum" sz="quarter" idx="12"/>
          </p:nvPr>
        </p:nvSpPr>
        <p:spPr/>
        <p:txBody>
          <a:bodyPr/>
          <a:lstStyle/>
          <a:p>
            <a:fld id="{AB4219A3-6E9D-4E9D-8D68-9A6D84F4DD4B}" type="slidenum">
              <a:rPr lang="en-US" smtClean="0"/>
              <a:t>‹#›</a:t>
            </a:fld>
            <a:endParaRPr lang="en-US"/>
          </a:p>
        </p:txBody>
      </p:sp>
    </p:spTree>
    <p:extLst>
      <p:ext uri="{BB962C8B-B14F-4D97-AF65-F5344CB8AC3E}">
        <p14:creationId xmlns:p14="http://schemas.microsoft.com/office/powerpoint/2010/main" val="391980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F221-A04D-5749-58EE-63E90598C1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752C8A-A43F-C709-25E0-E6DB6317D697}"/>
              </a:ext>
            </a:extLst>
          </p:cNvPr>
          <p:cNvSpPr>
            <a:spLocks noGrp="1"/>
          </p:cNvSpPr>
          <p:nvPr>
            <p:ph type="dt" sz="half" idx="10"/>
          </p:nvPr>
        </p:nvSpPr>
        <p:spPr/>
        <p:txBody>
          <a:bodyPr/>
          <a:lstStyle/>
          <a:p>
            <a:fld id="{A160103E-9672-447C-8E17-C415EB308CD1}" type="datetimeFigureOut">
              <a:rPr lang="en-US" smtClean="0"/>
              <a:t>8/29/2023</a:t>
            </a:fld>
            <a:endParaRPr lang="en-US"/>
          </a:p>
        </p:txBody>
      </p:sp>
      <p:sp>
        <p:nvSpPr>
          <p:cNvPr id="4" name="Footer Placeholder 3">
            <a:extLst>
              <a:ext uri="{FF2B5EF4-FFF2-40B4-BE49-F238E27FC236}">
                <a16:creationId xmlns:a16="http://schemas.microsoft.com/office/drawing/2014/main" id="{910F18B1-78E3-8BF2-4E0C-2A4A44C015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F3F85A-6A71-A881-7ADF-3D04E7A8D932}"/>
              </a:ext>
            </a:extLst>
          </p:cNvPr>
          <p:cNvSpPr>
            <a:spLocks noGrp="1"/>
          </p:cNvSpPr>
          <p:nvPr>
            <p:ph type="sldNum" sz="quarter" idx="12"/>
          </p:nvPr>
        </p:nvSpPr>
        <p:spPr/>
        <p:txBody>
          <a:bodyPr/>
          <a:lstStyle/>
          <a:p>
            <a:fld id="{AB4219A3-6E9D-4E9D-8D68-9A6D84F4DD4B}" type="slidenum">
              <a:rPr lang="en-US" smtClean="0"/>
              <a:t>‹#›</a:t>
            </a:fld>
            <a:endParaRPr lang="en-US"/>
          </a:p>
        </p:txBody>
      </p:sp>
    </p:spTree>
    <p:extLst>
      <p:ext uri="{BB962C8B-B14F-4D97-AF65-F5344CB8AC3E}">
        <p14:creationId xmlns:p14="http://schemas.microsoft.com/office/powerpoint/2010/main" val="324774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128FF1-B627-6E81-0ECA-09BE95F4F020}"/>
              </a:ext>
            </a:extLst>
          </p:cNvPr>
          <p:cNvSpPr>
            <a:spLocks noGrp="1"/>
          </p:cNvSpPr>
          <p:nvPr>
            <p:ph type="dt" sz="half" idx="10"/>
          </p:nvPr>
        </p:nvSpPr>
        <p:spPr/>
        <p:txBody>
          <a:bodyPr/>
          <a:lstStyle/>
          <a:p>
            <a:fld id="{A160103E-9672-447C-8E17-C415EB308CD1}" type="datetimeFigureOut">
              <a:rPr lang="en-US" smtClean="0"/>
              <a:t>8/29/2023</a:t>
            </a:fld>
            <a:endParaRPr lang="en-US"/>
          </a:p>
        </p:txBody>
      </p:sp>
      <p:sp>
        <p:nvSpPr>
          <p:cNvPr id="3" name="Footer Placeholder 2">
            <a:extLst>
              <a:ext uri="{FF2B5EF4-FFF2-40B4-BE49-F238E27FC236}">
                <a16:creationId xmlns:a16="http://schemas.microsoft.com/office/drawing/2014/main" id="{8DC51287-BCB8-505F-DEB6-CC2B05047F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0BBF33-4924-B7C6-33DF-23845C717D81}"/>
              </a:ext>
            </a:extLst>
          </p:cNvPr>
          <p:cNvSpPr>
            <a:spLocks noGrp="1"/>
          </p:cNvSpPr>
          <p:nvPr>
            <p:ph type="sldNum" sz="quarter" idx="12"/>
          </p:nvPr>
        </p:nvSpPr>
        <p:spPr/>
        <p:txBody>
          <a:bodyPr/>
          <a:lstStyle/>
          <a:p>
            <a:fld id="{AB4219A3-6E9D-4E9D-8D68-9A6D84F4DD4B}" type="slidenum">
              <a:rPr lang="en-US" smtClean="0"/>
              <a:t>‹#›</a:t>
            </a:fld>
            <a:endParaRPr lang="en-US"/>
          </a:p>
        </p:txBody>
      </p:sp>
    </p:spTree>
    <p:extLst>
      <p:ext uri="{BB962C8B-B14F-4D97-AF65-F5344CB8AC3E}">
        <p14:creationId xmlns:p14="http://schemas.microsoft.com/office/powerpoint/2010/main" val="4257783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FA8C3-AD85-AC76-67BF-B85D63CB0B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787443-8F54-17B1-A3BF-6DD9BCB83D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38754B-F265-AD4F-2687-BD0DC6040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6CB68B-345B-EA34-2C55-92A32B2F46C2}"/>
              </a:ext>
            </a:extLst>
          </p:cNvPr>
          <p:cNvSpPr>
            <a:spLocks noGrp="1"/>
          </p:cNvSpPr>
          <p:nvPr>
            <p:ph type="dt" sz="half" idx="10"/>
          </p:nvPr>
        </p:nvSpPr>
        <p:spPr/>
        <p:txBody>
          <a:bodyPr/>
          <a:lstStyle/>
          <a:p>
            <a:fld id="{A160103E-9672-447C-8E17-C415EB308CD1}" type="datetimeFigureOut">
              <a:rPr lang="en-US" smtClean="0"/>
              <a:t>8/29/2023</a:t>
            </a:fld>
            <a:endParaRPr lang="en-US"/>
          </a:p>
        </p:txBody>
      </p:sp>
      <p:sp>
        <p:nvSpPr>
          <p:cNvPr id="6" name="Footer Placeholder 5">
            <a:extLst>
              <a:ext uri="{FF2B5EF4-FFF2-40B4-BE49-F238E27FC236}">
                <a16:creationId xmlns:a16="http://schemas.microsoft.com/office/drawing/2014/main" id="{83C5E83A-EB90-DC68-44AE-4F5974573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55699C-B023-AC7C-C308-9EF84C222129}"/>
              </a:ext>
            </a:extLst>
          </p:cNvPr>
          <p:cNvSpPr>
            <a:spLocks noGrp="1"/>
          </p:cNvSpPr>
          <p:nvPr>
            <p:ph type="sldNum" sz="quarter" idx="12"/>
          </p:nvPr>
        </p:nvSpPr>
        <p:spPr/>
        <p:txBody>
          <a:bodyPr/>
          <a:lstStyle/>
          <a:p>
            <a:fld id="{AB4219A3-6E9D-4E9D-8D68-9A6D84F4DD4B}" type="slidenum">
              <a:rPr lang="en-US" smtClean="0"/>
              <a:t>‹#›</a:t>
            </a:fld>
            <a:endParaRPr lang="en-US"/>
          </a:p>
        </p:txBody>
      </p:sp>
    </p:spTree>
    <p:extLst>
      <p:ext uri="{BB962C8B-B14F-4D97-AF65-F5344CB8AC3E}">
        <p14:creationId xmlns:p14="http://schemas.microsoft.com/office/powerpoint/2010/main" val="258608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1BCD8-54DF-BA6E-2839-2A3DD52937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786BB7-F0B5-409C-6C03-80B32DCD5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8076C0-A413-F853-1A57-55F768251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BBBEB-2017-B37C-1672-4A14668BF587}"/>
              </a:ext>
            </a:extLst>
          </p:cNvPr>
          <p:cNvSpPr>
            <a:spLocks noGrp="1"/>
          </p:cNvSpPr>
          <p:nvPr>
            <p:ph type="dt" sz="half" idx="10"/>
          </p:nvPr>
        </p:nvSpPr>
        <p:spPr/>
        <p:txBody>
          <a:bodyPr/>
          <a:lstStyle/>
          <a:p>
            <a:fld id="{A160103E-9672-447C-8E17-C415EB308CD1}" type="datetimeFigureOut">
              <a:rPr lang="en-US" smtClean="0"/>
              <a:t>8/29/2023</a:t>
            </a:fld>
            <a:endParaRPr lang="en-US"/>
          </a:p>
        </p:txBody>
      </p:sp>
      <p:sp>
        <p:nvSpPr>
          <p:cNvPr id="6" name="Footer Placeholder 5">
            <a:extLst>
              <a:ext uri="{FF2B5EF4-FFF2-40B4-BE49-F238E27FC236}">
                <a16:creationId xmlns:a16="http://schemas.microsoft.com/office/drawing/2014/main" id="{7A351818-EEFB-A463-AC08-C3EC9DCBB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80D2E-3984-23F6-6C10-842BF0CE807C}"/>
              </a:ext>
            </a:extLst>
          </p:cNvPr>
          <p:cNvSpPr>
            <a:spLocks noGrp="1"/>
          </p:cNvSpPr>
          <p:nvPr>
            <p:ph type="sldNum" sz="quarter" idx="12"/>
          </p:nvPr>
        </p:nvSpPr>
        <p:spPr/>
        <p:txBody>
          <a:bodyPr/>
          <a:lstStyle/>
          <a:p>
            <a:fld id="{AB4219A3-6E9D-4E9D-8D68-9A6D84F4DD4B}" type="slidenum">
              <a:rPr lang="en-US" smtClean="0"/>
              <a:t>‹#›</a:t>
            </a:fld>
            <a:endParaRPr lang="en-US"/>
          </a:p>
        </p:txBody>
      </p:sp>
    </p:spTree>
    <p:extLst>
      <p:ext uri="{BB962C8B-B14F-4D97-AF65-F5344CB8AC3E}">
        <p14:creationId xmlns:p14="http://schemas.microsoft.com/office/powerpoint/2010/main" val="184379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62F788-DF8C-C9E6-DF0C-37C0BC51C1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2EB95E-C2D2-BA55-390A-ADBA8F5A6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AB8D8-0AA0-26D7-036F-CFCC14F4B4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0103E-9672-447C-8E17-C415EB308CD1}" type="datetimeFigureOut">
              <a:rPr lang="en-US" smtClean="0"/>
              <a:t>8/29/2023</a:t>
            </a:fld>
            <a:endParaRPr lang="en-US"/>
          </a:p>
        </p:txBody>
      </p:sp>
      <p:sp>
        <p:nvSpPr>
          <p:cNvPr id="5" name="Footer Placeholder 4">
            <a:extLst>
              <a:ext uri="{FF2B5EF4-FFF2-40B4-BE49-F238E27FC236}">
                <a16:creationId xmlns:a16="http://schemas.microsoft.com/office/drawing/2014/main" id="{01EE1AC9-C90C-0C61-0C69-C5C0B9FEAD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9EFB4A-7E34-6B15-0DF0-88A2D6868C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219A3-6E9D-4E9D-8D68-9A6D84F4DD4B}" type="slidenum">
              <a:rPr lang="en-US" smtClean="0"/>
              <a:t>‹#›</a:t>
            </a:fld>
            <a:endParaRPr lang="en-US"/>
          </a:p>
        </p:txBody>
      </p:sp>
    </p:spTree>
    <p:extLst>
      <p:ext uri="{BB962C8B-B14F-4D97-AF65-F5344CB8AC3E}">
        <p14:creationId xmlns:p14="http://schemas.microsoft.com/office/powerpoint/2010/main" val="1782139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594F-0E93-5B13-1BED-93A5A2A7C25B}"/>
              </a:ext>
            </a:extLst>
          </p:cNvPr>
          <p:cNvSpPr>
            <a:spLocks noGrp="1"/>
          </p:cNvSpPr>
          <p:nvPr>
            <p:ph type="ctrTitle"/>
          </p:nvPr>
        </p:nvSpPr>
        <p:spPr>
          <a:xfrm>
            <a:off x="1524000" y="1214581"/>
            <a:ext cx="9144000" cy="2041381"/>
          </a:xfrm>
        </p:spPr>
        <p:txBody>
          <a:bodyPr/>
          <a:lstStyle/>
          <a:p>
            <a:r>
              <a:rPr lang="en-US" dirty="0"/>
              <a:t>Description of lane properties</a:t>
            </a:r>
          </a:p>
        </p:txBody>
      </p:sp>
      <p:sp>
        <p:nvSpPr>
          <p:cNvPr id="3" name="Subtitle 2">
            <a:extLst>
              <a:ext uri="{FF2B5EF4-FFF2-40B4-BE49-F238E27FC236}">
                <a16:creationId xmlns:a16="http://schemas.microsoft.com/office/drawing/2014/main" id="{17415462-A63B-BF4D-7037-4630B507ACF4}"/>
              </a:ext>
            </a:extLst>
          </p:cNvPr>
          <p:cNvSpPr>
            <a:spLocks noGrp="1"/>
          </p:cNvSpPr>
          <p:nvPr>
            <p:ph type="subTitle" idx="1"/>
          </p:nvPr>
        </p:nvSpPr>
        <p:spPr/>
        <p:txBody>
          <a:bodyPr/>
          <a:lstStyle/>
          <a:p>
            <a:r>
              <a:rPr lang="en-US" dirty="0"/>
              <a:t>Wushuang Bai</a:t>
            </a:r>
          </a:p>
          <a:p>
            <a:r>
              <a:rPr lang="en-US" dirty="0"/>
              <a:t>2023 08 29</a:t>
            </a:r>
          </a:p>
        </p:txBody>
      </p:sp>
    </p:spTree>
    <p:extLst>
      <p:ext uri="{BB962C8B-B14F-4D97-AF65-F5344CB8AC3E}">
        <p14:creationId xmlns:p14="http://schemas.microsoft.com/office/powerpoint/2010/main" val="413621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4475-E13E-F2E9-1B43-269E9AC49B5B}"/>
              </a:ext>
            </a:extLst>
          </p:cNvPr>
          <p:cNvSpPr>
            <a:spLocks noGrp="1"/>
          </p:cNvSpPr>
          <p:nvPr>
            <p:ph type="title"/>
          </p:nvPr>
        </p:nvSpPr>
        <p:spPr>
          <a:xfrm>
            <a:off x="263237" y="164234"/>
            <a:ext cx="10515600" cy="1325563"/>
          </a:xfrm>
        </p:spPr>
        <p:txBody>
          <a:bodyPr/>
          <a:lstStyle/>
          <a:p>
            <a:r>
              <a:rPr lang="en-US" dirty="0"/>
              <a:t>Step 5. Lane width is described.</a:t>
            </a:r>
          </a:p>
        </p:txBody>
      </p:sp>
      <p:pic>
        <p:nvPicPr>
          <p:cNvPr id="4" name="Picture 3">
            <a:extLst>
              <a:ext uri="{FF2B5EF4-FFF2-40B4-BE49-F238E27FC236}">
                <a16:creationId xmlns:a16="http://schemas.microsoft.com/office/drawing/2014/main" id="{B9A0013C-B07C-0D04-6613-E7E49C713FF6}"/>
              </a:ext>
            </a:extLst>
          </p:cNvPr>
          <p:cNvPicPr>
            <a:picLocks noChangeAspect="1"/>
          </p:cNvPicPr>
          <p:nvPr/>
        </p:nvPicPr>
        <p:blipFill>
          <a:blip r:embed="rId2"/>
          <a:stretch>
            <a:fillRect/>
          </a:stretch>
        </p:blipFill>
        <p:spPr>
          <a:xfrm>
            <a:off x="263237" y="2091233"/>
            <a:ext cx="11541247" cy="3699967"/>
          </a:xfrm>
          <a:prstGeom prst="rect">
            <a:avLst/>
          </a:prstGeom>
        </p:spPr>
      </p:pic>
      <p:sp>
        <p:nvSpPr>
          <p:cNvPr id="5" name="Rectangle 4">
            <a:extLst>
              <a:ext uri="{FF2B5EF4-FFF2-40B4-BE49-F238E27FC236}">
                <a16:creationId xmlns:a16="http://schemas.microsoft.com/office/drawing/2014/main" id="{EE8A3154-FFDD-F7BC-70F9-DBA3B6DBCA5D}"/>
              </a:ext>
            </a:extLst>
          </p:cNvPr>
          <p:cNvSpPr/>
          <p:nvPr/>
        </p:nvSpPr>
        <p:spPr>
          <a:xfrm>
            <a:off x="1357950" y="4350326"/>
            <a:ext cx="10266013" cy="21474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093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5E431-6FED-985E-D363-611A9A9648F8}"/>
              </a:ext>
            </a:extLst>
          </p:cNvPr>
          <p:cNvSpPr>
            <a:spLocks noGrp="1"/>
          </p:cNvSpPr>
          <p:nvPr>
            <p:ph type="title"/>
          </p:nvPr>
        </p:nvSpPr>
        <p:spPr>
          <a:xfrm>
            <a:off x="90054" y="145472"/>
            <a:ext cx="10515600" cy="803997"/>
          </a:xfrm>
        </p:spPr>
        <p:txBody>
          <a:bodyPr/>
          <a:lstStyle/>
          <a:p>
            <a:r>
              <a:rPr lang="en-US" dirty="0"/>
              <a:t>Step 5. Attributes of lane width are below. </a:t>
            </a:r>
          </a:p>
        </p:txBody>
      </p:sp>
      <p:pic>
        <p:nvPicPr>
          <p:cNvPr id="5" name="Picture 4">
            <a:extLst>
              <a:ext uri="{FF2B5EF4-FFF2-40B4-BE49-F238E27FC236}">
                <a16:creationId xmlns:a16="http://schemas.microsoft.com/office/drawing/2014/main" id="{A030CD1F-61AB-1922-D299-5AC9140DD95C}"/>
              </a:ext>
            </a:extLst>
          </p:cNvPr>
          <p:cNvPicPr>
            <a:picLocks noChangeAspect="1"/>
          </p:cNvPicPr>
          <p:nvPr/>
        </p:nvPicPr>
        <p:blipFill>
          <a:blip r:embed="rId2"/>
          <a:stretch>
            <a:fillRect/>
          </a:stretch>
        </p:blipFill>
        <p:spPr>
          <a:xfrm>
            <a:off x="2983530" y="755073"/>
            <a:ext cx="5687517" cy="6102927"/>
          </a:xfrm>
          <a:prstGeom prst="rect">
            <a:avLst/>
          </a:prstGeom>
        </p:spPr>
      </p:pic>
    </p:spTree>
    <p:extLst>
      <p:ext uri="{BB962C8B-B14F-4D97-AF65-F5344CB8AC3E}">
        <p14:creationId xmlns:p14="http://schemas.microsoft.com/office/powerpoint/2010/main" val="3764019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4475-E13E-F2E9-1B43-269E9AC49B5B}"/>
              </a:ext>
            </a:extLst>
          </p:cNvPr>
          <p:cNvSpPr>
            <a:spLocks noGrp="1"/>
          </p:cNvSpPr>
          <p:nvPr>
            <p:ph type="title"/>
          </p:nvPr>
        </p:nvSpPr>
        <p:spPr>
          <a:xfrm>
            <a:off x="263237" y="164234"/>
            <a:ext cx="10515600" cy="1325563"/>
          </a:xfrm>
        </p:spPr>
        <p:txBody>
          <a:bodyPr/>
          <a:lstStyle/>
          <a:p>
            <a:r>
              <a:rPr lang="en-US" dirty="0"/>
              <a:t>Step 6. Road mark is described.</a:t>
            </a:r>
          </a:p>
        </p:txBody>
      </p:sp>
      <p:pic>
        <p:nvPicPr>
          <p:cNvPr id="4" name="Picture 3">
            <a:extLst>
              <a:ext uri="{FF2B5EF4-FFF2-40B4-BE49-F238E27FC236}">
                <a16:creationId xmlns:a16="http://schemas.microsoft.com/office/drawing/2014/main" id="{B9A0013C-B07C-0D04-6613-E7E49C713FF6}"/>
              </a:ext>
            </a:extLst>
          </p:cNvPr>
          <p:cNvPicPr>
            <a:picLocks noChangeAspect="1"/>
          </p:cNvPicPr>
          <p:nvPr/>
        </p:nvPicPr>
        <p:blipFill>
          <a:blip r:embed="rId2"/>
          <a:stretch>
            <a:fillRect/>
          </a:stretch>
        </p:blipFill>
        <p:spPr>
          <a:xfrm>
            <a:off x="263237" y="2091233"/>
            <a:ext cx="11541247" cy="3699967"/>
          </a:xfrm>
          <a:prstGeom prst="rect">
            <a:avLst/>
          </a:prstGeom>
        </p:spPr>
      </p:pic>
      <p:sp>
        <p:nvSpPr>
          <p:cNvPr id="5" name="Rectangle 4">
            <a:extLst>
              <a:ext uri="{FF2B5EF4-FFF2-40B4-BE49-F238E27FC236}">
                <a16:creationId xmlns:a16="http://schemas.microsoft.com/office/drawing/2014/main" id="{EE8A3154-FFDD-F7BC-70F9-DBA3B6DBCA5D}"/>
              </a:ext>
            </a:extLst>
          </p:cNvPr>
          <p:cNvSpPr/>
          <p:nvPr/>
        </p:nvSpPr>
        <p:spPr>
          <a:xfrm>
            <a:off x="1420296" y="4537362"/>
            <a:ext cx="10266013" cy="21474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65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5E431-6FED-985E-D363-611A9A9648F8}"/>
              </a:ext>
            </a:extLst>
          </p:cNvPr>
          <p:cNvSpPr>
            <a:spLocks noGrp="1"/>
          </p:cNvSpPr>
          <p:nvPr>
            <p:ph type="title"/>
          </p:nvPr>
        </p:nvSpPr>
        <p:spPr>
          <a:xfrm>
            <a:off x="90054" y="145472"/>
            <a:ext cx="10515600" cy="803997"/>
          </a:xfrm>
        </p:spPr>
        <p:txBody>
          <a:bodyPr/>
          <a:lstStyle/>
          <a:p>
            <a:r>
              <a:rPr lang="en-US" dirty="0"/>
              <a:t>Step 6. Attributes of road mark are below. </a:t>
            </a:r>
          </a:p>
        </p:txBody>
      </p:sp>
      <p:pic>
        <p:nvPicPr>
          <p:cNvPr id="2" name="Picture 1">
            <a:extLst>
              <a:ext uri="{FF2B5EF4-FFF2-40B4-BE49-F238E27FC236}">
                <a16:creationId xmlns:a16="http://schemas.microsoft.com/office/drawing/2014/main" id="{5A859931-898B-D464-5A38-91A66498C09D}"/>
              </a:ext>
            </a:extLst>
          </p:cNvPr>
          <p:cNvPicPr>
            <a:picLocks noChangeAspect="1"/>
          </p:cNvPicPr>
          <p:nvPr/>
        </p:nvPicPr>
        <p:blipFill>
          <a:blip r:embed="rId2"/>
          <a:stretch>
            <a:fillRect/>
          </a:stretch>
        </p:blipFill>
        <p:spPr>
          <a:xfrm>
            <a:off x="2370757" y="895235"/>
            <a:ext cx="6496152" cy="5817293"/>
          </a:xfrm>
          <a:prstGeom prst="rect">
            <a:avLst/>
          </a:prstGeom>
        </p:spPr>
      </p:pic>
    </p:spTree>
    <p:extLst>
      <p:ext uri="{BB962C8B-B14F-4D97-AF65-F5344CB8AC3E}">
        <p14:creationId xmlns:p14="http://schemas.microsoft.com/office/powerpoint/2010/main" val="383680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4475-E13E-F2E9-1B43-269E9AC49B5B}"/>
              </a:ext>
            </a:extLst>
          </p:cNvPr>
          <p:cNvSpPr>
            <a:spLocks noGrp="1"/>
          </p:cNvSpPr>
          <p:nvPr>
            <p:ph type="title"/>
          </p:nvPr>
        </p:nvSpPr>
        <p:spPr>
          <a:xfrm>
            <a:off x="263237" y="164234"/>
            <a:ext cx="10515600" cy="1325563"/>
          </a:xfrm>
        </p:spPr>
        <p:txBody>
          <a:bodyPr/>
          <a:lstStyle/>
          <a:p>
            <a:r>
              <a:rPr lang="en-US" dirty="0"/>
              <a:t>Step 7. Lane speed is described.</a:t>
            </a:r>
          </a:p>
        </p:txBody>
      </p:sp>
      <p:pic>
        <p:nvPicPr>
          <p:cNvPr id="4" name="Picture 3">
            <a:extLst>
              <a:ext uri="{FF2B5EF4-FFF2-40B4-BE49-F238E27FC236}">
                <a16:creationId xmlns:a16="http://schemas.microsoft.com/office/drawing/2014/main" id="{B9A0013C-B07C-0D04-6613-E7E49C713FF6}"/>
              </a:ext>
            </a:extLst>
          </p:cNvPr>
          <p:cNvPicPr>
            <a:picLocks noChangeAspect="1"/>
          </p:cNvPicPr>
          <p:nvPr/>
        </p:nvPicPr>
        <p:blipFill>
          <a:blip r:embed="rId2"/>
          <a:stretch>
            <a:fillRect/>
          </a:stretch>
        </p:blipFill>
        <p:spPr>
          <a:xfrm>
            <a:off x="263237" y="2091233"/>
            <a:ext cx="11541247" cy="3699967"/>
          </a:xfrm>
          <a:prstGeom prst="rect">
            <a:avLst/>
          </a:prstGeom>
        </p:spPr>
      </p:pic>
      <p:sp>
        <p:nvSpPr>
          <p:cNvPr id="5" name="Rectangle 4">
            <a:extLst>
              <a:ext uri="{FF2B5EF4-FFF2-40B4-BE49-F238E27FC236}">
                <a16:creationId xmlns:a16="http://schemas.microsoft.com/office/drawing/2014/main" id="{EE8A3154-FFDD-F7BC-70F9-DBA3B6DBCA5D}"/>
              </a:ext>
            </a:extLst>
          </p:cNvPr>
          <p:cNvSpPr/>
          <p:nvPr/>
        </p:nvSpPr>
        <p:spPr>
          <a:xfrm>
            <a:off x="1413368" y="4696688"/>
            <a:ext cx="10266013" cy="21474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0493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5E431-6FED-985E-D363-611A9A9648F8}"/>
              </a:ext>
            </a:extLst>
          </p:cNvPr>
          <p:cNvSpPr>
            <a:spLocks noGrp="1"/>
          </p:cNvSpPr>
          <p:nvPr>
            <p:ph type="title"/>
          </p:nvPr>
        </p:nvSpPr>
        <p:spPr>
          <a:xfrm>
            <a:off x="90054" y="145472"/>
            <a:ext cx="10515600" cy="803997"/>
          </a:xfrm>
        </p:spPr>
        <p:txBody>
          <a:bodyPr/>
          <a:lstStyle/>
          <a:p>
            <a:r>
              <a:rPr lang="en-US" dirty="0"/>
              <a:t>Step 7. Attributes of speed are below.</a:t>
            </a:r>
          </a:p>
        </p:txBody>
      </p:sp>
      <p:pic>
        <p:nvPicPr>
          <p:cNvPr id="3" name="Picture 2">
            <a:extLst>
              <a:ext uri="{FF2B5EF4-FFF2-40B4-BE49-F238E27FC236}">
                <a16:creationId xmlns:a16="http://schemas.microsoft.com/office/drawing/2014/main" id="{A5C072CE-FFF6-5788-24F4-7E5C1F203287}"/>
              </a:ext>
            </a:extLst>
          </p:cNvPr>
          <p:cNvPicPr>
            <a:picLocks noChangeAspect="1"/>
          </p:cNvPicPr>
          <p:nvPr/>
        </p:nvPicPr>
        <p:blipFill>
          <a:blip r:embed="rId2"/>
          <a:stretch>
            <a:fillRect/>
          </a:stretch>
        </p:blipFill>
        <p:spPr>
          <a:xfrm>
            <a:off x="464127" y="1163237"/>
            <a:ext cx="10760652" cy="4839677"/>
          </a:xfrm>
          <a:prstGeom prst="rect">
            <a:avLst/>
          </a:prstGeom>
        </p:spPr>
      </p:pic>
    </p:spTree>
    <p:extLst>
      <p:ext uri="{BB962C8B-B14F-4D97-AF65-F5344CB8AC3E}">
        <p14:creationId xmlns:p14="http://schemas.microsoft.com/office/powerpoint/2010/main" val="3359678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4475-E13E-F2E9-1B43-269E9AC49B5B}"/>
              </a:ext>
            </a:extLst>
          </p:cNvPr>
          <p:cNvSpPr>
            <a:spLocks noGrp="1"/>
          </p:cNvSpPr>
          <p:nvPr>
            <p:ph type="title"/>
          </p:nvPr>
        </p:nvSpPr>
        <p:spPr>
          <a:xfrm>
            <a:off x="152401" y="425431"/>
            <a:ext cx="10515600" cy="1325563"/>
          </a:xfrm>
        </p:spPr>
        <p:txBody>
          <a:bodyPr>
            <a:noAutofit/>
          </a:bodyPr>
          <a:lstStyle/>
          <a:p>
            <a:r>
              <a:rPr lang="en-US" sz="3600" dirty="0"/>
              <a:t>Step 8. </a:t>
            </a:r>
            <a:r>
              <a:rPr lang="en-US" sz="3600" dirty="0" err="1"/>
              <a:t>UserData</a:t>
            </a:r>
            <a:r>
              <a:rPr lang="en-US" sz="3600" dirty="0"/>
              <a:t> is described as “external” data. The attributes are not clearly defined in ASAM </a:t>
            </a:r>
            <a:r>
              <a:rPr lang="en-US" sz="3600" dirty="0" err="1"/>
              <a:t>OpenDrive</a:t>
            </a:r>
            <a:r>
              <a:rPr lang="en-US" sz="3600" dirty="0"/>
              <a:t>. </a:t>
            </a:r>
            <a:r>
              <a:rPr lang="en-US" sz="3600" dirty="0">
                <a:solidFill>
                  <a:srgbClr val="00B050"/>
                </a:solidFill>
              </a:rPr>
              <a:t>However, this can usually be generated automatically by </a:t>
            </a:r>
            <a:r>
              <a:rPr lang="en-US" sz="3600" dirty="0" err="1">
                <a:solidFill>
                  <a:srgbClr val="00B050"/>
                </a:solidFill>
              </a:rPr>
              <a:t>RoadRunner</a:t>
            </a:r>
            <a:r>
              <a:rPr lang="en-US" sz="3600" dirty="0">
                <a:solidFill>
                  <a:srgbClr val="00B050"/>
                </a:solidFill>
              </a:rPr>
              <a:t> so it is not mandatory.</a:t>
            </a:r>
          </a:p>
        </p:txBody>
      </p:sp>
      <p:pic>
        <p:nvPicPr>
          <p:cNvPr id="4" name="Picture 3">
            <a:extLst>
              <a:ext uri="{FF2B5EF4-FFF2-40B4-BE49-F238E27FC236}">
                <a16:creationId xmlns:a16="http://schemas.microsoft.com/office/drawing/2014/main" id="{B9A0013C-B07C-0D04-6613-E7E49C713FF6}"/>
              </a:ext>
            </a:extLst>
          </p:cNvPr>
          <p:cNvPicPr>
            <a:picLocks noChangeAspect="1"/>
          </p:cNvPicPr>
          <p:nvPr/>
        </p:nvPicPr>
        <p:blipFill>
          <a:blip r:embed="rId2"/>
          <a:stretch>
            <a:fillRect/>
          </a:stretch>
        </p:blipFill>
        <p:spPr>
          <a:xfrm>
            <a:off x="152401" y="2312906"/>
            <a:ext cx="11541247" cy="3699967"/>
          </a:xfrm>
          <a:prstGeom prst="rect">
            <a:avLst/>
          </a:prstGeom>
        </p:spPr>
      </p:pic>
      <p:sp>
        <p:nvSpPr>
          <p:cNvPr id="5" name="Rectangle 4">
            <a:extLst>
              <a:ext uri="{FF2B5EF4-FFF2-40B4-BE49-F238E27FC236}">
                <a16:creationId xmlns:a16="http://schemas.microsoft.com/office/drawing/2014/main" id="{EE8A3154-FFDD-F7BC-70F9-DBA3B6DBCA5D}"/>
              </a:ext>
            </a:extLst>
          </p:cNvPr>
          <p:cNvSpPr/>
          <p:nvPr/>
        </p:nvSpPr>
        <p:spPr>
          <a:xfrm>
            <a:off x="1195058" y="5070760"/>
            <a:ext cx="8430286" cy="55418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055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582F7-6956-C474-3CA5-F491A29102C9}"/>
              </a:ext>
            </a:extLst>
          </p:cNvPr>
          <p:cNvSpPr>
            <a:spLocks noGrp="1"/>
          </p:cNvSpPr>
          <p:nvPr>
            <p:ph type="title"/>
          </p:nvPr>
        </p:nvSpPr>
        <p:spPr>
          <a:xfrm>
            <a:off x="48492" y="1307449"/>
            <a:ext cx="11762508" cy="1325563"/>
          </a:xfrm>
        </p:spPr>
        <p:txBody>
          <a:bodyPr>
            <a:noAutofit/>
          </a:bodyPr>
          <a:lstStyle/>
          <a:p>
            <a:r>
              <a:rPr lang="en-US" sz="3000" dirty="0">
                <a:latin typeface="+mn-lt"/>
                <a:ea typeface="+mn-ea"/>
                <a:cs typeface="+mn-cs"/>
              </a:rPr>
              <a:t>The example files used in this document can be found at https://github.com/ivsg-psu/PathPlanning_MapTools_ParseXODR/blob/main/Data/XODRExport/XODRExport/RR/02ExportedFromScene/RR_Junction_highwayPassing.xodr</a:t>
            </a:r>
          </a:p>
        </p:txBody>
      </p:sp>
      <p:sp>
        <p:nvSpPr>
          <p:cNvPr id="5" name="TextBox 4">
            <a:extLst>
              <a:ext uri="{FF2B5EF4-FFF2-40B4-BE49-F238E27FC236}">
                <a16:creationId xmlns:a16="http://schemas.microsoft.com/office/drawing/2014/main" id="{B3971F85-90DA-F9EF-5372-E6D2E13D0B6B}"/>
              </a:ext>
            </a:extLst>
          </p:cNvPr>
          <p:cNvSpPr txBox="1"/>
          <p:nvPr/>
        </p:nvSpPr>
        <p:spPr>
          <a:xfrm>
            <a:off x="48492" y="3622964"/>
            <a:ext cx="11478491" cy="1477328"/>
          </a:xfrm>
          <a:prstGeom prst="rect">
            <a:avLst/>
          </a:prstGeom>
          <a:noFill/>
        </p:spPr>
        <p:txBody>
          <a:bodyPr wrap="square" rtlCol="0">
            <a:spAutoFit/>
          </a:bodyPr>
          <a:lstStyle/>
          <a:p>
            <a:r>
              <a:rPr lang="en-US" sz="3000" dirty="0"/>
              <a:t>For a complete explanation of lane properties, please see https://www.asam.net/index.php?eID=dumpFile&amp;t=f&amp;f=3495&amp;token=56b15ffd9dfe23ad8f759523c806fc1f1a90a0e8#_lane_properties </a:t>
            </a:r>
          </a:p>
        </p:txBody>
      </p:sp>
    </p:spTree>
    <p:extLst>
      <p:ext uri="{BB962C8B-B14F-4D97-AF65-F5344CB8AC3E}">
        <p14:creationId xmlns:p14="http://schemas.microsoft.com/office/powerpoint/2010/main" val="3680088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CC39-D312-84D2-753B-33C2B8AA3F9E}"/>
              </a:ext>
            </a:extLst>
          </p:cNvPr>
          <p:cNvSpPr>
            <a:spLocks noGrp="1"/>
          </p:cNvSpPr>
          <p:nvPr>
            <p:ph type="title"/>
          </p:nvPr>
        </p:nvSpPr>
        <p:spPr>
          <a:xfrm>
            <a:off x="145473" y="207819"/>
            <a:ext cx="10515600" cy="1325563"/>
          </a:xfrm>
        </p:spPr>
        <p:txBody>
          <a:bodyPr>
            <a:normAutofit fontScale="90000"/>
          </a:bodyPr>
          <a:lstStyle/>
          <a:p>
            <a:r>
              <a:rPr lang="en-US" dirty="0"/>
              <a:t>This document explains the properties to describe a lane based on ASAM </a:t>
            </a:r>
            <a:r>
              <a:rPr lang="en-US" dirty="0" err="1"/>
              <a:t>OpenDrive</a:t>
            </a:r>
            <a:r>
              <a:rPr lang="en-US" dirty="0"/>
              <a:t> 1.6.  A driving lane is used as an example shown below.</a:t>
            </a:r>
          </a:p>
        </p:txBody>
      </p:sp>
      <p:pic>
        <p:nvPicPr>
          <p:cNvPr id="5" name="Picture 4">
            <a:extLst>
              <a:ext uri="{FF2B5EF4-FFF2-40B4-BE49-F238E27FC236}">
                <a16:creationId xmlns:a16="http://schemas.microsoft.com/office/drawing/2014/main" id="{3CBC9B2A-0A8A-71AC-2F59-33645D91848B}"/>
              </a:ext>
            </a:extLst>
          </p:cNvPr>
          <p:cNvPicPr>
            <a:picLocks noChangeAspect="1"/>
          </p:cNvPicPr>
          <p:nvPr/>
        </p:nvPicPr>
        <p:blipFill>
          <a:blip r:embed="rId2"/>
          <a:stretch>
            <a:fillRect/>
          </a:stretch>
        </p:blipFill>
        <p:spPr>
          <a:xfrm>
            <a:off x="96982" y="2346094"/>
            <a:ext cx="10515600" cy="3371158"/>
          </a:xfrm>
          <a:prstGeom prst="rect">
            <a:avLst/>
          </a:prstGeom>
        </p:spPr>
      </p:pic>
    </p:spTree>
    <p:extLst>
      <p:ext uri="{BB962C8B-B14F-4D97-AF65-F5344CB8AC3E}">
        <p14:creationId xmlns:p14="http://schemas.microsoft.com/office/powerpoint/2010/main" val="3182838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8766-A73D-36E8-EBA5-C237263D80BB}"/>
              </a:ext>
            </a:extLst>
          </p:cNvPr>
          <p:cNvSpPr>
            <a:spLocks noGrp="1"/>
          </p:cNvSpPr>
          <p:nvPr>
            <p:ph type="title"/>
          </p:nvPr>
        </p:nvSpPr>
        <p:spPr>
          <a:xfrm>
            <a:off x="318654" y="108816"/>
            <a:ext cx="10515600" cy="1325563"/>
          </a:xfrm>
        </p:spPr>
        <p:txBody>
          <a:bodyPr/>
          <a:lstStyle/>
          <a:p>
            <a:r>
              <a:rPr lang="en-US" dirty="0"/>
              <a:t>Step 1. Lane offset is described.</a:t>
            </a:r>
          </a:p>
        </p:txBody>
      </p:sp>
      <p:pic>
        <p:nvPicPr>
          <p:cNvPr id="4" name="Picture 3">
            <a:extLst>
              <a:ext uri="{FF2B5EF4-FFF2-40B4-BE49-F238E27FC236}">
                <a16:creationId xmlns:a16="http://schemas.microsoft.com/office/drawing/2014/main" id="{D6388158-FC1B-247E-8B0D-AF9FB5219642}"/>
              </a:ext>
            </a:extLst>
          </p:cNvPr>
          <p:cNvPicPr>
            <a:picLocks noChangeAspect="1"/>
          </p:cNvPicPr>
          <p:nvPr/>
        </p:nvPicPr>
        <p:blipFill>
          <a:blip r:embed="rId2"/>
          <a:stretch>
            <a:fillRect/>
          </a:stretch>
        </p:blipFill>
        <p:spPr>
          <a:xfrm>
            <a:off x="96982" y="2125869"/>
            <a:ext cx="11951801" cy="3831585"/>
          </a:xfrm>
          <a:prstGeom prst="rect">
            <a:avLst/>
          </a:prstGeom>
        </p:spPr>
      </p:pic>
      <p:sp>
        <p:nvSpPr>
          <p:cNvPr id="5" name="Rectangle 4">
            <a:extLst>
              <a:ext uri="{FF2B5EF4-FFF2-40B4-BE49-F238E27FC236}">
                <a16:creationId xmlns:a16="http://schemas.microsoft.com/office/drawing/2014/main" id="{A0ADFBB0-92D9-B416-3B18-1079AFE2B010}"/>
              </a:ext>
            </a:extLst>
          </p:cNvPr>
          <p:cNvSpPr/>
          <p:nvPr/>
        </p:nvSpPr>
        <p:spPr>
          <a:xfrm>
            <a:off x="401782" y="2313709"/>
            <a:ext cx="10557163" cy="221673"/>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851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8766-A73D-36E8-EBA5-C237263D80BB}"/>
              </a:ext>
            </a:extLst>
          </p:cNvPr>
          <p:cNvSpPr>
            <a:spLocks noGrp="1"/>
          </p:cNvSpPr>
          <p:nvPr>
            <p:ph type="title"/>
          </p:nvPr>
        </p:nvSpPr>
        <p:spPr>
          <a:xfrm>
            <a:off x="90054" y="76199"/>
            <a:ext cx="10515600" cy="665452"/>
          </a:xfrm>
        </p:spPr>
        <p:txBody>
          <a:bodyPr>
            <a:normAutofit/>
          </a:bodyPr>
          <a:lstStyle/>
          <a:p>
            <a:r>
              <a:rPr lang="en-US" sz="3600" dirty="0"/>
              <a:t>The attributes of lane offset are described below. </a:t>
            </a:r>
          </a:p>
        </p:txBody>
      </p:sp>
      <p:pic>
        <p:nvPicPr>
          <p:cNvPr id="3" name="Picture 2">
            <a:extLst>
              <a:ext uri="{FF2B5EF4-FFF2-40B4-BE49-F238E27FC236}">
                <a16:creationId xmlns:a16="http://schemas.microsoft.com/office/drawing/2014/main" id="{ACC36DEB-5F3C-00C1-F8FF-8542D7C82051}"/>
              </a:ext>
            </a:extLst>
          </p:cNvPr>
          <p:cNvPicPr>
            <a:picLocks noChangeAspect="1"/>
          </p:cNvPicPr>
          <p:nvPr/>
        </p:nvPicPr>
        <p:blipFill>
          <a:blip r:embed="rId2"/>
          <a:stretch>
            <a:fillRect/>
          </a:stretch>
        </p:blipFill>
        <p:spPr>
          <a:xfrm>
            <a:off x="3413491" y="741651"/>
            <a:ext cx="4886083" cy="6012873"/>
          </a:xfrm>
          <a:prstGeom prst="rect">
            <a:avLst/>
          </a:prstGeom>
        </p:spPr>
      </p:pic>
    </p:spTree>
    <p:extLst>
      <p:ext uri="{BB962C8B-B14F-4D97-AF65-F5344CB8AC3E}">
        <p14:creationId xmlns:p14="http://schemas.microsoft.com/office/powerpoint/2010/main" val="118777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8766-A73D-36E8-EBA5-C237263D80BB}"/>
              </a:ext>
            </a:extLst>
          </p:cNvPr>
          <p:cNvSpPr>
            <a:spLocks noGrp="1"/>
          </p:cNvSpPr>
          <p:nvPr>
            <p:ph type="title"/>
          </p:nvPr>
        </p:nvSpPr>
        <p:spPr>
          <a:xfrm>
            <a:off x="318654" y="108816"/>
            <a:ext cx="10515600" cy="1325563"/>
          </a:xfrm>
        </p:spPr>
        <p:txBody>
          <a:bodyPr/>
          <a:lstStyle/>
          <a:p>
            <a:r>
              <a:rPr lang="en-US" dirty="0"/>
              <a:t>Step 2. Lane section is described. </a:t>
            </a:r>
          </a:p>
        </p:txBody>
      </p:sp>
      <p:pic>
        <p:nvPicPr>
          <p:cNvPr id="4" name="Picture 3">
            <a:extLst>
              <a:ext uri="{FF2B5EF4-FFF2-40B4-BE49-F238E27FC236}">
                <a16:creationId xmlns:a16="http://schemas.microsoft.com/office/drawing/2014/main" id="{D6388158-FC1B-247E-8B0D-AF9FB5219642}"/>
              </a:ext>
            </a:extLst>
          </p:cNvPr>
          <p:cNvPicPr>
            <a:picLocks noChangeAspect="1"/>
          </p:cNvPicPr>
          <p:nvPr/>
        </p:nvPicPr>
        <p:blipFill>
          <a:blip r:embed="rId2"/>
          <a:stretch>
            <a:fillRect/>
          </a:stretch>
        </p:blipFill>
        <p:spPr>
          <a:xfrm>
            <a:off x="96982" y="2125869"/>
            <a:ext cx="11951801" cy="3831585"/>
          </a:xfrm>
          <a:prstGeom prst="rect">
            <a:avLst/>
          </a:prstGeom>
        </p:spPr>
      </p:pic>
      <p:sp>
        <p:nvSpPr>
          <p:cNvPr id="5" name="Rectangle 4">
            <a:extLst>
              <a:ext uri="{FF2B5EF4-FFF2-40B4-BE49-F238E27FC236}">
                <a16:creationId xmlns:a16="http://schemas.microsoft.com/office/drawing/2014/main" id="{A0ADFBB0-92D9-B416-3B18-1079AFE2B010}"/>
              </a:ext>
            </a:extLst>
          </p:cNvPr>
          <p:cNvSpPr/>
          <p:nvPr/>
        </p:nvSpPr>
        <p:spPr>
          <a:xfrm>
            <a:off x="401782" y="2486890"/>
            <a:ext cx="10557163" cy="221673"/>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3720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B5B-1171-2D38-69A3-A67F6AD7273B}"/>
              </a:ext>
            </a:extLst>
          </p:cNvPr>
          <p:cNvSpPr>
            <a:spLocks noGrp="1"/>
          </p:cNvSpPr>
          <p:nvPr>
            <p:ph type="title"/>
          </p:nvPr>
        </p:nvSpPr>
        <p:spPr>
          <a:xfrm>
            <a:off x="69273" y="108816"/>
            <a:ext cx="10515600" cy="1325563"/>
          </a:xfrm>
        </p:spPr>
        <p:txBody>
          <a:bodyPr/>
          <a:lstStyle/>
          <a:p>
            <a:r>
              <a:rPr lang="en-US" dirty="0"/>
              <a:t>The attributes of lane section are below.</a:t>
            </a:r>
          </a:p>
        </p:txBody>
      </p:sp>
      <p:pic>
        <p:nvPicPr>
          <p:cNvPr id="5" name="Picture 4">
            <a:extLst>
              <a:ext uri="{FF2B5EF4-FFF2-40B4-BE49-F238E27FC236}">
                <a16:creationId xmlns:a16="http://schemas.microsoft.com/office/drawing/2014/main" id="{9300438B-A611-904C-3C28-A2B2F06278E0}"/>
              </a:ext>
            </a:extLst>
          </p:cNvPr>
          <p:cNvPicPr>
            <a:picLocks noChangeAspect="1"/>
          </p:cNvPicPr>
          <p:nvPr/>
        </p:nvPicPr>
        <p:blipFill>
          <a:blip r:embed="rId2"/>
          <a:stretch>
            <a:fillRect/>
          </a:stretch>
        </p:blipFill>
        <p:spPr>
          <a:xfrm>
            <a:off x="471054" y="1128713"/>
            <a:ext cx="10534942" cy="4752542"/>
          </a:xfrm>
          <a:prstGeom prst="rect">
            <a:avLst/>
          </a:prstGeom>
        </p:spPr>
      </p:pic>
    </p:spTree>
    <p:extLst>
      <p:ext uri="{BB962C8B-B14F-4D97-AF65-F5344CB8AC3E}">
        <p14:creationId xmlns:p14="http://schemas.microsoft.com/office/powerpoint/2010/main" val="164019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4475-E13E-F2E9-1B43-269E9AC49B5B}"/>
              </a:ext>
            </a:extLst>
          </p:cNvPr>
          <p:cNvSpPr>
            <a:spLocks noGrp="1"/>
          </p:cNvSpPr>
          <p:nvPr>
            <p:ph type="title"/>
          </p:nvPr>
        </p:nvSpPr>
        <p:spPr>
          <a:xfrm>
            <a:off x="263237" y="164234"/>
            <a:ext cx="10515600" cy="1325563"/>
          </a:xfrm>
        </p:spPr>
        <p:txBody>
          <a:bodyPr/>
          <a:lstStyle/>
          <a:p>
            <a:r>
              <a:rPr lang="en-US" dirty="0"/>
              <a:t>Step 3. Whether this lane is left, center, or right is described. </a:t>
            </a:r>
          </a:p>
        </p:txBody>
      </p:sp>
      <p:pic>
        <p:nvPicPr>
          <p:cNvPr id="4" name="Picture 3">
            <a:extLst>
              <a:ext uri="{FF2B5EF4-FFF2-40B4-BE49-F238E27FC236}">
                <a16:creationId xmlns:a16="http://schemas.microsoft.com/office/drawing/2014/main" id="{B9A0013C-B07C-0D04-6613-E7E49C713FF6}"/>
              </a:ext>
            </a:extLst>
          </p:cNvPr>
          <p:cNvPicPr>
            <a:picLocks noChangeAspect="1"/>
          </p:cNvPicPr>
          <p:nvPr/>
        </p:nvPicPr>
        <p:blipFill>
          <a:blip r:embed="rId2"/>
          <a:stretch>
            <a:fillRect/>
          </a:stretch>
        </p:blipFill>
        <p:spPr>
          <a:xfrm>
            <a:off x="263237" y="2091233"/>
            <a:ext cx="11541247" cy="3699967"/>
          </a:xfrm>
          <a:prstGeom prst="rect">
            <a:avLst/>
          </a:prstGeom>
        </p:spPr>
      </p:pic>
      <p:sp>
        <p:nvSpPr>
          <p:cNvPr id="5" name="Rectangle 4">
            <a:extLst>
              <a:ext uri="{FF2B5EF4-FFF2-40B4-BE49-F238E27FC236}">
                <a16:creationId xmlns:a16="http://schemas.microsoft.com/office/drawing/2014/main" id="{EE8A3154-FFDD-F7BC-70F9-DBA3B6DBCA5D}"/>
              </a:ext>
            </a:extLst>
          </p:cNvPr>
          <p:cNvSpPr/>
          <p:nvPr/>
        </p:nvSpPr>
        <p:spPr>
          <a:xfrm>
            <a:off x="755278" y="2597726"/>
            <a:ext cx="10557163" cy="221673"/>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390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4475-E13E-F2E9-1B43-269E9AC49B5B}"/>
              </a:ext>
            </a:extLst>
          </p:cNvPr>
          <p:cNvSpPr>
            <a:spLocks noGrp="1"/>
          </p:cNvSpPr>
          <p:nvPr>
            <p:ph type="title"/>
          </p:nvPr>
        </p:nvSpPr>
        <p:spPr>
          <a:xfrm>
            <a:off x="263237" y="164234"/>
            <a:ext cx="10515600" cy="1325563"/>
          </a:xfrm>
        </p:spPr>
        <p:txBody>
          <a:bodyPr>
            <a:normAutofit fontScale="90000"/>
          </a:bodyPr>
          <a:lstStyle/>
          <a:p>
            <a:r>
              <a:rPr lang="en-US" dirty="0"/>
              <a:t>Step 4. Lane ID, type and level are described. Here we use the “driving” lane as example since this is the primary lane type we use. </a:t>
            </a:r>
          </a:p>
        </p:txBody>
      </p:sp>
      <p:pic>
        <p:nvPicPr>
          <p:cNvPr id="4" name="Picture 3">
            <a:extLst>
              <a:ext uri="{FF2B5EF4-FFF2-40B4-BE49-F238E27FC236}">
                <a16:creationId xmlns:a16="http://schemas.microsoft.com/office/drawing/2014/main" id="{B9A0013C-B07C-0D04-6613-E7E49C713FF6}"/>
              </a:ext>
            </a:extLst>
          </p:cNvPr>
          <p:cNvPicPr>
            <a:picLocks noChangeAspect="1"/>
          </p:cNvPicPr>
          <p:nvPr/>
        </p:nvPicPr>
        <p:blipFill>
          <a:blip r:embed="rId2"/>
          <a:stretch>
            <a:fillRect/>
          </a:stretch>
        </p:blipFill>
        <p:spPr>
          <a:xfrm>
            <a:off x="263237" y="2091233"/>
            <a:ext cx="11541247" cy="3699967"/>
          </a:xfrm>
          <a:prstGeom prst="rect">
            <a:avLst/>
          </a:prstGeom>
        </p:spPr>
      </p:pic>
      <p:sp>
        <p:nvSpPr>
          <p:cNvPr id="5" name="Rectangle 4">
            <a:extLst>
              <a:ext uri="{FF2B5EF4-FFF2-40B4-BE49-F238E27FC236}">
                <a16:creationId xmlns:a16="http://schemas.microsoft.com/office/drawing/2014/main" id="{EE8A3154-FFDD-F7BC-70F9-DBA3B6DBCA5D}"/>
              </a:ext>
            </a:extLst>
          </p:cNvPr>
          <p:cNvSpPr/>
          <p:nvPr/>
        </p:nvSpPr>
        <p:spPr>
          <a:xfrm>
            <a:off x="1129351" y="4177144"/>
            <a:ext cx="3137849" cy="20781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9052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8726488-633C-69C0-B5B3-1DD088C05B64}"/>
              </a:ext>
            </a:extLst>
          </p:cNvPr>
          <p:cNvSpPr txBox="1">
            <a:spLocks/>
          </p:cNvSpPr>
          <p:nvPr/>
        </p:nvSpPr>
        <p:spPr>
          <a:xfrm>
            <a:off x="263237" y="1642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Step 4. Attributes of a lane type are below.  </a:t>
            </a:r>
          </a:p>
        </p:txBody>
      </p:sp>
      <p:pic>
        <p:nvPicPr>
          <p:cNvPr id="6" name="Picture 5">
            <a:extLst>
              <a:ext uri="{FF2B5EF4-FFF2-40B4-BE49-F238E27FC236}">
                <a16:creationId xmlns:a16="http://schemas.microsoft.com/office/drawing/2014/main" id="{1F9889E0-40B9-1397-E271-F854848B87ED}"/>
              </a:ext>
            </a:extLst>
          </p:cNvPr>
          <p:cNvPicPr>
            <a:picLocks noChangeAspect="1"/>
          </p:cNvPicPr>
          <p:nvPr/>
        </p:nvPicPr>
        <p:blipFill>
          <a:blip r:embed="rId2"/>
          <a:stretch>
            <a:fillRect/>
          </a:stretch>
        </p:blipFill>
        <p:spPr>
          <a:xfrm>
            <a:off x="188336" y="1958254"/>
            <a:ext cx="11560320" cy="2677814"/>
          </a:xfrm>
          <a:prstGeom prst="rect">
            <a:avLst/>
          </a:prstGeom>
        </p:spPr>
      </p:pic>
    </p:spTree>
    <p:extLst>
      <p:ext uri="{BB962C8B-B14F-4D97-AF65-F5344CB8AC3E}">
        <p14:creationId xmlns:p14="http://schemas.microsoft.com/office/powerpoint/2010/main" val="4214401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305</Words>
  <Application>Microsoft Office PowerPoint</Application>
  <PresentationFormat>Widescreen</PresentationFormat>
  <Paragraphs>20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Description of lane properties</vt:lpstr>
      <vt:lpstr>This document explains the properties to describe a lane based on ASAM OpenDrive 1.6.  A driving lane is used as an example shown below.</vt:lpstr>
      <vt:lpstr>Step 1. Lane offset is described.</vt:lpstr>
      <vt:lpstr>The attributes of lane offset are described below. </vt:lpstr>
      <vt:lpstr>Step 2. Lane section is described. </vt:lpstr>
      <vt:lpstr>The attributes of lane section are below.</vt:lpstr>
      <vt:lpstr>Step 3. Whether this lane is left, center, or right is described. </vt:lpstr>
      <vt:lpstr>Step 4. Lane ID, type and level are described. Here we use the “driving” lane as example since this is the primary lane type we use. </vt:lpstr>
      <vt:lpstr>PowerPoint Presentation</vt:lpstr>
      <vt:lpstr>Step 5. Lane width is described.</vt:lpstr>
      <vt:lpstr>Step 5. Attributes of lane width are below. </vt:lpstr>
      <vt:lpstr>Step 6. Road mark is described.</vt:lpstr>
      <vt:lpstr>Step 6. Attributes of road mark are below. </vt:lpstr>
      <vt:lpstr>Step 7. Lane speed is described.</vt:lpstr>
      <vt:lpstr>Step 7. Attributes of speed are below.</vt:lpstr>
      <vt:lpstr>Step 8. UserData is described as “external” data. The attributes are not clearly defined in ASAM OpenDrive. However, this can usually be generated automatically by RoadRunner so it is not mandatory.</vt:lpstr>
      <vt:lpstr>The example files used in this document can be found at https://github.com/ivsg-psu/PathPlanning_MapTools_ParseXODR/blob/main/Data/XODRExport/XODRExport/RR/02ExportedFromScene/RR_Junction_highwayPassing.xodr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 of lane properties</dc:title>
  <dc:creator>Bai, Wushuang</dc:creator>
  <cp:lastModifiedBy>Bai, Wushuang</cp:lastModifiedBy>
  <cp:revision>1</cp:revision>
  <dcterms:created xsi:type="dcterms:W3CDTF">2023-08-29T17:41:56Z</dcterms:created>
  <dcterms:modified xsi:type="dcterms:W3CDTF">2023-08-29T19:05:05Z</dcterms:modified>
</cp:coreProperties>
</file>