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modernComment_104_BCA0CE27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DD8E620-39A0-6CB3-6466-AC854744F16C}" name="Craig Beal" initials="CB" userId="2ba698f1fdd97350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44"/>
    <p:restoredTop sz="94690"/>
  </p:normalViewPr>
  <p:slideViewPr>
    <p:cSldViewPr snapToGrid="0" snapToObjects="1">
      <p:cViewPr varScale="1">
        <p:scale>
          <a:sx n="87" d="100"/>
          <a:sy n="87" d="100"/>
        </p:scale>
        <p:origin x="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modernComment_104_BCA0CE2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25F0950-5837-8048-9D23-0DACB5BBD1D0}" authorId="{ADD8E620-39A0-6CB3-6466-AC854744F16C}" created="2022-03-25T21:14:08.90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164655143" sldId="260"/>
      <ac:spMk id="3" creationId="{F47E3397-DD83-5944-915F-B1C23D4146CB}"/>
      <ac:txMk cp="451" len="71">
        <ac:context len="686" hash="1500207409"/>
      </ac:txMk>
    </ac:txMkLst>
    <p188:pos x="8367793" y="3180328"/>
    <p188:txBody>
      <a:bodyPr/>
      <a:lstStyle/>
      <a:p>
        <a:r>
          <a:rPr lang="en-US"/>
          <a:t>Should these circular patch objects be represented by a set of points in addition to the primitive? If so, how dense should the points be?</a:t>
        </a:r>
      </a:p>
    </p188:txBody>
  </p188:cm>
  <p188:cm id="{5DFED73E-1F5F-844B-A495-66EB21FE938C}" authorId="{ADD8E620-39A0-6CB3-6466-AC854744F16C}" created="2022-03-25T21:14:45.53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164655143" sldId="260"/>
      <ac:spMk id="3" creationId="{F47E3397-DD83-5944-915F-B1C23D4146CB}"/>
      <ac:txMk cp="523" len="91">
        <ac:context len="686" hash="1500207409"/>
      </ac:txMk>
    </ac:txMkLst>
    <p188:pos x="10522058" y="3505792"/>
    <p188:txBody>
      <a:bodyPr/>
      <a:lstStyle/>
      <a:p>
        <a:r>
          <a:rPr lang="en-US"/>
          <a:t>Should these rectangular patch objects be represented by a set of points in addition to the primitive? If so, how dense should the points be?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F55F3-6C47-6F44-AA6F-8C97BF80ABB6}" type="datetimeFigureOut">
              <a:rPr lang="en-US" smtClean="0"/>
              <a:t>4/1/22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FB87A-38AE-FD43-80BF-6BA280226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6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FB87A-38AE-FD43-80BF-6BA2802268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7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FB87A-38AE-FD43-80BF-6BA2802268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94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3B410-C807-3645-88A4-76526EF45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4EBBAB-9082-6342-A261-DC95DF2A2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1AE89-036E-1741-AB60-FF9239A86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2132-7ACE-EE46-9408-A55182111835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85529-8205-C74B-BFD1-F0392F233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A379F-22EA-3F49-8A05-445692512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2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49AA7-451D-3146-9164-C2DBCC0B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B6CEA9-45D7-A742-B6FD-8EF6B5CCE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F97B7-C4BB-C645-B63A-B5607D7A9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2132-7ACE-EE46-9408-A55182111835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73AF7-5510-C242-8030-655BE41EF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262C4-C9FC-D849-BFB4-647EB87C9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89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94DE10-C525-D94F-947C-BD4CE949D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10050-DBB8-2B43-85F2-3590A4117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BFB75-A3ED-B649-9969-5D7416150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2132-7ACE-EE46-9408-A55182111835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9BAFC-5D7F-064A-A72D-3A0A097B6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03FC3-CDD8-414E-A868-1A9EDD606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9B894-0CEE-3E48-AE8E-3FD47E337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7F901-BC0C-D445-870F-EDD75E5A2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3647D-981F-324B-B792-9356942A1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2132-7ACE-EE46-9408-A55182111835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47D3D-B936-6A41-BC48-0CFE7C9D5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2A7BC-2EBF-DE4F-8A52-4678D52A6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18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FBD98-A211-3C4C-A9CD-1FC5CFA51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1869A-64B6-1648-8960-E7A3E03B4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4FA8C-8668-1546-BEAC-90F9D932D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2132-7ACE-EE46-9408-A55182111835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AACEA-4B18-B14A-8800-E35A676E0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47165-AB9C-364E-8070-50ED963DD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3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CAC71-373C-344F-A3A7-F218CE2C4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FDD59-C715-1444-B2C6-E56944692F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88998-ECC3-BB4D-A327-861F73D39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13132-D41D-9340-9FEC-3B8EBC27A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2132-7ACE-EE46-9408-A55182111835}" type="datetimeFigureOut">
              <a:rPr lang="en-US" smtClean="0"/>
              <a:t>4/1/22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82EBB-2C06-3F4A-B1F3-106D17501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52E0D-CA56-344C-A6DB-ACA7327BC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16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A800B-22F7-724F-BA05-4F8F0A6C4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2F6A3-70D5-E242-9935-D3CB1BC95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EAB84-5D8A-5140-8CCF-C521BB93D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F62DC-EBB4-F64F-A4E3-3C11ABA916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47C845-8408-7042-916C-0F91A7506A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2A0084-E5D7-0546-8336-1A85D2F8B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2132-7ACE-EE46-9408-A55182111835}" type="datetimeFigureOut">
              <a:rPr lang="en-US" smtClean="0"/>
              <a:t>4/1/22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4F335A-3D39-3946-9E6E-2CDB2AE72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604E02-9A58-3642-A37D-0FDC88B13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76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52951-1920-3949-8C8F-B5078B221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D98654-A394-2246-8A53-4E3A62A49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2132-7ACE-EE46-9408-A55182111835}" type="datetimeFigureOut">
              <a:rPr lang="en-US" smtClean="0"/>
              <a:t>4/1/22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0BE8BC-92B7-3E45-A5A9-63E4C20CF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16B13-3A11-1B4E-A0E3-FA39C83C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03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186CFD-CAB9-D641-9753-20807F01B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2132-7ACE-EE46-9408-A55182111835}" type="datetimeFigureOut">
              <a:rPr lang="en-US" smtClean="0"/>
              <a:t>4/1/22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CC1419-42CD-3F44-9F2D-DB5AA6250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16101-CCA0-2845-BA06-BB67DF256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21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59436-A6C9-E645-A0BD-C78A2698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43ADB-E5F1-994B-996E-5B2901D8C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BC1B9-9691-3240-814C-B37A78141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43673-BCC1-1345-811D-6852E06C8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2132-7ACE-EE46-9408-A55182111835}" type="datetimeFigureOut">
              <a:rPr lang="en-US" smtClean="0"/>
              <a:t>4/1/22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69D6A-89B4-8C42-8371-564C6C304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45FBF-B00C-BF4D-9CBB-A5C68BC68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4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41BDF-B076-CF4A-9121-5E1E98A0B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2C13EE-4065-EA44-A260-9B3A96163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CFEC6-39CE-3041-B0E8-35377C570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31BFA-F592-E440-B8F3-F71F46786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2132-7ACE-EE46-9408-A55182111835}" type="datetimeFigureOut">
              <a:rPr lang="en-US" smtClean="0"/>
              <a:t>4/1/22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54856-B9CA-AA41-9579-94B53DC1F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4D69C-5894-5A41-BCB0-D28DD59B3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0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E8024-1FE3-2C4D-A1D6-E7E8B2577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213E8-C728-0146-9387-E37126CDB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4F176-CF9C-914E-AC58-CBD02F95C3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42132-7ACE-EE46-9408-A55182111835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AFE27-9E6B-8941-876B-EF16542404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088DD-2937-8B4E-8D33-47DC8F692B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2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4_BCA0CE2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FF947-3591-564A-BFEC-6BCFAF14E2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OpenDRIVE</a:t>
            </a:r>
            <a:r>
              <a:rPr lang="en-US" dirty="0"/>
              <a:t> XODR Maps -&gt; MATLAB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751459-E8B4-C546-823E-17C94472C2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Prof. Craig Beal</a:t>
            </a:r>
          </a:p>
          <a:p>
            <a:r>
              <a:rPr lang="en-US" dirty="0"/>
              <a:t>Bucknell University</a:t>
            </a:r>
          </a:p>
          <a:p>
            <a:r>
              <a:rPr lang="en-US" dirty="0"/>
              <a:t>3.25.22</a:t>
            </a:r>
          </a:p>
        </p:txBody>
      </p:sp>
    </p:spTree>
    <p:extLst>
      <p:ext uri="{BB962C8B-B14F-4D97-AF65-F5344CB8AC3E}">
        <p14:creationId xmlns:p14="http://schemas.microsoft.com/office/powerpoint/2010/main" val="78966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42987-35F8-5749-85AF-3BE0AB19C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OpenDRIVE</a:t>
            </a:r>
            <a:r>
              <a:rPr lang="en-US" dirty="0"/>
              <a:t> XODR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B37A4-6B34-664D-B338-6337F2513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7"/>
            <a:ext cx="12192000" cy="549592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Roads are defined in a hierarchical XML format</a:t>
            </a:r>
          </a:p>
          <a:p>
            <a:pPr lvl="1"/>
            <a:r>
              <a:rPr lang="en-US" dirty="0" err="1"/>
              <a:t>OpenDRIVE</a:t>
            </a:r>
            <a:endParaRPr lang="en-US" dirty="0"/>
          </a:p>
          <a:p>
            <a:pPr lvl="2"/>
            <a:r>
              <a:rPr lang="en-US" dirty="0"/>
              <a:t>Header </a:t>
            </a:r>
            <a:r>
              <a:rPr lang="en-US" dirty="0">
                <a:sym typeface="Wingdings" pitchFamily="2" charset="2"/>
              </a:rPr>
              <a:t> bounding box defined by west, east, south, north limit values</a:t>
            </a:r>
            <a:endParaRPr lang="en-US" dirty="0"/>
          </a:p>
          <a:p>
            <a:pPr lvl="2"/>
            <a:r>
              <a:rPr lang="en-US" dirty="0"/>
              <a:t>Roads (multiple)</a:t>
            </a:r>
          </a:p>
          <a:p>
            <a:pPr lvl="3"/>
            <a:r>
              <a:rPr lang="en-US" dirty="0"/>
              <a:t>Planview</a:t>
            </a:r>
          </a:p>
          <a:p>
            <a:pPr lvl="4"/>
            <a:r>
              <a:rPr lang="en-US" dirty="0"/>
              <a:t>Geometry (multiple)</a:t>
            </a:r>
          </a:p>
          <a:p>
            <a:pPr lvl="5"/>
            <a:r>
              <a:rPr lang="en-US" dirty="0"/>
              <a:t>Line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start point in E,N </a:t>
            </a:r>
            <a:r>
              <a:rPr lang="en-US" dirty="0" err="1"/>
              <a:t>coords</a:t>
            </a:r>
            <a:r>
              <a:rPr lang="en-US" dirty="0"/>
              <a:t>, start point in s </a:t>
            </a:r>
            <a:r>
              <a:rPr lang="en-US" dirty="0" err="1"/>
              <a:t>coord</a:t>
            </a:r>
            <a:r>
              <a:rPr lang="en-US" dirty="0"/>
              <a:t>, heading, length</a:t>
            </a:r>
          </a:p>
          <a:p>
            <a:pPr lvl="5"/>
            <a:r>
              <a:rPr lang="en-US" dirty="0"/>
              <a:t>Arc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start point in E,N </a:t>
            </a:r>
            <a:r>
              <a:rPr lang="en-US" dirty="0" err="1"/>
              <a:t>coords</a:t>
            </a:r>
            <a:r>
              <a:rPr lang="en-US" dirty="0"/>
              <a:t>, start point in s </a:t>
            </a:r>
            <a:r>
              <a:rPr lang="en-US" dirty="0" err="1"/>
              <a:t>coord</a:t>
            </a:r>
            <a:r>
              <a:rPr lang="en-US" dirty="0"/>
              <a:t>, initial heading, length, curvature</a:t>
            </a:r>
          </a:p>
          <a:p>
            <a:pPr lvl="5"/>
            <a:r>
              <a:rPr lang="en-US" dirty="0"/>
              <a:t>Spiral </a:t>
            </a:r>
            <a:r>
              <a:rPr lang="en-US" dirty="0">
                <a:sym typeface="Wingdings" pitchFamily="2" charset="2"/>
              </a:rPr>
              <a:t> start point in E,N </a:t>
            </a:r>
            <a:r>
              <a:rPr lang="en-US" dirty="0" err="1">
                <a:sym typeface="Wingdings" pitchFamily="2" charset="2"/>
              </a:rPr>
              <a:t>coords</a:t>
            </a:r>
            <a:r>
              <a:rPr lang="en-US" dirty="0">
                <a:sym typeface="Wingdings" pitchFamily="2" charset="2"/>
              </a:rPr>
              <a:t>, start point in s </a:t>
            </a:r>
            <a:r>
              <a:rPr lang="en-US" dirty="0" err="1">
                <a:sym typeface="Wingdings" pitchFamily="2" charset="2"/>
              </a:rPr>
              <a:t>coord</a:t>
            </a:r>
            <a:r>
              <a:rPr lang="en-US" dirty="0">
                <a:sym typeface="Wingdings" pitchFamily="2" charset="2"/>
              </a:rPr>
              <a:t>, initial heading, length, initial curvature, ending curvature</a:t>
            </a:r>
          </a:p>
          <a:p>
            <a:pPr lvl="5"/>
            <a:r>
              <a:rPr lang="en-US" dirty="0"/>
              <a:t>Parametric polynomial</a:t>
            </a:r>
          </a:p>
          <a:p>
            <a:pPr lvl="3"/>
            <a:r>
              <a:rPr lang="en-US" dirty="0"/>
              <a:t>Objects</a:t>
            </a:r>
          </a:p>
          <a:p>
            <a:pPr lvl="4"/>
            <a:r>
              <a:rPr lang="en-US" dirty="0"/>
              <a:t>Object (multiple)</a:t>
            </a:r>
          </a:p>
          <a:p>
            <a:pPr lvl="5"/>
            <a:r>
              <a:rPr lang="en-US" dirty="0"/>
              <a:t>Location of object origin in S,T </a:t>
            </a:r>
            <a:r>
              <a:rPr lang="en-US" dirty="0" err="1"/>
              <a:t>coords</a:t>
            </a:r>
            <a:endParaRPr lang="en-US" dirty="0"/>
          </a:p>
          <a:p>
            <a:pPr lvl="5"/>
            <a:r>
              <a:rPr lang="en-US" dirty="0"/>
              <a:t>Bounding box (length, width or radius of circle in </a:t>
            </a:r>
            <a:r>
              <a:rPr lang="en-US" dirty="0" err="1"/>
              <a:t>u,v</a:t>
            </a:r>
            <a:r>
              <a:rPr lang="en-US" dirty="0"/>
              <a:t> </a:t>
            </a:r>
            <a:r>
              <a:rPr lang="en-US" dirty="0" err="1"/>
              <a:t>coords</a:t>
            </a:r>
            <a:r>
              <a:rPr lang="en-US" dirty="0"/>
              <a:t>)</a:t>
            </a:r>
          </a:p>
          <a:p>
            <a:pPr lvl="5"/>
            <a:r>
              <a:rPr lang="en-US" dirty="0"/>
              <a:t>Outline</a:t>
            </a:r>
          </a:p>
          <a:p>
            <a:pPr lvl="6"/>
            <a:r>
              <a:rPr lang="en-US" dirty="0"/>
              <a:t>Corners in S,T </a:t>
            </a:r>
            <a:r>
              <a:rPr lang="en-US" dirty="0" err="1"/>
              <a:t>coords</a:t>
            </a:r>
            <a:r>
              <a:rPr lang="en-US" dirty="0"/>
              <a:t> or local </a:t>
            </a:r>
            <a:r>
              <a:rPr lang="en-US" dirty="0" err="1"/>
              <a:t>u,v</a:t>
            </a:r>
            <a:r>
              <a:rPr lang="en-US" dirty="0"/>
              <a:t> </a:t>
            </a:r>
            <a:r>
              <a:rPr lang="en-US" dirty="0" err="1"/>
              <a:t>coords</a:t>
            </a:r>
            <a:endParaRPr lang="en-US" dirty="0"/>
          </a:p>
          <a:p>
            <a:pPr lvl="5"/>
            <a:r>
              <a:rPr lang="en-US" dirty="0"/>
              <a:t>Repeat element to repeat objects with linearly varying parameters</a:t>
            </a:r>
          </a:p>
          <a:p>
            <a:r>
              <a:rPr lang="en-US" dirty="0" err="1"/>
              <a:t>OpenDRIVE</a:t>
            </a:r>
            <a:r>
              <a:rPr lang="en-US" dirty="0"/>
              <a:t> 2.0 will break almost everything that depends on these definitions!!!</a:t>
            </a:r>
          </a:p>
        </p:txBody>
      </p:sp>
    </p:spTree>
    <p:extLst>
      <p:ext uri="{BB962C8B-B14F-4D97-AF65-F5344CB8AC3E}">
        <p14:creationId xmlns:p14="http://schemas.microsoft.com/office/powerpoint/2010/main" val="2353100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5B6FB-CA95-BA47-A2EC-C987EC6D5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OpenDRIVE</a:t>
            </a:r>
            <a:r>
              <a:rPr lang="en-US" dirty="0"/>
              <a:t> -&gt;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B05A8-E34C-5546-A3CE-EF0F6C979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2192000" cy="5495927"/>
          </a:xfrm>
        </p:spPr>
        <p:txBody>
          <a:bodyPr/>
          <a:lstStyle/>
          <a:p>
            <a:r>
              <a:rPr lang="en-US" dirty="0"/>
              <a:t>Importing </a:t>
            </a:r>
            <a:r>
              <a:rPr lang="en-US" dirty="0" err="1"/>
              <a:t>OpenDRIVE</a:t>
            </a:r>
            <a:r>
              <a:rPr lang="en-US" dirty="0"/>
              <a:t> data to MATLAB is fairly straightforward</a:t>
            </a:r>
          </a:p>
          <a:p>
            <a:pPr lvl="1"/>
            <a:r>
              <a:rPr lang="en-US" dirty="0"/>
              <a:t>There exist several xml2struct tools that can convert the XML into a MATLAB structure that preserves the hierarchy of the </a:t>
            </a:r>
            <a:r>
              <a:rPr lang="en-US" dirty="0" err="1"/>
              <a:t>OpenDRIVE</a:t>
            </a:r>
            <a:r>
              <a:rPr lang="en-US" dirty="0"/>
              <a:t> road structure.</a:t>
            </a:r>
          </a:p>
          <a:p>
            <a:pPr lvl="1"/>
            <a:r>
              <a:rPr lang="en-US" dirty="0"/>
              <a:t>Interpretation of the XML is so-so:</a:t>
            </a:r>
          </a:p>
          <a:p>
            <a:pPr lvl="2"/>
            <a:r>
              <a:rPr lang="en-US" dirty="0"/>
              <a:t>Fields are properly labeled according to the associated XML element</a:t>
            </a:r>
          </a:p>
          <a:p>
            <a:pPr lvl="2"/>
            <a:r>
              <a:rPr lang="en-US" dirty="0"/>
              <a:t>Multiple fields (e.g. roads, geometry elements of a road, objects) are listed in structure arrays, which make sense</a:t>
            </a:r>
          </a:p>
          <a:p>
            <a:pPr lvl="2"/>
            <a:r>
              <a:rPr lang="en-US" dirty="0"/>
              <a:t>All data values at the lowest level of the “tree” are represented in strings and must be converted with str2num() or str2double() for calculations in MATLAB</a:t>
            </a:r>
          </a:p>
          <a:p>
            <a:pPr lvl="2"/>
            <a:r>
              <a:rPr lang="en-US" dirty="0"/>
              <a:t>Every element has a separate “Attributes” structure rather than including the attributes in the element itself, leading to “deeper” addressing of the actual data</a:t>
            </a:r>
          </a:p>
        </p:txBody>
      </p:sp>
    </p:spTree>
    <p:extLst>
      <p:ext uri="{BB962C8B-B14F-4D97-AF65-F5344CB8AC3E}">
        <p14:creationId xmlns:p14="http://schemas.microsoft.com/office/powerpoint/2010/main" val="1040537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E5DE5-E8EF-E547-92DF-4302DBB5E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r>
              <a:rPr lang="en-US" dirty="0"/>
              <a:t>Good parts of </a:t>
            </a:r>
            <a:r>
              <a:rPr lang="en-US" dirty="0" err="1"/>
              <a:t>OpenDRIVE</a:t>
            </a:r>
            <a:r>
              <a:rPr lang="en-US" dirty="0"/>
              <a:t> structure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47D49-096D-AE45-8BB4-6795502A7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7"/>
            <a:ext cx="12192000" cy="5495927"/>
          </a:xfrm>
        </p:spPr>
        <p:txBody>
          <a:bodyPr/>
          <a:lstStyle/>
          <a:p>
            <a:r>
              <a:rPr lang="en-US" dirty="0"/>
              <a:t>Cell arrays are used anywhere multiple elements exist at a level</a:t>
            </a:r>
          </a:p>
          <a:p>
            <a:pPr lvl="1"/>
            <a:r>
              <a:rPr lang="en-US" dirty="0"/>
              <a:t>Easy to iterate over the cell arrays (though requires loops)</a:t>
            </a:r>
          </a:p>
          <a:p>
            <a:r>
              <a:rPr lang="en-US" dirty="0"/>
              <a:t>Easy to compute (X,Y) </a:t>
            </a:r>
            <a:r>
              <a:rPr lang="en-US" dirty="0" err="1"/>
              <a:t>coords</a:t>
            </a:r>
            <a:r>
              <a:rPr lang="en-US" dirty="0"/>
              <a:t> from (S,T) representation</a:t>
            </a:r>
          </a:p>
          <a:p>
            <a:r>
              <a:rPr lang="en-US" dirty="0"/>
              <a:t>Each segment has initial pose (x0,y0), h0 and s0 plus the geometry descriptors and can thus be loaded/plotted separately from the others</a:t>
            </a:r>
          </a:p>
          <a:p>
            <a:r>
              <a:rPr lang="en-US" dirty="0"/>
              <a:t>Objects can be “indexed” by station to determine which segment to compute the geometry from</a:t>
            </a:r>
          </a:p>
          <a:p>
            <a:pPr lvl="1"/>
            <a:r>
              <a:rPr lang="en-US" dirty="0"/>
              <a:t>The initial pose of the segment allows for “local” computations using the segment initial values rather than referencing the road start</a:t>
            </a:r>
          </a:p>
        </p:txBody>
      </p:sp>
    </p:spTree>
    <p:extLst>
      <p:ext uri="{BB962C8B-B14F-4D97-AF65-F5344CB8AC3E}">
        <p14:creationId xmlns:p14="http://schemas.microsoft.com/office/powerpoint/2010/main" val="3420980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E5DE5-E8EF-E547-92DF-4302DBB5E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Bad parts of </a:t>
            </a:r>
            <a:r>
              <a:rPr lang="en-US" dirty="0" err="1"/>
              <a:t>OpenDRIVE</a:t>
            </a:r>
            <a:r>
              <a:rPr lang="en-US" dirty="0"/>
              <a:t> structure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47D49-096D-AE45-8BB4-6795502A7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2192000" cy="549592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xml2struct function produces inconsistent structure hierarchies when layers contain only a single element</a:t>
            </a:r>
          </a:p>
          <a:p>
            <a:pPr lvl="1"/>
            <a:r>
              <a:rPr lang="en-US" dirty="0"/>
              <a:t>Cell arrays of structures for multiples, structure for singles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Addressed by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fcn_RoadSeg_convertXODRtoMATLABStruct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  <a:p>
            <a:r>
              <a:rPr lang="en-US" dirty="0"/>
              <a:t>Reliant on proper XODR formatting to ensure segment ordering is correct (in order of increasing station)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Addressed by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fcn_RoadSeg_XODRSegmentChecks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dirty="0"/>
          </a:p>
          <a:p>
            <a:r>
              <a:rPr lang="en-US" dirty="0"/>
              <a:t>Malformed segments or inconsistencies in XODR will transfer through to the MATLAB structure</a:t>
            </a:r>
          </a:p>
          <a:p>
            <a:pPr lvl="1"/>
            <a:r>
              <a:rPr lang="en-US" dirty="0"/>
              <a:t>May need to have a MATLAB routine to check that (</a:t>
            </a:r>
            <a:r>
              <a:rPr lang="en-US" dirty="0" err="1"/>
              <a:t>xF,yF</a:t>
            </a:r>
            <a:r>
              <a:rPr lang="en-US" dirty="0"/>
              <a:t>) as well as </a:t>
            </a:r>
            <a:r>
              <a:rPr lang="en-US" dirty="0" err="1"/>
              <a:t>hF</a:t>
            </a:r>
            <a:r>
              <a:rPr lang="en-US" dirty="0"/>
              <a:t> at </a:t>
            </a:r>
            <a:r>
              <a:rPr lang="en-US" dirty="0" err="1"/>
              <a:t>sF</a:t>
            </a:r>
            <a:r>
              <a:rPr lang="en-US" dirty="0"/>
              <a:t> matches with (x0,y0) as well as h0 at s0 of the next segment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Addressed by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fcn_RoadSeg_XODRSegmentChecks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  <a:p>
            <a:r>
              <a:rPr lang="en-US" dirty="0"/>
              <a:t>Need a separate lookup table to correlate objects with road geometry segments</a:t>
            </a:r>
          </a:p>
          <a:p>
            <a:r>
              <a:rPr lang="en-US" dirty="0"/>
              <a:t>Objects do not have any built-in attributes for appearance (e.g. color)</a:t>
            </a:r>
          </a:p>
          <a:p>
            <a:pPr lvl="1"/>
            <a:r>
              <a:rPr lang="en-US" dirty="0"/>
              <a:t>Can be stored in &lt;</a:t>
            </a:r>
            <a:r>
              <a:rPr lang="en-US" dirty="0" err="1"/>
              <a:t>userData</a:t>
            </a:r>
            <a:r>
              <a:rPr lang="en-US" dirty="0"/>
              <a:t>&gt; within the object elements</a:t>
            </a:r>
          </a:p>
        </p:txBody>
      </p:sp>
    </p:spTree>
    <p:extLst>
      <p:ext uri="{BB962C8B-B14F-4D97-AF65-F5344CB8AC3E}">
        <p14:creationId xmlns:p14="http://schemas.microsoft.com/office/powerpoint/2010/main" val="856063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23AE9-566E-C645-9527-E867D6DD0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98902"/>
          </a:xfrm>
        </p:spPr>
        <p:txBody>
          <a:bodyPr/>
          <a:lstStyle/>
          <a:p>
            <a:r>
              <a:rPr lang="en-US" dirty="0"/>
              <a:t>Needed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E3397-DD83-5944-915F-B1C23D414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8903"/>
            <a:ext cx="12192000" cy="5959095"/>
          </a:xfrm>
        </p:spPr>
        <p:txBody>
          <a:bodyPr/>
          <a:lstStyle/>
          <a:p>
            <a:r>
              <a:rPr lang="en-US" dirty="0" err="1"/>
              <a:t>OpenDRIVE</a:t>
            </a:r>
            <a:r>
              <a:rPr lang="en-US" dirty="0"/>
              <a:t> to MATLAB work zone scenario</a:t>
            </a:r>
          </a:p>
          <a:p>
            <a:pPr lvl="1"/>
            <a:r>
              <a:rPr lang="en-US" dirty="0" err="1"/>
              <a:t>OpenDRIVE</a:t>
            </a:r>
            <a:r>
              <a:rPr lang="en-US" dirty="0"/>
              <a:t> to road reference line</a:t>
            </a:r>
          </a:p>
          <a:p>
            <a:pPr lvl="2"/>
            <a:r>
              <a:rPr lang="en-US" dirty="0"/>
              <a:t>Extract X,Y points, generate path, convert to traversal</a:t>
            </a:r>
          </a:p>
          <a:p>
            <a:pPr lvl="2"/>
            <a:r>
              <a:rPr lang="en-US" dirty="0"/>
              <a:t>Plot using the traversal plotting functions in the path library</a:t>
            </a:r>
          </a:p>
          <a:p>
            <a:pPr lvl="1"/>
            <a:r>
              <a:rPr lang="en-US" dirty="0" err="1"/>
              <a:t>OpenDRIVE</a:t>
            </a:r>
            <a:r>
              <a:rPr lang="en-US" dirty="0"/>
              <a:t> to lane boundaries</a:t>
            </a:r>
          </a:p>
          <a:p>
            <a:pPr lvl="2"/>
            <a:r>
              <a:rPr lang="en-US" dirty="0"/>
              <a:t>Extract X,Y points, generate path, convert to traversal</a:t>
            </a:r>
          </a:p>
          <a:p>
            <a:pPr lvl="2"/>
            <a:r>
              <a:rPr lang="en-US" dirty="0"/>
              <a:t>Plot using the traversal plotting functions in the path library</a:t>
            </a:r>
          </a:p>
          <a:p>
            <a:pPr lvl="1"/>
            <a:r>
              <a:rPr lang="en-US" dirty="0" err="1"/>
              <a:t>OpenDRIVE</a:t>
            </a:r>
            <a:r>
              <a:rPr lang="en-US" dirty="0"/>
              <a:t> to world objects</a:t>
            </a:r>
          </a:p>
          <a:p>
            <a:pPr lvl="2"/>
            <a:r>
              <a:rPr lang="en-US" dirty="0"/>
              <a:t>If </a:t>
            </a:r>
            <a:r>
              <a:rPr lang="en-US" dirty="0" err="1"/>
              <a:t>cornerroad</a:t>
            </a:r>
            <a:r>
              <a:rPr lang="en-US" dirty="0"/>
              <a:t> or </a:t>
            </a:r>
            <a:r>
              <a:rPr lang="en-US" dirty="0" err="1"/>
              <a:t>cornerlocal</a:t>
            </a:r>
            <a:r>
              <a:rPr lang="en-US" dirty="0"/>
              <a:t> provided, extract X,Y points, convert to patch object</a:t>
            </a:r>
          </a:p>
          <a:p>
            <a:pPr lvl="2"/>
            <a:r>
              <a:rPr lang="en-US" dirty="0"/>
              <a:t>If only radius provided, create circular patch object at given location</a:t>
            </a:r>
          </a:p>
          <a:p>
            <a:pPr lvl="2"/>
            <a:r>
              <a:rPr lang="en-US" dirty="0"/>
              <a:t>If only heading, length, width provided, create rectangular patch object at given location </a:t>
            </a:r>
          </a:p>
          <a:p>
            <a:pPr lvl="2"/>
            <a:r>
              <a:rPr lang="en-US" dirty="0"/>
              <a:t>Plot patch objects using the patch plot functions in the patch library</a:t>
            </a:r>
          </a:p>
        </p:txBody>
      </p:sp>
    </p:spTree>
    <p:extLst>
      <p:ext uri="{BB962C8B-B14F-4D97-AF65-F5344CB8AC3E}">
        <p14:creationId xmlns:p14="http://schemas.microsoft.com/office/powerpoint/2010/main" val="316465514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4398</TotalTime>
  <Words>717</Words>
  <Application>Microsoft Macintosh PowerPoint</Application>
  <PresentationFormat>Widescreen</PresentationFormat>
  <Paragraphs>65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OpenDRIVE XODR Maps -&gt; MATLAB</vt:lpstr>
      <vt:lpstr>OpenDRIVE XODR</vt:lpstr>
      <vt:lpstr>OpenDRIVE -&gt; MATLAB</vt:lpstr>
      <vt:lpstr>Good parts of OpenDRIVE structure in MATLAB</vt:lpstr>
      <vt:lpstr>Bad parts of OpenDRIVE structure in MATLAB</vt:lpstr>
      <vt:lpstr>Needed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&lt;-&gt; OpenDrive XODR Maps</dc:title>
  <dc:creator>Craig Beal</dc:creator>
  <cp:lastModifiedBy>Craig Beal</cp:lastModifiedBy>
  <cp:revision>9</cp:revision>
  <dcterms:created xsi:type="dcterms:W3CDTF">2022-03-25T10:44:17Z</dcterms:created>
  <dcterms:modified xsi:type="dcterms:W3CDTF">2022-04-01T22:50:22Z</dcterms:modified>
</cp:coreProperties>
</file>