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BCA0CE2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D8E620-39A0-6CB3-6466-AC854744F16C}" name="Craig Beal" initials="CB" userId="2ba698f1fdd973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4"/>
    <p:restoredTop sz="94690"/>
  </p:normalViewPr>
  <p:slideViewPr>
    <p:cSldViewPr snapToGrid="0" snapToObjects="1">
      <p:cViewPr varScale="1">
        <p:scale>
          <a:sx n="87" d="100"/>
          <a:sy n="8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4_BCA0CE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5F0950-5837-8048-9D23-0DACB5BBD1D0}" authorId="{ADD8E620-39A0-6CB3-6466-AC854744F16C}" created="2022-03-25T21:14:08.90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451" len="71">
        <ac:context len="686" hash="1500207409"/>
      </ac:txMk>
    </ac:txMkLst>
    <p188:pos x="8367793" y="3180328"/>
    <p188:txBody>
      <a:bodyPr/>
      <a:lstStyle/>
      <a:p>
        <a:r>
          <a:rPr lang="en-US"/>
          <a:t>Should these circular patch objects be represented by a set of points in addition to the primitive? If so, how dense should the points be?</a:t>
        </a:r>
      </a:p>
    </p188:txBody>
  </p188:cm>
  <p188:cm id="{5DFED73E-1F5F-844B-A495-66EB21FE938C}" authorId="{ADD8E620-39A0-6CB3-6466-AC854744F16C}" created="2022-03-25T21:14:45.5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523" len="91">
        <ac:context len="686" hash="1500207409"/>
      </ac:txMk>
    </ac:txMkLst>
    <p188:pos x="10522058" y="3505792"/>
    <p188:txBody>
      <a:bodyPr/>
      <a:lstStyle/>
      <a:p>
        <a:r>
          <a:rPr lang="en-US"/>
          <a:t>Should these rectangular patch objects be represented by a set of points in addition to the primitive? If so, how dense should the points be?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5F3-6C47-6F44-AA6F-8C97BF80ABB6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B87A-38AE-FD43-80BF-6BA28022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410-C807-3645-88A4-76526EF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BBAB-9082-6342-A261-DC95DF2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E89-036E-1741-AB60-FF9239A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5529-8205-C74B-BFD1-F0392F2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79F-22EA-3F49-8A05-445692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A7-451D-3146-9164-C2DBCC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CEA9-45D7-A742-B6FD-8EF6B5CC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97B7-C4BB-C645-B63A-B5607D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AF7-5510-C242-8030-655BE41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2C4-C9FC-D849-BFB4-647EB87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E10-C525-D94F-947C-BD4CE949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0050-DBB8-2B43-85F2-3590A411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B75-A3ED-B649-9969-5D74161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BAFC-5D7F-064A-A72D-3A0A097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3FC3-CDD8-414E-A868-1A9EDD6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B894-0CEE-3E48-AE8E-3FD47E3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901-BC0C-D445-870F-EDD75E5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647D-981F-324B-B792-935694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D3D-B936-6A41-BC48-0CFE7C9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A7BC-2EBF-DE4F-8A52-4678D52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98-A211-3C4C-A9CD-1FC5CFA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869A-64B6-1648-8960-E7A3E03B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A8C-8668-1546-BEAC-90F9D93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CEA-4B18-B14A-8800-E35A676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7165-AB9C-364E-8070-50ED963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C71-373C-344F-A3A7-F218CE2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D59-C715-1444-B2C6-E5694469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998-ECC3-BB4D-A327-861F73D3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3132-D41D-9340-9FEC-3B8EBC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EBB-2C06-3F4A-B1F3-106D175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2E0D-CA56-344C-A6DB-ACA732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0B-22F7-724F-BA05-4F8F0A6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F6A3-70D5-E242-9935-D3CB1BC9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AB84-5D8A-5140-8CCF-C521BB93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62DC-EBB4-F64F-A4E3-3C11ABA9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C845-8408-7042-916C-0F91A7506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A0084-E5D7-0546-8336-1A85D2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335A-3D39-3946-9E6E-2CDB2AE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E02-9A58-3642-A37D-0FDC88B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951-1920-3949-8C8F-B5078B2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8654-A394-2246-8A53-4E3A62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BE8BC-92B7-3E45-A5A9-63E4C20C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6B13-3A11-1B4E-A0E3-FA39C83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6CFD-CAB9-D641-9753-20807F0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1419-42CD-3F44-9F2D-DB5AA62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6101-CCA0-2845-BA06-BB67DF25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436-A6C9-E645-A0BD-C78A269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ADB-E5F1-994B-996E-5B2901D8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1B9-9691-3240-814C-B37A781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673-BCC1-1345-811D-6852E06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9D6A-89B4-8C42-8371-564C6C3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5FBF-B00C-BF4D-9CBB-A5C68BC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BDF-B076-CF4A-9121-5E1E98A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13EE-4065-EA44-A260-9B3A9616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EC6-39CE-3041-B0E8-35377C57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1BFA-F592-E440-B8F3-F71F467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856-B9CA-AA41-9579-94B53DC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D69C-5894-5A41-BCB0-D28DD59B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024-1FE3-2C4D-A1D6-E7E8B257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3E8-C728-0146-9387-E37126CD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176-CF9C-914E-AC58-CBD02F95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2132-7ACE-EE46-9408-A5518211183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E27-9E6B-8941-876B-EF165424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88DD-2937-8B4E-8D33-47DC8F69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BCA0C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947-3591-564A-BFEC-6BCFAF14E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 Maps -&gt;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1459-E8B4-C546-823E-17C94472C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Craig Beal</a:t>
            </a:r>
          </a:p>
          <a:p>
            <a:r>
              <a:rPr lang="en-US" dirty="0"/>
              <a:t>Bucknell University</a:t>
            </a:r>
          </a:p>
          <a:p>
            <a:r>
              <a:rPr lang="en-US" dirty="0"/>
              <a:t>3.25.22</a:t>
            </a:r>
          </a:p>
        </p:txBody>
      </p:sp>
    </p:spTree>
    <p:extLst>
      <p:ext uri="{BB962C8B-B14F-4D97-AF65-F5344CB8AC3E}">
        <p14:creationId xmlns:p14="http://schemas.microsoft.com/office/powerpoint/2010/main" val="789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2987-35F8-5749-85AF-3BE0AB19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37A4-6B34-664D-B338-6337F25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Roads are defined in a hierarchical XML format</a:t>
            </a:r>
          </a:p>
          <a:p>
            <a:pPr lvl="1"/>
            <a:r>
              <a:rPr lang="en-US" dirty="0" err="1"/>
              <a:t>OpenDRIVE</a:t>
            </a:r>
            <a:endParaRPr lang="en-US" dirty="0"/>
          </a:p>
          <a:p>
            <a:pPr lvl="2"/>
            <a:r>
              <a:rPr lang="en-US" dirty="0"/>
              <a:t>Header </a:t>
            </a:r>
            <a:r>
              <a:rPr lang="en-US" dirty="0">
                <a:sym typeface="Wingdings" pitchFamily="2" charset="2"/>
              </a:rPr>
              <a:t> bounding box defined by west, east, south, north limit values</a:t>
            </a:r>
            <a:endParaRPr lang="en-US" dirty="0"/>
          </a:p>
          <a:p>
            <a:pPr lvl="2"/>
            <a:r>
              <a:rPr lang="en-US" dirty="0"/>
              <a:t>Roads (multiple)</a:t>
            </a:r>
          </a:p>
          <a:p>
            <a:pPr lvl="3"/>
            <a:r>
              <a:rPr lang="en-US" dirty="0"/>
              <a:t>Planview</a:t>
            </a:r>
          </a:p>
          <a:p>
            <a:pPr lvl="4"/>
            <a:r>
              <a:rPr lang="en-US" dirty="0"/>
              <a:t>Geometry (multiple)</a:t>
            </a:r>
          </a:p>
          <a:p>
            <a:pPr lvl="5"/>
            <a:r>
              <a:rPr lang="en-US" dirty="0"/>
              <a:t>Line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heading, length</a:t>
            </a:r>
          </a:p>
          <a:p>
            <a:pPr lvl="5"/>
            <a:r>
              <a:rPr lang="en-US" dirty="0"/>
              <a:t>Arc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initial heading, length, curvature</a:t>
            </a:r>
          </a:p>
          <a:p>
            <a:pPr lvl="5"/>
            <a:r>
              <a:rPr lang="en-US" dirty="0"/>
              <a:t>Spiral </a:t>
            </a:r>
            <a:r>
              <a:rPr lang="en-US" dirty="0">
                <a:sym typeface="Wingdings" pitchFamily="2" charset="2"/>
              </a:rPr>
              <a:t> start point in E,N </a:t>
            </a:r>
            <a:r>
              <a:rPr lang="en-US" dirty="0" err="1">
                <a:sym typeface="Wingdings" pitchFamily="2" charset="2"/>
              </a:rPr>
              <a:t>coords</a:t>
            </a:r>
            <a:r>
              <a:rPr lang="en-US" dirty="0">
                <a:sym typeface="Wingdings" pitchFamily="2" charset="2"/>
              </a:rPr>
              <a:t>, start point in s </a:t>
            </a:r>
            <a:r>
              <a:rPr lang="en-US" dirty="0" err="1">
                <a:sym typeface="Wingdings" pitchFamily="2" charset="2"/>
              </a:rPr>
              <a:t>coord</a:t>
            </a:r>
            <a:r>
              <a:rPr lang="en-US" dirty="0">
                <a:sym typeface="Wingdings" pitchFamily="2" charset="2"/>
              </a:rPr>
              <a:t>, initial heading, length, initial curvature, ending curvature</a:t>
            </a:r>
          </a:p>
          <a:p>
            <a:pPr lvl="5"/>
            <a:r>
              <a:rPr lang="en-US" dirty="0"/>
              <a:t>Parametric polynomial</a:t>
            </a:r>
          </a:p>
          <a:p>
            <a:pPr lvl="3"/>
            <a:r>
              <a:rPr lang="en-US" dirty="0"/>
              <a:t>Objects</a:t>
            </a:r>
          </a:p>
          <a:p>
            <a:pPr lvl="4"/>
            <a:r>
              <a:rPr lang="en-US" dirty="0"/>
              <a:t>Object (multiple)</a:t>
            </a:r>
          </a:p>
          <a:p>
            <a:pPr lvl="5"/>
            <a:r>
              <a:rPr lang="en-US" dirty="0"/>
              <a:t>Location of object origin in S,T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Bounding box (length, width or radius of circle in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Outline</a:t>
            </a:r>
          </a:p>
          <a:p>
            <a:pPr lvl="6"/>
            <a:r>
              <a:rPr lang="en-US" dirty="0"/>
              <a:t>Corners in S,T </a:t>
            </a:r>
            <a:r>
              <a:rPr lang="en-US" dirty="0" err="1"/>
              <a:t>coords</a:t>
            </a:r>
            <a:r>
              <a:rPr lang="en-US" dirty="0"/>
              <a:t> or local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Repeat element to repeat objects with linearly varying parameters</a:t>
            </a:r>
          </a:p>
          <a:p>
            <a:r>
              <a:rPr lang="en-US" dirty="0" err="1"/>
              <a:t>OpenDRIVE</a:t>
            </a:r>
            <a:r>
              <a:rPr lang="en-US" dirty="0"/>
              <a:t> 2.0 will break almost everything that depends on these definitions!!!</a:t>
            </a:r>
          </a:p>
        </p:txBody>
      </p:sp>
    </p:spTree>
    <p:extLst>
      <p:ext uri="{BB962C8B-B14F-4D97-AF65-F5344CB8AC3E}">
        <p14:creationId xmlns:p14="http://schemas.microsoft.com/office/powerpoint/2010/main" val="23531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6FB-CA95-BA47-A2EC-C987EC6D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05A8-E34C-5546-A3CE-EF0F6C97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OpenDRIVE</a:t>
            </a:r>
            <a:r>
              <a:rPr lang="en-US" dirty="0"/>
              <a:t> data to MATLAB is fairly straightforward</a:t>
            </a:r>
          </a:p>
          <a:p>
            <a:pPr lvl="1"/>
            <a:r>
              <a:rPr lang="en-US" dirty="0"/>
              <a:t>There exist several xml2struct tools that can convert the XML into a MATLAB structure that preserves the hierarchy of the </a:t>
            </a:r>
            <a:r>
              <a:rPr lang="en-US" dirty="0" err="1"/>
              <a:t>OpenDRIVE</a:t>
            </a:r>
            <a:r>
              <a:rPr lang="en-US" dirty="0"/>
              <a:t> road structure.</a:t>
            </a:r>
          </a:p>
          <a:p>
            <a:pPr lvl="1"/>
            <a:r>
              <a:rPr lang="en-US" dirty="0"/>
              <a:t>Interpretation of the XML is so-so:</a:t>
            </a:r>
          </a:p>
          <a:p>
            <a:pPr lvl="2"/>
            <a:r>
              <a:rPr lang="en-US" dirty="0"/>
              <a:t>Fields are properly labeled according to the associated XML element</a:t>
            </a:r>
          </a:p>
          <a:p>
            <a:pPr lvl="2"/>
            <a:r>
              <a:rPr lang="en-US" dirty="0"/>
              <a:t>Multiple fields (e.g. roads, geometry elements of a road, objects) are listed in structure arrays, which make sense</a:t>
            </a:r>
          </a:p>
          <a:p>
            <a:pPr lvl="2"/>
            <a:r>
              <a:rPr lang="en-US" dirty="0"/>
              <a:t>All data values at the lowest level of the “tree” are represented in strings and must be converted with str2num() or str2double() for calculations in MATLAB</a:t>
            </a:r>
          </a:p>
          <a:p>
            <a:pPr lvl="2"/>
            <a:r>
              <a:rPr lang="en-US" dirty="0"/>
              <a:t>Every element has a separate “Attributes” structure rather than including the attributes in the element itself, leading to “deeper” addressing of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04053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Good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r>
              <a:rPr lang="en-US" dirty="0"/>
              <a:t>Cell arrays are used anywhere multiple elements exist at a level</a:t>
            </a:r>
          </a:p>
          <a:p>
            <a:pPr lvl="1"/>
            <a:r>
              <a:rPr lang="en-US" dirty="0"/>
              <a:t>Easy to iterate over the cell arrays (though requires loops)</a:t>
            </a:r>
          </a:p>
          <a:p>
            <a:r>
              <a:rPr lang="en-US" dirty="0"/>
              <a:t>Easy to compute (X,Y) </a:t>
            </a:r>
            <a:r>
              <a:rPr lang="en-US" dirty="0" err="1"/>
              <a:t>coords</a:t>
            </a:r>
            <a:r>
              <a:rPr lang="en-US" dirty="0"/>
              <a:t> from (S,T) representation</a:t>
            </a:r>
          </a:p>
          <a:p>
            <a:r>
              <a:rPr lang="en-US" dirty="0"/>
              <a:t>Each segment has initial pose (x0,y0), h0 and s0 plus the geometry descriptors and can thus be loaded/plotted separately from the others</a:t>
            </a:r>
          </a:p>
          <a:p>
            <a:r>
              <a:rPr lang="en-US" dirty="0"/>
              <a:t>Objects can be “indexed” by station to determine which segment to compute the geometry from</a:t>
            </a:r>
          </a:p>
          <a:p>
            <a:pPr lvl="1"/>
            <a:r>
              <a:rPr lang="en-US" dirty="0"/>
              <a:t>The initial pose of the segment allows for “local” computations using the segment initial values rather than referencing the road start</a:t>
            </a:r>
          </a:p>
        </p:txBody>
      </p:sp>
    </p:spTree>
    <p:extLst>
      <p:ext uri="{BB962C8B-B14F-4D97-AF65-F5344CB8AC3E}">
        <p14:creationId xmlns:p14="http://schemas.microsoft.com/office/powerpoint/2010/main" val="34209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Bad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xml2struct function produces inconsistent structure hierarchies when layers contain only a single element</a:t>
            </a:r>
          </a:p>
          <a:p>
            <a:pPr lvl="1"/>
            <a:r>
              <a:rPr lang="en-US" dirty="0"/>
              <a:t>Cell arrays of structures for multiples, structure for singles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fcn_RoadSeg_convertXODRtoMATLABStruct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Reliant on proper XODR formatting to ensure segment ordering is correct (in order of increasing station)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/>
          </a:p>
          <a:p>
            <a:r>
              <a:rPr lang="en-US" dirty="0"/>
              <a:t>Malformed segments or inconsistencies in XODR will transfer through to the MATLAB structure</a:t>
            </a:r>
          </a:p>
          <a:p>
            <a:pPr lvl="1"/>
            <a:r>
              <a:rPr lang="en-US" dirty="0"/>
              <a:t>May need to have a MATLAB routine to check that (</a:t>
            </a:r>
            <a:r>
              <a:rPr lang="en-US" dirty="0" err="1"/>
              <a:t>xF,yF</a:t>
            </a:r>
            <a:r>
              <a:rPr lang="en-US" dirty="0"/>
              <a:t>) as well as </a:t>
            </a:r>
            <a:r>
              <a:rPr lang="en-US" dirty="0" err="1"/>
              <a:t>hF</a:t>
            </a:r>
            <a:r>
              <a:rPr lang="en-US" dirty="0"/>
              <a:t> at </a:t>
            </a:r>
            <a:r>
              <a:rPr lang="en-US" dirty="0" err="1"/>
              <a:t>sF</a:t>
            </a:r>
            <a:r>
              <a:rPr lang="en-US" dirty="0"/>
              <a:t> matches with (x0,y0) as well as h0 at s0 of the next segment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Need a separate lookup table to correlate objects with road geometry segments</a:t>
            </a:r>
          </a:p>
          <a:p>
            <a:r>
              <a:rPr lang="en-US" dirty="0"/>
              <a:t>Objects do not have any built-in attributes for appearance (e.g. color)</a:t>
            </a:r>
          </a:p>
          <a:p>
            <a:pPr lvl="1"/>
            <a:r>
              <a:rPr lang="en-US" dirty="0"/>
              <a:t>Can be stored in &lt;</a:t>
            </a:r>
            <a:r>
              <a:rPr lang="en-US" dirty="0" err="1"/>
              <a:t>userData</a:t>
            </a:r>
            <a:r>
              <a:rPr lang="en-US" dirty="0"/>
              <a:t>&gt; within the object elements</a:t>
            </a:r>
          </a:p>
        </p:txBody>
      </p:sp>
    </p:spTree>
    <p:extLst>
      <p:ext uri="{BB962C8B-B14F-4D97-AF65-F5344CB8AC3E}">
        <p14:creationId xmlns:p14="http://schemas.microsoft.com/office/powerpoint/2010/main" val="8560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3AE9-566E-C645-9527-E867D6DD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98902"/>
          </a:xfrm>
        </p:spPr>
        <p:txBody>
          <a:bodyPr/>
          <a:lstStyle/>
          <a:p>
            <a:r>
              <a:rPr lang="en-US" dirty="0"/>
              <a:t>Needed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3397-DD83-5944-915F-B1C23D41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8903"/>
            <a:ext cx="12192000" cy="5959095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to MATLAB work zone scenario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road reference line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lane boundaries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world objects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cornerroad</a:t>
            </a:r>
            <a:r>
              <a:rPr lang="en-US" dirty="0"/>
              <a:t> or </a:t>
            </a:r>
            <a:r>
              <a:rPr lang="en-US" dirty="0" err="1"/>
              <a:t>cornerlocal</a:t>
            </a:r>
            <a:r>
              <a:rPr lang="en-US" dirty="0"/>
              <a:t> provided, extract X,Y points, convert to patch object</a:t>
            </a:r>
          </a:p>
          <a:p>
            <a:pPr lvl="2"/>
            <a:r>
              <a:rPr lang="en-US" dirty="0"/>
              <a:t>If only radius provided, create circular patch object at given location</a:t>
            </a:r>
          </a:p>
          <a:p>
            <a:pPr lvl="2"/>
            <a:r>
              <a:rPr lang="en-US" dirty="0"/>
              <a:t>If only heading, length, width provided, create rectangular patch object at given location </a:t>
            </a:r>
          </a:p>
          <a:p>
            <a:pPr lvl="2"/>
            <a:r>
              <a:rPr lang="en-US" dirty="0"/>
              <a:t>Plot patch objects using the patch plot functions in the patch library</a:t>
            </a:r>
          </a:p>
        </p:txBody>
      </p:sp>
    </p:spTree>
    <p:extLst>
      <p:ext uri="{BB962C8B-B14F-4D97-AF65-F5344CB8AC3E}">
        <p14:creationId xmlns:p14="http://schemas.microsoft.com/office/powerpoint/2010/main" val="31646551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717</Words>
  <Application>Microsoft Macintosh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OpenDRIVE XODR Maps -&gt; MATLAB</vt:lpstr>
      <vt:lpstr>OpenDRIVE XODR</vt:lpstr>
      <vt:lpstr>OpenDRIVE -&gt; MATLAB</vt:lpstr>
      <vt:lpstr>Good parts of OpenDRIVE structure in MATLAB</vt:lpstr>
      <vt:lpstr>Bad parts of OpenDRIVE structure in MATLAB</vt:lpstr>
      <vt:lpstr>Needed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&lt;-&gt; OpenDrive XODR Maps</dc:title>
  <dc:creator>Craig Beal</dc:creator>
  <cp:lastModifiedBy>Craig Beal</cp:lastModifiedBy>
  <cp:revision>9</cp:revision>
  <dcterms:created xsi:type="dcterms:W3CDTF">2022-03-25T10:44:17Z</dcterms:created>
  <dcterms:modified xsi:type="dcterms:W3CDTF">2022-04-01T17:14:02Z</dcterms:modified>
</cp:coreProperties>
</file>