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3" r:id="rId5"/>
    <p:sldId id="258" r:id="rId6"/>
    <p:sldId id="260" r:id="rId7"/>
    <p:sldId id="262" r:id="rId8"/>
    <p:sldId id="261" r:id="rId9"/>
    <p:sldId id="264" r:id="rId10"/>
    <p:sldId id="265" r:id="rId11"/>
    <p:sldId id="266" r:id="rId12"/>
    <p:sldId id="267" r:id="rId13"/>
    <p:sldId id="268" r:id="rId14"/>
    <p:sldId id="269" r:id="rId15"/>
    <p:sldId id="271" r:id="rId16"/>
    <p:sldId id="272" r:id="rId17"/>
    <p:sldId id="273" r:id="rId18"/>
    <p:sldId id="274" r:id="rId19"/>
    <p:sldId id="276" r:id="rId20"/>
    <p:sldId id="277" r:id="rId21"/>
    <p:sldId id="27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45" d="100"/>
          <a:sy n="145" d="100"/>
        </p:scale>
        <p:origin x="124"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14A61-3987-B236-B7CB-43A266B840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7F1010-0122-00F7-0A73-7EB1E573B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42025F-CBD9-9515-E12B-961FFD6DAA1A}"/>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57F1448A-8266-C0DD-C13E-E9419B997C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17FA9-45D3-BFA5-6338-8C18EF23BCB7}"/>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062443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E4028-F636-3817-ABF7-81BD249A5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7AFC4F-9BFC-AF13-498F-1D9B8554D1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F9A64-9867-313D-2D05-6DC28A08169B}"/>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F84CA492-5EFA-BAF9-2ADD-6A99C46D1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0BA612-9052-0652-B7BE-35DEC702488B}"/>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223359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3B1990-F710-0662-9307-43922849A1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E20A94-698C-F32F-0D33-FA891CC1A5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FB293-D3F7-C874-E207-D30256148F03}"/>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19CE3144-1F33-5F42-7582-3A1BAA202A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A37119-7A2F-94B8-18BD-9D1865D3F41D}"/>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4194519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31039-EADB-0676-A6BB-02DA745A1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61B9EC-C663-C652-D853-2BCF6301F6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45585-B6A8-E66F-2F0B-AF73041598D1}"/>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F99C3126-5705-2079-512A-C9ED6A27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DCC41-487D-955B-1E57-A3F44E088412}"/>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2679259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B8089-CFAE-CFC4-44C8-24CBCE857F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7BADF2-1D62-7495-3CB3-411B017FC6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54235D-FAEE-F658-3780-0C50CC337E03}"/>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A53EEAB0-C5EB-E58D-612E-9922AF950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ECA8B1-0B56-E94F-5422-0CFD8B233F6A}"/>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880331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07BE-96D2-C5C3-C8A0-92334A9D8F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00A024-BDB7-633B-CBE1-D9E8B41757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280D56-2420-6136-0C81-F122991BEC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AC8919-CBF6-3809-9FCA-3ABCB098FFD9}"/>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6" name="Footer Placeholder 5">
            <a:extLst>
              <a:ext uri="{FF2B5EF4-FFF2-40B4-BE49-F238E27FC236}">
                <a16:creationId xmlns:a16="http://schemas.microsoft.com/office/drawing/2014/main" id="{50AA4892-512B-789D-8F96-8A2D35283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D5063B-50FF-A3E9-17F4-020B07610CC4}"/>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116509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BDC8-A8BA-C523-D7E7-45003BF36B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34305A-F0A8-5A42-E08A-DAFB1A9E86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357797-16A8-7AF8-B039-583BF64110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C60A41B-9997-CF0D-3E0E-15AC6329F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2ED10-935D-B43B-3C0F-C8988E4A32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5CE54C-59BF-8002-7C7A-097EEBBCE391}"/>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8" name="Footer Placeholder 7">
            <a:extLst>
              <a:ext uri="{FF2B5EF4-FFF2-40B4-BE49-F238E27FC236}">
                <a16:creationId xmlns:a16="http://schemas.microsoft.com/office/drawing/2014/main" id="{6D664E3E-A44A-1B2E-E85F-2EB1EE4A22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2A1608-B557-66CE-78F5-256F7E68812C}"/>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212701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D174-AEA4-C0AD-DB2E-1AC75437C0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8244CE-1096-E4E1-D1FC-2641BE917C09}"/>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4" name="Footer Placeholder 3">
            <a:extLst>
              <a:ext uri="{FF2B5EF4-FFF2-40B4-BE49-F238E27FC236}">
                <a16:creationId xmlns:a16="http://schemas.microsoft.com/office/drawing/2014/main" id="{90694953-B844-B509-8E44-C80BB69C8C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7AD801D-CFE4-17D7-F63F-4E644E8752E8}"/>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278008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1A95A4-739F-923D-96A4-0949B274F6D0}"/>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3" name="Footer Placeholder 2">
            <a:extLst>
              <a:ext uri="{FF2B5EF4-FFF2-40B4-BE49-F238E27FC236}">
                <a16:creationId xmlns:a16="http://schemas.microsoft.com/office/drawing/2014/main" id="{188CAACA-80FD-FCCA-14C9-A0C7D8768E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BC902-3C80-ED26-9240-87F10C59CC07}"/>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1811079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F709-D9A5-02F4-59D2-3A84193DBC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5848BC-9E28-5B4B-04BD-DA5E94C489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583258-D1A9-E593-671F-58055326C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A5B21-A389-FC1C-EBCF-496CB1B9EFB3}"/>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6" name="Footer Placeholder 5">
            <a:extLst>
              <a:ext uri="{FF2B5EF4-FFF2-40B4-BE49-F238E27FC236}">
                <a16:creationId xmlns:a16="http://schemas.microsoft.com/office/drawing/2014/main" id="{0308FB2C-5894-0BA5-69CB-D18EB80B97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B9202-D073-34BE-FBDC-47E4FA0A638B}"/>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331268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D4427-8048-8A00-F1CE-33DF3FBA3D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8915BA-40A4-CD63-6A92-E9C97D8F2B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350309-31B0-F7D2-10B7-5608847EB0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35EAD-40EC-DDDA-E156-4FA9A7702D7F}"/>
              </a:ext>
            </a:extLst>
          </p:cNvPr>
          <p:cNvSpPr>
            <a:spLocks noGrp="1"/>
          </p:cNvSpPr>
          <p:nvPr>
            <p:ph type="dt" sz="half" idx="10"/>
          </p:nvPr>
        </p:nvSpPr>
        <p:spPr/>
        <p:txBody>
          <a:bodyPr/>
          <a:lstStyle/>
          <a:p>
            <a:fld id="{2E49FA00-2A5B-458E-A822-FDFD4C0BFCF3}" type="datetimeFigureOut">
              <a:rPr lang="en-US" smtClean="0"/>
              <a:t>6/29/2024</a:t>
            </a:fld>
            <a:endParaRPr lang="en-US"/>
          </a:p>
        </p:txBody>
      </p:sp>
      <p:sp>
        <p:nvSpPr>
          <p:cNvPr id="6" name="Footer Placeholder 5">
            <a:extLst>
              <a:ext uri="{FF2B5EF4-FFF2-40B4-BE49-F238E27FC236}">
                <a16:creationId xmlns:a16="http://schemas.microsoft.com/office/drawing/2014/main" id="{AA9C9404-E3B4-E974-396F-9D30AA95F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541F41-D663-3217-99C1-05FF3870791D}"/>
              </a:ext>
            </a:extLst>
          </p:cNvPr>
          <p:cNvSpPr>
            <a:spLocks noGrp="1"/>
          </p:cNvSpPr>
          <p:nvPr>
            <p:ph type="sldNum" sz="quarter" idx="12"/>
          </p:nvPr>
        </p:nvSpPr>
        <p:spPr/>
        <p:txBody>
          <a:bodyPr/>
          <a:lstStyle/>
          <a:p>
            <a:fld id="{A6E3B3E0-2EC3-4F25-B650-5634CD88F27E}" type="slidenum">
              <a:rPr lang="en-US" smtClean="0"/>
              <a:t>‹#›</a:t>
            </a:fld>
            <a:endParaRPr lang="en-US"/>
          </a:p>
        </p:txBody>
      </p:sp>
    </p:spTree>
    <p:extLst>
      <p:ext uri="{BB962C8B-B14F-4D97-AF65-F5344CB8AC3E}">
        <p14:creationId xmlns:p14="http://schemas.microsoft.com/office/powerpoint/2010/main" val="3441425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6C324-C367-746C-46F0-D686ECB05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6F849-6162-3D74-DDDA-C93A521C43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121C5-4713-5E91-3408-7AB63C5703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49FA00-2A5B-458E-A822-FDFD4C0BFCF3}" type="datetimeFigureOut">
              <a:rPr lang="en-US" smtClean="0"/>
              <a:t>6/29/2024</a:t>
            </a:fld>
            <a:endParaRPr lang="en-US"/>
          </a:p>
        </p:txBody>
      </p:sp>
      <p:sp>
        <p:nvSpPr>
          <p:cNvPr id="5" name="Footer Placeholder 4">
            <a:extLst>
              <a:ext uri="{FF2B5EF4-FFF2-40B4-BE49-F238E27FC236}">
                <a16:creationId xmlns:a16="http://schemas.microsoft.com/office/drawing/2014/main" id="{2AF15FBA-5D03-3EFD-B6BD-D40166EA5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65394C8-FEF0-AED5-A921-662AE3AE5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E3B3E0-2EC3-4F25-B650-5634CD88F27E}" type="slidenum">
              <a:rPr lang="en-US" smtClean="0"/>
              <a:t>‹#›</a:t>
            </a:fld>
            <a:endParaRPr lang="en-US"/>
          </a:p>
        </p:txBody>
      </p:sp>
    </p:spTree>
    <p:extLst>
      <p:ext uri="{BB962C8B-B14F-4D97-AF65-F5344CB8AC3E}">
        <p14:creationId xmlns:p14="http://schemas.microsoft.com/office/powerpoint/2010/main" val="2896313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8480-966B-1B84-F36C-8389FE3A4073}"/>
              </a:ext>
            </a:extLst>
          </p:cNvPr>
          <p:cNvSpPr>
            <a:spLocks noGrp="1"/>
          </p:cNvSpPr>
          <p:nvPr>
            <p:ph type="ctrTitle"/>
          </p:nvPr>
        </p:nvSpPr>
        <p:spPr/>
        <p:txBody>
          <a:bodyPr/>
          <a:lstStyle/>
          <a:p>
            <a:r>
              <a:rPr lang="en-US" dirty="0"/>
              <a:t>Continuity in Arc Connections</a:t>
            </a:r>
          </a:p>
        </p:txBody>
      </p:sp>
      <p:sp>
        <p:nvSpPr>
          <p:cNvPr id="3" name="Subtitle 2">
            <a:extLst>
              <a:ext uri="{FF2B5EF4-FFF2-40B4-BE49-F238E27FC236}">
                <a16:creationId xmlns:a16="http://schemas.microsoft.com/office/drawing/2014/main" id="{2015C906-1A89-9198-0268-D44D77113E29}"/>
              </a:ext>
            </a:extLst>
          </p:cNvPr>
          <p:cNvSpPr>
            <a:spLocks noGrp="1"/>
          </p:cNvSpPr>
          <p:nvPr>
            <p:ph type="subTitle" idx="1"/>
          </p:nvPr>
        </p:nvSpPr>
        <p:spPr/>
        <p:txBody>
          <a:bodyPr/>
          <a:lstStyle/>
          <a:p>
            <a:r>
              <a:rPr lang="en-US" dirty="0"/>
              <a:t>For the Geometry Library</a:t>
            </a:r>
          </a:p>
          <a:p>
            <a:r>
              <a:rPr lang="en-US" dirty="0"/>
              <a:t>2024-06-29 by S. Brennan</a:t>
            </a:r>
          </a:p>
        </p:txBody>
      </p:sp>
    </p:spTree>
    <p:extLst>
      <p:ext uri="{BB962C8B-B14F-4D97-AF65-F5344CB8AC3E}">
        <p14:creationId xmlns:p14="http://schemas.microsoft.com/office/powerpoint/2010/main" val="2736635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EF49-0BD2-5148-167C-17911A8B177A}"/>
              </a:ext>
            </a:extLst>
          </p:cNvPr>
          <p:cNvSpPr>
            <a:spLocks noGrp="1"/>
          </p:cNvSpPr>
          <p:nvPr>
            <p:ph type="title"/>
          </p:nvPr>
        </p:nvSpPr>
        <p:spPr/>
        <p:txBody>
          <a:bodyPr/>
          <a:lstStyle/>
          <a:p>
            <a:r>
              <a:rPr lang="en-US" dirty="0"/>
              <a:t>As well, circle 1 cannot be inside circle 2 or circle 2 inside circle 1</a:t>
            </a:r>
          </a:p>
        </p:txBody>
      </p:sp>
      <p:sp>
        <p:nvSpPr>
          <p:cNvPr id="3" name="Content Placeholder 2">
            <a:extLst>
              <a:ext uri="{FF2B5EF4-FFF2-40B4-BE49-F238E27FC236}">
                <a16:creationId xmlns:a16="http://schemas.microsoft.com/office/drawing/2014/main" id="{849E24F4-E945-A85B-CCD9-A6E199D10312}"/>
              </a:ext>
            </a:extLst>
          </p:cNvPr>
          <p:cNvSpPr>
            <a:spLocks noGrp="1"/>
          </p:cNvSpPr>
          <p:nvPr>
            <p:ph idx="1"/>
          </p:nvPr>
        </p:nvSpPr>
        <p:spPr/>
        <p:txBody>
          <a:bodyPr/>
          <a:lstStyle/>
          <a:p>
            <a:pPr marL="0" indent="0">
              <a:buNone/>
            </a:pPr>
            <a:r>
              <a:rPr lang="en-US" dirty="0"/>
              <a:t>So  d12&gt;r2 – r1,   and  d12&gt;r1-r2</a:t>
            </a:r>
          </a:p>
        </p:txBody>
      </p:sp>
      <p:grpSp>
        <p:nvGrpSpPr>
          <p:cNvPr id="8" name="Group 7">
            <a:extLst>
              <a:ext uri="{FF2B5EF4-FFF2-40B4-BE49-F238E27FC236}">
                <a16:creationId xmlns:a16="http://schemas.microsoft.com/office/drawing/2014/main" id="{A130A8AF-2B23-AE6E-4028-A3B3F85E2A77}"/>
              </a:ext>
            </a:extLst>
          </p:cNvPr>
          <p:cNvGrpSpPr/>
          <p:nvPr/>
        </p:nvGrpSpPr>
        <p:grpSpPr>
          <a:xfrm>
            <a:off x="1881793" y="2620182"/>
            <a:ext cx="3657600" cy="3657600"/>
            <a:chOff x="3514899" y="2951018"/>
            <a:chExt cx="1828800" cy="1828800"/>
          </a:xfrm>
          <a:solidFill>
            <a:schemeClr val="bg1"/>
          </a:solidFill>
        </p:grpSpPr>
        <p:sp>
          <p:nvSpPr>
            <p:cNvPr id="9" name="Oval 8">
              <a:extLst>
                <a:ext uri="{FF2B5EF4-FFF2-40B4-BE49-F238E27FC236}">
                  <a16:creationId xmlns:a16="http://schemas.microsoft.com/office/drawing/2014/main" id="{C605D199-CAAB-7D38-3CB6-BBB806F294C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1581EC96-5337-94D5-D5EB-8004CC8A334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2D77B93-F9EA-DA49-3EAD-3461A7DA7A52}"/>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22407810-3B60-5A8D-77D0-636E0BA93ABF}"/>
              </a:ext>
            </a:extLst>
          </p:cNvPr>
          <p:cNvCxnSpPr>
            <a:cxnSpLocks/>
          </p:cNvCxnSpPr>
          <p:nvPr/>
        </p:nvCxnSpPr>
        <p:spPr>
          <a:xfrm>
            <a:off x="1508359" y="4202003"/>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0C380C6-7386-2DA8-1429-49C3668E1497}"/>
              </a:ext>
            </a:extLst>
          </p:cNvPr>
          <p:cNvCxnSpPr>
            <a:cxnSpLocks/>
          </p:cNvCxnSpPr>
          <p:nvPr/>
        </p:nvCxnSpPr>
        <p:spPr>
          <a:xfrm flipV="1">
            <a:off x="5539393" y="3774017"/>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4BB6F9DB-A458-402A-D55F-513A595180D3}"/>
              </a:ext>
            </a:extLst>
          </p:cNvPr>
          <p:cNvGrpSpPr/>
          <p:nvPr/>
        </p:nvGrpSpPr>
        <p:grpSpPr>
          <a:xfrm>
            <a:off x="1508359" y="3371850"/>
            <a:ext cx="1828800" cy="1828800"/>
            <a:chOff x="2053244" y="2951018"/>
            <a:chExt cx="1828800" cy="1828800"/>
          </a:xfrm>
          <a:solidFill>
            <a:schemeClr val="bg1"/>
          </a:solidFill>
        </p:grpSpPr>
        <p:sp>
          <p:nvSpPr>
            <p:cNvPr id="5" name="Oval 4">
              <a:extLst>
                <a:ext uri="{FF2B5EF4-FFF2-40B4-BE49-F238E27FC236}">
                  <a16:creationId xmlns:a16="http://schemas.microsoft.com/office/drawing/2014/main" id="{1AF2C490-274E-9B43-61DD-25E492DF252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6" name="Straight Connector 5">
              <a:extLst>
                <a:ext uri="{FF2B5EF4-FFF2-40B4-BE49-F238E27FC236}">
                  <a16:creationId xmlns:a16="http://schemas.microsoft.com/office/drawing/2014/main" id="{CADCB6FE-A41E-6853-9193-27CF4DEB87CA}"/>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0963D14-A562-172F-47AE-71FD208D3EBE}"/>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6" name="Straight Arrow Connector 15">
            <a:extLst>
              <a:ext uri="{FF2B5EF4-FFF2-40B4-BE49-F238E27FC236}">
                <a16:creationId xmlns:a16="http://schemas.microsoft.com/office/drawing/2014/main" id="{4E7BDE7E-5837-B4F1-65D5-A26D776A9A9D}"/>
              </a:ext>
            </a:extLst>
          </p:cNvPr>
          <p:cNvCxnSpPr/>
          <p:nvPr/>
        </p:nvCxnSpPr>
        <p:spPr>
          <a:xfrm flipV="1">
            <a:off x="2514839" y="4423410"/>
            <a:ext cx="1195754" cy="33496"/>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FDAD3BF-C88A-BDA5-F441-B5740636028B}"/>
              </a:ext>
            </a:extLst>
          </p:cNvPr>
          <p:cNvSpPr txBox="1"/>
          <p:nvPr/>
        </p:nvSpPr>
        <p:spPr>
          <a:xfrm>
            <a:off x="2962504" y="4459446"/>
            <a:ext cx="561372" cy="369332"/>
          </a:xfrm>
          <a:prstGeom prst="rect">
            <a:avLst/>
          </a:prstGeom>
          <a:noFill/>
        </p:spPr>
        <p:txBody>
          <a:bodyPr wrap="none" rtlCol="0">
            <a:spAutoFit/>
          </a:bodyPr>
          <a:lstStyle/>
          <a:p>
            <a:r>
              <a:rPr lang="en-US" dirty="0"/>
              <a:t>d12</a:t>
            </a:r>
          </a:p>
        </p:txBody>
      </p:sp>
      <p:cxnSp>
        <p:nvCxnSpPr>
          <p:cNvPr id="20" name="Straight Arrow Connector 19">
            <a:extLst>
              <a:ext uri="{FF2B5EF4-FFF2-40B4-BE49-F238E27FC236}">
                <a16:creationId xmlns:a16="http://schemas.microsoft.com/office/drawing/2014/main" id="{4D862A84-623C-9753-B1E9-EDF910FD88E6}"/>
              </a:ext>
            </a:extLst>
          </p:cNvPr>
          <p:cNvCxnSpPr>
            <a:cxnSpLocks/>
          </p:cNvCxnSpPr>
          <p:nvPr/>
        </p:nvCxnSpPr>
        <p:spPr>
          <a:xfrm>
            <a:off x="6854082" y="4236121"/>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41172C1-8743-13B0-77C0-C29DFEA67559}"/>
              </a:ext>
            </a:extLst>
          </p:cNvPr>
          <p:cNvCxnSpPr>
            <a:cxnSpLocks/>
          </p:cNvCxnSpPr>
          <p:nvPr/>
        </p:nvCxnSpPr>
        <p:spPr>
          <a:xfrm flipV="1">
            <a:off x="10860460" y="3743329"/>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24609DE2-8A11-7169-3A4A-2E232867BE9E}"/>
              </a:ext>
            </a:extLst>
          </p:cNvPr>
          <p:cNvGrpSpPr/>
          <p:nvPr/>
        </p:nvGrpSpPr>
        <p:grpSpPr>
          <a:xfrm>
            <a:off x="6854081" y="2379980"/>
            <a:ext cx="3657600" cy="3657600"/>
            <a:chOff x="2053244" y="2951018"/>
            <a:chExt cx="1828800" cy="1828800"/>
          </a:xfrm>
          <a:solidFill>
            <a:schemeClr val="bg1"/>
          </a:solidFill>
        </p:grpSpPr>
        <p:sp>
          <p:nvSpPr>
            <p:cNvPr id="23" name="Oval 22">
              <a:extLst>
                <a:ext uri="{FF2B5EF4-FFF2-40B4-BE49-F238E27FC236}">
                  <a16:creationId xmlns:a16="http://schemas.microsoft.com/office/drawing/2014/main" id="{4B3FD71A-36CC-7491-652A-72A792AFF917}"/>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24" name="Straight Connector 23">
              <a:extLst>
                <a:ext uri="{FF2B5EF4-FFF2-40B4-BE49-F238E27FC236}">
                  <a16:creationId xmlns:a16="http://schemas.microsoft.com/office/drawing/2014/main" id="{6BF7B10A-A9EF-1743-07FC-F23FF8C3AE84}"/>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93512F4-DB7C-9E5B-4D95-CDCB2DDB28BB}"/>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61C0F3FB-12AB-CDD0-B26D-1C304119566D}"/>
              </a:ext>
            </a:extLst>
          </p:cNvPr>
          <p:cNvGrpSpPr/>
          <p:nvPr/>
        </p:nvGrpSpPr>
        <p:grpSpPr>
          <a:xfrm>
            <a:off x="9031660" y="3321721"/>
            <a:ext cx="1828800" cy="1828800"/>
            <a:chOff x="3514899" y="2951018"/>
            <a:chExt cx="1828800" cy="1828800"/>
          </a:xfrm>
          <a:solidFill>
            <a:schemeClr val="bg1"/>
          </a:solidFill>
        </p:grpSpPr>
        <p:sp>
          <p:nvSpPr>
            <p:cNvPr id="15" name="Oval 14">
              <a:extLst>
                <a:ext uri="{FF2B5EF4-FFF2-40B4-BE49-F238E27FC236}">
                  <a16:creationId xmlns:a16="http://schemas.microsoft.com/office/drawing/2014/main" id="{94E18231-93FA-61DE-F117-F063E6BDC09D}"/>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8" name="Straight Connector 17">
              <a:extLst>
                <a:ext uri="{FF2B5EF4-FFF2-40B4-BE49-F238E27FC236}">
                  <a16:creationId xmlns:a16="http://schemas.microsoft.com/office/drawing/2014/main" id="{5E7560A2-C505-3644-66A8-BFE51EF1600C}"/>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1061E1-6DCA-408F-0C95-39578711B647}"/>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3142245F-5680-4367-5650-1624D7354ACA}"/>
              </a:ext>
            </a:extLst>
          </p:cNvPr>
          <p:cNvCxnSpPr/>
          <p:nvPr/>
        </p:nvCxnSpPr>
        <p:spPr>
          <a:xfrm flipV="1">
            <a:off x="8689752" y="4208782"/>
            <a:ext cx="1195754" cy="33496"/>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C39F600-743C-88C7-BCAC-77BF2618BB08}"/>
              </a:ext>
            </a:extLst>
          </p:cNvPr>
          <p:cNvSpPr txBox="1"/>
          <p:nvPr/>
        </p:nvSpPr>
        <p:spPr>
          <a:xfrm>
            <a:off x="9137417" y="4244818"/>
            <a:ext cx="561372" cy="369332"/>
          </a:xfrm>
          <a:prstGeom prst="rect">
            <a:avLst/>
          </a:prstGeom>
          <a:noFill/>
        </p:spPr>
        <p:txBody>
          <a:bodyPr wrap="none" rtlCol="0">
            <a:spAutoFit/>
          </a:bodyPr>
          <a:lstStyle/>
          <a:p>
            <a:r>
              <a:rPr lang="en-US" dirty="0"/>
              <a:t>d12</a:t>
            </a:r>
          </a:p>
        </p:txBody>
      </p:sp>
    </p:spTree>
    <p:extLst>
      <p:ext uri="{BB962C8B-B14F-4D97-AF65-F5344CB8AC3E}">
        <p14:creationId xmlns:p14="http://schemas.microsoft.com/office/powerpoint/2010/main" val="1408371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D826-ECA1-8E83-E2DF-84769169A57E}"/>
              </a:ext>
            </a:extLst>
          </p:cNvPr>
          <p:cNvSpPr>
            <a:spLocks noGrp="1"/>
          </p:cNvSpPr>
          <p:nvPr>
            <p:ph type="title"/>
          </p:nvPr>
        </p:nvSpPr>
        <p:spPr/>
        <p:txBody>
          <a:bodyPr>
            <a:normAutofit fontScale="90000"/>
          </a:bodyPr>
          <a:lstStyle/>
          <a:p>
            <a:r>
              <a:rPr lang="en-US" dirty="0"/>
              <a:t>If we plot these conditions using in r2 on the x-axis, and d12 on the y-axis, they form lines defining a region</a:t>
            </a:r>
          </a:p>
        </p:txBody>
      </p:sp>
      <p:grpSp>
        <p:nvGrpSpPr>
          <p:cNvPr id="74" name="Group 73">
            <a:extLst>
              <a:ext uri="{FF2B5EF4-FFF2-40B4-BE49-F238E27FC236}">
                <a16:creationId xmlns:a16="http://schemas.microsoft.com/office/drawing/2014/main" id="{9EAC68BD-C09A-FEF3-8485-A3290F1391E8}"/>
              </a:ext>
            </a:extLst>
          </p:cNvPr>
          <p:cNvGrpSpPr/>
          <p:nvPr/>
        </p:nvGrpSpPr>
        <p:grpSpPr>
          <a:xfrm>
            <a:off x="1983267" y="1728920"/>
            <a:ext cx="7769341" cy="4825385"/>
            <a:chOff x="1112829" y="1575054"/>
            <a:chExt cx="7769341" cy="4825385"/>
          </a:xfrm>
        </p:grpSpPr>
        <p:sp>
          <p:nvSpPr>
            <p:cNvPr id="72" name="Rectangle 71">
              <a:extLst>
                <a:ext uri="{FF2B5EF4-FFF2-40B4-BE49-F238E27FC236}">
                  <a16:creationId xmlns:a16="http://schemas.microsoft.com/office/drawing/2014/main" id="{4E08FCE9-A7D3-650C-A2DE-3B87871347DF}"/>
                </a:ext>
              </a:extLst>
            </p:cNvPr>
            <p:cNvSpPr/>
            <p:nvPr/>
          </p:nvSpPr>
          <p:spPr>
            <a:xfrm rot="18822932">
              <a:off x="2911689" y="2516873"/>
              <a:ext cx="2931391" cy="1413336"/>
            </a:xfrm>
            <a:prstGeom prst="rect">
              <a:avLst/>
            </a:prstGeom>
            <a:solidFill>
              <a:schemeClr val="bg1">
                <a:lumMod val="75000"/>
                <a:alpha val="5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3D576B89-E10E-0336-6F47-D0D21F954BF0}"/>
                </a:ext>
              </a:extLst>
            </p:cNvPr>
            <p:cNvGrpSpPr/>
            <p:nvPr/>
          </p:nvGrpSpPr>
          <p:grpSpPr>
            <a:xfrm>
              <a:off x="6427513" y="4443208"/>
              <a:ext cx="1097280" cy="1097280"/>
              <a:chOff x="3514899" y="2951018"/>
              <a:chExt cx="1828800" cy="1828800"/>
            </a:xfrm>
            <a:solidFill>
              <a:schemeClr val="bg1"/>
            </a:solidFill>
          </p:grpSpPr>
          <p:sp>
            <p:nvSpPr>
              <p:cNvPr id="33" name="Oval 32">
                <a:extLst>
                  <a:ext uri="{FF2B5EF4-FFF2-40B4-BE49-F238E27FC236}">
                    <a16:creationId xmlns:a16="http://schemas.microsoft.com/office/drawing/2014/main" id="{1CBA1A75-D00A-C38E-94D8-93D007D319A2}"/>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34" name="Straight Connector 33">
                <a:extLst>
                  <a:ext uri="{FF2B5EF4-FFF2-40B4-BE49-F238E27FC236}">
                    <a16:creationId xmlns:a16="http://schemas.microsoft.com/office/drawing/2014/main" id="{DA4D2559-E153-9320-0958-1ADB1B380CD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54301D1-6CC2-D40E-B2D4-90A41BC7874F}"/>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D193CE9D-A9D9-592F-10B0-69F4B24DC327}"/>
                </a:ext>
              </a:extLst>
            </p:cNvPr>
            <p:cNvCxnSpPr/>
            <p:nvPr/>
          </p:nvCxnSpPr>
          <p:spPr>
            <a:xfrm flipV="1">
              <a:off x="2721219" y="2233246"/>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76A39F4-B7D5-53C3-398F-243616A43DEF}"/>
                </a:ext>
              </a:extLst>
            </p:cNvPr>
            <p:cNvCxnSpPr>
              <a:cxnSpLocks/>
            </p:cNvCxnSpPr>
            <p:nvPr/>
          </p:nvCxnSpPr>
          <p:spPr>
            <a:xfrm rot="5400000" flipV="1">
              <a:off x="3919905" y="3475893"/>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16C0325-BD45-E235-7B4D-F3DC867B9682}"/>
                </a:ext>
              </a:extLst>
            </p:cNvPr>
            <p:cNvCxnSpPr/>
            <p:nvPr/>
          </p:nvCxnSpPr>
          <p:spPr>
            <a:xfrm flipV="1">
              <a:off x="2721219" y="2009042"/>
              <a:ext cx="1727689" cy="181561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EB5560D-0F11-5708-0ED3-283121F41861}"/>
                </a:ext>
              </a:extLst>
            </p:cNvPr>
            <p:cNvSpPr txBox="1"/>
            <p:nvPr/>
          </p:nvSpPr>
          <p:spPr>
            <a:xfrm>
              <a:off x="2440532" y="1863914"/>
              <a:ext cx="561372" cy="369332"/>
            </a:xfrm>
            <a:prstGeom prst="rect">
              <a:avLst/>
            </a:prstGeom>
            <a:noFill/>
          </p:spPr>
          <p:txBody>
            <a:bodyPr wrap="none" rtlCol="0">
              <a:spAutoFit/>
            </a:bodyPr>
            <a:lstStyle/>
            <a:p>
              <a:r>
                <a:rPr lang="en-US" dirty="0"/>
                <a:t>d12</a:t>
              </a:r>
            </a:p>
          </p:txBody>
        </p:sp>
        <p:sp>
          <p:nvSpPr>
            <p:cNvPr id="11" name="TextBox 10">
              <a:extLst>
                <a:ext uri="{FF2B5EF4-FFF2-40B4-BE49-F238E27FC236}">
                  <a16:creationId xmlns:a16="http://schemas.microsoft.com/office/drawing/2014/main" id="{C8DCEA65-A504-B2D6-B81F-82F23B54F4D1}"/>
                </a:ext>
              </a:extLst>
            </p:cNvPr>
            <p:cNvSpPr txBox="1"/>
            <p:nvPr/>
          </p:nvSpPr>
          <p:spPr>
            <a:xfrm>
              <a:off x="5335467" y="4706788"/>
              <a:ext cx="385042"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9CADCFD1-AC78-7F30-D9A3-AEE407088FD0}"/>
                </a:ext>
              </a:extLst>
            </p:cNvPr>
            <p:cNvSpPr txBox="1"/>
            <p:nvPr/>
          </p:nvSpPr>
          <p:spPr>
            <a:xfrm rot="18848855">
              <a:off x="3385316" y="2302842"/>
              <a:ext cx="1625478" cy="369332"/>
            </a:xfrm>
            <a:prstGeom prst="rect">
              <a:avLst/>
            </a:prstGeom>
            <a:noFill/>
          </p:spPr>
          <p:txBody>
            <a:bodyPr wrap="square">
              <a:spAutoFit/>
            </a:bodyPr>
            <a:lstStyle/>
            <a:p>
              <a:r>
                <a:rPr lang="en-US" dirty="0"/>
                <a:t>d12=r1 + r2</a:t>
              </a:r>
            </a:p>
          </p:txBody>
        </p:sp>
        <p:sp>
          <p:nvSpPr>
            <p:cNvPr id="14" name="TextBox 13">
              <a:extLst>
                <a:ext uri="{FF2B5EF4-FFF2-40B4-BE49-F238E27FC236}">
                  <a16:creationId xmlns:a16="http://schemas.microsoft.com/office/drawing/2014/main" id="{B988F326-2C8C-80F7-43E9-D3B810F7D27E}"/>
                </a:ext>
              </a:extLst>
            </p:cNvPr>
            <p:cNvSpPr txBox="1"/>
            <p:nvPr/>
          </p:nvSpPr>
          <p:spPr>
            <a:xfrm>
              <a:off x="2283999" y="3648807"/>
              <a:ext cx="385042" cy="369332"/>
            </a:xfrm>
            <a:prstGeom prst="rect">
              <a:avLst/>
            </a:prstGeom>
            <a:noFill/>
          </p:spPr>
          <p:txBody>
            <a:bodyPr wrap="none" rtlCol="0">
              <a:spAutoFit/>
            </a:bodyPr>
            <a:lstStyle/>
            <a:p>
              <a:r>
                <a:rPr lang="en-US" dirty="0"/>
                <a:t>r1</a:t>
              </a:r>
            </a:p>
          </p:txBody>
        </p:sp>
        <p:cxnSp>
          <p:nvCxnSpPr>
            <p:cNvPr id="16" name="Straight Connector 15">
              <a:extLst>
                <a:ext uri="{FF2B5EF4-FFF2-40B4-BE49-F238E27FC236}">
                  <a16:creationId xmlns:a16="http://schemas.microsoft.com/office/drawing/2014/main" id="{4C7155CE-B9D5-8FF8-52FC-D06E56272AB8}"/>
                </a:ext>
              </a:extLst>
            </p:cNvPr>
            <p:cNvCxnSpPr/>
            <p:nvPr/>
          </p:nvCxnSpPr>
          <p:spPr>
            <a:xfrm>
              <a:off x="2620108" y="3824654"/>
              <a:ext cx="14947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E82A97-5F0E-FD69-AD3C-48B3C6F7D360}"/>
                </a:ext>
              </a:extLst>
            </p:cNvPr>
            <p:cNvSpPr txBox="1"/>
            <p:nvPr/>
          </p:nvSpPr>
          <p:spPr>
            <a:xfrm>
              <a:off x="3669103" y="4887061"/>
              <a:ext cx="385042" cy="369332"/>
            </a:xfrm>
            <a:prstGeom prst="rect">
              <a:avLst/>
            </a:prstGeom>
            <a:noFill/>
          </p:spPr>
          <p:txBody>
            <a:bodyPr wrap="none" rtlCol="0">
              <a:spAutoFit/>
            </a:bodyPr>
            <a:lstStyle/>
            <a:p>
              <a:r>
                <a:rPr lang="en-US" dirty="0"/>
                <a:t>r1</a:t>
              </a:r>
            </a:p>
          </p:txBody>
        </p:sp>
        <p:cxnSp>
          <p:nvCxnSpPr>
            <p:cNvPr id="18" name="Straight Connector 17">
              <a:extLst>
                <a:ext uri="{FF2B5EF4-FFF2-40B4-BE49-F238E27FC236}">
                  <a16:creationId xmlns:a16="http://schemas.microsoft.com/office/drawing/2014/main" id="{9B8BF908-97C6-034B-0A53-416474768062}"/>
                </a:ext>
              </a:extLst>
            </p:cNvPr>
            <p:cNvCxnSpPr>
              <a:cxnSpLocks/>
            </p:cNvCxnSpPr>
            <p:nvPr/>
          </p:nvCxnSpPr>
          <p:spPr>
            <a:xfrm rot="5400000">
              <a:off x="3786889" y="4887061"/>
              <a:ext cx="14947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52CEC9B6-026D-57B0-151A-CE2BEB667176}"/>
                </a:ext>
              </a:extLst>
            </p:cNvPr>
            <p:cNvGrpSpPr/>
            <p:nvPr/>
          </p:nvGrpSpPr>
          <p:grpSpPr>
            <a:xfrm>
              <a:off x="1112829" y="2349707"/>
              <a:ext cx="640080" cy="640080"/>
              <a:chOff x="2053244" y="2951018"/>
              <a:chExt cx="1828800" cy="1828800"/>
            </a:xfrm>
            <a:solidFill>
              <a:schemeClr val="bg1"/>
            </a:solidFill>
          </p:grpSpPr>
          <p:sp>
            <p:nvSpPr>
              <p:cNvPr id="20" name="Oval 19">
                <a:extLst>
                  <a:ext uri="{FF2B5EF4-FFF2-40B4-BE49-F238E27FC236}">
                    <a16:creationId xmlns:a16="http://schemas.microsoft.com/office/drawing/2014/main" id="{F67583DA-CC1B-68D6-A1C9-1F5147298EB3}"/>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21" name="Straight Connector 20">
                <a:extLst>
                  <a:ext uri="{FF2B5EF4-FFF2-40B4-BE49-F238E27FC236}">
                    <a16:creationId xmlns:a16="http://schemas.microsoft.com/office/drawing/2014/main" id="{861BBD7A-158F-9A96-FD2E-51C684EC9478}"/>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0C26DD1-6CEE-9541-7B98-5A464EF130A8}"/>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9DF8CBC1-D76F-37C4-6C02-002E8DDA98B9}"/>
                </a:ext>
              </a:extLst>
            </p:cNvPr>
            <p:cNvGrpSpPr/>
            <p:nvPr/>
          </p:nvGrpSpPr>
          <p:grpSpPr>
            <a:xfrm>
              <a:off x="1783569" y="2349707"/>
              <a:ext cx="640080" cy="640080"/>
              <a:chOff x="3514899" y="2951018"/>
              <a:chExt cx="1828800" cy="1828800"/>
            </a:xfrm>
            <a:solidFill>
              <a:schemeClr val="bg1"/>
            </a:solidFill>
          </p:grpSpPr>
          <p:sp>
            <p:nvSpPr>
              <p:cNvPr id="24" name="Oval 23">
                <a:extLst>
                  <a:ext uri="{FF2B5EF4-FFF2-40B4-BE49-F238E27FC236}">
                    <a16:creationId xmlns:a16="http://schemas.microsoft.com/office/drawing/2014/main" id="{9BB39DA6-08C7-8F5F-B892-521C5C793FFB}"/>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25" name="Straight Connector 24">
                <a:extLst>
                  <a:ext uri="{FF2B5EF4-FFF2-40B4-BE49-F238E27FC236}">
                    <a16:creationId xmlns:a16="http://schemas.microsoft.com/office/drawing/2014/main" id="{47B994BB-CE7B-451A-345F-F500FE98F6F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FD2A4DC-6256-A4A9-539E-6DD15344226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F45A63A4-8BF6-129D-319A-16042CB6753B}"/>
                </a:ext>
              </a:extLst>
            </p:cNvPr>
            <p:cNvSpPr txBox="1"/>
            <p:nvPr/>
          </p:nvSpPr>
          <p:spPr>
            <a:xfrm rot="18848855">
              <a:off x="4129269" y="3902654"/>
              <a:ext cx="1625478" cy="369332"/>
            </a:xfrm>
            <a:prstGeom prst="rect">
              <a:avLst/>
            </a:prstGeom>
            <a:noFill/>
          </p:spPr>
          <p:txBody>
            <a:bodyPr wrap="square">
              <a:spAutoFit/>
            </a:bodyPr>
            <a:lstStyle/>
            <a:p>
              <a:r>
                <a:rPr lang="en-US" dirty="0"/>
                <a:t>d12=r2 – r1</a:t>
              </a:r>
            </a:p>
          </p:txBody>
        </p:sp>
        <p:grpSp>
          <p:nvGrpSpPr>
            <p:cNvPr id="28" name="Group 27">
              <a:extLst>
                <a:ext uri="{FF2B5EF4-FFF2-40B4-BE49-F238E27FC236}">
                  <a16:creationId xmlns:a16="http://schemas.microsoft.com/office/drawing/2014/main" id="{887B6D5F-77A0-5627-40BE-EC1E6CCC8FE0}"/>
                </a:ext>
              </a:extLst>
            </p:cNvPr>
            <p:cNvGrpSpPr/>
            <p:nvPr/>
          </p:nvGrpSpPr>
          <p:grpSpPr>
            <a:xfrm>
              <a:off x="6445496" y="4778023"/>
              <a:ext cx="457200" cy="457200"/>
              <a:chOff x="2053244" y="2951018"/>
              <a:chExt cx="1828800" cy="1828800"/>
            </a:xfrm>
            <a:solidFill>
              <a:schemeClr val="bg1"/>
            </a:solidFill>
          </p:grpSpPr>
          <p:sp>
            <p:nvSpPr>
              <p:cNvPr id="29" name="Oval 28">
                <a:extLst>
                  <a:ext uri="{FF2B5EF4-FFF2-40B4-BE49-F238E27FC236}">
                    <a16:creationId xmlns:a16="http://schemas.microsoft.com/office/drawing/2014/main" id="{3CA67D1F-B33B-E26F-9406-DED9E895755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30" name="Straight Connector 29">
                <a:extLst>
                  <a:ext uri="{FF2B5EF4-FFF2-40B4-BE49-F238E27FC236}">
                    <a16:creationId xmlns:a16="http://schemas.microsoft.com/office/drawing/2014/main" id="{1DC1E871-40D2-6708-66F2-190D4194627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E8E0C6D-5124-C223-15A4-2B5DC5A8EB4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36" name="Straight Connector 35">
              <a:extLst>
                <a:ext uri="{FF2B5EF4-FFF2-40B4-BE49-F238E27FC236}">
                  <a16:creationId xmlns:a16="http://schemas.microsoft.com/office/drawing/2014/main" id="{00E2B648-F651-993A-B5D2-CFE0357F50F2}"/>
                </a:ext>
              </a:extLst>
            </p:cNvPr>
            <p:cNvCxnSpPr/>
            <p:nvPr/>
          </p:nvCxnSpPr>
          <p:spPr>
            <a:xfrm flipV="1">
              <a:off x="3861624" y="3071449"/>
              <a:ext cx="1727689" cy="1815612"/>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8B53DED9-2FB8-F156-8DCE-9A8CF0F1CB05}"/>
                </a:ext>
              </a:extLst>
            </p:cNvPr>
            <p:cNvGrpSpPr/>
            <p:nvPr/>
          </p:nvGrpSpPr>
          <p:grpSpPr>
            <a:xfrm>
              <a:off x="6445363" y="2533684"/>
              <a:ext cx="640080" cy="640080"/>
              <a:chOff x="2053244" y="2951018"/>
              <a:chExt cx="1828800" cy="1828800"/>
            </a:xfrm>
            <a:solidFill>
              <a:schemeClr val="bg1"/>
            </a:solidFill>
          </p:grpSpPr>
          <p:sp>
            <p:nvSpPr>
              <p:cNvPr id="38" name="Oval 37">
                <a:extLst>
                  <a:ext uri="{FF2B5EF4-FFF2-40B4-BE49-F238E27FC236}">
                    <a16:creationId xmlns:a16="http://schemas.microsoft.com/office/drawing/2014/main" id="{0DF7CF80-103E-8EFB-7E65-D434122DA671}"/>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39" name="Straight Connector 38">
                <a:extLst>
                  <a:ext uri="{FF2B5EF4-FFF2-40B4-BE49-F238E27FC236}">
                    <a16:creationId xmlns:a16="http://schemas.microsoft.com/office/drawing/2014/main" id="{9869B369-BB1B-C4F3-9B69-C5F3726B3B3F}"/>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E1D42EC-BB66-C1FA-D236-C0E5EBE2E2F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1" name="Group 40">
              <a:extLst>
                <a:ext uri="{FF2B5EF4-FFF2-40B4-BE49-F238E27FC236}">
                  <a16:creationId xmlns:a16="http://schemas.microsoft.com/office/drawing/2014/main" id="{FDC4F311-2B71-EAF5-F9E0-85D2C9E30952}"/>
                </a:ext>
              </a:extLst>
            </p:cNvPr>
            <p:cNvGrpSpPr/>
            <p:nvPr/>
          </p:nvGrpSpPr>
          <p:grpSpPr>
            <a:xfrm>
              <a:off x="6861415" y="2528019"/>
              <a:ext cx="640080" cy="640080"/>
              <a:chOff x="3514899" y="2951018"/>
              <a:chExt cx="1828800" cy="1828800"/>
            </a:xfrm>
            <a:solidFill>
              <a:schemeClr val="bg1"/>
            </a:solidFill>
          </p:grpSpPr>
          <p:sp>
            <p:nvSpPr>
              <p:cNvPr id="42" name="Oval 41">
                <a:extLst>
                  <a:ext uri="{FF2B5EF4-FFF2-40B4-BE49-F238E27FC236}">
                    <a16:creationId xmlns:a16="http://schemas.microsoft.com/office/drawing/2014/main" id="{899BAD10-B4B6-0205-A298-34ABE7BC329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43" name="Straight Connector 42">
                <a:extLst>
                  <a:ext uri="{FF2B5EF4-FFF2-40B4-BE49-F238E27FC236}">
                    <a16:creationId xmlns:a16="http://schemas.microsoft.com/office/drawing/2014/main" id="{8BA39CE6-D092-C6DF-945E-546F6D06AE5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06D2E03-26DE-361A-50B3-27B184FB07A8}"/>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5338CFF5-5C89-B073-151E-C76A927BC5CA}"/>
                </a:ext>
              </a:extLst>
            </p:cNvPr>
            <p:cNvGrpSpPr/>
            <p:nvPr/>
          </p:nvGrpSpPr>
          <p:grpSpPr>
            <a:xfrm>
              <a:off x="1623939" y="5303159"/>
              <a:ext cx="1097280" cy="1097280"/>
              <a:chOff x="3514899" y="2951018"/>
              <a:chExt cx="1828800" cy="1828800"/>
            </a:xfrm>
            <a:solidFill>
              <a:schemeClr val="bg1"/>
            </a:solidFill>
          </p:grpSpPr>
          <p:sp>
            <p:nvSpPr>
              <p:cNvPr id="46" name="Oval 45">
                <a:extLst>
                  <a:ext uri="{FF2B5EF4-FFF2-40B4-BE49-F238E27FC236}">
                    <a16:creationId xmlns:a16="http://schemas.microsoft.com/office/drawing/2014/main" id="{50A3BF8D-58A5-8C50-261C-F170BD18D3D8}"/>
                  </a:ext>
                </a:extLst>
              </p:cNvPr>
              <p:cNvSpPr/>
              <p:nvPr/>
            </p:nvSpPr>
            <p:spPr>
              <a:xfrm>
                <a:off x="3514899" y="2951018"/>
                <a:ext cx="1828800" cy="1828800"/>
              </a:xfrm>
              <a:prstGeom prst="ellipse">
                <a:avLst/>
              </a:prstGeom>
              <a:grp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47" name="Straight Connector 46">
                <a:extLst>
                  <a:ext uri="{FF2B5EF4-FFF2-40B4-BE49-F238E27FC236}">
                    <a16:creationId xmlns:a16="http://schemas.microsoft.com/office/drawing/2014/main" id="{B886B6B9-FA18-0E2B-3C00-63BE7218A5F3}"/>
                  </a:ext>
                </a:extLst>
              </p:cNvPr>
              <p:cNvCxnSpPr>
                <a:cxnSpLocks/>
              </p:cNvCxnSpPr>
              <p:nvPr/>
            </p:nvCxnSpPr>
            <p:spPr>
              <a:xfrm>
                <a:off x="4429299" y="3728258"/>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0B5907A-4C09-E60D-0539-1A5AD5E5808E}"/>
                  </a:ext>
                </a:extLst>
              </p:cNvPr>
              <p:cNvCxnSpPr>
                <a:cxnSpLocks/>
              </p:cNvCxnSpPr>
              <p:nvPr/>
            </p:nvCxnSpPr>
            <p:spPr>
              <a:xfrm rot="16200000">
                <a:off x="4429299" y="3728259"/>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97CCF57A-0F8F-3C67-A051-4E44FDDA2A31}"/>
                </a:ext>
              </a:extLst>
            </p:cNvPr>
            <p:cNvGrpSpPr/>
            <p:nvPr/>
          </p:nvGrpSpPr>
          <p:grpSpPr>
            <a:xfrm>
              <a:off x="1641922" y="5637974"/>
              <a:ext cx="457200" cy="457200"/>
              <a:chOff x="2053244" y="2951018"/>
              <a:chExt cx="1828800" cy="1828800"/>
            </a:xfrm>
            <a:solidFill>
              <a:schemeClr val="bg1"/>
            </a:solidFill>
          </p:grpSpPr>
          <p:sp>
            <p:nvSpPr>
              <p:cNvPr id="50" name="Oval 49">
                <a:extLst>
                  <a:ext uri="{FF2B5EF4-FFF2-40B4-BE49-F238E27FC236}">
                    <a16:creationId xmlns:a16="http://schemas.microsoft.com/office/drawing/2014/main" id="{C7A04225-A72C-39A1-315D-3391F565DCC5}"/>
                  </a:ext>
                </a:extLst>
              </p:cNvPr>
              <p:cNvSpPr/>
              <p:nvPr/>
            </p:nvSpPr>
            <p:spPr>
              <a:xfrm>
                <a:off x="2053244" y="2951018"/>
                <a:ext cx="1828800" cy="1828800"/>
              </a:xfrm>
              <a:prstGeom prst="ellipse">
                <a:avLst/>
              </a:prstGeom>
              <a:grpFill/>
              <a:ln>
                <a:solidFill>
                  <a:schemeClr val="accent2"/>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51" name="Straight Connector 50">
                <a:extLst>
                  <a:ext uri="{FF2B5EF4-FFF2-40B4-BE49-F238E27FC236}">
                    <a16:creationId xmlns:a16="http://schemas.microsoft.com/office/drawing/2014/main" id="{A7AC34F5-9F75-76E2-0A7D-7F78FF71C4CC}"/>
                  </a:ext>
                </a:extLst>
              </p:cNvPr>
              <p:cNvCxnSpPr>
                <a:cxnSpLocks/>
              </p:cNvCxnSpPr>
              <p:nvPr/>
            </p:nvCxnSpPr>
            <p:spPr>
              <a:xfrm>
                <a:off x="2967644" y="3728258"/>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9591828-AF4A-82B5-38F5-2099D783783D}"/>
                  </a:ext>
                </a:extLst>
              </p:cNvPr>
              <p:cNvCxnSpPr>
                <a:cxnSpLocks/>
              </p:cNvCxnSpPr>
              <p:nvPr/>
            </p:nvCxnSpPr>
            <p:spPr>
              <a:xfrm rot="16200000">
                <a:off x="2967644" y="3728259"/>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4D9171F3-D835-CA23-A7FC-B6A75D7FBAE8}"/>
                </a:ext>
              </a:extLst>
            </p:cNvPr>
            <p:cNvCxnSpPr>
              <a:cxnSpLocks/>
              <a:stCxn id="17" idx="0"/>
            </p:cNvCxnSpPr>
            <p:nvPr/>
          </p:nvCxnSpPr>
          <p:spPr>
            <a:xfrm flipH="1" flipV="1">
              <a:off x="2721218" y="3813313"/>
              <a:ext cx="1140406" cy="10737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Oval 55">
              <a:extLst>
                <a:ext uri="{FF2B5EF4-FFF2-40B4-BE49-F238E27FC236}">
                  <a16:creationId xmlns:a16="http://schemas.microsoft.com/office/drawing/2014/main" id="{56BFAF0A-DA8C-94D2-C099-51133625FFFB}"/>
                </a:ext>
              </a:extLst>
            </p:cNvPr>
            <p:cNvSpPr/>
            <p:nvPr/>
          </p:nvSpPr>
          <p:spPr>
            <a:xfrm>
              <a:off x="3001904" y="256295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15CCBA7-7CE6-3B53-5D66-329461A748FE}"/>
                </a:ext>
              </a:extLst>
            </p:cNvPr>
            <p:cNvSpPr/>
            <p:nvPr/>
          </p:nvSpPr>
          <p:spPr>
            <a:xfrm>
              <a:off x="4073014" y="327411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BEE84E2-D487-5454-040B-2FD71DF3D65C}"/>
                </a:ext>
              </a:extLst>
            </p:cNvPr>
            <p:cNvSpPr/>
            <p:nvPr/>
          </p:nvSpPr>
          <p:spPr>
            <a:xfrm>
              <a:off x="5105990" y="428841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8C5B2C-A1E8-FD7E-2CAD-E95160F943EA}"/>
                </a:ext>
              </a:extLst>
            </p:cNvPr>
            <p:cNvSpPr/>
            <p:nvPr/>
          </p:nvSpPr>
          <p:spPr>
            <a:xfrm>
              <a:off x="2950364" y="451562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6220C38-48B3-8178-7CCA-F3E71DAC98C5}"/>
                </a:ext>
              </a:extLst>
            </p:cNvPr>
            <p:cNvCxnSpPr>
              <a:endCxn id="56" idx="2"/>
            </p:cNvCxnSpPr>
            <p:nvPr/>
          </p:nvCxnSpPr>
          <p:spPr>
            <a:xfrm>
              <a:off x="2528919" y="2640355"/>
              <a:ext cx="4729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E9D7A82A-75B3-5453-E753-80255D7EB146}"/>
                </a:ext>
              </a:extLst>
            </p:cNvPr>
            <p:cNvCxnSpPr>
              <a:cxnSpLocks/>
            </p:cNvCxnSpPr>
            <p:nvPr/>
          </p:nvCxnSpPr>
          <p:spPr>
            <a:xfrm flipV="1">
              <a:off x="2568567" y="4628703"/>
              <a:ext cx="427391" cy="655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368F2FA7-8CB6-C882-F1AB-F93FC330D9AD}"/>
                </a:ext>
              </a:extLst>
            </p:cNvPr>
            <p:cNvCxnSpPr>
              <a:cxnSpLocks/>
            </p:cNvCxnSpPr>
            <p:nvPr/>
          </p:nvCxnSpPr>
          <p:spPr>
            <a:xfrm flipH="1" flipV="1">
              <a:off x="5263156" y="4402833"/>
              <a:ext cx="1079297" cy="440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03323CA2-DBB7-DAC5-A291-698612C0BA6A}"/>
                </a:ext>
              </a:extLst>
            </p:cNvPr>
            <p:cNvCxnSpPr>
              <a:cxnSpLocks/>
              <a:endCxn id="57" idx="6"/>
            </p:cNvCxnSpPr>
            <p:nvPr/>
          </p:nvCxnSpPr>
          <p:spPr>
            <a:xfrm flipH="1">
              <a:off x="4240737" y="2800053"/>
              <a:ext cx="2092113" cy="551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27A9F3D9-D1C7-7BFB-F4F5-15E65638E0C0}"/>
                </a:ext>
              </a:extLst>
            </p:cNvPr>
            <p:cNvSpPr txBox="1"/>
            <p:nvPr/>
          </p:nvSpPr>
          <p:spPr>
            <a:xfrm rot="2478240">
              <a:off x="2773319" y="4028313"/>
              <a:ext cx="1237399" cy="369332"/>
            </a:xfrm>
            <a:prstGeom prst="rect">
              <a:avLst/>
            </a:prstGeom>
            <a:noFill/>
          </p:spPr>
          <p:txBody>
            <a:bodyPr wrap="square">
              <a:spAutoFit/>
            </a:bodyPr>
            <a:lstStyle/>
            <a:p>
              <a:r>
                <a:rPr lang="en-US" dirty="0"/>
                <a:t>d12=r1-r2</a:t>
              </a:r>
            </a:p>
          </p:txBody>
        </p:sp>
        <p:sp>
          <p:nvSpPr>
            <p:cNvPr id="73" name="TextBox 72">
              <a:extLst>
                <a:ext uri="{FF2B5EF4-FFF2-40B4-BE49-F238E27FC236}">
                  <a16:creationId xmlns:a16="http://schemas.microsoft.com/office/drawing/2014/main" id="{0DBBEFA0-1FFD-13A6-986B-BA811D1441D6}"/>
                </a:ext>
              </a:extLst>
            </p:cNvPr>
            <p:cNvSpPr txBox="1"/>
            <p:nvPr/>
          </p:nvSpPr>
          <p:spPr>
            <a:xfrm>
              <a:off x="5121204" y="1575054"/>
              <a:ext cx="3760966" cy="523220"/>
            </a:xfrm>
            <a:prstGeom prst="rect">
              <a:avLst/>
            </a:prstGeom>
            <a:noFill/>
          </p:spPr>
          <p:txBody>
            <a:bodyPr wrap="none" rtlCol="0">
              <a:spAutoFit/>
            </a:bodyPr>
            <a:lstStyle/>
            <a:p>
              <a:r>
                <a:rPr lang="en-US" sz="2800" dirty="0"/>
                <a:t>Region of C0 continuity</a:t>
              </a:r>
            </a:p>
          </p:txBody>
        </p:sp>
      </p:grpSp>
    </p:spTree>
    <p:extLst>
      <p:ext uri="{BB962C8B-B14F-4D97-AF65-F5344CB8AC3E}">
        <p14:creationId xmlns:p14="http://schemas.microsoft.com/office/powerpoint/2010/main" val="395647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D35C7-7BEF-421D-7585-60B54254DD81}"/>
              </a:ext>
            </a:extLst>
          </p:cNvPr>
          <p:cNvSpPr>
            <a:spLocks noGrp="1"/>
          </p:cNvSpPr>
          <p:nvPr>
            <p:ph type="title"/>
          </p:nvPr>
        </p:nvSpPr>
        <p:spPr/>
        <p:txBody>
          <a:bodyPr>
            <a:noAutofit/>
          </a:bodyPr>
          <a:lstStyle/>
          <a:p>
            <a:r>
              <a:rPr lang="en-US" sz="3200" dirty="0"/>
              <a:t>Notice that, if we have a situation where arc2 is not feasibly C0 connected to arc1, the diagram indicates which direction to modify, and by how much, to create feasibility</a:t>
            </a:r>
          </a:p>
        </p:txBody>
      </p:sp>
      <p:sp>
        <p:nvSpPr>
          <p:cNvPr id="35" name="Rectangle 34">
            <a:extLst>
              <a:ext uri="{FF2B5EF4-FFF2-40B4-BE49-F238E27FC236}">
                <a16:creationId xmlns:a16="http://schemas.microsoft.com/office/drawing/2014/main" id="{299DDA2A-37D3-C52A-622B-5059A7D92848}"/>
              </a:ext>
            </a:extLst>
          </p:cNvPr>
          <p:cNvSpPr/>
          <p:nvPr/>
        </p:nvSpPr>
        <p:spPr>
          <a:xfrm rot="18822932">
            <a:off x="3782127" y="2670739"/>
            <a:ext cx="2931391" cy="1413336"/>
          </a:xfrm>
          <a:prstGeom prst="rect">
            <a:avLst/>
          </a:prstGeom>
          <a:solidFill>
            <a:schemeClr val="bg1">
              <a:lumMod val="75000"/>
              <a:alpha val="5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3DD8255-BA49-C5EF-3800-6C2067BDD06E}"/>
              </a:ext>
            </a:extLst>
          </p:cNvPr>
          <p:cNvCxnSpPr/>
          <p:nvPr/>
        </p:nvCxnSpPr>
        <p:spPr>
          <a:xfrm flipV="1">
            <a:off x="3591657" y="2387112"/>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BFDD771-AC8D-0383-A3DF-BB720B9ABE31}"/>
              </a:ext>
            </a:extLst>
          </p:cNvPr>
          <p:cNvCxnSpPr>
            <a:cxnSpLocks/>
          </p:cNvCxnSpPr>
          <p:nvPr/>
        </p:nvCxnSpPr>
        <p:spPr>
          <a:xfrm rot="5400000" flipV="1">
            <a:off x="4790343" y="3629759"/>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FEEFE8A7-E2F6-EA58-CE1A-C0636813B265}"/>
              </a:ext>
            </a:extLst>
          </p:cNvPr>
          <p:cNvCxnSpPr/>
          <p:nvPr/>
        </p:nvCxnSpPr>
        <p:spPr>
          <a:xfrm flipV="1">
            <a:off x="3591657" y="2162908"/>
            <a:ext cx="1727689" cy="181561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5D8743-20B8-11D4-2391-F63DEC4D488E}"/>
              </a:ext>
            </a:extLst>
          </p:cNvPr>
          <p:cNvSpPr txBox="1"/>
          <p:nvPr/>
        </p:nvSpPr>
        <p:spPr>
          <a:xfrm>
            <a:off x="3310970" y="2017780"/>
            <a:ext cx="561372" cy="369332"/>
          </a:xfrm>
          <a:prstGeom prst="rect">
            <a:avLst/>
          </a:prstGeom>
          <a:noFill/>
        </p:spPr>
        <p:txBody>
          <a:bodyPr wrap="none" rtlCol="0">
            <a:spAutoFit/>
          </a:bodyPr>
          <a:lstStyle/>
          <a:p>
            <a:r>
              <a:rPr lang="en-US" dirty="0"/>
              <a:t>d12</a:t>
            </a:r>
          </a:p>
        </p:txBody>
      </p:sp>
      <p:sp>
        <p:nvSpPr>
          <p:cNvPr id="10" name="TextBox 9">
            <a:extLst>
              <a:ext uri="{FF2B5EF4-FFF2-40B4-BE49-F238E27FC236}">
                <a16:creationId xmlns:a16="http://schemas.microsoft.com/office/drawing/2014/main" id="{929DA187-7C71-DDE8-6ADA-2DA033C74515}"/>
              </a:ext>
            </a:extLst>
          </p:cNvPr>
          <p:cNvSpPr txBox="1"/>
          <p:nvPr/>
        </p:nvSpPr>
        <p:spPr>
          <a:xfrm>
            <a:off x="6205905" y="4860654"/>
            <a:ext cx="385042" cy="369332"/>
          </a:xfrm>
          <a:prstGeom prst="rect">
            <a:avLst/>
          </a:prstGeom>
          <a:noFill/>
        </p:spPr>
        <p:txBody>
          <a:bodyPr wrap="none" rtlCol="0">
            <a:spAutoFit/>
          </a:bodyPr>
          <a:lstStyle/>
          <a:p>
            <a:r>
              <a:rPr lang="en-US" dirty="0"/>
              <a:t>r2</a:t>
            </a:r>
          </a:p>
        </p:txBody>
      </p:sp>
      <p:sp>
        <p:nvSpPr>
          <p:cNvPr id="12" name="TextBox 11">
            <a:extLst>
              <a:ext uri="{FF2B5EF4-FFF2-40B4-BE49-F238E27FC236}">
                <a16:creationId xmlns:a16="http://schemas.microsoft.com/office/drawing/2014/main" id="{360141C3-F093-6352-9714-056365D5719D}"/>
              </a:ext>
            </a:extLst>
          </p:cNvPr>
          <p:cNvSpPr txBox="1"/>
          <p:nvPr/>
        </p:nvSpPr>
        <p:spPr>
          <a:xfrm>
            <a:off x="3154437" y="3802673"/>
            <a:ext cx="385042" cy="369332"/>
          </a:xfrm>
          <a:prstGeom prst="rect">
            <a:avLst/>
          </a:prstGeom>
          <a:noFill/>
        </p:spPr>
        <p:txBody>
          <a:bodyPr wrap="none" rtlCol="0">
            <a:spAutoFit/>
          </a:bodyPr>
          <a:lstStyle/>
          <a:p>
            <a:r>
              <a:rPr lang="en-US" dirty="0"/>
              <a:t>r1</a:t>
            </a:r>
          </a:p>
        </p:txBody>
      </p:sp>
      <p:cxnSp>
        <p:nvCxnSpPr>
          <p:cNvPr id="13" name="Straight Connector 12">
            <a:extLst>
              <a:ext uri="{FF2B5EF4-FFF2-40B4-BE49-F238E27FC236}">
                <a16:creationId xmlns:a16="http://schemas.microsoft.com/office/drawing/2014/main" id="{7D3462BA-1A44-31F4-4F07-89E66971ED95}"/>
              </a:ext>
            </a:extLst>
          </p:cNvPr>
          <p:cNvCxnSpPr/>
          <p:nvPr/>
        </p:nvCxnSpPr>
        <p:spPr>
          <a:xfrm>
            <a:off x="3490546" y="3978520"/>
            <a:ext cx="149470" cy="0"/>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68E860FC-D00B-48F2-3E34-A06DD3A1246E}"/>
              </a:ext>
            </a:extLst>
          </p:cNvPr>
          <p:cNvSpPr txBox="1"/>
          <p:nvPr/>
        </p:nvSpPr>
        <p:spPr>
          <a:xfrm>
            <a:off x="4539541" y="5040927"/>
            <a:ext cx="385042" cy="369332"/>
          </a:xfrm>
          <a:prstGeom prst="rect">
            <a:avLst/>
          </a:prstGeom>
          <a:noFill/>
        </p:spPr>
        <p:txBody>
          <a:bodyPr wrap="none" rtlCol="0">
            <a:spAutoFit/>
          </a:bodyPr>
          <a:lstStyle/>
          <a:p>
            <a:r>
              <a:rPr lang="en-US" dirty="0"/>
              <a:t>r1</a:t>
            </a:r>
          </a:p>
        </p:txBody>
      </p:sp>
      <p:cxnSp>
        <p:nvCxnSpPr>
          <p:cNvPr id="15" name="Straight Connector 14">
            <a:extLst>
              <a:ext uri="{FF2B5EF4-FFF2-40B4-BE49-F238E27FC236}">
                <a16:creationId xmlns:a16="http://schemas.microsoft.com/office/drawing/2014/main" id="{20FE6B48-ADD1-4ACB-783F-A6E7F6DF2406}"/>
              </a:ext>
            </a:extLst>
          </p:cNvPr>
          <p:cNvCxnSpPr>
            <a:cxnSpLocks/>
          </p:cNvCxnSpPr>
          <p:nvPr/>
        </p:nvCxnSpPr>
        <p:spPr>
          <a:xfrm rot="5400000">
            <a:off x="4657327" y="5040927"/>
            <a:ext cx="1494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831B280-6274-57B4-D7E4-BBF931BA4A9C}"/>
              </a:ext>
            </a:extLst>
          </p:cNvPr>
          <p:cNvCxnSpPr/>
          <p:nvPr/>
        </p:nvCxnSpPr>
        <p:spPr>
          <a:xfrm flipV="1">
            <a:off x="4732062" y="3225315"/>
            <a:ext cx="1727689" cy="1815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D6FB1F5-F654-B0B7-DF50-CDC05C0030CE}"/>
              </a:ext>
            </a:extLst>
          </p:cNvPr>
          <p:cNvCxnSpPr>
            <a:cxnSpLocks/>
            <a:stCxn id="14" idx="0"/>
          </p:cNvCxnSpPr>
          <p:nvPr/>
        </p:nvCxnSpPr>
        <p:spPr>
          <a:xfrm flipH="1" flipV="1">
            <a:off x="3591656" y="3967179"/>
            <a:ext cx="1140406" cy="1073748"/>
          </a:xfrm>
          <a:prstGeom prst="line">
            <a:avLst/>
          </a:prstGeom>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7F16569E-931A-26A0-65BE-EA4F975DFBB8}"/>
              </a:ext>
            </a:extLst>
          </p:cNvPr>
          <p:cNvSpPr/>
          <p:nvPr/>
        </p:nvSpPr>
        <p:spPr>
          <a:xfrm>
            <a:off x="5976428" y="4442279"/>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3FFDAF9F-512C-4A8E-6FFE-B488858B1E7C}"/>
              </a:ext>
            </a:extLst>
          </p:cNvPr>
          <p:cNvCxnSpPr>
            <a:cxnSpLocks/>
            <a:stCxn id="28" idx="1"/>
          </p:cNvCxnSpPr>
          <p:nvPr/>
        </p:nvCxnSpPr>
        <p:spPr>
          <a:xfrm flipH="1" flipV="1">
            <a:off x="5595906" y="4133121"/>
            <a:ext cx="405084" cy="331827"/>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03CE32C-6FF0-656F-3CDD-BC56795B4665}"/>
              </a:ext>
            </a:extLst>
          </p:cNvPr>
          <p:cNvSpPr txBox="1"/>
          <p:nvPr/>
        </p:nvSpPr>
        <p:spPr>
          <a:xfrm>
            <a:off x="6330146" y="2053009"/>
            <a:ext cx="3760966" cy="523220"/>
          </a:xfrm>
          <a:prstGeom prst="rect">
            <a:avLst/>
          </a:prstGeom>
          <a:noFill/>
        </p:spPr>
        <p:txBody>
          <a:bodyPr wrap="none" rtlCol="0">
            <a:spAutoFit/>
          </a:bodyPr>
          <a:lstStyle/>
          <a:p>
            <a:r>
              <a:rPr lang="en-US" sz="2800" dirty="0"/>
              <a:t>Region of C0 continuity</a:t>
            </a:r>
          </a:p>
        </p:txBody>
      </p:sp>
      <p:sp>
        <p:nvSpPr>
          <p:cNvPr id="64" name="TextBox 63">
            <a:extLst>
              <a:ext uri="{FF2B5EF4-FFF2-40B4-BE49-F238E27FC236}">
                <a16:creationId xmlns:a16="http://schemas.microsoft.com/office/drawing/2014/main" id="{25A51D55-09A1-6F0A-D948-D420609674B2}"/>
              </a:ext>
            </a:extLst>
          </p:cNvPr>
          <p:cNvSpPr txBox="1"/>
          <p:nvPr/>
        </p:nvSpPr>
        <p:spPr>
          <a:xfrm>
            <a:off x="6228096" y="3623459"/>
            <a:ext cx="3575537" cy="923330"/>
          </a:xfrm>
          <a:prstGeom prst="rect">
            <a:avLst/>
          </a:prstGeom>
          <a:noFill/>
        </p:spPr>
        <p:txBody>
          <a:bodyPr wrap="square" rtlCol="0">
            <a:spAutoFit/>
          </a:bodyPr>
          <a:lstStyle/>
          <a:p>
            <a:r>
              <a:rPr lang="en-US" dirty="0">
                <a:solidFill>
                  <a:srgbClr val="FF0000"/>
                </a:solidFill>
              </a:rPr>
              <a:t>Direction and distance to move in r2 and d12 directions to force C0 continuity by modifying arc2</a:t>
            </a:r>
          </a:p>
        </p:txBody>
      </p:sp>
    </p:spTree>
    <p:extLst>
      <p:ext uri="{BB962C8B-B14F-4D97-AF65-F5344CB8AC3E}">
        <p14:creationId xmlns:p14="http://schemas.microsoft.com/office/powerpoint/2010/main" val="246529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4615F7-0291-4069-6DD9-4F514B6E3AC8}"/>
              </a:ext>
            </a:extLst>
          </p:cNvPr>
          <p:cNvSpPr>
            <a:spLocks noGrp="1"/>
          </p:cNvSpPr>
          <p:nvPr>
            <p:ph type="title"/>
          </p:nvPr>
        </p:nvSpPr>
        <p:spPr/>
        <p:txBody>
          <a:bodyPr/>
          <a:lstStyle/>
          <a:p>
            <a:r>
              <a:rPr lang="en-US" dirty="0"/>
              <a:t>C1 continuity conditions</a:t>
            </a:r>
          </a:p>
        </p:txBody>
      </p:sp>
      <p:sp>
        <p:nvSpPr>
          <p:cNvPr id="5" name="Text Placeholder 4">
            <a:extLst>
              <a:ext uri="{FF2B5EF4-FFF2-40B4-BE49-F238E27FC236}">
                <a16:creationId xmlns:a16="http://schemas.microsoft.com/office/drawing/2014/main" id="{29950D75-AE71-79CA-18F7-8C6C678BEF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9866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2821-2E7E-10F9-F91A-F6592DE61B07}"/>
              </a:ext>
            </a:extLst>
          </p:cNvPr>
          <p:cNvSpPr>
            <a:spLocks noGrp="1"/>
          </p:cNvSpPr>
          <p:nvPr>
            <p:ph type="title"/>
          </p:nvPr>
        </p:nvSpPr>
        <p:spPr/>
        <p:txBody>
          <a:bodyPr>
            <a:noAutofit/>
          </a:bodyPr>
          <a:lstStyle/>
          <a:p>
            <a:r>
              <a:rPr lang="en-US" sz="3200" dirty="0"/>
              <a:t>For C1 continuity, the arcs must allow a tangent line between them. If the arcs intersect, the traversal direction around the arc (CW or CCW) must be the same.</a:t>
            </a:r>
          </a:p>
        </p:txBody>
      </p:sp>
      <p:sp>
        <p:nvSpPr>
          <p:cNvPr id="3" name="Content Placeholder 2">
            <a:extLst>
              <a:ext uri="{FF2B5EF4-FFF2-40B4-BE49-F238E27FC236}">
                <a16:creationId xmlns:a16="http://schemas.microsoft.com/office/drawing/2014/main" id="{EC658AC6-9336-C189-FF37-EEF124AFFF58}"/>
              </a:ext>
            </a:extLst>
          </p:cNvPr>
          <p:cNvSpPr>
            <a:spLocks noGrp="1"/>
          </p:cNvSpPr>
          <p:nvPr>
            <p:ph idx="1"/>
          </p:nvPr>
        </p:nvSpPr>
        <p:spPr>
          <a:xfrm>
            <a:off x="838200" y="1825625"/>
            <a:ext cx="10515600" cy="914400"/>
          </a:xfrm>
        </p:spPr>
        <p:txBody>
          <a:bodyPr/>
          <a:lstStyle/>
          <a:p>
            <a:pPr marL="0" indent="0">
              <a:buNone/>
            </a:pPr>
            <a:r>
              <a:rPr lang="en-US" dirty="0"/>
              <a:t>So C1 continuity </a:t>
            </a:r>
            <a:r>
              <a:rPr lang="en-US" u="sng" dirty="0"/>
              <a:t>does</a:t>
            </a:r>
            <a:r>
              <a:rPr lang="en-US" dirty="0"/>
              <a:t> depend on the rotation direction of the circles. </a:t>
            </a:r>
          </a:p>
        </p:txBody>
      </p:sp>
      <p:grpSp>
        <p:nvGrpSpPr>
          <p:cNvPr id="4" name="Group 3">
            <a:extLst>
              <a:ext uri="{FF2B5EF4-FFF2-40B4-BE49-F238E27FC236}">
                <a16:creationId xmlns:a16="http://schemas.microsoft.com/office/drawing/2014/main" id="{1B7DC8EA-B561-A388-05F2-2C902BDD4478}"/>
              </a:ext>
            </a:extLst>
          </p:cNvPr>
          <p:cNvGrpSpPr/>
          <p:nvPr/>
        </p:nvGrpSpPr>
        <p:grpSpPr>
          <a:xfrm>
            <a:off x="1815850" y="3804274"/>
            <a:ext cx="914400" cy="914400"/>
            <a:chOff x="2053244" y="2951018"/>
            <a:chExt cx="1828800" cy="1828800"/>
          </a:xfrm>
          <a:solidFill>
            <a:schemeClr val="bg1"/>
          </a:solidFill>
        </p:grpSpPr>
        <p:sp>
          <p:nvSpPr>
            <p:cNvPr id="5" name="Oval 4">
              <a:extLst>
                <a:ext uri="{FF2B5EF4-FFF2-40B4-BE49-F238E27FC236}">
                  <a16:creationId xmlns:a16="http://schemas.microsoft.com/office/drawing/2014/main" id="{49C4DC98-42EC-F0BA-F377-3B1A69C1057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6" name="Straight Connector 5">
              <a:extLst>
                <a:ext uri="{FF2B5EF4-FFF2-40B4-BE49-F238E27FC236}">
                  <a16:creationId xmlns:a16="http://schemas.microsoft.com/office/drawing/2014/main" id="{63927CF4-1CD6-295C-4353-4B25B8224501}"/>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3AA9A68-38DB-BD03-F2F1-8650BB050FAF}"/>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0D957B6D-7115-F285-810F-9B4C138C7A25}"/>
              </a:ext>
            </a:extLst>
          </p:cNvPr>
          <p:cNvGrpSpPr/>
          <p:nvPr/>
        </p:nvGrpSpPr>
        <p:grpSpPr>
          <a:xfrm>
            <a:off x="3187450" y="3816743"/>
            <a:ext cx="914400" cy="914400"/>
            <a:chOff x="3514899" y="2951018"/>
            <a:chExt cx="1828800" cy="1828800"/>
          </a:xfrm>
          <a:solidFill>
            <a:schemeClr val="bg1"/>
          </a:solidFill>
        </p:grpSpPr>
        <p:sp>
          <p:nvSpPr>
            <p:cNvPr id="9" name="Oval 8">
              <a:extLst>
                <a:ext uri="{FF2B5EF4-FFF2-40B4-BE49-F238E27FC236}">
                  <a16:creationId xmlns:a16="http://schemas.microsoft.com/office/drawing/2014/main" id="{EE441B56-5E87-47FA-D70E-EEDB3E406F49}"/>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10" name="Straight Connector 9">
              <a:extLst>
                <a:ext uri="{FF2B5EF4-FFF2-40B4-BE49-F238E27FC236}">
                  <a16:creationId xmlns:a16="http://schemas.microsoft.com/office/drawing/2014/main" id="{5FA4368F-D303-B606-8647-EF7E1447BE07}"/>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BDC9769-8DA4-04F1-3898-246F18FB7CB6}"/>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9E7B95EA-E35D-31F2-0E00-DC7A35FE159C}"/>
              </a:ext>
            </a:extLst>
          </p:cNvPr>
          <p:cNvCxnSpPr>
            <a:cxnSpLocks/>
          </p:cNvCxnSpPr>
          <p:nvPr/>
        </p:nvCxnSpPr>
        <p:spPr>
          <a:xfrm>
            <a:off x="1815850" y="4308270"/>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3679AFE-6FA0-F15E-5471-8F79FDD883C6}"/>
              </a:ext>
            </a:extLst>
          </p:cNvPr>
          <p:cNvCxnSpPr>
            <a:cxnSpLocks/>
          </p:cNvCxnSpPr>
          <p:nvPr/>
        </p:nvCxnSpPr>
        <p:spPr>
          <a:xfrm flipV="1">
            <a:off x="4101850" y="3692054"/>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BF6B8D89-A896-16BB-F841-95DBC4187114}"/>
              </a:ext>
            </a:extLst>
          </p:cNvPr>
          <p:cNvCxnSpPr>
            <a:stCxn id="5" idx="4"/>
            <a:endCxn id="9" idx="4"/>
          </p:cNvCxnSpPr>
          <p:nvPr/>
        </p:nvCxnSpPr>
        <p:spPr>
          <a:xfrm>
            <a:off x="2273050" y="4718674"/>
            <a:ext cx="1371600" cy="1246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CAF0CDC-C3C0-6314-B87E-630C35311EE5}"/>
              </a:ext>
            </a:extLst>
          </p:cNvPr>
          <p:cNvSpPr txBox="1"/>
          <p:nvPr/>
        </p:nvSpPr>
        <p:spPr>
          <a:xfrm>
            <a:off x="2036973" y="3429000"/>
            <a:ext cx="1855188" cy="369332"/>
          </a:xfrm>
          <a:prstGeom prst="rect">
            <a:avLst/>
          </a:prstGeom>
          <a:noFill/>
        </p:spPr>
        <p:txBody>
          <a:bodyPr wrap="none" rtlCol="0">
            <a:spAutoFit/>
          </a:bodyPr>
          <a:lstStyle/>
          <a:p>
            <a:r>
              <a:rPr lang="en-US" dirty="0"/>
              <a:t>Tangent possible</a:t>
            </a:r>
          </a:p>
        </p:txBody>
      </p:sp>
      <p:sp>
        <p:nvSpPr>
          <p:cNvPr id="31" name="TextBox 30">
            <a:extLst>
              <a:ext uri="{FF2B5EF4-FFF2-40B4-BE49-F238E27FC236}">
                <a16:creationId xmlns:a16="http://schemas.microsoft.com/office/drawing/2014/main" id="{71BB148A-FE77-888F-4681-B57C491EF29C}"/>
              </a:ext>
            </a:extLst>
          </p:cNvPr>
          <p:cNvSpPr txBox="1"/>
          <p:nvPr/>
        </p:nvSpPr>
        <p:spPr>
          <a:xfrm>
            <a:off x="2035418" y="2841238"/>
            <a:ext cx="2054345" cy="369332"/>
          </a:xfrm>
          <a:prstGeom prst="rect">
            <a:avLst/>
          </a:prstGeom>
          <a:noFill/>
        </p:spPr>
        <p:txBody>
          <a:bodyPr wrap="none" rtlCol="0">
            <a:spAutoFit/>
          </a:bodyPr>
          <a:lstStyle/>
          <a:p>
            <a:r>
              <a:rPr lang="en-US" u="sng" dirty="0"/>
              <a:t>If both CCW or CW</a:t>
            </a:r>
          </a:p>
        </p:txBody>
      </p:sp>
      <p:grpSp>
        <p:nvGrpSpPr>
          <p:cNvPr id="32" name="Group 31">
            <a:extLst>
              <a:ext uri="{FF2B5EF4-FFF2-40B4-BE49-F238E27FC236}">
                <a16:creationId xmlns:a16="http://schemas.microsoft.com/office/drawing/2014/main" id="{DFB92815-67A0-CF46-9DEE-F97D52704E5E}"/>
              </a:ext>
            </a:extLst>
          </p:cNvPr>
          <p:cNvGrpSpPr/>
          <p:nvPr/>
        </p:nvGrpSpPr>
        <p:grpSpPr>
          <a:xfrm>
            <a:off x="2109513" y="5350661"/>
            <a:ext cx="914400" cy="914400"/>
            <a:chOff x="2053244" y="2951018"/>
            <a:chExt cx="1828800" cy="1828800"/>
          </a:xfrm>
          <a:solidFill>
            <a:schemeClr val="bg1"/>
          </a:solidFill>
        </p:grpSpPr>
        <p:sp>
          <p:nvSpPr>
            <p:cNvPr id="33" name="Oval 32">
              <a:extLst>
                <a:ext uri="{FF2B5EF4-FFF2-40B4-BE49-F238E27FC236}">
                  <a16:creationId xmlns:a16="http://schemas.microsoft.com/office/drawing/2014/main" id="{00836431-9985-874B-815B-555C1CF2E0EB}"/>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34" name="Straight Connector 33">
              <a:extLst>
                <a:ext uri="{FF2B5EF4-FFF2-40B4-BE49-F238E27FC236}">
                  <a16:creationId xmlns:a16="http://schemas.microsoft.com/office/drawing/2014/main" id="{8458FF88-F357-0BB7-67F2-FC7D7C80FCD7}"/>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94AFD0A-9EC1-0CC6-0AED-538A2EBD7A3E}"/>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CC45D868-73B8-6819-A786-9C404430B45A}"/>
              </a:ext>
            </a:extLst>
          </p:cNvPr>
          <p:cNvGrpSpPr/>
          <p:nvPr/>
        </p:nvGrpSpPr>
        <p:grpSpPr>
          <a:xfrm>
            <a:off x="2892028" y="5355939"/>
            <a:ext cx="914400" cy="914400"/>
            <a:chOff x="3514899" y="2951018"/>
            <a:chExt cx="1828800" cy="1828800"/>
          </a:xfrm>
          <a:solidFill>
            <a:schemeClr val="bg1"/>
          </a:solidFill>
        </p:grpSpPr>
        <p:sp>
          <p:nvSpPr>
            <p:cNvPr id="37" name="Oval 36">
              <a:extLst>
                <a:ext uri="{FF2B5EF4-FFF2-40B4-BE49-F238E27FC236}">
                  <a16:creationId xmlns:a16="http://schemas.microsoft.com/office/drawing/2014/main" id="{A4D1AD3F-CE5D-1F8B-A025-7B5A5CB4ADD6}"/>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38" name="Straight Connector 37">
              <a:extLst>
                <a:ext uri="{FF2B5EF4-FFF2-40B4-BE49-F238E27FC236}">
                  <a16:creationId xmlns:a16="http://schemas.microsoft.com/office/drawing/2014/main" id="{6864A5E9-CE95-3258-D820-0327EB354F76}"/>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C843D6B-BC77-082F-D70C-CC3530FB587D}"/>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F39F4407-609F-2202-E268-357920B72A33}"/>
              </a:ext>
            </a:extLst>
          </p:cNvPr>
          <p:cNvCxnSpPr>
            <a:cxnSpLocks/>
          </p:cNvCxnSpPr>
          <p:nvPr/>
        </p:nvCxnSpPr>
        <p:spPr>
          <a:xfrm>
            <a:off x="2109513" y="5854657"/>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86A8C85-6DB2-A6A3-B4C5-8DFF2370E449}"/>
              </a:ext>
            </a:extLst>
          </p:cNvPr>
          <p:cNvCxnSpPr>
            <a:cxnSpLocks/>
          </p:cNvCxnSpPr>
          <p:nvPr/>
        </p:nvCxnSpPr>
        <p:spPr>
          <a:xfrm flipV="1">
            <a:off x="3806428" y="5231250"/>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5AB8D82-38D9-1EC0-53AC-F8EB64268C83}"/>
              </a:ext>
            </a:extLst>
          </p:cNvPr>
          <p:cNvCxnSpPr>
            <a:stCxn id="33" idx="4"/>
            <a:endCxn id="37" idx="4"/>
          </p:cNvCxnSpPr>
          <p:nvPr/>
        </p:nvCxnSpPr>
        <p:spPr>
          <a:xfrm>
            <a:off x="2566713" y="6265061"/>
            <a:ext cx="782515" cy="527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099BC33-F8C0-DA39-2441-334B41CDCDD8}"/>
              </a:ext>
            </a:extLst>
          </p:cNvPr>
          <p:cNvSpPr txBox="1"/>
          <p:nvPr/>
        </p:nvSpPr>
        <p:spPr>
          <a:xfrm>
            <a:off x="2036973" y="4940421"/>
            <a:ext cx="1855188" cy="369332"/>
          </a:xfrm>
          <a:prstGeom prst="rect">
            <a:avLst/>
          </a:prstGeom>
          <a:noFill/>
        </p:spPr>
        <p:txBody>
          <a:bodyPr wrap="none" rtlCol="0">
            <a:spAutoFit/>
          </a:bodyPr>
          <a:lstStyle/>
          <a:p>
            <a:r>
              <a:rPr lang="en-US" dirty="0"/>
              <a:t>Tangent possible</a:t>
            </a:r>
          </a:p>
        </p:txBody>
      </p:sp>
      <p:grpSp>
        <p:nvGrpSpPr>
          <p:cNvPr id="44" name="Group 43">
            <a:extLst>
              <a:ext uri="{FF2B5EF4-FFF2-40B4-BE49-F238E27FC236}">
                <a16:creationId xmlns:a16="http://schemas.microsoft.com/office/drawing/2014/main" id="{F080BE62-2A9F-1FA4-343A-E4D9389CB131}"/>
              </a:ext>
            </a:extLst>
          </p:cNvPr>
          <p:cNvGrpSpPr/>
          <p:nvPr/>
        </p:nvGrpSpPr>
        <p:grpSpPr>
          <a:xfrm>
            <a:off x="5842727" y="3697445"/>
            <a:ext cx="914400" cy="914400"/>
            <a:chOff x="2053244" y="2951018"/>
            <a:chExt cx="1828800" cy="1828800"/>
          </a:xfrm>
          <a:solidFill>
            <a:schemeClr val="bg1"/>
          </a:solidFill>
        </p:grpSpPr>
        <p:sp>
          <p:nvSpPr>
            <p:cNvPr id="45" name="Oval 44">
              <a:extLst>
                <a:ext uri="{FF2B5EF4-FFF2-40B4-BE49-F238E27FC236}">
                  <a16:creationId xmlns:a16="http://schemas.microsoft.com/office/drawing/2014/main" id="{4CD1292F-7115-E032-8860-9E1D365AD27D}"/>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46" name="Straight Connector 45">
              <a:extLst>
                <a:ext uri="{FF2B5EF4-FFF2-40B4-BE49-F238E27FC236}">
                  <a16:creationId xmlns:a16="http://schemas.microsoft.com/office/drawing/2014/main" id="{FDBBF3A6-2EDA-661F-743F-739BA25B29ED}"/>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050E3D6-B669-66A7-BA8A-28DAC2460D56}"/>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8" name="Group 47">
            <a:extLst>
              <a:ext uri="{FF2B5EF4-FFF2-40B4-BE49-F238E27FC236}">
                <a16:creationId xmlns:a16="http://schemas.microsoft.com/office/drawing/2014/main" id="{B8AB0FB5-3F76-D2AA-FB9E-61474C900B0E}"/>
              </a:ext>
            </a:extLst>
          </p:cNvPr>
          <p:cNvGrpSpPr/>
          <p:nvPr/>
        </p:nvGrpSpPr>
        <p:grpSpPr>
          <a:xfrm>
            <a:off x="7214327" y="3709914"/>
            <a:ext cx="914400" cy="914400"/>
            <a:chOff x="3514899" y="2951018"/>
            <a:chExt cx="1828800" cy="1828800"/>
          </a:xfrm>
          <a:solidFill>
            <a:schemeClr val="bg1"/>
          </a:solidFill>
        </p:grpSpPr>
        <p:sp>
          <p:nvSpPr>
            <p:cNvPr id="49" name="Oval 48">
              <a:extLst>
                <a:ext uri="{FF2B5EF4-FFF2-40B4-BE49-F238E27FC236}">
                  <a16:creationId xmlns:a16="http://schemas.microsoft.com/office/drawing/2014/main" id="{30FBF8D9-492F-1D58-FF74-A484A2ED27C3}"/>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50" name="Straight Connector 49">
              <a:extLst>
                <a:ext uri="{FF2B5EF4-FFF2-40B4-BE49-F238E27FC236}">
                  <a16:creationId xmlns:a16="http://schemas.microsoft.com/office/drawing/2014/main" id="{65DB516F-636B-6D95-3AFA-170AD90B9622}"/>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10DF4B2-4DB7-D72A-6AB1-C1482FF555EA}"/>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2" name="Straight Arrow Connector 51">
            <a:extLst>
              <a:ext uri="{FF2B5EF4-FFF2-40B4-BE49-F238E27FC236}">
                <a16:creationId xmlns:a16="http://schemas.microsoft.com/office/drawing/2014/main" id="{41744567-E9C2-84B3-DE58-943F9FEC19B1}"/>
              </a:ext>
            </a:extLst>
          </p:cNvPr>
          <p:cNvCxnSpPr>
            <a:cxnSpLocks/>
          </p:cNvCxnSpPr>
          <p:nvPr/>
        </p:nvCxnSpPr>
        <p:spPr>
          <a:xfrm>
            <a:off x="5842727" y="4201441"/>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8392611A-F986-3E6D-4E9E-D1F46B009E93}"/>
              </a:ext>
            </a:extLst>
          </p:cNvPr>
          <p:cNvCxnSpPr>
            <a:cxnSpLocks/>
          </p:cNvCxnSpPr>
          <p:nvPr/>
        </p:nvCxnSpPr>
        <p:spPr>
          <a:xfrm>
            <a:off x="8128727" y="4154645"/>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E77FA3C-C9E1-2898-7D54-A5AC6A0139F5}"/>
              </a:ext>
            </a:extLst>
          </p:cNvPr>
          <p:cNvCxnSpPr>
            <a:cxnSpLocks/>
            <a:stCxn id="45" idx="5"/>
            <a:endCxn id="49" idx="1"/>
          </p:cNvCxnSpPr>
          <p:nvPr/>
        </p:nvCxnSpPr>
        <p:spPr>
          <a:xfrm flipV="1">
            <a:off x="6623216" y="3843825"/>
            <a:ext cx="725022" cy="63410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5346236E-B31E-DE31-6D0C-A752442DFEA0}"/>
              </a:ext>
            </a:extLst>
          </p:cNvPr>
          <p:cNvSpPr txBox="1"/>
          <p:nvPr/>
        </p:nvSpPr>
        <p:spPr>
          <a:xfrm>
            <a:off x="6063850" y="3322171"/>
            <a:ext cx="1855188" cy="369332"/>
          </a:xfrm>
          <a:prstGeom prst="rect">
            <a:avLst/>
          </a:prstGeom>
          <a:noFill/>
        </p:spPr>
        <p:txBody>
          <a:bodyPr wrap="none" rtlCol="0">
            <a:spAutoFit/>
          </a:bodyPr>
          <a:lstStyle/>
          <a:p>
            <a:r>
              <a:rPr lang="en-US" dirty="0"/>
              <a:t>Tangent possible</a:t>
            </a:r>
          </a:p>
        </p:txBody>
      </p:sp>
      <p:sp>
        <p:nvSpPr>
          <p:cNvPr id="56" name="TextBox 55">
            <a:extLst>
              <a:ext uri="{FF2B5EF4-FFF2-40B4-BE49-F238E27FC236}">
                <a16:creationId xmlns:a16="http://schemas.microsoft.com/office/drawing/2014/main" id="{73BCD846-3FA2-8521-73A3-2E4B4AA39587}"/>
              </a:ext>
            </a:extLst>
          </p:cNvPr>
          <p:cNvSpPr txBox="1"/>
          <p:nvPr/>
        </p:nvSpPr>
        <p:spPr>
          <a:xfrm>
            <a:off x="5690193" y="2820777"/>
            <a:ext cx="2721194" cy="369332"/>
          </a:xfrm>
          <a:prstGeom prst="rect">
            <a:avLst/>
          </a:prstGeom>
          <a:noFill/>
        </p:spPr>
        <p:txBody>
          <a:bodyPr wrap="none" rtlCol="0">
            <a:spAutoFit/>
          </a:bodyPr>
          <a:lstStyle/>
          <a:p>
            <a:r>
              <a:rPr lang="en-US" u="sng" dirty="0"/>
              <a:t>If one CCW and other CW</a:t>
            </a:r>
          </a:p>
        </p:txBody>
      </p:sp>
      <p:grpSp>
        <p:nvGrpSpPr>
          <p:cNvPr id="57" name="Group 56">
            <a:extLst>
              <a:ext uri="{FF2B5EF4-FFF2-40B4-BE49-F238E27FC236}">
                <a16:creationId xmlns:a16="http://schemas.microsoft.com/office/drawing/2014/main" id="{81EDF8DC-353F-3324-8682-A97D78E1861B}"/>
              </a:ext>
            </a:extLst>
          </p:cNvPr>
          <p:cNvGrpSpPr/>
          <p:nvPr/>
        </p:nvGrpSpPr>
        <p:grpSpPr>
          <a:xfrm>
            <a:off x="6136390" y="5243832"/>
            <a:ext cx="914400" cy="914400"/>
            <a:chOff x="2053244" y="2951018"/>
            <a:chExt cx="1828800" cy="1828800"/>
          </a:xfrm>
          <a:solidFill>
            <a:schemeClr val="bg1"/>
          </a:solidFill>
        </p:grpSpPr>
        <p:sp>
          <p:nvSpPr>
            <p:cNvPr id="58" name="Oval 57">
              <a:extLst>
                <a:ext uri="{FF2B5EF4-FFF2-40B4-BE49-F238E27FC236}">
                  <a16:creationId xmlns:a16="http://schemas.microsoft.com/office/drawing/2014/main" id="{2A440930-CD74-D99F-61E0-5BB8FB1879E9}"/>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59" name="Straight Connector 58">
              <a:extLst>
                <a:ext uri="{FF2B5EF4-FFF2-40B4-BE49-F238E27FC236}">
                  <a16:creationId xmlns:a16="http://schemas.microsoft.com/office/drawing/2014/main" id="{2B8922D5-1318-1C38-D358-27F1B9E57C4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BF769A5-479F-1D55-9640-D97BE6B95CC4}"/>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61" name="Group 60">
            <a:extLst>
              <a:ext uri="{FF2B5EF4-FFF2-40B4-BE49-F238E27FC236}">
                <a16:creationId xmlns:a16="http://schemas.microsoft.com/office/drawing/2014/main" id="{8D2AF65D-99F3-1CDA-94EC-DADA7FBD4D7D}"/>
              </a:ext>
            </a:extLst>
          </p:cNvPr>
          <p:cNvGrpSpPr/>
          <p:nvPr/>
        </p:nvGrpSpPr>
        <p:grpSpPr>
          <a:xfrm>
            <a:off x="6918905" y="5249110"/>
            <a:ext cx="914400" cy="914400"/>
            <a:chOff x="3514899" y="2951018"/>
            <a:chExt cx="1828800" cy="1828800"/>
          </a:xfrm>
          <a:solidFill>
            <a:schemeClr val="bg1"/>
          </a:solidFill>
        </p:grpSpPr>
        <p:sp>
          <p:nvSpPr>
            <p:cNvPr id="62" name="Oval 61">
              <a:extLst>
                <a:ext uri="{FF2B5EF4-FFF2-40B4-BE49-F238E27FC236}">
                  <a16:creationId xmlns:a16="http://schemas.microsoft.com/office/drawing/2014/main" id="{120C117F-B51D-25CB-1B82-9E3F95B31D4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63" name="Straight Connector 62">
              <a:extLst>
                <a:ext uri="{FF2B5EF4-FFF2-40B4-BE49-F238E27FC236}">
                  <a16:creationId xmlns:a16="http://schemas.microsoft.com/office/drawing/2014/main" id="{5B27AC95-FEE9-79B1-0545-3198C8B8F445}"/>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327360-72F2-3233-1588-64CEA6BED61C}"/>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C13727-550E-37D2-B35F-A1701E0BE639}"/>
              </a:ext>
            </a:extLst>
          </p:cNvPr>
          <p:cNvCxnSpPr>
            <a:cxnSpLocks/>
          </p:cNvCxnSpPr>
          <p:nvPr/>
        </p:nvCxnSpPr>
        <p:spPr>
          <a:xfrm>
            <a:off x="6136390" y="5747828"/>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032AD1F-80F3-074B-3E24-DF43EDFB5F64}"/>
              </a:ext>
            </a:extLst>
          </p:cNvPr>
          <p:cNvCxnSpPr>
            <a:cxnSpLocks/>
          </p:cNvCxnSpPr>
          <p:nvPr/>
        </p:nvCxnSpPr>
        <p:spPr>
          <a:xfrm>
            <a:off x="7837060" y="5672724"/>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DE6DE67A-E77D-9E9F-BB94-4800999DB7A0}"/>
              </a:ext>
            </a:extLst>
          </p:cNvPr>
          <p:cNvSpPr txBox="1"/>
          <p:nvPr/>
        </p:nvSpPr>
        <p:spPr>
          <a:xfrm>
            <a:off x="6063850" y="4833592"/>
            <a:ext cx="2443426" cy="369332"/>
          </a:xfrm>
          <a:prstGeom prst="rect">
            <a:avLst/>
          </a:prstGeom>
          <a:noFill/>
        </p:spPr>
        <p:txBody>
          <a:bodyPr wrap="none" rtlCol="0">
            <a:spAutoFit/>
          </a:bodyPr>
          <a:lstStyle/>
          <a:p>
            <a:r>
              <a:rPr lang="en-US" b="1" dirty="0">
                <a:solidFill>
                  <a:srgbClr val="FF0000"/>
                </a:solidFill>
              </a:rPr>
              <a:t>Tangent NOT possible</a:t>
            </a:r>
          </a:p>
        </p:txBody>
      </p:sp>
      <p:sp>
        <p:nvSpPr>
          <p:cNvPr id="72" name="TextBox 71">
            <a:extLst>
              <a:ext uri="{FF2B5EF4-FFF2-40B4-BE49-F238E27FC236}">
                <a16:creationId xmlns:a16="http://schemas.microsoft.com/office/drawing/2014/main" id="{F6F38937-C7D6-4686-7801-CB4D087C58D0}"/>
              </a:ext>
            </a:extLst>
          </p:cNvPr>
          <p:cNvSpPr txBox="1"/>
          <p:nvPr/>
        </p:nvSpPr>
        <p:spPr>
          <a:xfrm>
            <a:off x="8585926" y="3901399"/>
            <a:ext cx="1335330" cy="369332"/>
          </a:xfrm>
          <a:prstGeom prst="rect">
            <a:avLst/>
          </a:prstGeom>
          <a:noFill/>
        </p:spPr>
        <p:txBody>
          <a:bodyPr wrap="square">
            <a:spAutoFit/>
          </a:bodyPr>
          <a:lstStyle/>
          <a:p>
            <a:r>
              <a:rPr lang="en-US" dirty="0"/>
              <a:t>d12&gt;r2 + r1</a:t>
            </a:r>
          </a:p>
        </p:txBody>
      </p:sp>
    </p:spTree>
    <p:extLst>
      <p:ext uri="{BB962C8B-B14F-4D97-AF65-F5344CB8AC3E}">
        <p14:creationId xmlns:p14="http://schemas.microsoft.com/office/powerpoint/2010/main" val="4190377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EF49-0BD2-5148-167C-17911A8B177A}"/>
              </a:ext>
            </a:extLst>
          </p:cNvPr>
          <p:cNvSpPr>
            <a:spLocks noGrp="1"/>
          </p:cNvSpPr>
          <p:nvPr>
            <p:ph type="title"/>
          </p:nvPr>
        </p:nvSpPr>
        <p:spPr/>
        <p:txBody>
          <a:bodyPr/>
          <a:lstStyle/>
          <a:p>
            <a:r>
              <a:rPr lang="en-US" dirty="0"/>
              <a:t>As well, for any tangents, circle 1 cannot be inside circle 2 or circle 2 inside circle 1</a:t>
            </a:r>
          </a:p>
        </p:txBody>
      </p:sp>
      <p:sp>
        <p:nvSpPr>
          <p:cNvPr id="3" name="Content Placeholder 2">
            <a:extLst>
              <a:ext uri="{FF2B5EF4-FFF2-40B4-BE49-F238E27FC236}">
                <a16:creationId xmlns:a16="http://schemas.microsoft.com/office/drawing/2014/main" id="{849E24F4-E945-A85B-CCD9-A6E199D10312}"/>
              </a:ext>
            </a:extLst>
          </p:cNvPr>
          <p:cNvSpPr>
            <a:spLocks noGrp="1"/>
          </p:cNvSpPr>
          <p:nvPr>
            <p:ph idx="1"/>
          </p:nvPr>
        </p:nvSpPr>
        <p:spPr/>
        <p:txBody>
          <a:bodyPr/>
          <a:lstStyle/>
          <a:p>
            <a:pPr marL="0" indent="0">
              <a:buNone/>
            </a:pPr>
            <a:r>
              <a:rPr lang="en-US" dirty="0"/>
              <a:t>So  d12&gt;r2 – r1,   and  d12&gt;r1-r2</a:t>
            </a:r>
          </a:p>
        </p:txBody>
      </p:sp>
      <p:grpSp>
        <p:nvGrpSpPr>
          <p:cNvPr id="8" name="Group 7">
            <a:extLst>
              <a:ext uri="{FF2B5EF4-FFF2-40B4-BE49-F238E27FC236}">
                <a16:creationId xmlns:a16="http://schemas.microsoft.com/office/drawing/2014/main" id="{A130A8AF-2B23-AE6E-4028-A3B3F85E2A77}"/>
              </a:ext>
            </a:extLst>
          </p:cNvPr>
          <p:cNvGrpSpPr/>
          <p:nvPr/>
        </p:nvGrpSpPr>
        <p:grpSpPr>
          <a:xfrm>
            <a:off x="1881793" y="2620182"/>
            <a:ext cx="3657600" cy="3657600"/>
            <a:chOff x="3514899" y="2951018"/>
            <a:chExt cx="1828800" cy="1828800"/>
          </a:xfrm>
          <a:solidFill>
            <a:schemeClr val="bg1"/>
          </a:solidFill>
        </p:grpSpPr>
        <p:sp>
          <p:nvSpPr>
            <p:cNvPr id="9" name="Oval 8">
              <a:extLst>
                <a:ext uri="{FF2B5EF4-FFF2-40B4-BE49-F238E27FC236}">
                  <a16:creationId xmlns:a16="http://schemas.microsoft.com/office/drawing/2014/main" id="{C605D199-CAAB-7D38-3CB6-BBB806F294C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1581EC96-5337-94D5-D5EB-8004CC8A334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2D77B93-F9EA-DA49-3EAD-3461A7DA7A52}"/>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60C380C6-7386-2DA8-1429-49C3668E1497}"/>
              </a:ext>
            </a:extLst>
          </p:cNvPr>
          <p:cNvCxnSpPr>
            <a:cxnSpLocks/>
          </p:cNvCxnSpPr>
          <p:nvPr/>
        </p:nvCxnSpPr>
        <p:spPr>
          <a:xfrm flipV="1">
            <a:off x="5539393" y="3774017"/>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ABCB9217-6520-4ECF-7EB1-B9CB9173199B}"/>
              </a:ext>
            </a:extLst>
          </p:cNvPr>
          <p:cNvGrpSpPr/>
          <p:nvPr/>
        </p:nvGrpSpPr>
        <p:grpSpPr>
          <a:xfrm>
            <a:off x="1956253" y="3515084"/>
            <a:ext cx="1828800" cy="1828800"/>
            <a:chOff x="1508359" y="3371850"/>
            <a:chExt cx="1828800" cy="1828800"/>
          </a:xfrm>
        </p:grpSpPr>
        <p:cxnSp>
          <p:nvCxnSpPr>
            <p:cNvPr id="12" name="Straight Arrow Connector 11">
              <a:extLst>
                <a:ext uri="{FF2B5EF4-FFF2-40B4-BE49-F238E27FC236}">
                  <a16:creationId xmlns:a16="http://schemas.microsoft.com/office/drawing/2014/main" id="{22407810-3B60-5A8D-77D0-636E0BA93ABF}"/>
                </a:ext>
              </a:extLst>
            </p:cNvPr>
            <p:cNvCxnSpPr>
              <a:cxnSpLocks/>
            </p:cNvCxnSpPr>
            <p:nvPr/>
          </p:nvCxnSpPr>
          <p:spPr>
            <a:xfrm>
              <a:off x="1508359" y="4202003"/>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4" name="Group 3">
              <a:extLst>
                <a:ext uri="{FF2B5EF4-FFF2-40B4-BE49-F238E27FC236}">
                  <a16:creationId xmlns:a16="http://schemas.microsoft.com/office/drawing/2014/main" id="{4BB6F9DB-A458-402A-D55F-513A595180D3}"/>
                </a:ext>
              </a:extLst>
            </p:cNvPr>
            <p:cNvGrpSpPr/>
            <p:nvPr/>
          </p:nvGrpSpPr>
          <p:grpSpPr>
            <a:xfrm>
              <a:off x="1508359" y="3371850"/>
              <a:ext cx="1828800" cy="1828800"/>
              <a:chOff x="2053244" y="2951018"/>
              <a:chExt cx="1828800" cy="1828800"/>
            </a:xfrm>
            <a:solidFill>
              <a:schemeClr val="bg1"/>
            </a:solidFill>
          </p:grpSpPr>
          <p:sp>
            <p:nvSpPr>
              <p:cNvPr id="5" name="Oval 4">
                <a:extLst>
                  <a:ext uri="{FF2B5EF4-FFF2-40B4-BE49-F238E27FC236}">
                    <a16:creationId xmlns:a16="http://schemas.microsoft.com/office/drawing/2014/main" id="{1AF2C490-274E-9B43-61DD-25E492DF2526}"/>
                  </a:ext>
                </a:extLst>
              </p:cNvPr>
              <p:cNvSpPr/>
              <p:nvPr/>
            </p:nvSpPr>
            <p:spPr>
              <a:xfrm>
                <a:off x="2053244" y="2951018"/>
                <a:ext cx="1828800" cy="1828800"/>
              </a:xfrm>
              <a:prstGeom prst="ellipse">
                <a:avLst/>
              </a:prstGeom>
              <a:no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6" name="Straight Connector 5">
                <a:extLst>
                  <a:ext uri="{FF2B5EF4-FFF2-40B4-BE49-F238E27FC236}">
                    <a16:creationId xmlns:a16="http://schemas.microsoft.com/office/drawing/2014/main" id="{CADCB6FE-A41E-6853-9193-27CF4DEB87CA}"/>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0963D14-A562-172F-47AE-71FD208D3EBE}"/>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sp>
        <p:nvSpPr>
          <p:cNvPr id="17" name="TextBox 16">
            <a:extLst>
              <a:ext uri="{FF2B5EF4-FFF2-40B4-BE49-F238E27FC236}">
                <a16:creationId xmlns:a16="http://schemas.microsoft.com/office/drawing/2014/main" id="{0FDAD3BF-C88A-BDA5-F441-B5740636028B}"/>
              </a:ext>
            </a:extLst>
          </p:cNvPr>
          <p:cNvSpPr txBox="1"/>
          <p:nvPr/>
        </p:nvSpPr>
        <p:spPr>
          <a:xfrm>
            <a:off x="2962504" y="4459446"/>
            <a:ext cx="561372" cy="369332"/>
          </a:xfrm>
          <a:prstGeom prst="rect">
            <a:avLst/>
          </a:prstGeom>
          <a:noFill/>
        </p:spPr>
        <p:txBody>
          <a:bodyPr wrap="none" rtlCol="0">
            <a:spAutoFit/>
          </a:bodyPr>
          <a:lstStyle/>
          <a:p>
            <a:r>
              <a:rPr lang="en-US" dirty="0"/>
              <a:t>d12</a:t>
            </a:r>
          </a:p>
        </p:txBody>
      </p:sp>
      <p:cxnSp>
        <p:nvCxnSpPr>
          <p:cNvPr id="20" name="Straight Arrow Connector 19">
            <a:extLst>
              <a:ext uri="{FF2B5EF4-FFF2-40B4-BE49-F238E27FC236}">
                <a16:creationId xmlns:a16="http://schemas.microsoft.com/office/drawing/2014/main" id="{4D862A84-623C-9753-B1E9-EDF910FD88E6}"/>
              </a:ext>
            </a:extLst>
          </p:cNvPr>
          <p:cNvCxnSpPr>
            <a:cxnSpLocks/>
          </p:cNvCxnSpPr>
          <p:nvPr/>
        </p:nvCxnSpPr>
        <p:spPr>
          <a:xfrm>
            <a:off x="6854082" y="4236121"/>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41172C1-8743-13B0-77C0-C29DFEA67559}"/>
              </a:ext>
            </a:extLst>
          </p:cNvPr>
          <p:cNvCxnSpPr>
            <a:cxnSpLocks/>
          </p:cNvCxnSpPr>
          <p:nvPr/>
        </p:nvCxnSpPr>
        <p:spPr>
          <a:xfrm flipV="1">
            <a:off x="10860460" y="3743329"/>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pSp>
        <p:nvGrpSpPr>
          <p:cNvPr id="22" name="Group 21">
            <a:extLst>
              <a:ext uri="{FF2B5EF4-FFF2-40B4-BE49-F238E27FC236}">
                <a16:creationId xmlns:a16="http://schemas.microsoft.com/office/drawing/2014/main" id="{24609DE2-8A11-7169-3A4A-2E232867BE9E}"/>
              </a:ext>
            </a:extLst>
          </p:cNvPr>
          <p:cNvGrpSpPr/>
          <p:nvPr/>
        </p:nvGrpSpPr>
        <p:grpSpPr>
          <a:xfrm>
            <a:off x="6854081" y="2379980"/>
            <a:ext cx="3657600" cy="3657600"/>
            <a:chOff x="2053244" y="2951018"/>
            <a:chExt cx="1828800" cy="1828800"/>
          </a:xfrm>
          <a:solidFill>
            <a:schemeClr val="bg1"/>
          </a:solidFill>
        </p:grpSpPr>
        <p:sp>
          <p:nvSpPr>
            <p:cNvPr id="23" name="Oval 22">
              <a:extLst>
                <a:ext uri="{FF2B5EF4-FFF2-40B4-BE49-F238E27FC236}">
                  <a16:creationId xmlns:a16="http://schemas.microsoft.com/office/drawing/2014/main" id="{4B3FD71A-36CC-7491-652A-72A792AFF917}"/>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24" name="Straight Connector 23">
              <a:extLst>
                <a:ext uri="{FF2B5EF4-FFF2-40B4-BE49-F238E27FC236}">
                  <a16:creationId xmlns:a16="http://schemas.microsoft.com/office/drawing/2014/main" id="{6BF7B10A-A9EF-1743-07FC-F23FF8C3AE84}"/>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93512F4-DB7C-9E5B-4D95-CDCB2DDB28BB}"/>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61C0F3FB-12AB-CDD0-B26D-1C304119566D}"/>
              </a:ext>
            </a:extLst>
          </p:cNvPr>
          <p:cNvGrpSpPr/>
          <p:nvPr/>
        </p:nvGrpSpPr>
        <p:grpSpPr>
          <a:xfrm>
            <a:off x="9031660" y="3321721"/>
            <a:ext cx="1828800" cy="1828800"/>
            <a:chOff x="3514899" y="2951018"/>
            <a:chExt cx="1828800" cy="1828800"/>
          </a:xfrm>
          <a:solidFill>
            <a:schemeClr val="bg1"/>
          </a:solidFill>
        </p:grpSpPr>
        <p:sp>
          <p:nvSpPr>
            <p:cNvPr id="15" name="Oval 14">
              <a:extLst>
                <a:ext uri="{FF2B5EF4-FFF2-40B4-BE49-F238E27FC236}">
                  <a16:creationId xmlns:a16="http://schemas.microsoft.com/office/drawing/2014/main" id="{94E18231-93FA-61DE-F117-F063E6BDC09D}"/>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8" name="Straight Connector 17">
              <a:extLst>
                <a:ext uri="{FF2B5EF4-FFF2-40B4-BE49-F238E27FC236}">
                  <a16:creationId xmlns:a16="http://schemas.microsoft.com/office/drawing/2014/main" id="{5E7560A2-C505-3644-66A8-BFE51EF1600C}"/>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061061E1-6DCA-408F-0C95-39578711B647}"/>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26" name="Straight Arrow Connector 25">
            <a:extLst>
              <a:ext uri="{FF2B5EF4-FFF2-40B4-BE49-F238E27FC236}">
                <a16:creationId xmlns:a16="http://schemas.microsoft.com/office/drawing/2014/main" id="{3142245F-5680-4367-5650-1624D7354ACA}"/>
              </a:ext>
            </a:extLst>
          </p:cNvPr>
          <p:cNvCxnSpPr/>
          <p:nvPr/>
        </p:nvCxnSpPr>
        <p:spPr>
          <a:xfrm flipV="1">
            <a:off x="8689752" y="4208782"/>
            <a:ext cx="1195754" cy="33496"/>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2C39F600-743C-88C7-BCAC-77BF2618BB08}"/>
              </a:ext>
            </a:extLst>
          </p:cNvPr>
          <p:cNvSpPr txBox="1"/>
          <p:nvPr/>
        </p:nvSpPr>
        <p:spPr>
          <a:xfrm>
            <a:off x="9137417" y="4244818"/>
            <a:ext cx="561372" cy="369332"/>
          </a:xfrm>
          <a:prstGeom prst="rect">
            <a:avLst/>
          </a:prstGeom>
          <a:noFill/>
        </p:spPr>
        <p:txBody>
          <a:bodyPr wrap="none" rtlCol="0">
            <a:spAutoFit/>
          </a:bodyPr>
          <a:lstStyle/>
          <a:p>
            <a:r>
              <a:rPr lang="en-US" dirty="0"/>
              <a:t>d12</a:t>
            </a:r>
          </a:p>
        </p:txBody>
      </p:sp>
      <p:cxnSp>
        <p:nvCxnSpPr>
          <p:cNvPr id="31" name="Straight Arrow Connector 30">
            <a:extLst>
              <a:ext uri="{FF2B5EF4-FFF2-40B4-BE49-F238E27FC236}">
                <a16:creationId xmlns:a16="http://schemas.microsoft.com/office/drawing/2014/main" id="{4CE8B8D7-5037-8418-DF2E-27CFC1C06269}"/>
              </a:ext>
            </a:extLst>
          </p:cNvPr>
          <p:cNvCxnSpPr>
            <a:cxnSpLocks/>
          </p:cNvCxnSpPr>
          <p:nvPr/>
        </p:nvCxnSpPr>
        <p:spPr>
          <a:xfrm>
            <a:off x="2905858" y="4438523"/>
            <a:ext cx="804735" cy="104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2227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BC2EDA7F-0178-59A2-2EAE-713973738CA6}"/>
              </a:ext>
            </a:extLst>
          </p:cNvPr>
          <p:cNvSpPr/>
          <p:nvPr/>
        </p:nvSpPr>
        <p:spPr>
          <a:xfrm>
            <a:off x="3696644" y="2596119"/>
            <a:ext cx="3266863" cy="2336366"/>
          </a:xfrm>
          <a:custGeom>
            <a:avLst/>
            <a:gdLst>
              <a:gd name="connsiteX0" fmla="*/ 30773 w 3354266"/>
              <a:gd name="connsiteY0" fmla="*/ 1402373 h 2373923"/>
              <a:gd name="connsiteX1" fmla="*/ 1103435 w 3354266"/>
              <a:gd name="connsiteY1" fmla="*/ 2373923 h 2373923"/>
              <a:gd name="connsiteX2" fmla="*/ 3147646 w 3354266"/>
              <a:gd name="connsiteY2" fmla="*/ 202223 h 2373923"/>
              <a:gd name="connsiteX3" fmla="*/ 3354266 w 3354266"/>
              <a:gd name="connsiteY3" fmla="*/ 0 h 2373923"/>
              <a:gd name="connsiteX4" fmla="*/ 0 w 3354266"/>
              <a:gd name="connsiteY4" fmla="*/ 114300 h 2373923"/>
              <a:gd name="connsiteX5" fmla="*/ 30773 w 3354266"/>
              <a:gd name="connsiteY5" fmla="*/ 1402373 h 2373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4266" h="2373923">
                <a:moveTo>
                  <a:pt x="30773" y="1402373"/>
                </a:moveTo>
                <a:lnTo>
                  <a:pt x="1103435" y="2373923"/>
                </a:lnTo>
                <a:lnTo>
                  <a:pt x="3147646" y="202223"/>
                </a:lnTo>
                <a:lnTo>
                  <a:pt x="3354266" y="0"/>
                </a:lnTo>
                <a:lnTo>
                  <a:pt x="0" y="114300"/>
                </a:lnTo>
                <a:lnTo>
                  <a:pt x="30773" y="1402373"/>
                </a:lnTo>
                <a:close/>
              </a:path>
            </a:pathLst>
          </a:custGeom>
          <a:solidFill>
            <a:schemeClr val="accent1">
              <a:lumMod val="20000"/>
              <a:lumOff val="80000"/>
              <a:alpha val="7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B7D826-ECA1-8E83-E2DF-84769169A57E}"/>
              </a:ext>
            </a:extLst>
          </p:cNvPr>
          <p:cNvSpPr>
            <a:spLocks noGrp="1"/>
          </p:cNvSpPr>
          <p:nvPr>
            <p:ph type="title"/>
          </p:nvPr>
        </p:nvSpPr>
        <p:spPr/>
        <p:txBody>
          <a:bodyPr>
            <a:normAutofit fontScale="90000"/>
          </a:bodyPr>
          <a:lstStyle/>
          <a:p>
            <a:r>
              <a:rPr lang="en-US" dirty="0"/>
              <a:t>If we plot these conditions using in r2 on the x-axis, and d12 on the y-axis, they form lines defining a region</a:t>
            </a:r>
          </a:p>
        </p:txBody>
      </p:sp>
      <p:grpSp>
        <p:nvGrpSpPr>
          <p:cNvPr id="74" name="Group 73">
            <a:extLst>
              <a:ext uri="{FF2B5EF4-FFF2-40B4-BE49-F238E27FC236}">
                <a16:creationId xmlns:a16="http://schemas.microsoft.com/office/drawing/2014/main" id="{9EAC68BD-C09A-FEF3-8485-A3290F1391E8}"/>
              </a:ext>
            </a:extLst>
          </p:cNvPr>
          <p:cNvGrpSpPr/>
          <p:nvPr/>
        </p:nvGrpSpPr>
        <p:grpSpPr>
          <a:xfrm>
            <a:off x="1983267" y="1242536"/>
            <a:ext cx="6411964" cy="5311769"/>
            <a:chOff x="1112829" y="1088670"/>
            <a:chExt cx="6411964" cy="5311769"/>
          </a:xfrm>
        </p:grpSpPr>
        <p:grpSp>
          <p:nvGrpSpPr>
            <p:cNvPr id="32" name="Group 31">
              <a:extLst>
                <a:ext uri="{FF2B5EF4-FFF2-40B4-BE49-F238E27FC236}">
                  <a16:creationId xmlns:a16="http://schemas.microsoft.com/office/drawing/2014/main" id="{3D576B89-E10E-0336-6F47-D0D21F954BF0}"/>
                </a:ext>
              </a:extLst>
            </p:cNvPr>
            <p:cNvGrpSpPr/>
            <p:nvPr/>
          </p:nvGrpSpPr>
          <p:grpSpPr>
            <a:xfrm>
              <a:off x="6427513" y="4443208"/>
              <a:ext cx="1097280" cy="1097280"/>
              <a:chOff x="3514899" y="2951018"/>
              <a:chExt cx="1828800" cy="1828800"/>
            </a:xfrm>
            <a:solidFill>
              <a:schemeClr val="bg1"/>
            </a:solidFill>
          </p:grpSpPr>
          <p:sp>
            <p:nvSpPr>
              <p:cNvPr id="33" name="Oval 32">
                <a:extLst>
                  <a:ext uri="{FF2B5EF4-FFF2-40B4-BE49-F238E27FC236}">
                    <a16:creationId xmlns:a16="http://schemas.microsoft.com/office/drawing/2014/main" id="{1CBA1A75-D00A-C38E-94D8-93D007D319A2}"/>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34" name="Straight Connector 33">
                <a:extLst>
                  <a:ext uri="{FF2B5EF4-FFF2-40B4-BE49-F238E27FC236}">
                    <a16:creationId xmlns:a16="http://schemas.microsoft.com/office/drawing/2014/main" id="{DA4D2559-E153-9320-0958-1ADB1B380CD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54301D1-6CC2-D40E-B2D4-90A41BC7874F}"/>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D193CE9D-A9D9-592F-10B0-69F4B24DC327}"/>
                </a:ext>
              </a:extLst>
            </p:cNvPr>
            <p:cNvCxnSpPr/>
            <p:nvPr/>
          </p:nvCxnSpPr>
          <p:spPr>
            <a:xfrm flipV="1">
              <a:off x="2721219" y="2233246"/>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76A39F4-B7D5-53C3-398F-243616A43DEF}"/>
                </a:ext>
              </a:extLst>
            </p:cNvPr>
            <p:cNvCxnSpPr>
              <a:cxnSpLocks/>
            </p:cNvCxnSpPr>
            <p:nvPr/>
          </p:nvCxnSpPr>
          <p:spPr>
            <a:xfrm rot="5400000" flipV="1">
              <a:off x="3919905" y="3475893"/>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16C0325-BD45-E235-7B4D-F3DC867B9682}"/>
                </a:ext>
              </a:extLst>
            </p:cNvPr>
            <p:cNvCxnSpPr/>
            <p:nvPr/>
          </p:nvCxnSpPr>
          <p:spPr>
            <a:xfrm flipV="1">
              <a:off x="2721219" y="2009042"/>
              <a:ext cx="1727689" cy="181561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EB5560D-0F11-5708-0ED3-283121F41861}"/>
                </a:ext>
              </a:extLst>
            </p:cNvPr>
            <p:cNvSpPr txBox="1"/>
            <p:nvPr/>
          </p:nvSpPr>
          <p:spPr>
            <a:xfrm>
              <a:off x="2440532" y="1863914"/>
              <a:ext cx="561372" cy="369332"/>
            </a:xfrm>
            <a:prstGeom prst="rect">
              <a:avLst/>
            </a:prstGeom>
            <a:noFill/>
          </p:spPr>
          <p:txBody>
            <a:bodyPr wrap="none" rtlCol="0">
              <a:spAutoFit/>
            </a:bodyPr>
            <a:lstStyle/>
            <a:p>
              <a:r>
                <a:rPr lang="en-US" dirty="0"/>
                <a:t>d12</a:t>
              </a:r>
            </a:p>
          </p:txBody>
        </p:sp>
        <p:sp>
          <p:nvSpPr>
            <p:cNvPr id="11" name="TextBox 10">
              <a:extLst>
                <a:ext uri="{FF2B5EF4-FFF2-40B4-BE49-F238E27FC236}">
                  <a16:creationId xmlns:a16="http://schemas.microsoft.com/office/drawing/2014/main" id="{C8DCEA65-A504-B2D6-B81F-82F23B54F4D1}"/>
                </a:ext>
              </a:extLst>
            </p:cNvPr>
            <p:cNvSpPr txBox="1"/>
            <p:nvPr/>
          </p:nvSpPr>
          <p:spPr>
            <a:xfrm>
              <a:off x="5335467" y="4706788"/>
              <a:ext cx="385042"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9CADCFD1-AC78-7F30-D9A3-AEE407088FD0}"/>
                </a:ext>
              </a:extLst>
            </p:cNvPr>
            <p:cNvSpPr txBox="1"/>
            <p:nvPr/>
          </p:nvSpPr>
          <p:spPr>
            <a:xfrm rot="18848855">
              <a:off x="3385316" y="2302842"/>
              <a:ext cx="1625478" cy="369332"/>
            </a:xfrm>
            <a:prstGeom prst="rect">
              <a:avLst/>
            </a:prstGeom>
            <a:noFill/>
          </p:spPr>
          <p:txBody>
            <a:bodyPr wrap="square">
              <a:spAutoFit/>
            </a:bodyPr>
            <a:lstStyle/>
            <a:p>
              <a:r>
                <a:rPr lang="en-US" dirty="0"/>
                <a:t>d12=r1 + r2</a:t>
              </a:r>
            </a:p>
          </p:txBody>
        </p:sp>
        <p:sp>
          <p:nvSpPr>
            <p:cNvPr id="14" name="TextBox 13">
              <a:extLst>
                <a:ext uri="{FF2B5EF4-FFF2-40B4-BE49-F238E27FC236}">
                  <a16:creationId xmlns:a16="http://schemas.microsoft.com/office/drawing/2014/main" id="{B988F326-2C8C-80F7-43E9-D3B810F7D27E}"/>
                </a:ext>
              </a:extLst>
            </p:cNvPr>
            <p:cNvSpPr txBox="1"/>
            <p:nvPr/>
          </p:nvSpPr>
          <p:spPr>
            <a:xfrm>
              <a:off x="2283999" y="3648807"/>
              <a:ext cx="385042" cy="369332"/>
            </a:xfrm>
            <a:prstGeom prst="rect">
              <a:avLst/>
            </a:prstGeom>
            <a:noFill/>
          </p:spPr>
          <p:txBody>
            <a:bodyPr wrap="none" rtlCol="0">
              <a:spAutoFit/>
            </a:bodyPr>
            <a:lstStyle/>
            <a:p>
              <a:r>
                <a:rPr lang="en-US" dirty="0"/>
                <a:t>r1</a:t>
              </a:r>
            </a:p>
          </p:txBody>
        </p:sp>
        <p:cxnSp>
          <p:nvCxnSpPr>
            <p:cNvPr id="16" name="Straight Connector 15">
              <a:extLst>
                <a:ext uri="{FF2B5EF4-FFF2-40B4-BE49-F238E27FC236}">
                  <a16:creationId xmlns:a16="http://schemas.microsoft.com/office/drawing/2014/main" id="{4C7155CE-B9D5-8FF8-52FC-D06E56272AB8}"/>
                </a:ext>
              </a:extLst>
            </p:cNvPr>
            <p:cNvCxnSpPr/>
            <p:nvPr/>
          </p:nvCxnSpPr>
          <p:spPr>
            <a:xfrm>
              <a:off x="2620108" y="3824654"/>
              <a:ext cx="14947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E82A97-5F0E-FD69-AD3C-48B3C6F7D360}"/>
                </a:ext>
              </a:extLst>
            </p:cNvPr>
            <p:cNvSpPr txBox="1"/>
            <p:nvPr/>
          </p:nvSpPr>
          <p:spPr>
            <a:xfrm>
              <a:off x="3669103" y="4887061"/>
              <a:ext cx="385042" cy="369332"/>
            </a:xfrm>
            <a:prstGeom prst="rect">
              <a:avLst/>
            </a:prstGeom>
            <a:noFill/>
          </p:spPr>
          <p:txBody>
            <a:bodyPr wrap="none" rtlCol="0">
              <a:spAutoFit/>
            </a:bodyPr>
            <a:lstStyle/>
            <a:p>
              <a:r>
                <a:rPr lang="en-US" dirty="0"/>
                <a:t>r1</a:t>
              </a:r>
            </a:p>
          </p:txBody>
        </p:sp>
        <p:cxnSp>
          <p:nvCxnSpPr>
            <p:cNvPr id="18" name="Straight Connector 17">
              <a:extLst>
                <a:ext uri="{FF2B5EF4-FFF2-40B4-BE49-F238E27FC236}">
                  <a16:creationId xmlns:a16="http://schemas.microsoft.com/office/drawing/2014/main" id="{9B8BF908-97C6-034B-0A53-416474768062}"/>
                </a:ext>
              </a:extLst>
            </p:cNvPr>
            <p:cNvCxnSpPr>
              <a:cxnSpLocks/>
            </p:cNvCxnSpPr>
            <p:nvPr/>
          </p:nvCxnSpPr>
          <p:spPr>
            <a:xfrm rot="5400000">
              <a:off x="3786889" y="4887061"/>
              <a:ext cx="14947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52CEC9B6-026D-57B0-151A-CE2BEB667176}"/>
                </a:ext>
              </a:extLst>
            </p:cNvPr>
            <p:cNvGrpSpPr/>
            <p:nvPr/>
          </p:nvGrpSpPr>
          <p:grpSpPr>
            <a:xfrm>
              <a:off x="1112829" y="2349707"/>
              <a:ext cx="640080" cy="640080"/>
              <a:chOff x="2053244" y="2951018"/>
              <a:chExt cx="1828800" cy="1828800"/>
            </a:xfrm>
            <a:solidFill>
              <a:schemeClr val="bg1"/>
            </a:solidFill>
          </p:grpSpPr>
          <p:sp>
            <p:nvSpPr>
              <p:cNvPr id="20" name="Oval 19">
                <a:extLst>
                  <a:ext uri="{FF2B5EF4-FFF2-40B4-BE49-F238E27FC236}">
                    <a16:creationId xmlns:a16="http://schemas.microsoft.com/office/drawing/2014/main" id="{F67583DA-CC1B-68D6-A1C9-1F5147298EB3}"/>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21" name="Straight Connector 20">
                <a:extLst>
                  <a:ext uri="{FF2B5EF4-FFF2-40B4-BE49-F238E27FC236}">
                    <a16:creationId xmlns:a16="http://schemas.microsoft.com/office/drawing/2014/main" id="{861BBD7A-158F-9A96-FD2E-51C684EC9478}"/>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0C26DD1-6CEE-9541-7B98-5A464EF130A8}"/>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9DF8CBC1-D76F-37C4-6C02-002E8DDA98B9}"/>
                </a:ext>
              </a:extLst>
            </p:cNvPr>
            <p:cNvGrpSpPr/>
            <p:nvPr/>
          </p:nvGrpSpPr>
          <p:grpSpPr>
            <a:xfrm>
              <a:off x="1783569" y="2349707"/>
              <a:ext cx="640080" cy="640080"/>
              <a:chOff x="3514899" y="2951018"/>
              <a:chExt cx="1828800" cy="1828800"/>
            </a:xfrm>
            <a:solidFill>
              <a:schemeClr val="bg1"/>
            </a:solidFill>
          </p:grpSpPr>
          <p:sp>
            <p:nvSpPr>
              <p:cNvPr id="24" name="Oval 23">
                <a:extLst>
                  <a:ext uri="{FF2B5EF4-FFF2-40B4-BE49-F238E27FC236}">
                    <a16:creationId xmlns:a16="http://schemas.microsoft.com/office/drawing/2014/main" id="{9BB39DA6-08C7-8F5F-B892-521C5C793FFB}"/>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25" name="Straight Connector 24">
                <a:extLst>
                  <a:ext uri="{FF2B5EF4-FFF2-40B4-BE49-F238E27FC236}">
                    <a16:creationId xmlns:a16="http://schemas.microsoft.com/office/drawing/2014/main" id="{47B994BB-CE7B-451A-345F-F500FE98F6F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FD2A4DC-6256-A4A9-539E-6DD15344226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F45A63A4-8BF6-129D-319A-16042CB6753B}"/>
                </a:ext>
              </a:extLst>
            </p:cNvPr>
            <p:cNvSpPr txBox="1"/>
            <p:nvPr/>
          </p:nvSpPr>
          <p:spPr>
            <a:xfrm rot="18848855">
              <a:off x="4129269" y="3902654"/>
              <a:ext cx="1625478" cy="369332"/>
            </a:xfrm>
            <a:prstGeom prst="rect">
              <a:avLst/>
            </a:prstGeom>
            <a:noFill/>
          </p:spPr>
          <p:txBody>
            <a:bodyPr wrap="square">
              <a:spAutoFit/>
            </a:bodyPr>
            <a:lstStyle/>
            <a:p>
              <a:r>
                <a:rPr lang="en-US" dirty="0"/>
                <a:t>d12=r2 – r1</a:t>
              </a:r>
            </a:p>
          </p:txBody>
        </p:sp>
        <p:grpSp>
          <p:nvGrpSpPr>
            <p:cNvPr id="28" name="Group 27">
              <a:extLst>
                <a:ext uri="{FF2B5EF4-FFF2-40B4-BE49-F238E27FC236}">
                  <a16:creationId xmlns:a16="http://schemas.microsoft.com/office/drawing/2014/main" id="{887B6D5F-77A0-5627-40BE-EC1E6CCC8FE0}"/>
                </a:ext>
              </a:extLst>
            </p:cNvPr>
            <p:cNvGrpSpPr/>
            <p:nvPr/>
          </p:nvGrpSpPr>
          <p:grpSpPr>
            <a:xfrm>
              <a:off x="6445496" y="4778023"/>
              <a:ext cx="457200" cy="457200"/>
              <a:chOff x="2053244" y="2951018"/>
              <a:chExt cx="1828800" cy="1828800"/>
            </a:xfrm>
            <a:solidFill>
              <a:schemeClr val="bg1"/>
            </a:solidFill>
          </p:grpSpPr>
          <p:sp>
            <p:nvSpPr>
              <p:cNvPr id="29" name="Oval 28">
                <a:extLst>
                  <a:ext uri="{FF2B5EF4-FFF2-40B4-BE49-F238E27FC236}">
                    <a16:creationId xmlns:a16="http://schemas.microsoft.com/office/drawing/2014/main" id="{3CA67D1F-B33B-E26F-9406-DED9E895755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30" name="Straight Connector 29">
                <a:extLst>
                  <a:ext uri="{FF2B5EF4-FFF2-40B4-BE49-F238E27FC236}">
                    <a16:creationId xmlns:a16="http://schemas.microsoft.com/office/drawing/2014/main" id="{1DC1E871-40D2-6708-66F2-190D4194627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E8E0C6D-5124-C223-15A4-2B5DC5A8EB4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36" name="Straight Connector 35">
              <a:extLst>
                <a:ext uri="{FF2B5EF4-FFF2-40B4-BE49-F238E27FC236}">
                  <a16:creationId xmlns:a16="http://schemas.microsoft.com/office/drawing/2014/main" id="{00E2B648-F651-993A-B5D2-CFE0357F50F2}"/>
                </a:ext>
              </a:extLst>
            </p:cNvPr>
            <p:cNvCxnSpPr/>
            <p:nvPr/>
          </p:nvCxnSpPr>
          <p:spPr>
            <a:xfrm flipV="1">
              <a:off x="3861624" y="3071449"/>
              <a:ext cx="1727689" cy="1815612"/>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8B53DED9-2FB8-F156-8DCE-9A8CF0F1CB05}"/>
                </a:ext>
              </a:extLst>
            </p:cNvPr>
            <p:cNvGrpSpPr/>
            <p:nvPr/>
          </p:nvGrpSpPr>
          <p:grpSpPr>
            <a:xfrm>
              <a:off x="6445363" y="2533684"/>
              <a:ext cx="640080" cy="640080"/>
              <a:chOff x="2053244" y="2951018"/>
              <a:chExt cx="1828800" cy="1828800"/>
            </a:xfrm>
            <a:solidFill>
              <a:schemeClr val="bg1"/>
            </a:solidFill>
          </p:grpSpPr>
          <p:sp>
            <p:nvSpPr>
              <p:cNvPr id="38" name="Oval 37">
                <a:extLst>
                  <a:ext uri="{FF2B5EF4-FFF2-40B4-BE49-F238E27FC236}">
                    <a16:creationId xmlns:a16="http://schemas.microsoft.com/office/drawing/2014/main" id="{0DF7CF80-103E-8EFB-7E65-D434122DA671}"/>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39" name="Straight Connector 38">
                <a:extLst>
                  <a:ext uri="{FF2B5EF4-FFF2-40B4-BE49-F238E27FC236}">
                    <a16:creationId xmlns:a16="http://schemas.microsoft.com/office/drawing/2014/main" id="{9869B369-BB1B-C4F3-9B69-C5F3726B3B3F}"/>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E1D42EC-BB66-C1FA-D236-C0E5EBE2E2F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1" name="Group 40">
              <a:extLst>
                <a:ext uri="{FF2B5EF4-FFF2-40B4-BE49-F238E27FC236}">
                  <a16:creationId xmlns:a16="http://schemas.microsoft.com/office/drawing/2014/main" id="{FDC4F311-2B71-EAF5-F9E0-85D2C9E30952}"/>
                </a:ext>
              </a:extLst>
            </p:cNvPr>
            <p:cNvGrpSpPr/>
            <p:nvPr/>
          </p:nvGrpSpPr>
          <p:grpSpPr>
            <a:xfrm>
              <a:off x="6861415" y="2528019"/>
              <a:ext cx="640080" cy="640080"/>
              <a:chOff x="3514899" y="2951018"/>
              <a:chExt cx="1828800" cy="1828800"/>
            </a:xfrm>
            <a:solidFill>
              <a:schemeClr val="bg1"/>
            </a:solidFill>
          </p:grpSpPr>
          <p:sp>
            <p:nvSpPr>
              <p:cNvPr id="42" name="Oval 41">
                <a:extLst>
                  <a:ext uri="{FF2B5EF4-FFF2-40B4-BE49-F238E27FC236}">
                    <a16:creationId xmlns:a16="http://schemas.microsoft.com/office/drawing/2014/main" id="{899BAD10-B4B6-0205-A298-34ABE7BC329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43" name="Straight Connector 42">
                <a:extLst>
                  <a:ext uri="{FF2B5EF4-FFF2-40B4-BE49-F238E27FC236}">
                    <a16:creationId xmlns:a16="http://schemas.microsoft.com/office/drawing/2014/main" id="{8BA39CE6-D092-C6DF-945E-546F6D06AE5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06D2E03-26DE-361A-50B3-27B184FB07A8}"/>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5338CFF5-5C89-B073-151E-C76A927BC5CA}"/>
                </a:ext>
              </a:extLst>
            </p:cNvPr>
            <p:cNvGrpSpPr/>
            <p:nvPr/>
          </p:nvGrpSpPr>
          <p:grpSpPr>
            <a:xfrm>
              <a:off x="1623939" y="5303159"/>
              <a:ext cx="1097280" cy="1097280"/>
              <a:chOff x="3514899" y="2951018"/>
              <a:chExt cx="1828800" cy="1828800"/>
            </a:xfrm>
            <a:solidFill>
              <a:schemeClr val="bg1"/>
            </a:solidFill>
          </p:grpSpPr>
          <p:sp>
            <p:nvSpPr>
              <p:cNvPr id="46" name="Oval 45">
                <a:extLst>
                  <a:ext uri="{FF2B5EF4-FFF2-40B4-BE49-F238E27FC236}">
                    <a16:creationId xmlns:a16="http://schemas.microsoft.com/office/drawing/2014/main" id="{50A3BF8D-58A5-8C50-261C-F170BD18D3D8}"/>
                  </a:ext>
                </a:extLst>
              </p:cNvPr>
              <p:cNvSpPr/>
              <p:nvPr/>
            </p:nvSpPr>
            <p:spPr>
              <a:xfrm>
                <a:off x="3514899" y="2951018"/>
                <a:ext cx="1828800" cy="1828800"/>
              </a:xfrm>
              <a:prstGeom prst="ellipse">
                <a:avLst/>
              </a:prstGeom>
              <a:grp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47" name="Straight Connector 46">
                <a:extLst>
                  <a:ext uri="{FF2B5EF4-FFF2-40B4-BE49-F238E27FC236}">
                    <a16:creationId xmlns:a16="http://schemas.microsoft.com/office/drawing/2014/main" id="{B886B6B9-FA18-0E2B-3C00-63BE7218A5F3}"/>
                  </a:ext>
                </a:extLst>
              </p:cNvPr>
              <p:cNvCxnSpPr>
                <a:cxnSpLocks/>
              </p:cNvCxnSpPr>
              <p:nvPr/>
            </p:nvCxnSpPr>
            <p:spPr>
              <a:xfrm>
                <a:off x="4429299" y="3728258"/>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0B5907A-4C09-E60D-0539-1A5AD5E5808E}"/>
                  </a:ext>
                </a:extLst>
              </p:cNvPr>
              <p:cNvCxnSpPr>
                <a:cxnSpLocks/>
              </p:cNvCxnSpPr>
              <p:nvPr/>
            </p:nvCxnSpPr>
            <p:spPr>
              <a:xfrm rot="16200000">
                <a:off x="4429299" y="3728259"/>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97CCF57A-0F8F-3C67-A051-4E44FDDA2A31}"/>
                </a:ext>
              </a:extLst>
            </p:cNvPr>
            <p:cNvGrpSpPr/>
            <p:nvPr/>
          </p:nvGrpSpPr>
          <p:grpSpPr>
            <a:xfrm>
              <a:off x="1641922" y="5637974"/>
              <a:ext cx="457200" cy="457200"/>
              <a:chOff x="2053244" y="2951018"/>
              <a:chExt cx="1828800" cy="1828800"/>
            </a:xfrm>
            <a:solidFill>
              <a:schemeClr val="bg1"/>
            </a:solidFill>
          </p:grpSpPr>
          <p:sp>
            <p:nvSpPr>
              <p:cNvPr id="50" name="Oval 49">
                <a:extLst>
                  <a:ext uri="{FF2B5EF4-FFF2-40B4-BE49-F238E27FC236}">
                    <a16:creationId xmlns:a16="http://schemas.microsoft.com/office/drawing/2014/main" id="{C7A04225-A72C-39A1-315D-3391F565DCC5}"/>
                  </a:ext>
                </a:extLst>
              </p:cNvPr>
              <p:cNvSpPr/>
              <p:nvPr/>
            </p:nvSpPr>
            <p:spPr>
              <a:xfrm>
                <a:off x="2053244" y="2951018"/>
                <a:ext cx="1828800" cy="1828800"/>
              </a:xfrm>
              <a:prstGeom prst="ellipse">
                <a:avLst/>
              </a:prstGeom>
              <a:grpFill/>
              <a:ln>
                <a:solidFill>
                  <a:schemeClr val="accent2"/>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51" name="Straight Connector 50">
                <a:extLst>
                  <a:ext uri="{FF2B5EF4-FFF2-40B4-BE49-F238E27FC236}">
                    <a16:creationId xmlns:a16="http://schemas.microsoft.com/office/drawing/2014/main" id="{A7AC34F5-9F75-76E2-0A7D-7F78FF71C4CC}"/>
                  </a:ext>
                </a:extLst>
              </p:cNvPr>
              <p:cNvCxnSpPr>
                <a:cxnSpLocks/>
              </p:cNvCxnSpPr>
              <p:nvPr/>
            </p:nvCxnSpPr>
            <p:spPr>
              <a:xfrm>
                <a:off x="2967644" y="3728258"/>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9591828-AF4A-82B5-38F5-2099D783783D}"/>
                  </a:ext>
                </a:extLst>
              </p:cNvPr>
              <p:cNvCxnSpPr>
                <a:cxnSpLocks/>
              </p:cNvCxnSpPr>
              <p:nvPr/>
            </p:nvCxnSpPr>
            <p:spPr>
              <a:xfrm rot="16200000">
                <a:off x="2967644" y="3728259"/>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4D9171F3-D835-CA23-A7FC-B6A75D7FBAE8}"/>
                </a:ext>
              </a:extLst>
            </p:cNvPr>
            <p:cNvCxnSpPr>
              <a:cxnSpLocks/>
              <a:stCxn id="17" idx="0"/>
            </p:cNvCxnSpPr>
            <p:nvPr/>
          </p:nvCxnSpPr>
          <p:spPr>
            <a:xfrm flipH="1" flipV="1">
              <a:off x="2721218" y="3813313"/>
              <a:ext cx="1140406" cy="10737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Oval 55">
              <a:extLst>
                <a:ext uri="{FF2B5EF4-FFF2-40B4-BE49-F238E27FC236}">
                  <a16:creationId xmlns:a16="http://schemas.microsoft.com/office/drawing/2014/main" id="{56BFAF0A-DA8C-94D2-C099-51133625FFFB}"/>
                </a:ext>
              </a:extLst>
            </p:cNvPr>
            <p:cNvSpPr/>
            <p:nvPr/>
          </p:nvSpPr>
          <p:spPr>
            <a:xfrm>
              <a:off x="3001904" y="256295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15CCBA7-7CE6-3B53-5D66-329461A748FE}"/>
                </a:ext>
              </a:extLst>
            </p:cNvPr>
            <p:cNvSpPr/>
            <p:nvPr/>
          </p:nvSpPr>
          <p:spPr>
            <a:xfrm>
              <a:off x="4073014" y="327411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BEE84E2-D487-5454-040B-2FD71DF3D65C}"/>
                </a:ext>
              </a:extLst>
            </p:cNvPr>
            <p:cNvSpPr/>
            <p:nvPr/>
          </p:nvSpPr>
          <p:spPr>
            <a:xfrm>
              <a:off x="5105990" y="428841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8C5B2C-A1E8-FD7E-2CAD-E95160F943EA}"/>
                </a:ext>
              </a:extLst>
            </p:cNvPr>
            <p:cNvSpPr/>
            <p:nvPr/>
          </p:nvSpPr>
          <p:spPr>
            <a:xfrm>
              <a:off x="2950364" y="451562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6220C38-48B3-8178-7CCA-F3E71DAC98C5}"/>
                </a:ext>
              </a:extLst>
            </p:cNvPr>
            <p:cNvCxnSpPr>
              <a:endCxn id="56" idx="2"/>
            </p:cNvCxnSpPr>
            <p:nvPr/>
          </p:nvCxnSpPr>
          <p:spPr>
            <a:xfrm>
              <a:off x="2528919" y="2640355"/>
              <a:ext cx="4729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E9D7A82A-75B3-5453-E753-80255D7EB146}"/>
                </a:ext>
              </a:extLst>
            </p:cNvPr>
            <p:cNvCxnSpPr>
              <a:cxnSpLocks/>
            </p:cNvCxnSpPr>
            <p:nvPr/>
          </p:nvCxnSpPr>
          <p:spPr>
            <a:xfrm flipV="1">
              <a:off x="2568567" y="4628703"/>
              <a:ext cx="427391" cy="655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368F2FA7-8CB6-C882-F1AB-F93FC330D9AD}"/>
                </a:ext>
              </a:extLst>
            </p:cNvPr>
            <p:cNvCxnSpPr>
              <a:cxnSpLocks/>
            </p:cNvCxnSpPr>
            <p:nvPr/>
          </p:nvCxnSpPr>
          <p:spPr>
            <a:xfrm flipH="1" flipV="1">
              <a:off x="5263156" y="4402833"/>
              <a:ext cx="1079297" cy="440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03323CA2-DBB7-DAC5-A291-698612C0BA6A}"/>
                </a:ext>
              </a:extLst>
            </p:cNvPr>
            <p:cNvCxnSpPr>
              <a:cxnSpLocks/>
              <a:endCxn id="57" idx="6"/>
            </p:cNvCxnSpPr>
            <p:nvPr/>
          </p:nvCxnSpPr>
          <p:spPr>
            <a:xfrm flipH="1">
              <a:off x="4240737" y="2800053"/>
              <a:ext cx="2092113" cy="551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27A9F3D9-D1C7-7BFB-F4F5-15E65638E0C0}"/>
                </a:ext>
              </a:extLst>
            </p:cNvPr>
            <p:cNvSpPr txBox="1"/>
            <p:nvPr/>
          </p:nvSpPr>
          <p:spPr>
            <a:xfrm rot="2478240">
              <a:off x="2773319" y="4028313"/>
              <a:ext cx="1237399" cy="369332"/>
            </a:xfrm>
            <a:prstGeom prst="rect">
              <a:avLst/>
            </a:prstGeom>
            <a:noFill/>
          </p:spPr>
          <p:txBody>
            <a:bodyPr wrap="square">
              <a:spAutoFit/>
            </a:bodyPr>
            <a:lstStyle/>
            <a:p>
              <a:r>
                <a:rPr lang="en-US" dirty="0"/>
                <a:t>d12=r1-r2</a:t>
              </a:r>
            </a:p>
          </p:txBody>
        </p:sp>
        <p:sp>
          <p:nvSpPr>
            <p:cNvPr id="73" name="TextBox 72">
              <a:extLst>
                <a:ext uri="{FF2B5EF4-FFF2-40B4-BE49-F238E27FC236}">
                  <a16:creationId xmlns:a16="http://schemas.microsoft.com/office/drawing/2014/main" id="{0DBBEFA0-1FFD-13A6-986B-BA811D1441D6}"/>
                </a:ext>
              </a:extLst>
            </p:cNvPr>
            <p:cNvSpPr txBox="1"/>
            <p:nvPr/>
          </p:nvSpPr>
          <p:spPr>
            <a:xfrm>
              <a:off x="5150564" y="1569543"/>
              <a:ext cx="1534704" cy="1200329"/>
            </a:xfrm>
            <a:prstGeom prst="rect">
              <a:avLst/>
            </a:prstGeom>
            <a:noFill/>
          </p:spPr>
          <p:txBody>
            <a:bodyPr wrap="square" rtlCol="0">
              <a:spAutoFit/>
            </a:bodyPr>
            <a:lstStyle/>
            <a:p>
              <a:r>
                <a:rPr lang="en-US" dirty="0">
                  <a:solidFill>
                    <a:schemeClr val="accent1">
                      <a:lumMod val="60000"/>
                      <a:lumOff val="40000"/>
                    </a:schemeClr>
                  </a:solidFill>
                </a:rPr>
                <a:t>Region of C1 continuity, both CCW or CW</a:t>
              </a:r>
            </a:p>
          </p:txBody>
        </p:sp>
        <p:sp>
          <p:nvSpPr>
            <p:cNvPr id="4" name="TextBox 3">
              <a:extLst>
                <a:ext uri="{FF2B5EF4-FFF2-40B4-BE49-F238E27FC236}">
                  <a16:creationId xmlns:a16="http://schemas.microsoft.com/office/drawing/2014/main" id="{ACB72359-8EF6-B59E-FA64-FC248A711AE0}"/>
                </a:ext>
              </a:extLst>
            </p:cNvPr>
            <p:cNvSpPr txBox="1"/>
            <p:nvPr/>
          </p:nvSpPr>
          <p:spPr>
            <a:xfrm>
              <a:off x="2920233" y="1088670"/>
              <a:ext cx="2267823" cy="923330"/>
            </a:xfrm>
            <a:prstGeom prst="rect">
              <a:avLst/>
            </a:prstGeom>
            <a:noFill/>
          </p:spPr>
          <p:txBody>
            <a:bodyPr wrap="square" rtlCol="0">
              <a:spAutoFit/>
            </a:bodyPr>
            <a:lstStyle/>
            <a:p>
              <a:r>
                <a:rPr lang="en-US" dirty="0">
                  <a:solidFill>
                    <a:schemeClr val="accent5">
                      <a:lumMod val="60000"/>
                      <a:lumOff val="40000"/>
                    </a:schemeClr>
                  </a:solidFill>
                </a:rPr>
                <a:t>Region of C1 continuity, if one CCW and other CW</a:t>
              </a:r>
            </a:p>
          </p:txBody>
        </p:sp>
      </p:grpSp>
      <p:sp>
        <p:nvSpPr>
          <p:cNvPr id="7" name="Freeform: Shape 6">
            <a:extLst>
              <a:ext uri="{FF2B5EF4-FFF2-40B4-BE49-F238E27FC236}">
                <a16:creationId xmlns:a16="http://schemas.microsoft.com/office/drawing/2014/main" id="{83B02317-9167-5CF6-F1D5-F5ED9A90FA54}"/>
              </a:ext>
            </a:extLst>
          </p:cNvPr>
          <p:cNvSpPr/>
          <p:nvPr/>
        </p:nvSpPr>
        <p:spPr>
          <a:xfrm>
            <a:off x="3705958" y="2602523"/>
            <a:ext cx="1063869" cy="1077058"/>
          </a:xfrm>
          <a:custGeom>
            <a:avLst/>
            <a:gdLst>
              <a:gd name="connsiteX0" fmla="*/ 0 w 1063869"/>
              <a:gd name="connsiteY0" fmla="*/ 57150 h 1077058"/>
              <a:gd name="connsiteX1" fmla="*/ 4396 w 1063869"/>
              <a:gd name="connsiteY1" fmla="*/ 1077058 h 1077058"/>
              <a:gd name="connsiteX2" fmla="*/ 1063869 w 1063869"/>
              <a:gd name="connsiteY2" fmla="*/ 0 h 1077058"/>
              <a:gd name="connsiteX3" fmla="*/ 0 w 1063869"/>
              <a:gd name="connsiteY3" fmla="*/ 57150 h 1077058"/>
            </a:gdLst>
            <a:ahLst/>
            <a:cxnLst>
              <a:cxn ang="0">
                <a:pos x="connsiteX0" y="connsiteY0"/>
              </a:cxn>
              <a:cxn ang="0">
                <a:pos x="connsiteX1" y="connsiteY1"/>
              </a:cxn>
              <a:cxn ang="0">
                <a:pos x="connsiteX2" y="connsiteY2"/>
              </a:cxn>
              <a:cxn ang="0">
                <a:pos x="connsiteX3" y="connsiteY3"/>
              </a:cxn>
            </a:cxnLst>
            <a:rect l="l" t="t" r="r" b="b"/>
            <a:pathLst>
              <a:path w="1063869" h="1077058">
                <a:moveTo>
                  <a:pt x="0" y="57150"/>
                </a:moveTo>
                <a:cubicBezTo>
                  <a:pt x="1465" y="397119"/>
                  <a:pt x="2931" y="737089"/>
                  <a:pt x="4396" y="1077058"/>
                </a:cubicBezTo>
                <a:lnTo>
                  <a:pt x="1063869" y="0"/>
                </a:lnTo>
                <a:lnTo>
                  <a:pt x="0" y="57150"/>
                </a:lnTo>
                <a:close/>
              </a:path>
            </a:pathLst>
          </a:custGeom>
          <a:solidFill>
            <a:schemeClr val="accent5">
              <a:lumMod val="40000"/>
              <a:lumOff val="60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3017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4615F7-0291-4069-6DD9-4F514B6E3AC8}"/>
              </a:ext>
            </a:extLst>
          </p:cNvPr>
          <p:cNvSpPr>
            <a:spLocks noGrp="1"/>
          </p:cNvSpPr>
          <p:nvPr>
            <p:ph type="title"/>
          </p:nvPr>
        </p:nvSpPr>
        <p:spPr/>
        <p:txBody>
          <a:bodyPr/>
          <a:lstStyle/>
          <a:p>
            <a:r>
              <a:rPr lang="en-US" dirty="0"/>
              <a:t>C2 continuity conditions</a:t>
            </a:r>
          </a:p>
        </p:txBody>
      </p:sp>
      <p:sp>
        <p:nvSpPr>
          <p:cNvPr id="5" name="Text Placeholder 4">
            <a:extLst>
              <a:ext uri="{FF2B5EF4-FFF2-40B4-BE49-F238E27FC236}">
                <a16:creationId xmlns:a16="http://schemas.microsoft.com/office/drawing/2014/main" id="{29950D75-AE71-79CA-18F7-8C6C678BEF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592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2821-2E7E-10F9-F91A-F6592DE61B07}"/>
              </a:ext>
            </a:extLst>
          </p:cNvPr>
          <p:cNvSpPr>
            <a:spLocks noGrp="1"/>
          </p:cNvSpPr>
          <p:nvPr>
            <p:ph type="title"/>
          </p:nvPr>
        </p:nvSpPr>
        <p:spPr/>
        <p:txBody>
          <a:bodyPr>
            <a:noAutofit/>
          </a:bodyPr>
          <a:lstStyle/>
          <a:p>
            <a:r>
              <a:rPr lang="en-US" sz="3200" dirty="0"/>
              <a:t>For C2 continuity, the arcs must connect by spirals. This is only possible if one arc is inside the other if the traversal direction around the arc (CW or CCW) is the same.</a:t>
            </a:r>
          </a:p>
        </p:txBody>
      </p:sp>
      <p:sp>
        <p:nvSpPr>
          <p:cNvPr id="3" name="Content Placeholder 2">
            <a:extLst>
              <a:ext uri="{FF2B5EF4-FFF2-40B4-BE49-F238E27FC236}">
                <a16:creationId xmlns:a16="http://schemas.microsoft.com/office/drawing/2014/main" id="{EC658AC6-9336-C189-FF37-EEF124AFFF58}"/>
              </a:ext>
            </a:extLst>
          </p:cNvPr>
          <p:cNvSpPr>
            <a:spLocks noGrp="1"/>
          </p:cNvSpPr>
          <p:nvPr>
            <p:ph idx="1"/>
          </p:nvPr>
        </p:nvSpPr>
        <p:spPr>
          <a:xfrm>
            <a:off x="838200" y="1825625"/>
            <a:ext cx="10515600" cy="914400"/>
          </a:xfrm>
        </p:spPr>
        <p:txBody>
          <a:bodyPr/>
          <a:lstStyle/>
          <a:p>
            <a:pPr marL="0" indent="0">
              <a:buNone/>
            </a:pPr>
            <a:r>
              <a:rPr lang="en-US" dirty="0"/>
              <a:t>So C2 continuity </a:t>
            </a:r>
            <a:r>
              <a:rPr lang="en-US" u="sng" dirty="0"/>
              <a:t>does</a:t>
            </a:r>
            <a:r>
              <a:rPr lang="en-US" dirty="0"/>
              <a:t> depend on the rotation direction of the circles. </a:t>
            </a:r>
          </a:p>
        </p:txBody>
      </p:sp>
      <p:grpSp>
        <p:nvGrpSpPr>
          <p:cNvPr id="4" name="Group 3">
            <a:extLst>
              <a:ext uri="{FF2B5EF4-FFF2-40B4-BE49-F238E27FC236}">
                <a16:creationId xmlns:a16="http://schemas.microsoft.com/office/drawing/2014/main" id="{1B7DC8EA-B561-A388-05F2-2C902BDD4478}"/>
              </a:ext>
            </a:extLst>
          </p:cNvPr>
          <p:cNvGrpSpPr/>
          <p:nvPr/>
        </p:nvGrpSpPr>
        <p:grpSpPr>
          <a:xfrm>
            <a:off x="2498133" y="3831711"/>
            <a:ext cx="914400" cy="914400"/>
            <a:chOff x="2053244" y="2951018"/>
            <a:chExt cx="1828800" cy="1828800"/>
          </a:xfrm>
          <a:solidFill>
            <a:schemeClr val="bg1"/>
          </a:solidFill>
        </p:grpSpPr>
        <p:sp>
          <p:nvSpPr>
            <p:cNvPr id="5" name="Oval 4">
              <a:extLst>
                <a:ext uri="{FF2B5EF4-FFF2-40B4-BE49-F238E27FC236}">
                  <a16:creationId xmlns:a16="http://schemas.microsoft.com/office/drawing/2014/main" id="{49C4DC98-42EC-F0BA-F377-3B1A69C1057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100" dirty="0"/>
            </a:p>
          </p:txBody>
        </p:sp>
        <p:cxnSp>
          <p:nvCxnSpPr>
            <p:cNvPr id="6" name="Straight Connector 5">
              <a:extLst>
                <a:ext uri="{FF2B5EF4-FFF2-40B4-BE49-F238E27FC236}">
                  <a16:creationId xmlns:a16="http://schemas.microsoft.com/office/drawing/2014/main" id="{63927CF4-1CD6-295C-4353-4B25B8224501}"/>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3AA9A68-38DB-BD03-F2F1-8650BB050FAF}"/>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0D957B6D-7115-F285-810F-9B4C138C7A25}"/>
              </a:ext>
            </a:extLst>
          </p:cNvPr>
          <p:cNvGrpSpPr/>
          <p:nvPr/>
        </p:nvGrpSpPr>
        <p:grpSpPr>
          <a:xfrm>
            <a:off x="2702115" y="4185527"/>
            <a:ext cx="525779" cy="507918"/>
            <a:chOff x="3514899" y="2951018"/>
            <a:chExt cx="1828800" cy="1828800"/>
          </a:xfrm>
          <a:solidFill>
            <a:schemeClr val="bg1"/>
          </a:solidFill>
        </p:grpSpPr>
        <p:sp>
          <p:nvSpPr>
            <p:cNvPr id="9" name="Oval 8">
              <a:extLst>
                <a:ext uri="{FF2B5EF4-FFF2-40B4-BE49-F238E27FC236}">
                  <a16:creationId xmlns:a16="http://schemas.microsoft.com/office/drawing/2014/main" id="{EE441B56-5E87-47FA-D70E-EEDB3E406F49}"/>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1100" dirty="0"/>
            </a:p>
          </p:txBody>
        </p:sp>
        <p:cxnSp>
          <p:nvCxnSpPr>
            <p:cNvPr id="10" name="Straight Connector 9">
              <a:extLst>
                <a:ext uri="{FF2B5EF4-FFF2-40B4-BE49-F238E27FC236}">
                  <a16:creationId xmlns:a16="http://schemas.microsoft.com/office/drawing/2014/main" id="{5FA4368F-D303-B606-8647-EF7E1447BE07}"/>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BDC9769-8DA4-04F1-3898-246F18FB7CB6}"/>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9E7B95EA-E35D-31F2-0E00-DC7A35FE159C}"/>
              </a:ext>
            </a:extLst>
          </p:cNvPr>
          <p:cNvCxnSpPr>
            <a:cxnSpLocks/>
          </p:cNvCxnSpPr>
          <p:nvPr/>
        </p:nvCxnSpPr>
        <p:spPr>
          <a:xfrm>
            <a:off x="2498133" y="4335707"/>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3679AFE-6FA0-F15E-5471-8F79FDD883C6}"/>
              </a:ext>
            </a:extLst>
          </p:cNvPr>
          <p:cNvCxnSpPr>
            <a:cxnSpLocks/>
          </p:cNvCxnSpPr>
          <p:nvPr/>
        </p:nvCxnSpPr>
        <p:spPr>
          <a:xfrm flipV="1">
            <a:off x="3227894" y="3910621"/>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CAF0CDC-C3C0-6314-B87E-630C35311EE5}"/>
              </a:ext>
            </a:extLst>
          </p:cNvPr>
          <p:cNvSpPr txBox="1"/>
          <p:nvPr/>
        </p:nvSpPr>
        <p:spPr>
          <a:xfrm>
            <a:off x="2201636" y="3308983"/>
            <a:ext cx="1644553" cy="369332"/>
          </a:xfrm>
          <a:prstGeom prst="rect">
            <a:avLst/>
          </a:prstGeom>
          <a:noFill/>
        </p:spPr>
        <p:txBody>
          <a:bodyPr wrap="none" rtlCol="0">
            <a:spAutoFit/>
          </a:bodyPr>
          <a:lstStyle/>
          <a:p>
            <a:r>
              <a:rPr lang="en-US" dirty="0"/>
              <a:t>Spiral possible</a:t>
            </a:r>
          </a:p>
        </p:txBody>
      </p:sp>
      <p:sp>
        <p:nvSpPr>
          <p:cNvPr id="31" name="TextBox 30">
            <a:extLst>
              <a:ext uri="{FF2B5EF4-FFF2-40B4-BE49-F238E27FC236}">
                <a16:creationId xmlns:a16="http://schemas.microsoft.com/office/drawing/2014/main" id="{71BB148A-FE77-888F-4681-B57C491EF29C}"/>
              </a:ext>
            </a:extLst>
          </p:cNvPr>
          <p:cNvSpPr txBox="1"/>
          <p:nvPr/>
        </p:nvSpPr>
        <p:spPr>
          <a:xfrm>
            <a:off x="2035418" y="2841238"/>
            <a:ext cx="2054345" cy="369332"/>
          </a:xfrm>
          <a:prstGeom prst="rect">
            <a:avLst/>
          </a:prstGeom>
          <a:noFill/>
        </p:spPr>
        <p:txBody>
          <a:bodyPr wrap="none" rtlCol="0">
            <a:spAutoFit/>
          </a:bodyPr>
          <a:lstStyle/>
          <a:p>
            <a:r>
              <a:rPr lang="en-US" u="sng" dirty="0"/>
              <a:t>If both CCW or CW</a:t>
            </a:r>
          </a:p>
        </p:txBody>
      </p:sp>
      <p:grpSp>
        <p:nvGrpSpPr>
          <p:cNvPr id="32" name="Group 31">
            <a:extLst>
              <a:ext uri="{FF2B5EF4-FFF2-40B4-BE49-F238E27FC236}">
                <a16:creationId xmlns:a16="http://schemas.microsoft.com/office/drawing/2014/main" id="{DFB92815-67A0-CF46-9DEE-F97D52704E5E}"/>
              </a:ext>
            </a:extLst>
          </p:cNvPr>
          <p:cNvGrpSpPr/>
          <p:nvPr/>
        </p:nvGrpSpPr>
        <p:grpSpPr>
          <a:xfrm>
            <a:off x="2109513" y="5350661"/>
            <a:ext cx="914400" cy="914400"/>
            <a:chOff x="2053244" y="2951018"/>
            <a:chExt cx="1828800" cy="1828800"/>
          </a:xfrm>
          <a:solidFill>
            <a:schemeClr val="bg1"/>
          </a:solidFill>
        </p:grpSpPr>
        <p:sp>
          <p:nvSpPr>
            <p:cNvPr id="33" name="Oval 32">
              <a:extLst>
                <a:ext uri="{FF2B5EF4-FFF2-40B4-BE49-F238E27FC236}">
                  <a16:creationId xmlns:a16="http://schemas.microsoft.com/office/drawing/2014/main" id="{00836431-9985-874B-815B-555C1CF2E0EB}"/>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34" name="Straight Connector 33">
              <a:extLst>
                <a:ext uri="{FF2B5EF4-FFF2-40B4-BE49-F238E27FC236}">
                  <a16:creationId xmlns:a16="http://schemas.microsoft.com/office/drawing/2014/main" id="{8458FF88-F357-0BB7-67F2-FC7D7C80FCD7}"/>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94AFD0A-9EC1-0CC6-0AED-538A2EBD7A3E}"/>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36" name="Group 35">
            <a:extLst>
              <a:ext uri="{FF2B5EF4-FFF2-40B4-BE49-F238E27FC236}">
                <a16:creationId xmlns:a16="http://schemas.microsoft.com/office/drawing/2014/main" id="{CC45D868-73B8-6819-A786-9C404430B45A}"/>
              </a:ext>
            </a:extLst>
          </p:cNvPr>
          <p:cNvGrpSpPr/>
          <p:nvPr/>
        </p:nvGrpSpPr>
        <p:grpSpPr>
          <a:xfrm>
            <a:off x="2892028" y="5355939"/>
            <a:ext cx="914400" cy="914400"/>
            <a:chOff x="3514899" y="2951018"/>
            <a:chExt cx="1828800" cy="1828800"/>
          </a:xfrm>
          <a:solidFill>
            <a:schemeClr val="bg1"/>
          </a:solidFill>
        </p:grpSpPr>
        <p:sp>
          <p:nvSpPr>
            <p:cNvPr id="37" name="Oval 36">
              <a:extLst>
                <a:ext uri="{FF2B5EF4-FFF2-40B4-BE49-F238E27FC236}">
                  <a16:creationId xmlns:a16="http://schemas.microsoft.com/office/drawing/2014/main" id="{A4D1AD3F-CE5D-1F8B-A025-7B5A5CB4ADD6}"/>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38" name="Straight Connector 37">
              <a:extLst>
                <a:ext uri="{FF2B5EF4-FFF2-40B4-BE49-F238E27FC236}">
                  <a16:creationId xmlns:a16="http://schemas.microsoft.com/office/drawing/2014/main" id="{6864A5E9-CE95-3258-D820-0327EB354F76}"/>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6C843D6B-BC77-082F-D70C-CC3530FB587D}"/>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F39F4407-609F-2202-E268-357920B72A33}"/>
              </a:ext>
            </a:extLst>
          </p:cNvPr>
          <p:cNvCxnSpPr>
            <a:cxnSpLocks/>
          </p:cNvCxnSpPr>
          <p:nvPr/>
        </p:nvCxnSpPr>
        <p:spPr>
          <a:xfrm>
            <a:off x="2109513" y="5854657"/>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886A8C85-6DB2-A6A3-B4C5-8DFF2370E449}"/>
              </a:ext>
            </a:extLst>
          </p:cNvPr>
          <p:cNvCxnSpPr>
            <a:cxnSpLocks/>
          </p:cNvCxnSpPr>
          <p:nvPr/>
        </p:nvCxnSpPr>
        <p:spPr>
          <a:xfrm flipV="1">
            <a:off x="3806428" y="5231250"/>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45AB8D82-38D9-1EC0-53AC-F8EB64268C83}"/>
              </a:ext>
            </a:extLst>
          </p:cNvPr>
          <p:cNvCxnSpPr>
            <a:stCxn id="33" idx="4"/>
            <a:endCxn id="37" idx="4"/>
          </p:cNvCxnSpPr>
          <p:nvPr/>
        </p:nvCxnSpPr>
        <p:spPr>
          <a:xfrm>
            <a:off x="2566713" y="6265061"/>
            <a:ext cx="782515" cy="527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0099BC33-F8C0-DA39-2441-334B41CDCDD8}"/>
              </a:ext>
            </a:extLst>
          </p:cNvPr>
          <p:cNvSpPr txBox="1"/>
          <p:nvPr/>
        </p:nvSpPr>
        <p:spPr>
          <a:xfrm>
            <a:off x="2036973" y="4940421"/>
            <a:ext cx="2233945" cy="369332"/>
          </a:xfrm>
          <a:prstGeom prst="rect">
            <a:avLst/>
          </a:prstGeom>
          <a:noFill/>
        </p:spPr>
        <p:txBody>
          <a:bodyPr wrap="none" rtlCol="0">
            <a:spAutoFit/>
          </a:bodyPr>
          <a:lstStyle/>
          <a:p>
            <a:r>
              <a:rPr lang="en-US" b="1" dirty="0">
                <a:solidFill>
                  <a:srgbClr val="FF0000"/>
                </a:solidFill>
              </a:rPr>
              <a:t>Spiral NOT possible</a:t>
            </a:r>
          </a:p>
        </p:txBody>
      </p:sp>
      <p:grpSp>
        <p:nvGrpSpPr>
          <p:cNvPr id="44" name="Group 43">
            <a:extLst>
              <a:ext uri="{FF2B5EF4-FFF2-40B4-BE49-F238E27FC236}">
                <a16:creationId xmlns:a16="http://schemas.microsoft.com/office/drawing/2014/main" id="{F080BE62-2A9F-1FA4-343A-E4D9389CB131}"/>
              </a:ext>
            </a:extLst>
          </p:cNvPr>
          <p:cNvGrpSpPr/>
          <p:nvPr/>
        </p:nvGrpSpPr>
        <p:grpSpPr>
          <a:xfrm>
            <a:off x="5842727" y="3697445"/>
            <a:ext cx="914400" cy="914400"/>
            <a:chOff x="2053244" y="2951018"/>
            <a:chExt cx="1828800" cy="1828800"/>
          </a:xfrm>
          <a:solidFill>
            <a:schemeClr val="bg1"/>
          </a:solidFill>
        </p:grpSpPr>
        <p:sp>
          <p:nvSpPr>
            <p:cNvPr id="45" name="Oval 44">
              <a:extLst>
                <a:ext uri="{FF2B5EF4-FFF2-40B4-BE49-F238E27FC236}">
                  <a16:creationId xmlns:a16="http://schemas.microsoft.com/office/drawing/2014/main" id="{4CD1292F-7115-E032-8860-9E1D365AD27D}"/>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46" name="Straight Connector 45">
              <a:extLst>
                <a:ext uri="{FF2B5EF4-FFF2-40B4-BE49-F238E27FC236}">
                  <a16:creationId xmlns:a16="http://schemas.microsoft.com/office/drawing/2014/main" id="{FDBBF3A6-2EDA-661F-743F-739BA25B29ED}"/>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5050E3D6-B669-66A7-BA8A-28DAC2460D56}"/>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8" name="Group 47">
            <a:extLst>
              <a:ext uri="{FF2B5EF4-FFF2-40B4-BE49-F238E27FC236}">
                <a16:creationId xmlns:a16="http://schemas.microsoft.com/office/drawing/2014/main" id="{B8AB0FB5-3F76-D2AA-FB9E-61474C900B0E}"/>
              </a:ext>
            </a:extLst>
          </p:cNvPr>
          <p:cNvGrpSpPr/>
          <p:nvPr/>
        </p:nvGrpSpPr>
        <p:grpSpPr>
          <a:xfrm>
            <a:off x="7214327" y="3709914"/>
            <a:ext cx="914400" cy="914400"/>
            <a:chOff x="3514899" y="2951018"/>
            <a:chExt cx="1828800" cy="1828800"/>
          </a:xfrm>
          <a:solidFill>
            <a:schemeClr val="bg1"/>
          </a:solidFill>
        </p:grpSpPr>
        <p:sp>
          <p:nvSpPr>
            <p:cNvPr id="49" name="Oval 48">
              <a:extLst>
                <a:ext uri="{FF2B5EF4-FFF2-40B4-BE49-F238E27FC236}">
                  <a16:creationId xmlns:a16="http://schemas.microsoft.com/office/drawing/2014/main" id="{30FBF8D9-492F-1D58-FF74-A484A2ED27C3}"/>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50" name="Straight Connector 49">
              <a:extLst>
                <a:ext uri="{FF2B5EF4-FFF2-40B4-BE49-F238E27FC236}">
                  <a16:creationId xmlns:a16="http://schemas.microsoft.com/office/drawing/2014/main" id="{65DB516F-636B-6D95-3AFA-170AD90B9622}"/>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610DF4B2-4DB7-D72A-6AB1-C1482FF555EA}"/>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2" name="Straight Arrow Connector 51">
            <a:extLst>
              <a:ext uri="{FF2B5EF4-FFF2-40B4-BE49-F238E27FC236}">
                <a16:creationId xmlns:a16="http://schemas.microsoft.com/office/drawing/2014/main" id="{41744567-E9C2-84B3-DE58-943F9FEC19B1}"/>
              </a:ext>
            </a:extLst>
          </p:cNvPr>
          <p:cNvCxnSpPr>
            <a:cxnSpLocks/>
          </p:cNvCxnSpPr>
          <p:nvPr/>
        </p:nvCxnSpPr>
        <p:spPr>
          <a:xfrm>
            <a:off x="5842727" y="4201441"/>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8392611A-F986-3E6D-4E9E-D1F46B009E93}"/>
              </a:ext>
            </a:extLst>
          </p:cNvPr>
          <p:cNvCxnSpPr>
            <a:cxnSpLocks/>
          </p:cNvCxnSpPr>
          <p:nvPr/>
        </p:nvCxnSpPr>
        <p:spPr>
          <a:xfrm>
            <a:off x="8128727" y="4154645"/>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0E77FA3C-C9E1-2898-7D54-A5AC6A0139F5}"/>
              </a:ext>
            </a:extLst>
          </p:cNvPr>
          <p:cNvCxnSpPr>
            <a:cxnSpLocks/>
            <a:stCxn id="45" idx="5"/>
            <a:endCxn id="49" idx="1"/>
          </p:cNvCxnSpPr>
          <p:nvPr/>
        </p:nvCxnSpPr>
        <p:spPr>
          <a:xfrm flipV="1">
            <a:off x="6623216" y="3843825"/>
            <a:ext cx="725022" cy="634109"/>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5346236E-B31E-DE31-6D0C-A752442DFEA0}"/>
              </a:ext>
            </a:extLst>
          </p:cNvPr>
          <p:cNvSpPr txBox="1"/>
          <p:nvPr/>
        </p:nvSpPr>
        <p:spPr>
          <a:xfrm>
            <a:off x="6063850" y="3322171"/>
            <a:ext cx="1644553" cy="369332"/>
          </a:xfrm>
          <a:prstGeom prst="rect">
            <a:avLst/>
          </a:prstGeom>
          <a:noFill/>
        </p:spPr>
        <p:txBody>
          <a:bodyPr wrap="none" rtlCol="0">
            <a:spAutoFit/>
          </a:bodyPr>
          <a:lstStyle/>
          <a:p>
            <a:r>
              <a:rPr lang="en-US" dirty="0"/>
              <a:t>Spiral possible</a:t>
            </a:r>
          </a:p>
        </p:txBody>
      </p:sp>
      <p:sp>
        <p:nvSpPr>
          <p:cNvPr id="56" name="TextBox 55">
            <a:extLst>
              <a:ext uri="{FF2B5EF4-FFF2-40B4-BE49-F238E27FC236}">
                <a16:creationId xmlns:a16="http://schemas.microsoft.com/office/drawing/2014/main" id="{73BCD846-3FA2-8521-73A3-2E4B4AA39587}"/>
              </a:ext>
            </a:extLst>
          </p:cNvPr>
          <p:cNvSpPr txBox="1"/>
          <p:nvPr/>
        </p:nvSpPr>
        <p:spPr>
          <a:xfrm>
            <a:off x="5690193" y="2820777"/>
            <a:ext cx="2721194" cy="369332"/>
          </a:xfrm>
          <a:prstGeom prst="rect">
            <a:avLst/>
          </a:prstGeom>
          <a:noFill/>
        </p:spPr>
        <p:txBody>
          <a:bodyPr wrap="none" rtlCol="0">
            <a:spAutoFit/>
          </a:bodyPr>
          <a:lstStyle/>
          <a:p>
            <a:r>
              <a:rPr lang="en-US" u="sng" dirty="0"/>
              <a:t>If one CCW and other CW</a:t>
            </a:r>
          </a:p>
        </p:txBody>
      </p:sp>
      <p:grpSp>
        <p:nvGrpSpPr>
          <p:cNvPr id="57" name="Group 56">
            <a:extLst>
              <a:ext uri="{FF2B5EF4-FFF2-40B4-BE49-F238E27FC236}">
                <a16:creationId xmlns:a16="http://schemas.microsoft.com/office/drawing/2014/main" id="{81EDF8DC-353F-3324-8682-A97D78E1861B}"/>
              </a:ext>
            </a:extLst>
          </p:cNvPr>
          <p:cNvGrpSpPr/>
          <p:nvPr/>
        </p:nvGrpSpPr>
        <p:grpSpPr>
          <a:xfrm>
            <a:off x="6136390" y="5243832"/>
            <a:ext cx="914400" cy="914400"/>
            <a:chOff x="2053244" y="2951018"/>
            <a:chExt cx="1828800" cy="1828800"/>
          </a:xfrm>
          <a:solidFill>
            <a:schemeClr val="bg1"/>
          </a:solidFill>
        </p:grpSpPr>
        <p:sp>
          <p:nvSpPr>
            <p:cNvPr id="58" name="Oval 57">
              <a:extLst>
                <a:ext uri="{FF2B5EF4-FFF2-40B4-BE49-F238E27FC236}">
                  <a16:creationId xmlns:a16="http://schemas.microsoft.com/office/drawing/2014/main" id="{2A440930-CD74-D99F-61E0-5BB8FB1879E9}"/>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100" dirty="0"/>
                <a:t>Start, 1</a:t>
              </a:r>
              <a:br>
                <a:rPr lang="en-US" sz="1100" dirty="0"/>
              </a:br>
              <a:br>
                <a:rPr lang="en-US" sz="1100" dirty="0"/>
              </a:br>
              <a:endParaRPr lang="en-US" sz="1100" dirty="0"/>
            </a:p>
          </p:txBody>
        </p:sp>
        <p:cxnSp>
          <p:nvCxnSpPr>
            <p:cNvPr id="59" name="Straight Connector 58">
              <a:extLst>
                <a:ext uri="{FF2B5EF4-FFF2-40B4-BE49-F238E27FC236}">
                  <a16:creationId xmlns:a16="http://schemas.microsoft.com/office/drawing/2014/main" id="{2B8922D5-1318-1C38-D358-27F1B9E57C4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2BF769A5-479F-1D55-9640-D97BE6B95CC4}"/>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61" name="Group 60">
            <a:extLst>
              <a:ext uri="{FF2B5EF4-FFF2-40B4-BE49-F238E27FC236}">
                <a16:creationId xmlns:a16="http://schemas.microsoft.com/office/drawing/2014/main" id="{8D2AF65D-99F3-1CDA-94EC-DADA7FBD4D7D}"/>
              </a:ext>
            </a:extLst>
          </p:cNvPr>
          <p:cNvGrpSpPr/>
          <p:nvPr/>
        </p:nvGrpSpPr>
        <p:grpSpPr>
          <a:xfrm>
            <a:off x="6918905" y="5249110"/>
            <a:ext cx="914400" cy="914400"/>
            <a:chOff x="3514899" y="2951018"/>
            <a:chExt cx="1828800" cy="1828800"/>
          </a:xfrm>
          <a:solidFill>
            <a:schemeClr val="bg1"/>
          </a:solidFill>
        </p:grpSpPr>
        <p:sp>
          <p:nvSpPr>
            <p:cNvPr id="62" name="Oval 61">
              <a:extLst>
                <a:ext uri="{FF2B5EF4-FFF2-40B4-BE49-F238E27FC236}">
                  <a16:creationId xmlns:a16="http://schemas.microsoft.com/office/drawing/2014/main" id="{120C117F-B51D-25CB-1B82-9E3F95B31D4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End, 2</a:t>
              </a:r>
              <a:br>
                <a:rPr lang="en-US" sz="1100" dirty="0"/>
              </a:br>
              <a:br>
                <a:rPr lang="en-US" sz="1100" dirty="0"/>
              </a:br>
              <a:endParaRPr lang="en-US" sz="1100" dirty="0"/>
            </a:p>
          </p:txBody>
        </p:sp>
        <p:cxnSp>
          <p:nvCxnSpPr>
            <p:cNvPr id="63" name="Straight Connector 62">
              <a:extLst>
                <a:ext uri="{FF2B5EF4-FFF2-40B4-BE49-F238E27FC236}">
                  <a16:creationId xmlns:a16="http://schemas.microsoft.com/office/drawing/2014/main" id="{5B27AC95-FEE9-79B1-0545-3198C8B8F445}"/>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327360-72F2-3233-1588-64CEA6BED61C}"/>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65" name="Straight Arrow Connector 64">
            <a:extLst>
              <a:ext uri="{FF2B5EF4-FFF2-40B4-BE49-F238E27FC236}">
                <a16:creationId xmlns:a16="http://schemas.microsoft.com/office/drawing/2014/main" id="{F9C13727-550E-37D2-B35F-A1701E0BE639}"/>
              </a:ext>
            </a:extLst>
          </p:cNvPr>
          <p:cNvCxnSpPr>
            <a:cxnSpLocks/>
          </p:cNvCxnSpPr>
          <p:nvPr/>
        </p:nvCxnSpPr>
        <p:spPr>
          <a:xfrm>
            <a:off x="6136390" y="5747828"/>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4032AD1F-80F3-074B-3E24-DF43EDFB5F64}"/>
              </a:ext>
            </a:extLst>
          </p:cNvPr>
          <p:cNvCxnSpPr>
            <a:cxnSpLocks/>
          </p:cNvCxnSpPr>
          <p:nvPr/>
        </p:nvCxnSpPr>
        <p:spPr>
          <a:xfrm>
            <a:off x="7837060" y="5672724"/>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DE6DE67A-E77D-9E9F-BB94-4800999DB7A0}"/>
              </a:ext>
            </a:extLst>
          </p:cNvPr>
          <p:cNvSpPr txBox="1"/>
          <p:nvPr/>
        </p:nvSpPr>
        <p:spPr>
          <a:xfrm>
            <a:off x="6063850" y="4833592"/>
            <a:ext cx="2233945" cy="369332"/>
          </a:xfrm>
          <a:prstGeom prst="rect">
            <a:avLst/>
          </a:prstGeom>
          <a:noFill/>
        </p:spPr>
        <p:txBody>
          <a:bodyPr wrap="none" rtlCol="0">
            <a:spAutoFit/>
          </a:bodyPr>
          <a:lstStyle/>
          <a:p>
            <a:r>
              <a:rPr lang="en-US" b="1" dirty="0">
                <a:solidFill>
                  <a:srgbClr val="FF0000"/>
                </a:solidFill>
              </a:rPr>
              <a:t>Spiral NOT possible</a:t>
            </a:r>
          </a:p>
        </p:txBody>
      </p:sp>
      <p:cxnSp>
        <p:nvCxnSpPr>
          <p:cNvPr id="14" name="Straight Arrow Connector 13">
            <a:extLst>
              <a:ext uri="{FF2B5EF4-FFF2-40B4-BE49-F238E27FC236}">
                <a16:creationId xmlns:a16="http://schemas.microsoft.com/office/drawing/2014/main" id="{4B18F0B3-C7EA-B19A-F545-D7D79C512AD2}"/>
              </a:ext>
            </a:extLst>
          </p:cNvPr>
          <p:cNvCxnSpPr>
            <a:cxnSpLocks/>
            <a:stCxn id="9" idx="4"/>
            <a:endCxn id="5" idx="5"/>
          </p:cNvCxnSpPr>
          <p:nvPr/>
        </p:nvCxnSpPr>
        <p:spPr>
          <a:xfrm flipV="1">
            <a:off x="2965005" y="4612200"/>
            <a:ext cx="313617" cy="81245"/>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4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DB750B0-64BD-A482-A2F4-3D1570897485}"/>
              </a:ext>
            </a:extLst>
          </p:cNvPr>
          <p:cNvSpPr/>
          <p:nvPr/>
        </p:nvSpPr>
        <p:spPr>
          <a:xfrm>
            <a:off x="3661996" y="4114800"/>
            <a:ext cx="936381" cy="870438"/>
          </a:xfrm>
          <a:custGeom>
            <a:avLst/>
            <a:gdLst>
              <a:gd name="connsiteX0" fmla="*/ 0 w 936381"/>
              <a:gd name="connsiteY0" fmla="*/ 0 h 870438"/>
              <a:gd name="connsiteX1" fmla="*/ 936381 w 936381"/>
              <a:gd name="connsiteY1" fmla="*/ 870438 h 870438"/>
              <a:gd name="connsiteX2" fmla="*/ 13189 w 936381"/>
              <a:gd name="connsiteY2" fmla="*/ 866042 h 870438"/>
              <a:gd name="connsiteX3" fmla="*/ 0 w 936381"/>
              <a:gd name="connsiteY3" fmla="*/ 0 h 870438"/>
            </a:gdLst>
            <a:ahLst/>
            <a:cxnLst>
              <a:cxn ang="0">
                <a:pos x="connsiteX0" y="connsiteY0"/>
              </a:cxn>
              <a:cxn ang="0">
                <a:pos x="connsiteX1" y="connsiteY1"/>
              </a:cxn>
              <a:cxn ang="0">
                <a:pos x="connsiteX2" y="connsiteY2"/>
              </a:cxn>
              <a:cxn ang="0">
                <a:pos x="connsiteX3" y="connsiteY3"/>
              </a:cxn>
            </a:cxnLst>
            <a:rect l="l" t="t" r="r" b="b"/>
            <a:pathLst>
              <a:path w="936381" h="870438">
                <a:moveTo>
                  <a:pt x="0" y="0"/>
                </a:moveTo>
                <a:lnTo>
                  <a:pt x="936381" y="870438"/>
                </a:lnTo>
                <a:lnTo>
                  <a:pt x="13189" y="866042"/>
                </a:lnTo>
                <a:cubicBezTo>
                  <a:pt x="11723" y="586154"/>
                  <a:pt x="10258" y="306265"/>
                  <a:pt x="0" y="0"/>
                </a:cubicBezTo>
                <a:close/>
              </a:path>
            </a:pathLst>
          </a:custGeom>
          <a:solidFill>
            <a:schemeClr val="accent1">
              <a:lumMod val="60000"/>
              <a:lumOff val="4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3AD862FC-08A1-8923-21C0-9932EAD5F275}"/>
              </a:ext>
            </a:extLst>
          </p:cNvPr>
          <p:cNvSpPr/>
          <p:nvPr/>
        </p:nvSpPr>
        <p:spPr>
          <a:xfrm>
            <a:off x="4857750" y="3556488"/>
            <a:ext cx="1380392" cy="1441939"/>
          </a:xfrm>
          <a:custGeom>
            <a:avLst/>
            <a:gdLst>
              <a:gd name="connsiteX0" fmla="*/ 0 w 1380392"/>
              <a:gd name="connsiteY0" fmla="*/ 1441939 h 1441939"/>
              <a:gd name="connsiteX1" fmla="*/ 1380392 w 1380392"/>
              <a:gd name="connsiteY1" fmla="*/ 1415562 h 1441939"/>
              <a:gd name="connsiteX2" fmla="*/ 1380392 w 1380392"/>
              <a:gd name="connsiteY2" fmla="*/ 0 h 1441939"/>
              <a:gd name="connsiteX3" fmla="*/ 0 w 1380392"/>
              <a:gd name="connsiteY3" fmla="*/ 1441939 h 1441939"/>
            </a:gdLst>
            <a:ahLst/>
            <a:cxnLst>
              <a:cxn ang="0">
                <a:pos x="connsiteX0" y="connsiteY0"/>
              </a:cxn>
              <a:cxn ang="0">
                <a:pos x="connsiteX1" y="connsiteY1"/>
              </a:cxn>
              <a:cxn ang="0">
                <a:pos x="connsiteX2" y="connsiteY2"/>
              </a:cxn>
              <a:cxn ang="0">
                <a:pos x="connsiteX3" y="connsiteY3"/>
              </a:cxn>
            </a:cxnLst>
            <a:rect l="l" t="t" r="r" b="b"/>
            <a:pathLst>
              <a:path w="1380392" h="1441939">
                <a:moveTo>
                  <a:pt x="0" y="1441939"/>
                </a:moveTo>
                <a:lnTo>
                  <a:pt x="1380392" y="1415562"/>
                </a:lnTo>
                <a:lnTo>
                  <a:pt x="1380392" y="0"/>
                </a:lnTo>
                <a:lnTo>
                  <a:pt x="0" y="1441939"/>
                </a:lnTo>
                <a:close/>
              </a:path>
            </a:pathLst>
          </a:custGeom>
          <a:solidFill>
            <a:schemeClr val="accent1">
              <a:lumMod val="60000"/>
              <a:lumOff val="40000"/>
              <a:alpha val="4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7D826-ECA1-8E83-E2DF-84769169A57E}"/>
              </a:ext>
            </a:extLst>
          </p:cNvPr>
          <p:cNvSpPr>
            <a:spLocks noGrp="1"/>
          </p:cNvSpPr>
          <p:nvPr>
            <p:ph type="title"/>
          </p:nvPr>
        </p:nvSpPr>
        <p:spPr/>
        <p:txBody>
          <a:bodyPr>
            <a:normAutofit fontScale="90000"/>
          </a:bodyPr>
          <a:lstStyle/>
          <a:p>
            <a:r>
              <a:rPr lang="en-US" dirty="0"/>
              <a:t>If we plot these conditions using in r2 on the x-axis, and d12 on the y-axis, they form lines defining a region</a:t>
            </a:r>
          </a:p>
        </p:txBody>
      </p:sp>
      <p:grpSp>
        <p:nvGrpSpPr>
          <p:cNvPr id="74" name="Group 73">
            <a:extLst>
              <a:ext uri="{FF2B5EF4-FFF2-40B4-BE49-F238E27FC236}">
                <a16:creationId xmlns:a16="http://schemas.microsoft.com/office/drawing/2014/main" id="{9EAC68BD-C09A-FEF3-8485-A3290F1391E8}"/>
              </a:ext>
            </a:extLst>
          </p:cNvPr>
          <p:cNvGrpSpPr/>
          <p:nvPr/>
        </p:nvGrpSpPr>
        <p:grpSpPr>
          <a:xfrm>
            <a:off x="1983267" y="1242536"/>
            <a:ext cx="6411964" cy="5311769"/>
            <a:chOff x="1112829" y="1088670"/>
            <a:chExt cx="6411964" cy="5311769"/>
          </a:xfrm>
        </p:grpSpPr>
        <p:grpSp>
          <p:nvGrpSpPr>
            <p:cNvPr id="32" name="Group 31">
              <a:extLst>
                <a:ext uri="{FF2B5EF4-FFF2-40B4-BE49-F238E27FC236}">
                  <a16:creationId xmlns:a16="http://schemas.microsoft.com/office/drawing/2014/main" id="{3D576B89-E10E-0336-6F47-D0D21F954BF0}"/>
                </a:ext>
              </a:extLst>
            </p:cNvPr>
            <p:cNvGrpSpPr/>
            <p:nvPr/>
          </p:nvGrpSpPr>
          <p:grpSpPr>
            <a:xfrm>
              <a:off x="6427513" y="4443208"/>
              <a:ext cx="1097280" cy="1097280"/>
              <a:chOff x="3514899" y="2951018"/>
              <a:chExt cx="1828800" cy="1828800"/>
            </a:xfrm>
            <a:solidFill>
              <a:schemeClr val="bg1"/>
            </a:solidFill>
          </p:grpSpPr>
          <p:sp>
            <p:nvSpPr>
              <p:cNvPr id="33" name="Oval 32">
                <a:extLst>
                  <a:ext uri="{FF2B5EF4-FFF2-40B4-BE49-F238E27FC236}">
                    <a16:creationId xmlns:a16="http://schemas.microsoft.com/office/drawing/2014/main" id="{1CBA1A75-D00A-C38E-94D8-93D007D319A2}"/>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34" name="Straight Connector 33">
                <a:extLst>
                  <a:ext uri="{FF2B5EF4-FFF2-40B4-BE49-F238E27FC236}">
                    <a16:creationId xmlns:a16="http://schemas.microsoft.com/office/drawing/2014/main" id="{DA4D2559-E153-9320-0958-1ADB1B380CD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54301D1-6CC2-D40E-B2D4-90A41BC7874F}"/>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D193CE9D-A9D9-592F-10B0-69F4B24DC327}"/>
                </a:ext>
              </a:extLst>
            </p:cNvPr>
            <p:cNvCxnSpPr/>
            <p:nvPr/>
          </p:nvCxnSpPr>
          <p:spPr>
            <a:xfrm flipV="1">
              <a:off x="2721219" y="2233246"/>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76A39F4-B7D5-53C3-398F-243616A43DEF}"/>
                </a:ext>
              </a:extLst>
            </p:cNvPr>
            <p:cNvCxnSpPr>
              <a:cxnSpLocks/>
            </p:cNvCxnSpPr>
            <p:nvPr/>
          </p:nvCxnSpPr>
          <p:spPr>
            <a:xfrm rot="5400000" flipV="1">
              <a:off x="3919905" y="3475893"/>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16C0325-BD45-E235-7B4D-F3DC867B9682}"/>
                </a:ext>
              </a:extLst>
            </p:cNvPr>
            <p:cNvCxnSpPr/>
            <p:nvPr/>
          </p:nvCxnSpPr>
          <p:spPr>
            <a:xfrm flipV="1">
              <a:off x="2721219" y="2009042"/>
              <a:ext cx="1727689" cy="181561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EB5560D-0F11-5708-0ED3-283121F41861}"/>
                </a:ext>
              </a:extLst>
            </p:cNvPr>
            <p:cNvSpPr txBox="1"/>
            <p:nvPr/>
          </p:nvSpPr>
          <p:spPr>
            <a:xfrm>
              <a:off x="2440532" y="1863914"/>
              <a:ext cx="561372" cy="369332"/>
            </a:xfrm>
            <a:prstGeom prst="rect">
              <a:avLst/>
            </a:prstGeom>
            <a:noFill/>
          </p:spPr>
          <p:txBody>
            <a:bodyPr wrap="none" rtlCol="0">
              <a:spAutoFit/>
            </a:bodyPr>
            <a:lstStyle/>
            <a:p>
              <a:r>
                <a:rPr lang="en-US" dirty="0"/>
                <a:t>d12</a:t>
              </a:r>
            </a:p>
          </p:txBody>
        </p:sp>
        <p:sp>
          <p:nvSpPr>
            <p:cNvPr id="11" name="TextBox 10">
              <a:extLst>
                <a:ext uri="{FF2B5EF4-FFF2-40B4-BE49-F238E27FC236}">
                  <a16:creationId xmlns:a16="http://schemas.microsoft.com/office/drawing/2014/main" id="{C8DCEA65-A504-B2D6-B81F-82F23B54F4D1}"/>
                </a:ext>
              </a:extLst>
            </p:cNvPr>
            <p:cNvSpPr txBox="1"/>
            <p:nvPr/>
          </p:nvSpPr>
          <p:spPr>
            <a:xfrm>
              <a:off x="5335467" y="4706788"/>
              <a:ext cx="385042"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9CADCFD1-AC78-7F30-D9A3-AEE407088FD0}"/>
                </a:ext>
              </a:extLst>
            </p:cNvPr>
            <p:cNvSpPr txBox="1"/>
            <p:nvPr/>
          </p:nvSpPr>
          <p:spPr>
            <a:xfrm rot="18848855">
              <a:off x="3385316" y="2302842"/>
              <a:ext cx="1625478" cy="369332"/>
            </a:xfrm>
            <a:prstGeom prst="rect">
              <a:avLst/>
            </a:prstGeom>
            <a:noFill/>
          </p:spPr>
          <p:txBody>
            <a:bodyPr wrap="square">
              <a:spAutoFit/>
            </a:bodyPr>
            <a:lstStyle/>
            <a:p>
              <a:r>
                <a:rPr lang="en-US" dirty="0"/>
                <a:t>d12=r1 + r2</a:t>
              </a:r>
            </a:p>
          </p:txBody>
        </p:sp>
        <p:sp>
          <p:nvSpPr>
            <p:cNvPr id="14" name="TextBox 13">
              <a:extLst>
                <a:ext uri="{FF2B5EF4-FFF2-40B4-BE49-F238E27FC236}">
                  <a16:creationId xmlns:a16="http://schemas.microsoft.com/office/drawing/2014/main" id="{B988F326-2C8C-80F7-43E9-D3B810F7D27E}"/>
                </a:ext>
              </a:extLst>
            </p:cNvPr>
            <p:cNvSpPr txBox="1"/>
            <p:nvPr/>
          </p:nvSpPr>
          <p:spPr>
            <a:xfrm>
              <a:off x="2283999" y="3648807"/>
              <a:ext cx="385042" cy="369332"/>
            </a:xfrm>
            <a:prstGeom prst="rect">
              <a:avLst/>
            </a:prstGeom>
            <a:noFill/>
          </p:spPr>
          <p:txBody>
            <a:bodyPr wrap="none" rtlCol="0">
              <a:spAutoFit/>
            </a:bodyPr>
            <a:lstStyle/>
            <a:p>
              <a:r>
                <a:rPr lang="en-US" dirty="0"/>
                <a:t>r1</a:t>
              </a:r>
            </a:p>
          </p:txBody>
        </p:sp>
        <p:cxnSp>
          <p:nvCxnSpPr>
            <p:cNvPr id="16" name="Straight Connector 15">
              <a:extLst>
                <a:ext uri="{FF2B5EF4-FFF2-40B4-BE49-F238E27FC236}">
                  <a16:creationId xmlns:a16="http://schemas.microsoft.com/office/drawing/2014/main" id="{4C7155CE-B9D5-8FF8-52FC-D06E56272AB8}"/>
                </a:ext>
              </a:extLst>
            </p:cNvPr>
            <p:cNvCxnSpPr/>
            <p:nvPr/>
          </p:nvCxnSpPr>
          <p:spPr>
            <a:xfrm>
              <a:off x="2620108" y="3824654"/>
              <a:ext cx="14947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E82A97-5F0E-FD69-AD3C-48B3C6F7D360}"/>
                </a:ext>
              </a:extLst>
            </p:cNvPr>
            <p:cNvSpPr txBox="1"/>
            <p:nvPr/>
          </p:nvSpPr>
          <p:spPr>
            <a:xfrm>
              <a:off x="3669103" y="4887061"/>
              <a:ext cx="385042" cy="369332"/>
            </a:xfrm>
            <a:prstGeom prst="rect">
              <a:avLst/>
            </a:prstGeom>
            <a:noFill/>
          </p:spPr>
          <p:txBody>
            <a:bodyPr wrap="none" rtlCol="0">
              <a:spAutoFit/>
            </a:bodyPr>
            <a:lstStyle/>
            <a:p>
              <a:r>
                <a:rPr lang="en-US" dirty="0"/>
                <a:t>r1</a:t>
              </a:r>
            </a:p>
          </p:txBody>
        </p:sp>
        <p:cxnSp>
          <p:nvCxnSpPr>
            <p:cNvPr id="18" name="Straight Connector 17">
              <a:extLst>
                <a:ext uri="{FF2B5EF4-FFF2-40B4-BE49-F238E27FC236}">
                  <a16:creationId xmlns:a16="http://schemas.microsoft.com/office/drawing/2014/main" id="{9B8BF908-97C6-034B-0A53-416474768062}"/>
                </a:ext>
              </a:extLst>
            </p:cNvPr>
            <p:cNvCxnSpPr>
              <a:cxnSpLocks/>
            </p:cNvCxnSpPr>
            <p:nvPr/>
          </p:nvCxnSpPr>
          <p:spPr>
            <a:xfrm rot="5400000">
              <a:off x="3786889" y="4887061"/>
              <a:ext cx="14947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9" name="Group 18">
              <a:extLst>
                <a:ext uri="{FF2B5EF4-FFF2-40B4-BE49-F238E27FC236}">
                  <a16:creationId xmlns:a16="http://schemas.microsoft.com/office/drawing/2014/main" id="{52CEC9B6-026D-57B0-151A-CE2BEB667176}"/>
                </a:ext>
              </a:extLst>
            </p:cNvPr>
            <p:cNvGrpSpPr/>
            <p:nvPr/>
          </p:nvGrpSpPr>
          <p:grpSpPr>
            <a:xfrm>
              <a:off x="1112829" y="2349707"/>
              <a:ext cx="640080" cy="640080"/>
              <a:chOff x="2053244" y="2951018"/>
              <a:chExt cx="1828800" cy="1828800"/>
            </a:xfrm>
            <a:solidFill>
              <a:schemeClr val="bg1"/>
            </a:solidFill>
          </p:grpSpPr>
          <p:sp>
            <p:nvSpPr>
              <p:cNvPr id="20" name="Oval 19">
                <a:extLst>
                  <a:ext uri="{FF2B5EF4-FFF2-40B4-BE49-F238E27FC236}">
                    <a16:creationId xmlns:a16="http://schemas.microsoft.com/office/drawing/2014/main" id="{F67583DA-CC1B-68D6-A1C9-1F5147298EB3}"/>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21" name="Straight Connector 20">
                <a:extLst>
                  <a:ext uri="{FF2B5EF4-FFF2-40B4-BE49-F238E27FC236}">
                    <a16:creationId xmlns:a16="http://schemas.microsoft.com/office/drawing/2014/main" id="{861BBD7A-158F-9A96-FD2E-51C684EC9478}"/>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D0C26DD1-6CEE-9541-7B98-5A464EF130A8}"/>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9DF8CBC1-D76F-37C4-6C02-002E8DDA98B9}"/>
                </a:ext>
              </a:extLst>
            </p:cNvPr>
            <p:cNvGrpSpPr/>
            <p:nvPr/>
          </p:nvGrpSpPr>
          <p:grpSpPr>
            <a:xfrm>
              <a:off x="1783569" y="2349707"/>
              <a:ext cx="640080" cy="640080"/>
              <a:chOff x="3514899" y="2951018"/>
              <a:chExt cx="1828800" cy="1828800"/>
            </a:xfrm>
            <a:solidFill>
              <a:schemeClr val="bg1"/>
            </a:solidFill>
          </p:grpSpPr>
          <p:sp>
            <p:nvSpPr>
              <p:cNvPr id="24" name="Oval 23">
                <a:extLst>
                  <a:ext uri="{FF2B5EF4-FFF2-40B4-BE49-F238E27FC236}">
                    <a16:creationId xmlns:a16="http://schemas.microsoft.com/office/drawing/2014/main" id="{9BB39DA6-08C7-8F5F-B892-521C5C793FFB}"/>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25" name="Straight Connector 24">
                <a:extLst>
                  <a:ext uri="{FF2B5EF4-FFF2-40B4-BE49-F238E27FC236}">
                    <a16:creationId xmlns:a16="http://schemas.microsoft.com/office/drawing/2014/main" id="{47B994BB-CE7B-451A-345F-F500FE98F6F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FD2A4DC-6256-A4A9-539E-6DD15344226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F45A63A4-8BF6-129D-319A-16042CB6753B}"/>
                </a:ext>
              </a:extLst>
            </p:cNvPr>
            <p:cNvSpPr txBox="1"/>
            <p:nvPr/>
          </p:nvSpPr>
          <p:spPr>
            <a:xfrm rot="18848855">
              <a:off x="4129269" y="3902654"/>
              <a:ext cx="1625478" cy="369332"/>
            </a:xfrm>
            <a:prstGeom prst="rect">
              <a:avLst/>
            </a:prstGeom>
            <a:noFill/>
          </p:spPr>
          <p:txBody>
            <a:bodyPr wrap="square">
              <a:spAutoFit/>
            </a:bodyPr>
            <a:lstStyle/>
            <a:p>
              <a:r>
                <a:rPr lang="en-US" dirty="0"/>
                <a:t>d12=r2 – r1</a:t>
              </a:r>
            </a:p>
          </p:txBody>
        </p:sp>
        <p:grpSp>
          <p:nvGrpSpPr>
            <p:cNvPr id="28" name="Group 27">
              <a:extLst>
                <a:ext uri="{FF2B5EF4-FFF2-40B4-BE49-F238E27FC236}">
                  <a16:creationId xmlns:a16="http://schemas.microsoft.com/office/drawing/2014/main" id="{887B6D5F-77A0-5627-40BE-EC1E6CCC8FE0}"/>
                </a:ext>
              </a:extLst>
            </p:cNvPr>
            <p:cNvGrpSpPr/>
            <p:nvPr/>
          </p:nvGrpSpPr>
          <p:grpSpPr>
            <a:xfrm>
              <a:off x="6445496" y="4778023"/>
              <a:ext cx="457200" cy="457200"/>
              <a:chOff x="2053244" y="2951018"/>
              <a:chExt cx="1828800" cy="1828800"/>
            </a:xfrm>
            <a:solidFill>
              <a:schemeClr val="bg1"/>
            </a:solidFill>
          </p:grpSpPr>
          <p:sp>
            <p:nvSpPr>
              <p:cNvPr id="29" name="Oval 28">
                <a:extLst>
                  <a:ext uri="{FF2B5EF4-FFF2-40B4-BE49-F238E27FC236}">
                    <a16:creationId xmlns:a16="http://schemas.microsoft.com/office/drawing/2014/main" id="{3CA67D1F-B33B-E26F-9406-DED9E895755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30" name="Straight Connector 29">
                <a:extLst>
                  <a:ext uri="{FF2B5EF4-FFF2-40B4-BE49-F238E27FC236}">
                    <a16:creationId xmlns:a16="http://schemas.microsoft.com/office/drawing/2014/main" id="{1DC1E871-40D2-6708-66F2-190D4194627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E8E0C6D-5124-C223-15A4-2B5DC5A8EB4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36" name="Straight Connector 35">
              <a:extLst>
                <a:ext uri="{FF2B5EF4-FFF2-40B4-BE49-F238E27FC236}">
                  <a16:creationId xmlns:a16="http://schemas.microsoft.com/office/drawing/2014/main" id="{00E2B648-F651-993A-B5D2-CFE0357F50F2}"/>
                </a:ext>
              </a:extLst>
            </p:cNvPr>
            <p:cNvCxnSpPr/>
            <p:nvPr/>
          </p:nvCxnSpPr>
          <p:spPr>
            <a:xfrm flipV="1">
              <a:off x="3861624" y="3071449"/>
              <a:ext cx="1727689" cy="1815612"/>
            </a:xfrm>
            <a:prstGeom prst="line">
              <a:avLst/>
            </a:prstGeom>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8B53DED9-2FB8-F156-8DCE-9A8CF0F1CB05}"/>
                </a:ext>
              </a:extLst>
            </p:cNvPr>
            <p:cNvGrpSpPr/>
            <p:nvPr/>
          </p:nvGrpSpPr>
          <p:grpSpPr>
            <a:xfrm>
              <a:off x="6445363" y="2533684"/>
              <a:ext cx="640080" cy="640080"/>
              <a:chOff x="2053244" y="2951018"/>
              <a:chExt cx="1828800" cy="1828800"/>
            </a:xfrm>
            <a:solidFill>
              <a:schemeClr val="bg1"/>
            </a:solidFill>
          </p:grpSpPr>
          <p:sp>
            <p:nvSpPr>
              <p:cNvPr id="38" name="Oval 37">
                <a:extLst>
                  <a:ext uri="{FF2B5EF4-FFF2-40B4-BE49-F238E27FC236}">
                    <a16:creationId xmlns:a16="http://schemas.microsoft.com/office/drawing/2014/main" id="{0DF7CF80-103E-8EFB-7E65-D434122DA671}"/>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br>
                  <a:rPr lang="en-US" sz="600" dirty="0"/>
                </a:br>
                <a:endParaRPr lang="en-US" sz="600" dirty="0"/>
              </a:p>
            </p:txBody>
          </p:sp>
          <p:cxnSp>
            <p:nvCxnSpPr>
              <p:cNvPr id="39" name="Straight Connector 38">
                <a:extLst>
                  <a:ext uri="{FF2B5EF4-FFF2-40B4-BE49-F238E27FC236}">
                    <a16:creationId xmlns:a16="http://schemas.microsoft.com/office/drawing/2014/main" id="{9869B369-BB1B-C4F3-9B69-C5F3726B3B3F}"/>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4E1D42EC-BB66-C1FA-D236-C0E5EBE2E2F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1" name="Group 40">
              <a:extLst>
                <a:ext uri="{FF2B5EF4-FFF2-40B4-BE49-F238E27FC236}">
                  <a16:creationId xmlns:a16="http://schemas.microsoft.com/office/drawing/2014/main" id="{FDC4F311-2B71-EAF5-F9E0-85D2C9E30952}"/>
                </a:ext>
              </a:extLst>
            </p:cNvPr>
            <p:cNvGrpSpPr/>
            <p:nvPr/>
          </p:nvGrpSpPr>
          <p:grpSpPr>
            <a:xfrm>
              <a:off x="6861415" y="2528019"/>
              <a:ext cx="640080" cy="640080"/>
              <a:chOff x="3514899" y="2951018"/>
              <a:chExt cx="1828800" cy="1828800"/>
            </a:xfrm>
            <a:solidFill>
              <a:schemeClr val="bg1"/>
            </a:solidFill>
          </p:grpSpPr>
          <p:sp>
            <p:nvSpPr>
              <p:cNvPr id="42" name="Oval 41">
                <a:extLst>
                  <a:ext uri="{FF2B5EF4-FFF2-40B4-BE49-F238E27FC236}">
                    <a16:creationId xmlns:a16="http://schemas.microsoft.com/office/drawing/2014/main" id="{899BAD10-B4B6-0205-A298-34ABE7BC329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br>
                  <a:rPr lang="en-US" sz="600" dirty="0"/>
                </a:br>
                <a:endParaRPr lang="en-US" sz="600" dirty="0"/>
              </a:p>
            </p:txBody>
          </p:sp>
          <p:cxnSp>
            <p:nvCxnSpPr>
              <p:cNvPr id="43" name="Straight Connector 42">
                <a:extLst>
                  <a:ext uri="{FF2B5EF4-FFF2-40B4-BE49-F238E27FC236}">
                    <a16:creationId xmlns:a16="http://schemas.microsoft.com/office/drawing/2014/main" id="{8BA39CE6-D092-C6DF-945E-546F6D06AE5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06D2E03-26DE-361A-50B3-27B184FB07A8}"/>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45" name="Group 44">
              <a:extLst>
                <a:ext uri="{FF2B5EF4-FFF2-40B4-BE49-F238E27FC236}">
                  <a16:creationId xmlns:a16="http://schemas.microsoft.com/office/drawing/2014/main" id="{5338CFF5-5C89-B073-151E-C76A927BC5CA}"/>
                </a:ext>
              </a:extLst>
            </p:cNvPr>
            <p:cNvGrpSpPr/>
            <p:nvPr/>
          </p:nvGrpSpPr>
          <p:grpSpPr>
            <a:xfrm>
              <a:off x="1623939" y="5303159"/>
              <a:ext cx="1097280" cy="1097280"/>
              <a:chOff x="3514899" y="2951018"/>
              <a:chExt cx="1828800" cy="1828800"/>
            </a:xfrm>
            <a:solidFill>
              <a:schemeClr val="bg1"/>
            </a:solidFill>
          </p:grpSpPr>
          <p:sp>
            <p:nvSpPr>
              <p:cNvPr id="46" name="Oval 45">
                <a:extLst>
                  <a:ext uri="{FF2B5EF4-FFF2-40B4-BE49-F238E27FC236}">
                    <a16:creationId xmlns:a16="http://schemas.microsoft.com/office/drawing/2014/main" id="{50A3BF8D-58A5-8C50-261C-F170BD18D3D8}"/>
                  </a:ext>
                </a:extLst>
              </p:cNvPr>
              <p:cNvSpPr/>
              <p:nvPr/>
            </p:nvSpPr>
            <p:spPr>
              <a:xfrm>
                <a:off x="3514899" y="2951018"/>
                <a:ext cx="1828800" cy="1828800"/>
              </a:xfrm>
              <a:prstGeom prst="ellipse">
                <a:avLst/>
              </a:prstGeom>
              <a:grpFill/>
              <a:ln>
                <a:solidFill>
                  <a:schemeClr val="accent6"/>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47" name="Straight Connector 46">
                <a:extLst>
                  <a:ext uri="{FF2B5EF4-FFF2-40B4-BE49-F238E27FC236}">
                    <a16:creationId xmlns:a16="http://schemas.microsoft.com/office/drawing/2014/main" id="{B886B6B9-FA18-0E2B-3C00-63BE7218A5F3}"/>
                  </a:ext>
                </a:extLst>
              </p:cNvPr>
              <p:cNvCxnSpPr>
                <a:cxnSpLocks/>
              </p:cNvCxnSpPr>
              <p:nvPr/>
            </p:nvCxnSpPr>
            <p:spPr>
              <a:xfrm>
                <a:off x="4429299" y="3728258"/>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10B5907A-4C09-E60D-0539-1A5AD5E5808E}"/>
                  </a:ext>
                </a:extLst>
              </p:cNvPr>
              <p:cNvCxnSpPr>
                <a:cxnSpLocks/>
              </p:cNvCxnSpPr>
              <p:nvPr/>
            </p:nvCxnSpPr>
            <p:spPr>
              <a:xfrm rot="16200000">
                <a:off x="4429299" y="3728259"/>
                <a:ext cx="0" cy="274320"/>
              </a:xfrm>
              <a:prstGeom prst="line">
                <a:avLst/>
              </a:prstGeom>
              <a:grpFill/>
              <a:ln>
                <a:solidFill>
                  <a:schemeClr val="accent6"/>
                </a:solidFill>
              </a:ln>
            </p:spPr>
            <p:style>
              <a:lnRef idx="2">
                <a:schemeClr val="accent1"/>
              </a:lnRef>
              <a:fillRef idx="0">
                <a:schemeClr val="accent1"/>
              </a:fillRef>
              <a:effectRef idx="1">
                <a:schemeClr val="accent1"/>
              </a:effectRef>
              <a:fontRef idx="minor">
                <a:schemeClr val="tx1"/>
              </a:fontRef>
            </p:style>
          </p:cxnSp>
        </p:grpSp>
        <p:grpSp>
          <p:nvGrpSpPr>
            <p:cNvPr id="49" name="Group 48">
              <a:extLst>
                <a:ext uri="{FF2B5EF4-FFF2-40B4-BE49-F238E27FC236}">
                  <a16:creationId xmlns:a16="http://schemas.microsoft.com/office/drawing/2014/main" id="{97CCF57A-0F8F-3C67-A051-4E44FDDA2A31}"/>
                </a:ext>
              </a:extLst>
            </p:cNvPr>
            <p:cNvGrpSpPr/>
            <p:nvPr/>
          </p:nvGrpSpPr>
          <p:grpSpPr>
            <a:xfrm>
              <a:off x="1641922" y="5637974"/>
              <a:ext cx="457200" cy="457200"/>
              <a:chOff x="2053244" y="2951018"/>
              <a:chExt cx="1828800" cy="1828800"/>
            </a:xfrm>
            <a:solidFill>
              <a:schemeClr val="bg1"/>
            </a:solidFill>
          </p:grpSpPr>
          <p:sp>
            <p:nvSpPr>
              <p:cNvPr id="50" name="Oval 49">
                <a:extLst>
                  <a:ext uri="{FF2B5EF4-FFF2-40B4-BE49-F238E27FC236}">
                    <a16:creationId xmlns:a16="http://schemas.microsoft.com/office/drawing/2014/main" id="{C7A04225-A72C-39A1-315D-3391F565DCC5}"/>
                  </a:ext>
                </a:extLst>
              </p:cNvPr>
              <p:cNvSpPr/>
              <p:nvPr/>
            </p:nvSpPr>
            <p:spPr>
              <a:xfrm>
                <a:off x="2053244" y="2951018"/>
                <a:ext cx="1828800" cy="1828800"/>
              </a:xfrm>
              <a:prstGeom prst="ellipse">
                <a:avLst/>
              </a:prstGeom>
              <a:grpFill/>
              <a:ln>
                <a:solidFill>
                  <a:schemeClr val="accent2"/>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51" name="Straight Connector 50">
                <a:extLst>
                  <a:ext uri="{FF2B5EF4-FFF2-40B4-BE49-F238E27FC236}">
                    <a16:creationId xmlns:a16="http://schemas.microsoft.com/office/drawing/2014/main" id="{A7AC34F5-9F75-76E2-0A7D-7F78FF71C4CC}"/>
                  </a:ext>
                </a:extLst>
              </p:cNvPr>
              <p:cNvCxnSpPr>
                <a:cxnSpLocks/>
              </p:cNvCxnSpPr>
              <p:nvPr/>
            </p:nvCxnSpPr>
            <p:spPr>
              <a:xfrm>
                <a:off x="2967644" y="3728258"/>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E9591828-AF4A-82B5-38F5-2099D783783D}"/>
                  </a:ext>
                </a:extLst>
              </p:cNvPr>
              <p:cNvCxnSpPr>
                <a:cxnSpLocks/>
              </p:cNvCxnSpPr>
              <p:nvPr/>
            </p:nvCxnSpPr>
            <p:spPr>
              <a:xfrm rot="16200000">
                <a:off x="2967644" y="3728259"/>
                <a:ext cx="0" cy="274320"/>
              </a:xfrm>
              <a:prstGeom prst="line">
                <a:avLst/>
              </a:prstGeom>
              <a:grpFill/>
              <a:ln>
                <a:solidFill>
                  <a:schemeClr val="accent2"/>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4D9171F3-D835-CA23-A7FC-B6A75D7FBAE8}"/>
                </a:ext>
              </a:extLst>
            </p:cNvPr>
            <p:cNvCxnSpPr>
              <a:cxnSpLocks/>
              <a:stCxn id="17" idx="0"/>
            </p:cNvCxnSpPr>
            <p:nvPr/>
          </p:nvCxnSpPr>
          <p:spPr>
            <a:xfrm flipH="1" flipV="1">
              <a:off x="2721218" y="3813313"/>
              <a:ext cx="1140406" cy="1073748"/>
            </a:xfrm>
            <a:prstGeom prst="line">
              <a:avLst/>
            </a:prstGeom>
          </p:spPr>
          <p:style>
            <a:lnRef idx="2">
              <a:schemeClr val="accent1"/>
            </a:lnRef>
            <a:fillRef idx="0">
              <a:schemeClr val="accent1"/>
            </a:fillRef>
            <a:effectRef idx="1">
              <a:schemeClr val="accent1"/>
            </a:effectRef>
            <a:fontRef idx="minor">
              <a:schemeClr val="tx1"/>
            </a:fontRef>
          </p:style>
        </p:cxnSp>
        <p:sp>
          <p:nvSpPr>
            <p:cNvPr id="56" name="Oval 55">
              <a:extLst>
                <a:ext uri="{FF2B5EF4-FFF2-40B4-BE49-F238E27FC236}">
                  <a16:creationId xmlns:a16="http://schemas.microsoft.com/office/drawing/2014/main" id="{56BFAF0A-DA8C-94D2-C099-51133625FFFB}"/>
                </a:ext>
              </a:extLst>
            </p:cNvPr>
            <p:cNvSpPr/>
            <p:nvPr/>
          </p:nvSpPr>
          <p:spPr>
            <a:xfrm>
              <a:off x="3001904" y="256295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15CCBA7-7CE6-3B53-5D66-329461A748FE}"/>
                </a:ext>
              </a:extLst>
            </p:cNvPr>
            <p:cNvSpPr/>
            <p:nvPr/>
          </p:nvSpPr>
          <p:spPr>
            <a:xfrm>
              <a:off x="4073014" y="3274118"/>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BEE84E2-D487-5454-040B-2FD71DF3D65C}"/>
                </a:ext>
              </a:extLst>
            </p:cNvPr>
            <p:cNvSpPr/>
            <p:nvPr/>
          </p:nvSpPr>
          <p:spPr>
            <a:xfrm>
              <a:off x="5105990" y="428841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48C5B2C-A1E8-FD7E-2CAD-E95160F943EA}"/>
                </a:ext>
              </a:extLst>
            </p:cNvPr>
            <p:cNvSpPr/>
            <p:nvPr/>
          </p:nvSpPr>
          <p:spPr>
            <a:xfrm>
              <a:off x="2950364" y="4515623"/>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a:extLst>
                <a:ext uri="{FF2B5EF4-FFF2-40B4-BE49-F238E27FC236}">
                  <a16:creationId xmlns:a16="http://schemas.microsoft.com/office/drawing/2014/main" id="{46220C38-48B3-8178-7CCA-F3E71DAC98C5}"/>
                </a:ext>
              </a:extLst>
            </p:cNvPr>
            <p:cNvCxnSpPr>
              <a:endCxn id="56" idx="2"/>
            </p:cNvCxnSpPr>
            <p:nvPr/>
          </p:nvCxnSpPr>
          <p:spPr>
            <a:xfrm>
              <a:off x="2528919" y="2640355"/>
              <a:ext cx="47298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E9D7A82A-75B3-5453-E753-80255D7EB146}"/>
                </a:ext>
              </a:extLst>
            </p:cNvPr>
            <p:cNvCxnSpPr>
              <a:cxnSpLocks/>
            </p:cNvCxnSpPr>
            <p:nvPr/>
          </p:nvCxnSpPr>
          <p:spPr>
            <a:xfrm flipV="1">
              <a:off x="2568567" y="4628703"/>
              <a:ext cx="427391" cy="6557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368F2FA7-8CB6-C882-F1AB-F93FC330D9AD}"/>
                </a:ext>
              </a:extLst>
            </p:cNvPr>
            <p:cNvCxnSpPr>
              <a:cxnSpLocks/>
            </p:cNvCxnSpPr>
            <p:nvPr/>
          </p:nvCxnSpPr>
          <p:spPr>
            <a:xfrm flipH="1" flipV="1">
              <a:off x="5263156" y="4402833"/>
              <a:ext cx="1079297" cy="4409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03323CA2-DBB7-DAC5-A291-698612C0BA6A}"/>
                </a:ext>
              </a:extLst>
            </p:cNvPr>
            <p:cNvCxnSpPr>
              <a:cxnSpLocks/>
              <a:endCxn id="57" idx="6"/>
            </p:cNvCxnSpPr>
            <p:nvPr/>
          </p:nvCxnSpPr>
          <p:spPr>
            <a:xfrm flipH="1">
              <a:off x="4240737" y="2800053"/>
              <a:ext cx="2092113" cy="551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27A9F3D9-D1C7-7BFB-F4F5-15E65638E0C0}"/>
                </a:ext>
              </a:extLst>
            </p:cNvPr>
            <p:cNvSpPr txBox="1"/>
            <p:nvPr/>
          </p:nvSpPr>
          <p:spPr>
            <a:xfrm rot="2478240">
              <a:off x="2773319" y="4028313"/>
              <a:ext cx="1237399" cy="369332"/>
            </a:xfrm>
            <a:prstGeom prst="rect">
              <a:avLst/>
            </a:prstGeom>
            <a:noFill/>
          </p:spPr>
          <p:txBody>
            <a:bodyPr wrap="square">
              <a:spAutoFit/>
            </a:bodyPr>
            <a:lstStyle/>
            <a:p>
              <a:r>
                <a:rPr lang="en-US" dirty="0"/>
                <a:t>d12=r1-r2</a:t>
              </a:r>
            </a:p>
          </p:txBody>
        </p:sp>
        <p:sp>
          <p:nvSpPr>
            <p:cNvPr id="73" name="TextBox 72">
              <a:extLst>
                <a:ext uri="{FF2B5EF4-FFF2-40B4-BE49-F238E27FC236}">
                  <a16:creationId xmlns:a16="http://schemas.microsoft.com/office/drawing/2014/main" id="{0DBBEFA0-1FFD-13A6-986B-BA811D1441D6}"/>
                </a:ext>
              </a:extLst>
            </p:cNvPr>
            <p:cNvSpPr txBox="1"/>
            <p:nvPr/>
          </p:nvSpPr>
          <p:spPr>
            <a:xfrm>
              <a:off x="5550739" y="3450370"/>
              <a:ext cx="1534704" cy="1200329"/>
            </a:xfrm>
            <a:prstGeom prst="rect">
              <a:avLst/>
            </a:prstGeom>
            <a:noFill/>
          </p:spPr>
          <p:txBody>
            <a:bodyPr wrap="square" rtlCol="0">
              <a:spAutoFit/>
            </a:bodyPr>
            <a:lstStyle/>
            <a:p>
              <a:r>
                <a:rPr lang="en-US" dirty="0">
                  <a:solidFill>
                    <a:schemeClr val="accent1">
                      <a:lumMod val="60000"/>
                      <a:lumOff val="40000"/>
                    </a:schemeClr>
                  </a:solidFill>
                </a:rPr>
                <a:t>Region of C2 continuity, both CCW or CW</a:t>
              </a:r>
            </a:p>
          </p:txBody>
        </p:sp>
        <p:sp>
          <p:nvSpPr>
            <p:cNvPr id="4" name="TextBox 3">
              <a:extLst>
                <a:ext uri="{FF2B5EF4-FFF2-40B4-BE49-F238E27FC236}">
                  <a16:creationId xmlns:a16="http://schemas.microsoft.com/office/drawing/2014/main" id="{ACB72359-8EF6-B59E-FA64-FC248A711AE0}"/>
                </a:ext>
              </a:extLst>
            </p:cNvPr>
            <p:cNvSpPr txBox="1"/>
            <p:nvPr/>
          </p:nvSpPr>
          <p:spPr>
            <a:xfrm>
              <a:off x="2920233" y="1088670"/>
              <a:ext cx="2267823" cy="923330"/>
            </a:xfrm>
            <a:prstGeom prst="rect">
              <a:avLst/>
            </a:prstGeom>
            <a:noFill/>
          </p:spPr>
          <p:txBody>
            <a:bodyPr wrap="square" rtlCol="0">
              <a:spAutoFit/>
            </a:bodyPr>
            <a:lstStyle/>
            <a:p>
              <a:r>
                <a:rPr lang="en-US" dirty="0">
                  <a:solidFill>
                    <a:schemeClr val="accent5">
                      <a:lumMod val="60000"/>
                      <a:lumOff val="40000"/>
                    </a:schemeClr>
                  </a:solidFill>
                </a:rPr>
                <a:t>Region of C2 continuity, if one CCW and other CW</a:t>
              </a:r>
            </a:p>
          </p:txBody>
        </p:sp>
      </p:grpSp>
      <p:sp>
        <p:nvSpPr>
          <p:cNvPr id="7" name="Freeform: Shape 6">
            <a:extLst>
              <a:ext uri="{FF2B5EF4-FFF2-40B4-BE49-F238E27FC236}">
                <a16:creationId xmlns:a16="http://schemas.microsoft.com/office/drawing/2014/main" id="{83B02317-9167-5CF6-F1D5-F5ED9A90FA54}"/>
              </a:ext>
            </a:extLst>
          </p:cNvPr>
          <p:cNvSpPr/>
          <p:nvPr/>
        </p:nvSpPr>
        <p:spPr>
          <a:xfrm>
            <a:off x="3705958" y="2602523"/>
            <a:ext cx="1063869" cy="1077058"/>
          </a:xfrm>
          <a:custGeom>
            <a:avLst/>
            <a:gdLst>
              <a:gd name="connsiteX0" fmla="*/ 0 w 1063869"/>
              <a:gd name="connsiteY0" fmla="*/ 57150 h 1077058"/>
              <a:gd name="connsiteX1" fmla="*/ 4396 w 1063869"/>
              <a:gd name="connsiteY1" fmla="*/ 1077058 h 1077058"/>
              <a:gd name="connsiteX2" fmla="*/ 1063869 w 1063869"/>
              <a:gd name="connsiteY2" fmla="*/ 0 h 1077058"/>
              <a:gd name="connsiteX3" fmla="*/ 0 w 1063869"/>
              <a:gd name="connsiteY3" fmla="*/ 57150 h 1077058"/>
            </a:gdLst>
            <a:ahLst/>
            <a:cxnLst>
              <a:cxn ang="0">
                <a:pos x="connsiteX0" y="connsiteY0"/>
              </a:cxn>
              <a:cxn ang="0">
                <a:pos x="connsiteX1" y="connsiteY1"/>
              </a:cxn>
              <a:cxn ang="0">
                <a:pos x="connsiteX2" y="connsiteY2"/>
              </a:cxn>
              <a:cxn ang="0">
                <a:pos x="connsiteX3" y="connsiteY3"/>
              </a:cxn>
            </a:cxnLst>
            <a:rect l="l" t="t" r="r" b="b"/>
            <a:pathLst>
              <a:path w="1063869" h="1077058">
                <a:moveTo>
                  <a:pt x="0" y="57150"/>
                </a:moveTo>
                <a:cubicBezTo>
                  <a:pt x="1465" y="397119"/>
                  <a:pt x="2931" y="737089"/>
                  <a:pt x="4396" y="1077058"/>
                </a:cubicBezTo>
                <a:lnTo>
                  <a:pt x="1063869" y="0"/>
                </a:lnTo>
                <a:lnTo>
                  <a:pt x="0" y="57150"/>
                </a:lnTo>
                <a:close/>
              </a:path>
            </a:pathLst>
          </a:custGeom>
          <a:solidFill>
            <a:schemeClr val="accent5">
              <a:lumMod val="40000"/>
              <a:lumOff val="60000"/>
              <a:alpha val="4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939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DF43-E512-0401-F94A-8F9D79F8C68A}"/>
              </a:ext>
            </a:extLst>
          </p:cNvPr>
          <p:cNvSpPr>
            <a:spLocks noGrp="1"/>
          </p:cNvSpPr>
          <p:nvPr>
            <p:ph type="title"/>
          </p:nvPr>
        </p:nvSpPr>
        <p:spPr/>
        <p:txBody>
          <a:bodyPr/>
          <a:lstStyle/>
          <a:p>
            <a:r>
              <a:rPr lang="en-US" dirty="0"/>
              <a:t>There are 3 types of continuity commonly used on roads	</a:t>
            </a:r>
          </a:p>
        </p:txBody>
      </p:sp>
      <p:sp>
        <p:nvSpPr>
          <p:cNvPr id="3" name="Content Placeholder 2">
            <a:extLst>
              <a:ext uri="{FF2B5EF4-FFF2-40B4-BE49-F238E27FC236}">
                <a16:creationId xmlns:a16="http://schemas.microsoft.com/office/drawing/2014/main" id="{289C9076-444F-8D41-924C-606CFA783ABF}"/>
              </a:ext>
            </a:extLst>
          </p:cNvPr>
          <p:cNvSpPr>
            <a:spLocks noGrp="1"/>
          </p:cNvSpPr>
          <p:nvPr>
            <p:ph idx="1"/>
          </p:nvPr>
        </p:nvSpPr>
        <p:spPr/>
        <p:txBody>
          <a:bodyPr/>
          <a:lstStyle/>
          <a:p>
            <a:r>
              <a:rPr lang="en-US" dirty="0"/>
              <a:t>C0 –arcs connect at ends</a:t>
            </a:r>
          </a:p>
          <a:p>
            <a:r>
              <a:rPr lang="en-US" dirty="0"/>
              <a:t>C1 – arcs are tangent to each other, connected by line segments e.g. slope continuity</a:t>
            </a:r>
          </a:p>
          <a:p>
            <a:r>
              <a:rPr lang="en-US" dirty="0"/>
              <a:t>C2 – arcs connect by spirals, e.g. curvature continuity</a:t>
            </a:r>
          </a:p>
        </p:txBody>
      </p:sp>
    </p:spTree>
    <p:extLst>
      <p:ext uri="{BB962C8B-B14F-4D97-AF65-F5344CB8AC3E}">
        <p14:creationId xmlns:p14="http://schemas.microsoft.com/office/powerpoint/2010/main" val="657392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E280D-960B-69D5-0E03-F56C4AFD7727}"/>
              </a:ext>
            </a:extLst>
          </p:cNvPr>
          <p:cNvSpPr>
            <a:spLocks noGrp="1"/>
          </p:cNvSpPr>
          <p:nvPr>
            <p:ph type="title"/>
          </p:nvPr>
        </p:nvSpPr>
        <p:spPr>
          <a:xfrm>
            <a:off x="588413" y="668438"/>
            <a:ext cx="10515600" cy="1325563"/>
          </a:xfrm>
        </p:spPr>
        <p:txBody>
          <a:bodyPr>
            <a:noAutofit/>
          </a:bodyPr>
          <a:lstStyle/>
          <a:p>
            <a:r>
              <a:rPr lang="en-US" sz="3200" dirty="0"/>
              <a:t>Note, of both arcs are oriented same direction, then C2 continuity covers exactly the OPPOSITE region as that for C1 continuity. Thus, for these arcs, it is impossible to design joints between arcs such that they can be both C1 and C2 continuous at same time.</a:t>
            </a:r>
          </a:p>
        </p:txBody>
      </p:sp>
      <p:pic>
        <p:nvPicPr>
          <p:cNvPr id="180" name="Picture 179">
            <a:extLst>
              <a:ext uri="{FF2B5EF4-FFF2-40B4-BE49-F238E27FC236}">
                <a16:creationId xmlns:a16="http://schemas.microsoft.com/office/drawing/2014/main" id="{F39348B2-46D7-E0F8-D828-E8A9DA7ED522}"/>
              </a:ext>
            </a:extLst>
          </p:cNvPr>
          <p:cNvPicPr>
            <a:picLocks noChangeAspect="1"/>
          </p:cNvPicPr>
          <p:nvPr/>
        </p:nvPicPr>
        <p:blipFill>
          <a:blip r:embed="rId2"/>
          <a:stretch>
            <a:fillRect/>
          </a:stretch>
        </p:blipFill>
        <p:spPr>
          <a:xfrm>
            <a:off x="6353395" y="3429000"/>
            <a:ext cx="3717123" cy="2680279"/>
          </a:xfrm>
          <a:prstGeom prst="rect">
            <a:avLst/>
          </a:prstGeom>
        </p:spPr>
      </p:pic>
      <p:pic>
        <p:nvPicPr>
          <p:cNvPr id="181" name="Picture 180">
            <a:extLst>
              <a:ext uri="{FF2B5EF4-FFF2-40B4-BE49-F238E27FC236}">
                <a16:creationId xmlns:a16="http://schemas.microsoft.com/office/drawing/2014/main" id="{0A8E3C13-FE24-2543-E111-A39A3B13EFE5}"/>
              </a:ext>
            </a:extLst>
          </p:cNvPr>
          <p:cNvPicPr>
            <a:picLocks noChangeAspect="1"/>
          </p:cNvPicPr>
          <p:nvPr/>
        </p:nvPicPr>
        <p:blipFill>
          <a:blip r:embed="rId3"/>
          <a:stretch>
            <a:fillRect/>
          </a:stretch>
        </p:blipFill>
        <p:spPr>
          <a:xfrm>
            <a:off x="1321959" y="3473721"/>
            <a:ext cx="3794648" cy="2872988"/>
          </a:xfrm>
          <a:prstGeom prst="rect">
            <a:avLst/>
          </a:prstGeom>
        </p:spPr>
      </p:pic>
    </p:spTree>
    <p:extLst>
      <p:ext uri="{BB962C8B-B14F-4D97-AF65-F5344CB8AC3E}">
        <p14:creationId xmlns:p14="http://schemas.microsoft.com/office/powerpoint/2010/main" val="237659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4615F7-0291-4069-6DD9-4F514B6E3AC8}"/>
              </a:ext>
            </a:extLst>
          </p:cNvPr>
          <p:cNvSpPr>
            <a:spLocks noGrp="1"/>
          </p:cNvSpPr>
          <p:nvPr>
            <p:ph type="title"/>
          </p:nvPr>
        </p:nvSpPr>
        <p:spPr/>
        <p:txBody>
          <a:bodyPr/>
          <a:lstStyle/>
          <a:p>
            <a:r>
              <a:rPr lang="en-US" dirty="0"/>
              <a:t>Other useful metrics</a:t>
            </a:r>
          </a:p>
        </p:txBody>
      </p:sp>
      <p:sp>
        <p:nvSpPr>
          <p:cNvPr id="5" name="Text Placeholder 4">
            <a:extLst>
              <a:ext uri="{FF2B5EF4-FFF2-40B4-BE49-F238E27FC236}">
                <a16:creationId xmlns:a16="http://schemas.microsoft.com/office/drawing/2014/main" id="{29950D75-AE71-79CA-18F7-8C6C678BEF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87760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D826-ECA1-8E83-E2DF-84769169A57E}"/>
              </a:ext>
            </a:extLst>
          </p:cNvPr>
          <p:cNvSpPr>
            <a:spLocks noGrp="1"/>
          </p:cNvSpPr>
          <p:nvPr>
            <p:ph type="title"/>
          </p:nvPr>
        </p:nvSpPr>
        <p:spPr/>
        <p:txBody>
          <a:bodyPr>
            <a:normAutofit fontScale="90000"/>
          </a:bodyPr>
          <a:lstStyle/>
          <a:p>
            <a:r>
              <a:rPr lang="en-US" dirty="0"/>
              <a:t>There are often situations where 2 arcs are nearly the same, and it may be useful to measure the minimum change to merge them as 1 arc. </a:t>
            </a:r>
          </a:p>
        </p:txBody>
      </p:sp>
      <p:sp>
        <p:nvSpPr>
          <p:cNvPr id="54" name="Content Placeholder 53">
            <a:extLst>
              <a:ext uri="{FF2B5EF4-FFF2-40B4-BE49-F238E27FC236}">
                <a16:creationId xmlns:a16="http://schemas.microsoft.com/office/drawing/2014/main" id="{4307D3FD-089D-A7C6-5186-9B5E505A73BA}"/>
              </a:ext>
            </a:extLst>
          </p:cNvPr>
          <p:cNvSpPr>
            <a:spLocks noGrp="1"/>
          </p:cNvSpPr>
          <p:nvPr>
            <p:ph idx="1"/>
          </p:nvPr>
        </p:nvSpPr>
        <p:spPr>
          <a:xfrm>
            <a:off x="838200" y="2004645"/>
            <a:ext cx="10515600" cy="4172317"/>
          </a:xfrm>
        </p:spPr>
        <p:txBody>
          <a:bodyPr/>
          <a:lstStyle/>
          <a:p>
            <a:pPr marL="0" indent="0">
              <a:buNone/>
            </a:pPr>
            <a:r>
              <a:rPr lang="en-US" dirty="0"/>
              <a:t>The distance of the query point to the [r1 0] position defines the minimum arc2  needs to change, or twice the distance that both arc1 and arc2 would change equally.</a:t>
            </a:r>
          </a:p>
        </p:txBody>
      </p:sp>
      <p:grpSp>
        <p:nvGrpSpPr>
          <p:cNvPr id="32" name="Group 31">
            <a:extLst>
              <a:ext uri="{FF2B5EF4-FFF2-40B4-BE49-F238E27FC236}">
                <a16:creationId xmlns:a16="http://schemas.microsoft.com/office/drawing/2014/main" id="{3D576B89-E10E-0336-6F47-D0D21F954BF0}"/>
              </a:ext>
            </a:extLst>
          </p:cNvPr>
          <p:cNvGrpSpPr/>
          <p:nvPr/>
        </p:nvGrpSpPr>
        <p:grpSpPr>
          <a:xfrm>
            <a:off x="5910885" y="4744850"/>
            <a:ext cx="1097280" cy="1097280"/>
            <a:chOff x="3514899" y="2951018"/>
            <a:chExt cx="1828800" cy="1828800"/>
          </a:xfrm>
          <a:solidFill>
            <a:schemeClr val="bg1"/>
          </a:solidFill>
        </p:grpSpPr>
        <p:sp>
          <p:nvSpPr>
            <p:cNvPr id="33" name="Oval 32">
              <a:extLst>
                <a:ext uri="{FF2B5EF4-FFF2-40B4-BE49-F238E27FC236}">
                  <a16:creationId xmlns:a16="http://schemas.microsoft.com/office/drawing/2014/main" id="{1CBA1A75-D00A-C38E-94D8-93D007D319A2}"/>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sz="600" dirty="0"/>
            </a:p>
          </p:txBody>
        </p:sp>
        <p:cxnSp>
          <p:nvCxnSpPr>
            <p:cNvPr id="34" name="Straight Connector 33">
              <a:extLst>
                <a:ext uri="{FF2B5EF4-FFF2-40B4-BE49-F238E27FC236}">
                  <a16:creationId xmlns:a16="http://schemas.microsoft.com/office/drawing/2014/main" id="{DA4D2559-E153-9320-0958-1ADB1B380CD0}"/>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54301D1-6CC2-D40E-B2D4-90A41BC7874F}"/>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D193CE9D-A9D9-592F-10B0-69F4B24DC327}"/>
              </a:ext>
            </a:extLst>
          </p:cNvPr>
          <p:cNvCxnSpPr/>
          <p:nvPr/>
        </p:nvCxnSpPr>
        <p:spPr>
          <a:xfrm flipV="1">
            <a:off x="3196003" y="3587261"/>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76A39F4-B7D5-53C3-398F-243616A43DEF}"/>
              </a:ext>
            </a:extLst>
          </p:cNvPr>
          <p:cNvCxnSpPr>
            <a:cxnSpLocks/>
          </p:cNvCxnSpPr>
          <p:nvPr/>
        </p:nvCxnSpPr>
        <p:spPr>
          <a:xfrm rot="5400000" flipV="1">
            <a:off x="4394689" y="4829908"/>
            <a:ext cx="0" cy="28311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16C0325-BD45-E235-7B4D-F3DC867B9682}"/>
              </a:ext>
            </a:extLst>
          </p:cNvPr>
          <p:cNvCxnSpPr/>
          <p:nvPr/>
        </p:nvCxnSpPr>
        <p:spPr>
          <a:xfrm flipV="1">
            <a:off x="3196003" y="3363057"/>
            <a:ext cx="1727689" cy="1815612"/>
          </a:xfrm>
          <a:prstGeom prst="line">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EB5560D-0F11-5708-0ED3-283121F41861}"/>
              </a:ext>
            </a:extLst>
          </p:cNvPr>
          <p:cNvSpPr txBox="1"/>
          <p:nvPr/>
        </p:nvSpPr>
        <p:spPr>
          <a:xfrm>
            <a:off x="2915316" y="3217929"/>
            <a:ext cx="561372" cy="369332"/>
          </a:xfrm>
          <a:prstGeom prst="rect">
            <a:avLst/>
          </a:prstGeom>
          <a:noFill/>
        </p:spPr>
        <p:txBody>
          <a:bodyPr wrap="none" rtlCol="0">
            <a:spAutoFit/>
          </a:bodyPr>
          <a:lstStyle/>
          <a:p>
            <a:r>
              <a:rPr lang="en-US" dirty="0"/>
              <a:t>d12</a:t>
            </a:r>
          </a:p>
        </p:txBody>
      </p:sp>
      <p:sp>
        <p:nvSpPr>
          <p:cNvPr id="11" name="TextBox 10">
            <a:extLst>
              <a:ext uri="{FF2B5EF4-FFF2-40B4-BE49-F238E27FC236}">
                <a16:creationId xmlns:a16="http://schemas.microsoft.com/office/drawing/2014/main" id="{C8DCEA65-A504-B2D6-B81F-82F23B54F4D1}"/>
              </a:ext>
            </a:extLst>
          </p:cNvPr>
          <p:cNvSpPr txBox="1"/>
          <p:nvPr/>
        </p:nvSpPr>
        <p:spPr>
          <a:xfrm>
            <a:off x="5810251" y="6060803"/>
            <a:ext cx="385042" cy="369332"/>
          </a:xfrm>
          <a:prstGeom prst="rect">
            <a:avLst/>
          </a:prstGeom>
          <a:noFill/>
        </p:spPr>
        <p:txBody>
          <a:bodyPr wrap="none" rtlCol="0">
            <a:spAutoFit/>
          </a:bodyPr>
          <a:lstStyle/>
          <a:p>
            <a:r>
              <a:rPr lang="en-US" dirty="0"/>
              <a:t>r2</a:t>
            </a:r>
          </a:p>
        </p:txBody>
      </p:sp>
      <p:sp>
        <p:nvSpPr>
          <p:cNvPr id="13" name="TextBox 12">
            <a:extLst>
              <a:ext uri="{FF2B5EF4-FFF2-40B4-BE49-F238E27FC236}">
                <a16:creationId xmlns:a16="http://schemas.microsoft.com/office/drawing/2014/main" id="{9CADCFD1-AC78-7F30-D9A3-AEE407088FD0}"/>
              </a:ext>
            </a:extLst>
          </p:cNvPr>
          <p:cNvSpPr txBox="1"/>
          <p:nvPr/>
        </p:nvSpPr>
        <p:spPr>
          <a:xfrm rot="18848855">
            <a:off x="3860100" y="3656857"/>
            <a:ext cx="1625478" cy="369332"/>
          </a:xfrm>
          <a:prstGeom prst="rect">
            <a:avLst/>
          </a:prstGeom>
          <a:noFill/>
        </p:spPr>
        <p:txBody>
          <a:bodyPr wrap="square">
            <a:spAutoFit/>
          </a:bodyPr>
          <a:lstStyle/>
          <a:p>
            <a:r>
              <a:rPr lang="en-US" dirty="0"/>
              <a:t>d12=r1 + r2</a:t>
            </a:r>
          </a:p>
        </p:txBody>
      </p:sp>
      <p:sp>
        <p:nvSpPr>
          <p:cNvPr id="14" name="TextBox 13">
            <a:extLst>
              <a:ext uri="{FF2B5EF4-FFF2-40B4-BE49-F238E27FC236}">
                <a16:creationId xmlns:a16="http://schemas.microsoft.com/office/drawing/2014/main" id="{B988F326-2C8C-80F7-43E9-D3B810F7D27E}"/>
              </a:ext>
            </a:extLst>
          </p:cNvPr>
          <p:cNvSpPr txBox="1"/>
          <p:nvPr/>
        </p:nvSpPr>
        <p:spPr>
          <a:xfrm>
            <a:off x="2758783" y="5002822"/>
            <a:ext cx="385042" cy="369332"/>
          </a:xfrm>
          <a:prstGeom prst="rect">
            <a:avLst/>
          </a:prstGeom>
          <a:noFill/>
        </p:spPr>
        <p:txBody>
          <a:bodyPr wrap="none" rtlCol="0">
            <a:spAutoFit/>
          </a:bodyPr>
          <a:lstStyle/>
          <a:p>
            <a:r>
              <a:rPr lang="en-US" dirty="0"/>
              <a:t>r1</a:t>
            </a:r>
          </a:p>
        </p:txBody>
      </p:sp>
      <p:cxnSp>
        <p:nvCxnSpPr>
          <p:cNvPr id="16" name="Straight Connector 15">
            <a:extLst>
              <a:ext uri="{FF2B5EF4-FFF2-40B4-BE49-F238E27FC236}">
                <a16:creationId xmlns:a16="http://schemas.microsoft.com/office/drawing/2014/main" id="{4C7155CE-B9D5-8FF8-52FC-D06E56272AB8}"/>
              </a:ext>
            </a:extLst>
          </p:cNvPr>
          <p:cNvCxnSpPr/>
          <p:nvPr/>
        </p:nvCxnSpPr>
        <p:spPr>
          <a:xfrm>
            <a:off x="3094892" y="5178669"/>
            <a:ext cx="149470" cy="0"/>
          </a:xfrm>
          <a:prstGeom prst="line">
            <a:avLst/>
          </a:prstGeom>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C9E82A97-5F0E-FD69-AD3C-48B3C6F7D360}"/>
              </a:ext>
            </a:extLst>
          </p:cNvPr>
          <p:cNvSpPr txBox="1"/>
          <p:nvPr/>
        </p:nvSpPr>
        <p:spPr>
          <a:xfrm>
            <a:off x="4143887" y="6241076"/>
            <a:ext cx="385042" cy="369332"/>
          </a:xfrm>
          <a:prstGeom prst="rect">
            <a:avLst/>
          </a:prstGeom>
          <a:noFill/>
        </p:spPr>
        <p:txBody>
          <a:bodyPr wrap="none" rtlCol="0">
            <a:spAutoFit/>
          </a:bodyPr>
          <a:lstStyle/>
          <a:p>
            <a:r>
              <a:rPr lang="en-US" dirty="0"/>
              <a:t>r1</a:t>
            </a:r>
          </a:p>
        </p:txBody>
      </p:sp>
      <p:cxnSp>
        <p:nvCxnSpPr>
          <p:cNvPr id="18" name="Straight Connector 17">
            <a:extLst>
              <a:ext uri="{FF2B5EF4-FFF2-40B4-BE49-F238E27FC236}">
                <a16:creationId xmlns:a16="http://schemas.microsoft.com/office/drawing/2014/main" id="{9B8BF908-97C6-034B-0A53-416474768062}"/>
              </a:ext>
            </a:extLst>
          </p:cNvPr>
          <p:cNvCxnSpPr>
            <a:cxnSpLocks/>
          </p:cNvCxnSpPr>
          <p:nvPr/>
        </p:nvCxnSpPr>
        <p:spPr>
          <a:xfrm rot="5400000">
            <a:off x="4261673" y="6241076"/>
            <a:ext cx="149470"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8" name="Group 27">
            <a:extLst>
              <a:ext uri="{FF2B5EF4-FFF2-40B4-BE49-F238E27FC236}">
                <a16:creationId xmlns:a16="http://schemas.microsoft.com/office/drawing/2014/main" id="{887B6D5F-77A0-5627-40BE-EC1E6CCC8FE0}"/>
              </a:ext>
            </a:extLst>
          </p:cNvPr>
          <p:cNvGrpSpPr/>
          <p:nvPr/>
        </p:nvGrpSpPr>
        <p:grpSpPr>
          <a:xfrm>
            <a:off x="5916311" y="4816010"/>
            <a:ext cx="1034201" cy="1012438"/>
            <a:chOff x="2053244" y="2951018"/>
            <a:chExt cx="1828800" cy="1828800"/>
          </a:xfrm>
          <a:noFill/>
        </p:grpSpPr>
        <p:sp>
          <p:nvSpPr>
            <p:cNvPr id="29" name="Oval 28">
              <a:extLst>
                <a:ext uri="{FF2B5EF4-FFF2-40B4-BE49-F238E27FC236}">
                  <a16:creationId xmlns:a16="http://schemas.microsoft.com/office/drawing/2014/main" id="{3CA67D1F-B33B-E26F-9406-DED9E895755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600" dirty="0"/>
            </a:p>
          </p:txBody>
        </p:sp>
        <p:cxnSp>
          <p:nvCxnSpPr>
            <p:cNvPr id="30" name="Straight Connector 29">
              <a:extLst>
                <a:ext uri="{FF2B5EF4-FFF2-40B4-BE49-F238E27FC236}">
                  <a16:creationId xmlns:a16="http://schemas.microsoft.com/office/drawing/2014/main" id="{1DC1E871-40D2-6708-66F2-190D41946276}"/>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1E8E0C6D-5124-C223-15A4-2B5DC5A8EB40}"/>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36" name="Straight Connector 35">
            <a:extLst>
              <a:ext uri="{FF2B5EF4-FFF2-40B4-BE49-F238E27FC236}">
                <a16:creationId xmlns:a16="http://schemas.microsoft.com/office/drawing/2014/main" id="{00E2B648-F651-993A-B5D2-CFE0357F50F2}"/>
              </a:ext>
            </a:extLst>
          </p:cNvPr>
          <p:cNvCxnSpPr/>
          <p:nvPr/>
        </p:nvCxnSpPr>
        <p:spPr>
          <a:xfrm flipV="1">
            <a:off x="4336408" y="4425464"/>
            <a:ext cx="1727689" cy="18156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4D9171F3-D835-CA23-A7FC-B6A75D7FBAE8}"/>
              </a:ext>
            </a:extLst>
          </p:cNvPr>
          <p:cNvCxnSpPr>
            <a:cxnSpLocks/>
            <a:stCxn id="17" idx="0"/>
          </p:cNvCxnSpPr>
          <p:nvPr/>
        </p:nvCxnSpPr>
        <p:spPr>
          <a:xfrm flipH="1" flipV="1">
            <a:off x="3196002" y="5167328"/>
            <a:ext cx="1140406" cy="1073748"/>
          </a:xfrm>
          <a:prstGeom prst="line">
            <a:avLst/>
          </a:prstGeom>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6BEE84E2-D487-5454-040B-2FD71DF3D65C}"/>
              </a:ext>
            </a:extLst>
          </p:cNvPr>
          <p:cNvSpPr/>
          <p:nvPr/>
        </p:nvSpPr>
        <p:spPr>
          <a:xfrm>
            <a:off x="4655025" y="6029914"/>
            <a:ext cx="167723" cy="15479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368F2FA7-8CB6-C882-F1AB-F93FC330D9AD}"/>
              </a:ext>
            </a:extLst>
          </p:cNvPr>
          <p:cNvCxnSpPr>
            <a:cxnSpLocks/>
            <a:endCxn id="58" idx="6"/>
          </p:cNvCxnSpPr>
          <p:nvPr/>
        </p:nvCxnSpPr>
        <p:spPr>
          <a:xfrm flipH="1">
            <a:off x="4822748" y="5348578"/>
            <a:ext cx="1554481" cy="7587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27A9F3D9-D1C7-7BFB-F4F5-15E65638E0C0}"/>
              </a:ext>
            </a:extLst>
          </p:cNvPr>
          <p:cNvSpPr txBox="1"/>
          <p:nvPr/>
        </p:nvSpPr>
        <p:spPr>
          <a:xfrm rot="2478240">
            <a:off x="3248103" y="5382328"/>
            <a:ext cx="1237399" cy="369332"/>
          </a:xfrm>
          <a:prstGeom prst="rect">
            <a:avLst/>
          </a:prstGeom>
          <a:noFill/>
        </p:spPr>
        <p:txBody>
          <a:bodyPr wrap="square">
            <a:spAutoFit/>
          </a:bodyPr>
          <a:lstStyle/>
          <a:p>
            <a:r>
              <a:rPr lang="en-US" dirty="0"/>
              <a:t>d12=r1-r2</a:t>
            </a:r>
          </a:p>
        </p:txBody>
      </p:sp>
      <p:sp>
        <p:nvSpPr>
          <p:cNvPr id="73" name="TextBox 72">
            <a:extLst>
              <a:ext uri="{FF2B5EF4-FFF2-40B4-BE49-F238E27FC236}">
                <a16:creationId xmlns:a16="http://schemas.microsoft.com/office/drawing/2014/main" id="{0DBBEFA0-1FFD-13A6-986B-BA811D1441D6}"/>
              </a:ext>
            </a:extLst>
          </p:cNvPr>
          <p:cNvSpPr txBox="1"/>
          <p:nvPr/>
        </p:nvSpPr>
        <p:spPr>
          <a:xfrm>
            <a:off x="7028077" y="4629149"/>
            <a:ext cx="1534704" cy="1477328"/>
          </a:xfrm>
          <a:prstGeom prst="rect">
            <a:avLst/>
          </a:prstGeom>
          <a:noFill/>
        </p:spPr>
        <p:txBody>
          <a:bodyPr wrap="square" rtlCol="0">
            <a:spAutoFit/>
          </a:bodyPr>
          <a:lstStyle/>
          <a:p>
            <a:r>
              <a:rPr lang="en-US" dirty="0">
                <a:solidFill>
                  <a:schemeClr val="accent1">
                    <a:lumMod val="60000"/>
                    <a:lumOff val="40000"/>
                  </a:schemeClr>
                </a:solidFill>
              </a:rPr>
              <a:t>Two arcs are almost identical (common situation)</a:t>
            </a:r>
          </a:p>
        </p:txBody>
      </p:sp>
      <p:cxnSp>
        <p:nvCxnSpPr>
          <p:cNvPr id="60" name="Straight Arrow Connector 59">
            <a:extLst>
              <a:ext uri="{FF2B5EF4-FFF2-40B4-BE49-F238E27FC236}">
                <a16:creationId xmlns:a16="http://schemas.microsoft.com/office/drawing/2014/main" id="{D0C4B093-A639-56C9-C2AC-443C8858D5F9}"/>
              </a:ext>
            </a:extLst>
          </p:cNvPr>
          <p:cNvCxnSpPr>
            <a:endCxn id="17" idx="0"/>
          </p:cNvCxnSpPr>
          <p:nvPr/>
        </p:nvCxnSpPr>
        <p:spPr>
          <a:xfrm flipH="1">
            <a:off x="4336408" y="6114094"/>
            <a:ext cx="304404" cy="1269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AB21149B-B992-C108-E5CD-7E3AECEC7BA4}"/>
              </a:ext>
            </a:extLst>
          </p:cNvPr>
          <p:cNvSpPr txBox="1"/>
          <p:nvPr/>
        </p:nvSpPr>
        <p:spPr>
          <a:xfrm>
            <a:off x="4561295" y="6346872"/>
            <a:ext cx="2323081" cy="369332"/>
          </a:xfrm>
          <a:prstGeom prst="rect">
            <a:avLst/>
          </a:prstGeom>
          <a:noFill/>
        </p:spPr>
        <p:txBody>
          <a:bodyPr wrap="square" rtlCol="0">
            <a:spAutoFit/>
          </a:bodyPr>
          <a:lstStyle/>
          <a:p>
            <a:r>
              <a:rPr lang="en-US" b="1" dirty="0">
                <a:solidFill>
                  <a:srgbClr val="FF0000"/>
                </a:solidFill>
              </a:rPr>
              <a:t>Minimum change</a:t>
            </a:r>
          </a:p>
        </p:txBody>
      </p:sp>
    </p:spTree>
    <p:extLst>
      <p:ext uri="{BB962C8B-B14F-4D97-AF65-F5344CB8AC3E}">
        <p14:creationId xmlns:p14="http://schemas.microsoft.com/office/powerpoint/2010/main" val="242314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C3D-D610-047F-90B9-34866E67EC6E}"/>
              </a:ext>
            </a:extLst>
          </p:cNvPr>
          <p:cNvSpPr>
            <a:spLocks noGrp="1"/>
          </p:cNvSpPr>
          <p:nvPr>
            <p:ph type="title"/>
          </p:nvPr>
        </p:nvSpPr>
        <p:spPr/>
        <p:txBody>
          <a:bodyPr>
            <a:noAutofit/>
          </a:bodyPr>
          <a:lstStyle/>
          <a:p>
            <a:r>
              <a:rPr lang="en-US" sz="3600" dirty="0"/>
              <a:t>This presentation will show that the requirements for continuity are related to the radii, r1 and r2, and signed distance between the centers of circles 1 and 2, d12</a:t>
            </a:r>
          </a:p>
        </p:txBody>
      </p:sp>
      <p:sp>
        <p:nvSpPr>
          <p:cNvPr id="3" name="Content Placeholder 2">
            <a:extLst>
              <a:ext uri="{FF2B5EF4-FFF2-40B4-BE49-F238E27FC236}">
                <a16:creationId xmlns:a16="http://schemas.microsoft.com/office/drawing/2014/main" id="{064FF619-1753-09AE-1B5B-173238D906E0}"/>
              </a:ext>
            </a:extLst>
          </p:cNvPr>
          <p:cNvSpPr>
            <a:spLocks noGrp="1"/>
          </p:cNvSpPr>
          <p:nvPr>
            <p:ph idx="1"/>
          </p:nvPr>
        </p:nvSpPr>
        <p:spPr/>
        <p:txBody>
          <a:bodyPr>
            <a:normAutofit/>
          </a:bodyPr>
          <a:lstStyle/>
          <a:p>
            <a:pPr marL="0" indent="0">
              <a:buNone/>
            </a:pPr>
            <a:r>
              <a:rPr lang="en-US" dirty="0"/>
              <a:t>These conditions have geometric meaning in plots of r2 versus d12</a:t>
            </a:r>
          </a:p>
        </p:txBody>
      </p:sp>
    </p:spTree>
    <p:extLst>
      <p:ext uri="{BB962C8B-B14F-4D97-AF65-F5344CB8AC3E}">
        <p14:creationId xmlns:p14="http://schemas.microsoft.com/office/powerpoint/2010/main" val="3389699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C3D-D610-047F-90B9-34866E67EC6E}"/>
              </a:ext>
            </a:extLst>
          </p:cNvPr>
          <p:cNvSpPr>
            <a:spLocks noGrp="1"/>
          </p:cNvSpPr>
          <p:nvPr>
            <p:ph type="title"/>
          </p:nvPr>
        </p:nvSpPr>
        <p:spPr/>
        <p:txBody>
          <a:bodyPr>
            <a:normAutofit fontScale="90000"/>
          </a:bodyPr>
          <a:lstStyle/>
          <a:p>
            <a:pPr marL="0" indent="0">
              <a:buNone/>
            </a:pPr>
            <a:r>
              <a:rPr lang="en-US" dirty="0"/>
              <a:t>We define the </a:t>
            </a:r>
            <a:r>
              <a:rPr lang="en-US" u="sng" dirty="0"/>
              <a:t>signed</a:t>
            </a:r>
            <a:r>
              <a:rPr lang="en-US" dirty="0"/>
              <a:t> distance from 1 to 2, d12, as the center-center distance between a starting circle (green) and ending circle (red). </a:t>
            </a:r>
          </a:p>
        </p:txBody>
      </p:sp>
      <p:sp>
        <p:nvSpPr>
          <p:cNvPr id="3" name="Content Placeholder 2">
            <a:extLst>
              <a:ext uri="{FF2B5EF4-FFF2-40B4-BE49-F238E27FC236}">
                <a16:creationId xmlns:a16="http://schemas.microsoft.com/office/drawing/2014/main" id="{064FF619-1753-09AE-1B5B-173238D906E0}"/>
              </a:ext>
            </a:extLst>
          </p:cNvPr>
          <p:cNvSpPr>
            <a:spLocks noGrp="1"/>
          </p:cNvSpPr>
          <p:nvPr>
            <p:ph idx="1"/>
          </p:nvPr>
        </p:nvSpPr>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p:txBody>
      </p:sp>
      <p:grpSp>
        <p:nvGrpSpPr>
          <p:cNvPr id="13" name="Group 12">
            <a:extLst>
              <a:ext uri="{FF2B5EF4-FFF2-40B4-BE49-F238E27FC236}">
                <a16:creationId xmlns:a16="http://schemas.microsoft.com/office/drawing/2014/main" id="{03FBF8A4-0FA3-9A91-24BB-71FDE1DBC935}"/>
              </a:ext>
            </a:extLst>
          </p:cNvPr>
          <p:cNvGrpSpPr/>
          <p:nvPr/>
        </p:nvGrpSpPr>
        <p:grpSpPr>
          <a:xfrm>
            <a:off x="2053244" y="2951018"/>
            <a:ext cx="1828800" cy="1828800"/>
            <a:chOff x="2053244" y="2951018"/>
            <a:chExt cx="1828800" cy="1828800"/>
          </a:xfrm>
          <a:solidFill>
            <a:schemeClr val="bg1"/>
          </a:solidFill>
        </p:grpSpPr>
        <p:sp>
          <p:nvSpPr>
            <p:cNvPr id="4" name="Oval 3">
              <a:extLst>
                <a:ext uri="{FF2B5EF4-FFF2-40B4-BE49-F238E27FC236}">
                  <a16:creationId xmlns:a16="http://schemas.microsoft.com/office/drawing/2014/main" id="{5320E0E9-ED00-9AC8-D627-A8D40ACA0A3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7" name="Straight Connector 6">
              <a:extLst>
                <a:ext uri="{FF2B5EF4-FFF2-40B4-BE49-F238E27FC236}">
                  <a16:creationId xmlns:a16="http://schemas.microsoft.com/office/drawing/2014/main" id="{2AE63A6E-0813-7921-6D3C-0B9B22411867}"/>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4E63DA2-0A5D-3A40-DE28-1BB2D823A689}"/>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2922DBC9-BBBA-DB27-2F0B-183927543064}"/>
              </a:ext>
            </a:extLst>
          </p:cNvPr>
          <p:cNvGrpSpPr/>
          <p:nvPr/>
        </p:nvGrpSpPr>
        <p:grpSpPr>
          <a:xfrm>
            <a:off x="3424844" y="2963487"/>
            <a:ext cx="1828800" cy="1828800"/>
            <a:chOff x="3514899" y="2951018"/>
            <a:chExt cx="1828800" cy="1828800"/>
          </a:xfrm>
          <a:solidFill>
            <a:schemeClr val="bg1"/>
          </a:solidFill>
        </p:grpSpPr>
        <p:sp>
          <p:nvSpPr>
            <p:cNvPr id="5" name="Oval 4">
              <a:extLst>
                <a:ext uri="{FF2B5EF4-FFF2-40B4-BE49-F238E27FC236}">
                  <a16:creationId xmlns:a16="http://schemas.microsoft.com/office/drawing/2014/main" id="{BFAB3CBB-4A88-1ECE-A2B1-3AE3783338DE}"/>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4DD4D8A8-E2F9-D852-8FA3-2161E1119E06}"/>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0625F9C-55D8-5A8E-F4F6-F4F9FA107BC9}"/>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7" name="Straight Arrow Connector 16">
            <a:extLst>
              <a:ext uri="{FF2B5EF4-FFF2-40B4-BE49-F238E27FC236}">
                <a16:creationId xmlns:a16="http://schemas.microsoft.com/office/drawing/2014/main" id="{B6054F9C-E095-3F6D-BBF0-EB6CBDF127E3}"/>
              </a:ext>
            </a:extLst>
          </p:cNvPr>
          <p:cNvCxnSpPr/>
          <p:nvPr/>
        </p:nvCxnSpPr>
        <p:spPr>
          <a:xfrm>
            <a:off x="3179618" y="3890356"/>
            <a:ext cx="7897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A07C31A-ED03-45CA-DF38-2461A13B86C5}"/>
              </a:ext>
            </a:extLst>
          </p:cNvPr>
          <p:cNvSpPr txBox="1"/>
          <p:nvPr/>
        </p:nvSpPr>
        <p:spPr>
          <a:xfrm>
            <a:off x="3104804" y="4034827"/>
            <a:ext cx="1379224" cy="369332"/>
          </a:xfrm>
          <a:prstGeom prst="rect">
            <a:avLst/>
          </a:prstGeom>
          <a:noFill/>
        </p:spPr>
        <p:txBody>
          <a:bodyPr wrap="none" rtlCol="0">
            <a:spAutoFit/>
          </a:bodyPr>
          <a:lstStyle/>
          <a:p>
            <a:r>
              <a:rPr lang="en-US" dirty="0"/>
              <a:t>Positive d12</a:t>
            </a:r>
          </a:p>
        </p:txBody>
      </p:sp>
      <p:grpSp>
        <p:nvGrpSpPr>
          <p:cNvPr id="19" name="Group 18">
            <a:extLst>
              <a:ext uri="{FF2B5EF4-FFF2-40B4-BE49-F238E27FC236}">
                <a16:creationId xmlns:a16="http://schemas.microsoft.com/office/drawing/2014/main" id="{20C3CE79-5256-E4CD-0037-97397669EE74}"/>
              </a:ext>
            </a:extLst>
          </p:cNvPr>
          <p:cNvGrpSpPr/>
          <p:nvPr/>
        </p:nvGrpSpPr>
        <p:grpSpPr>
          <a:xfrm>
            <a:off x="7951124" y="3025832"/>
            <a:ext cx="1828800" cy="1828800"/>
            <a:chOff x="2053244" y="2951018"/>
            <a:chExt cx="1828800" cy="1828800"/>
          </a:xfrm>
          <a:solidFill>
            <a:schemeClr val="bg1"/>
          </a:solidFill>
        </p:grpSpPr>
        <p:sp>
          <p:nvSpPr>
            <p:cNvPr id="20" name="Oval 19">
              <a:extLst>
                <a:ext uri="{FF2B5EF4-FFF2-40B4-BE49-F238E27FC236}">
                  <a16:creationId xmlns:a16="http://schemas.microsoft.com/office/drawing/2014/main" id="{F3E7B2BE-D445-23DC-6A25-2A6493ABD14B}"/>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21" name="Straight Connector 20">
              <a:extLst>
                <a:ext uri="{FF2B5EF4-FFF2-40B4-BE49-F238E27FC236}">
                  <a16:creationId xmlns:a16="http://schemas.microsoft.com/office/drawing/2014/main" id="{DBF8D055-A257-9104-FC04-09303D81AB12}"/>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D5DE7AE-6101-4574-7D29-F9D37150C785}"/>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AE76A31F-EEC1-E4AC-D914-443D8E98AB20}"/>
              </a:ext>
            </a:extLst>
          </p:cNvPr>
          <p:cNvGrpSpPr/>
          <p:nvPr/>
        </p:nvGrpSpPr>
        <p:grpSpPr>
          <a:xfrm>
            <a:off x="6703522" y="3038301"/>
            <a:ext cx="1828800" cy="1828800"/>
            <a:chOff x="3514899" y="2951018"/>
            <a:chExt cx="1828800" cy="1828800"/>
          </a:xfrm>
          <a:solidFill>
            <a:schemeClr val="bg1"/>
          </a:solidFill>
        </p:grpSpPr>
        <p:sp>
          <p:nvSpPr>
            <p:cNvPr id="24" name="Oval 23">
              <a:extLst>
                <a:ext uri="{FF2B5EF4-FFF2-40B4-BE49-F238E27FC236}">
                  <a16:creationId xmlns:a16="http://schemas.microsoft.com/office/drawing/2014/main" id="{2524FE8D-5F31-6E05-270F-90665018BE34}"/>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25" name="Straight Connector 24">
              <a:extLst>
                <a:ext uri="{FF2B5EF4-FFF2-40B4-BE49-F238E27FC236}">
                  <a16:creationId xmlns:a16="http://schemas.microsoft.com/office/drawing/2014/main" id="{C64A3628-F4DB-2FE5-DD25-C6CC096C959E}"/>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1B5BC05-1BD2-6107-5E33-DE73297044C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1C6ACAEC-8198-BF22-A4BB-C341F3D81917}"/>
              </a:ext>
            </a:extLst>
          </p:cNvPr>
          <p:cNvCxnSpPr/>
          <p:nvPr/>
        </p:nvCxnSpPr>
        <p:spPr>
          <a:xfrm>
            <a:off x="9223610" y="4779818"/>
            <a:ext cx="78970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4FC1C912-88DF-E1D1-58FA-863343B71FEB}"/>
              </a:ext>
            </a:extLst>
          </p:cNvPr>
          <p:cNvCxnSpPr>
            <a:cxnSpLocks/>
          </p:cNvCxnSpPr>
          <p:nvPr/>
        </p:nvCxnSpPr>
        <p:spPr>
          <a:xfrm flipH="1">
            <a:off x="7764780" y="3940232"/>
            <a:ext cx="904702" cy="124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848BCF6-8BAA-737B-ABE3-CA07631BC1C3}"/>
              </a:ext>
            </a:extLst>
          </p:cNvPr>
          <p:cNvSpPr txBox="1"/>
          <p:nvPr/>
        </p:nvSpPr>
        <p:spPr>
          <a:xfrm>
            <a:off x="7631084" y="4097172"/>
            <a:ext cx="1478738" cy="369332"/>
          </a:xfrm>
          <a:prstGeom prst="rect">
            <a:avLst/>
          </a:prstGeom>
          <a:noFill/>
        </p:spPr>
        <p:txBody>
          <a:bodyPr wrap="none" rtlCol="0">
            <a:spAutoFit/>
          </a:bodyPr>
          <a:lstStyle/>
          <a:p>
            <a:r>
              <a:rPr lang="en-US" dirty="0"/>
              <a:t>Negative d12</a:t>
            </a:r>
          </a:p>
        </p:txBody>
      </p:sp>
      <p:cxnSp>
        <p:nvCxnSpPr>
          <p:cNvPr id="33" name="Straight Arrow Connector 32">
            <a:extLst>
              <a:ext uri="{FF2B5EF4-FFF2-40B4-BE49-F238E27FC236}">
                <a16:creationId xmlns:a16="http://schemas.microsoft.com/office/drawing/2014/main" id="{3961701B-FD19-15FA-39B2-FF1A9A49F89D}"/>
              </a:ext>
            </a:extLst>
          </p:cNvPr>
          <p:cNvCxnSpPr>
            <a:cxnSpLocks/>
          </p:cNvCxnSpPr>
          <p:nvPr/>
        </p:nvCxnSpPr>
        <p:spPr>
          <a:xfrm>
            <a:off x="3412375" y="4675912"/>
            <a:ext cx="74638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A146B33-AEC8-4C00-72DF-349A9F860BD0}"/>
              </a:ext>
            </a:extLst>
          </p:cNvPr>
          <p:cNvSpPr/>
          <p:nvPr/>
        </p:nvSpPr>
        <p:spPr>
          <a:xfrm>
            <a:off x="3291840" y="4592787"/>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4552056-6B04-E12A-1482-E49BFF2B9371}"/>
              </a:ext>
            </a:extLst>
          </p:cNvPr>
          <p:cNvSpPr/>
          <p:nvPr/>
        </p:nvSpPr>
        <p:spPr>
          <a:xfrm>
            <a:off x="9168937" y="4675912"/>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4BE56845-9155-702A-A115-E4D61ADA5233}"/>
              </a:ext>
            </a:extLst>
          </p:cNvPr>
          <p:cNvSpPr txBox="1"/>
          <p:nvPr/>
        </p:nvSpPr>
        <p:spPr>
          <a:xfrm>
            <a:off x="993371" y="5267698"/>
            <a:ext cx="9735027" cy="923330"/>
          </a:xfrm>
          <a:prstGeom prst="rect">
            <a:avLst/>
          </a:prstGeom>
          <a:noFill/>
        </p:spPr>
        <p:txBody>
          <a:bodyPr wrap="square" rtlCol="0">
            <a:spAutoFit/>
          </a:bodyPr>
          <a:lstStyle/>
          <a:p>
            <a:r>
              <a:rPr lang="en-US" dirty="0"/>
              <a:t>Note that circles both are counter-clockwise in the arc direction (CCW). The sign (+ or -) of d1s, discussed in the next slides, depends on the direction of the arcs around the circle and the points of departure from circle 1 to circle 2. </a:t>
            </a:r>
          </a:p>
        </p:txBody>
      </p:sp>
      <p:cxnSp>
        <p:nvCxnSpPr>
          <p:cNvPr id="6" name="Straight Arrow Connector 5">
            <a:extLst>
              <a:ext uri="{FF2B5EF4-FFF2-40B4-BE49-F238E27FC236}">
                <a16:creationId xmlns:a16="http://schemas.microsoft.com/office/drawing/2014/main" id="{A4F65255-3657-2485-6985-D2BF185AE20E}"/>
              </a:ext>
            </a:extLst>
          </p:cNvPr>
          <p:cNvCxnSpPr>
            <a:cxnSpLocks/>
          </p:cNvCxnSpPr>
          <p:nvPr/>
        </p:nvCxnSpPr>
        <p:spPr>
          <a:xfrm flipV="1">
            <a:off x="9779924" y="3349826"/>
            <a:ext cx="0" cy="58775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E867B8C-A732-EEAF-7C99-08B0B6657E6C}"/>
              </a:ext>
            </a:extLst>
          </p:cNvPr>
          <p:cNvCxnSpPr>
            <a:cxnSpLocks/>
          </p:cNvCxnSpPr>
          <p:nvPr/>
        </p:nvCxnSpPr>
        <p:spPr>
          <a:xfrm>
            <a:off x="2053244" y="3855458"/>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5307BBAF-F915-30F2-F714-C432644573DF}"/>
              </a:ext>
            </a:extLst>
          </p:cNvPr>
          <p:cNvCxnSpPr>
            <a:cxnSpLocks/>
          </p:cNvCxnSpPr>
          <p:nvPr/>
        </p:nvCxnSpPr>
        <p:spPr>
          <a:xfrm>
            <a:off x="6703522" y="3937581"/>
            <a:ext cx="0" cy="58593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CC3AA95-A674-9E4D-7D5B-98701B68B8FA}"/>
              </a:ext>
            </a:extLst>
          </p:cNvPr>
          <p:cNvCxnSpPr>
            <a:cxnSpLocks/>
          </p:cNvCxnSpPr>
          <p:nvPr/>
        </p:nvCxnSpPr>
        <p:spPr>
          <a:xfrm flipV="1">
            <a:off x="5253644" y="3239965"/>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597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C3D-D610-047F-90B9-34866E67EC6E}"/>
              </a:ext>
            </a:extLst>
          </p:cNvPr>
          <p:cNvSpPr>
            <a:spLocks noGrp="1"/>
          </p:cNvSpPr>
          <p:nvPr>
            <p:ph type="title"/>
          </p:nvPr>
        </p:nvSpPr>
        <p:spPr/>
        <p:txBody>
          <a:bodyPr>
            <a:normAutofit fontScale="90000"/>
          </a:bodyPr>
          <a:lstStyle/>
          <a:p>
            <a:r>
              <a:rPr lang="en-US" dirty="0"/>
              <a:t>The sign is necessary because there are often 2 possible continuity solutions, but only one will be valid</a:t>
            </a:r>
          </a:p>
        </p:txBody>
      </p:sp>
      <p:sp>
        <p:nvSpPr>
          <p:cNvPr id="3" name="Content Placeholder 2">
            <a:extLst>
              <a:ext uri="{FF2B5EF4-FFF2-40B4-BE49-F238E27FC236}">
                <a16:creationId xmlns:a16="http://schemas.microsoft.com/office/drawing/2014/main" id="{064FF619-1753-09AE-1B5B-173238D906E0}"/>
              </a:ext>
            </a:extLst>
          </p:cNvPr>
          <p:cNvSpPr>
            <a:spLocks noGrp="1"/>
          </p:cNvSpPr>
          <p:nvPr>
            <p:ph idx="1"/>
          </p:nvPr>
        </p:nvSpPr>
        <p:spPr>
          <a:xfrm>
            <a:off x="838200" y="2088173"/>
            <a:ext cx="10515600" cy="4088789"/>
          </a:xfrm>
        </p:spPr>
        <p:txBody>
          <a:bodyPr>
            <a:normAutofit/>
          </a:bodyPr>
          <a:lstStyle/>
          <a:p>
            <a:pPr marL="0" indent="0">
              <a:buNone/>
            </a:pPr>
            <a:r>
              <a:rPr lang="en-US" dirty="0"/>
              <a:t>Examine the vectors from the center of circle1 to the valid departure point on 1, Vc1d1, and the vector from the center of circle1 to the center of circle2, Vc1c2. The cross product, Vc1d1 x Vc1c2, will be positive in the z-component if d12 is positive.</a:t>
            </a:r>
          </a:p>
        </p:txBody>
      </p:sp>
      <p:grpSp>
        <p:nvGrpSpPr>
          <p:cNvPr id="13" name="Group 12">
            <a:extLst>
              <a:ext uri="{FF2B5EF4-FFF2-40B4-BE49-F238E27FC236}">
                <a16:creationId xmlns:a16="http://schemas.microsoft.com/office/drawing/2014/main" id="{03FBF8A4-0FA3-9A91-24BB-71FDE1DBC935}"/>
              </a:ext>
            </a:extLst>
          </p:cNvPr>
          <p:cNvGrpSpPr/>
          <p:nvPr/>
        </p:nvGrpSpPr>
        <p:grpSpPr>
          <a:xfrm>
            <a:off x="1820247" y="4001294"/>
            <a:ext cx="1828800" cy="1828800"/>
            <a:chOff x="2053244" y="2951018"/>
            <a:chExt cx="1828800" cy="1828800"/>
          </a:xfrm>
          <a:solidFill>
            <a:schemeClr val="bg1"/>
          </a:solidFill>
        </p:grpSpPr>
        <p:sp>
          <p:nvSpPr>
            <p:cNvPr id="4" name="Oval 3">
              <a:extLst>
                <a:ext uri="{FF2B5EF4-FFF2-40B4-BE49-F238E27FC236}">
                  <a16:creationId xmlns:a16="http://schemas.microsoft.com/office/drawing/2014/main" id="{5320E0E9-ED00-9AC8-D627-A8D40ACA0A3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7" name="Straight Connector 6">
              <a:extLst>
                <a:ext uri="{FF2B5EF4-FFF2-40B4-BE49-F238E27FC236}">
                  <a16:creationId xmlns:a16="http://schemas.microsoft.com/office/drawing/2014/main" id="{2AE63A6E-0813-7921-6D3C-0B9B22411867}"/>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4E63DA2-0A5D-3A40-DE28-1BB2D823A689}"/>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2922DBC9-BBBA-DB27-2F0B-183927543064}"/>
              </a:ext>
            </a:extLst>
          </p:cNvPr>
          <p:cNvGrpSpPr/>
          <p:nvPr/>
        </p:nvGrpSpPr>
        <p:grpSpPr>
          <a:xfrm>
            <a:off x="3191847" y="4013763"/>
            <a:ext cx="1828800" cy="1828800"/>
            <a:chOff x="3514899" y="2951018"/>
            <a:chExt cx="1828800" cy="1828800"/>
          </a:xfrm>
          <a:solidFill>
            <a:schemeClr val="bg1"/>
          </a:solidFill>
        </p:grpSpPr>
        <p:sp>
          <p:nvSpPr>
            <p:cNvPr id="5" name="Oval 4">
              <a:extLst>
                <a:ext uri="{FF2B5EF4-FFF2-40B4-BE49-F238E27FC236}">
                  <a16:creationId xmlns:a16="http://schemas.microsoft.com/office/drawing/2014/main" id="{BFAB3CBB-4A88-1ECE-A2B1-3AE3783338DE}"/>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4DD4D8A8-E2F9-D852-8FA3-2161E1119E06}"/>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0625F9C-55D8-5A8E-F4F6-F4F9FA107BC9}"/>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F1D5AE4E-9F60-8EE8-258A-4916A2471703}"/>
              </a:ext>
            </a:extLst>
          </p:cNvPr>
          <p:cNvCxnSpPr>
            <a:cxnSpLocks/>
            <a:stCxn id="34" idx="6"/>
            <a:endCxn id="5" idx="4"/>
          </p:cNvCxnSpPr>
          <p:nvPr/>
        </p:nvCxnSpPr>
        <p:spPr>
          <a:xfrm>
            <a:off x="3128809" y="5765529"/>
            <a:ext cx="977438" cy="77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6054F9C-E095-3F6D-BBF0-EB6CBDF127E3}"/>
              </a:ext>
            </a:extLst>
          </p:cNvPr>
          <p:cNvCxnSpPr>
            <a:cxnSpLocks/>
          </p:cNvCxnSpPr>
          <p:nvPr/>
        </p:nvCxnSpPr>
        <p:spPr>
          <a:xfrm>
            <a:off x="2784135" y="5023761"/>
            <a:ext cx="245226" cy="6691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A07C31A-ED03-45CA-DF38-2461A13B86C5}"/>
              </a:ext>
            </a:extLst>
          </p:cNvPr>
          <p:cNvSpPr txBox="1"/>
          <p:nvPr/>
        </p:nvSpPr>
        <p:spPr>
          <a:xfrm>
            <a:off x="2871807" y="5085103"/>
            <a:ext cx="1379224" cy="369332"/>
          </a:xfrm>
          <a:prstGeom prst="rect">
            <a:avLst/>
          </a:prstGeom>
          <a:noFill/>
        </p:spPr>
        <p:txBody>
          <a:bodyPr wrap="none" rtlCol="0">
            <a:spAutoFit/>
          </a:bodyPr>
          <a:lstStyle/>
          <a:p>
            <a:r>
              <a:rPr lang="en-US" dirty="0"/>
              <a:t>Positive d12</a:t>
            </a:r>
          </a:p>
        </p:txBody>
      </p:sp>
      <p:grpSp>
        <p:nvGrpSpPr>
          <p:cNvPr id="19" name="Group 18">
            <a:extLst>
              <a:ext uri="{FF2B5EF4-FFF2-40B4-BE49-F238E27FC236}">
                <a16:creationId xmlns:a16="http://schemas.microsoft.com/office/drawing/2014/main" id="{20C3CE79-5256-E4CD-0037-97397669EE74}"/>
              </a:ext>
            </a:extLst>
          </p:cNvPr>
          <p:cNvGrpSpPr/>
          <p:nvPr/>
        </p:nvGrpSpPr>
        <p:grpSpPr>
          <a:xfrm>
            <a:off x="7718127" y="4076108"/>
            <a:ext cx="1828800" cy="1828800"/>
            <a:chOff x="2053244" y="2951018"/>
            <a:chExt cx="1828800" cy="1828800"/>
          </a:xfrm>
          <a:solidFill>
            <a:schemeClr val="bg1"/>
          </a:solidFill>
        </p:grpSpPr>
        <p:sp>
          <p:nvSpPr>
            <p:cNvPr id="20" name="Oval 19">
              <a:extLst>
                <a:ext uri="{FF2B5EF4-FFF2-40B4-BE49-F238E27FC236}">
                  <a16:creationId xmlns:a16="http://schemas.microsoft.com/office/drawing/2014/main" id="{F3E7B2BE-D445-23DC-6A25-2A6493ABD14B}"/>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21" name="Straight Connector 20">
              <a:extLst>
                <a:ext uri="{FF2B5EF4-FFF2-40B4-BE49-F238E27FC236}">
                  <a16:creationId xmlns:a16="http://schemas.microsoft.com/office/drawing/2014/main" id="{DBF8D055-A257-9104-FC04-09303D81AB12}"/>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D5DE7AE-6101-4574-7D29-F9D37150C785}"/>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AE76A31F-EEC1-E4AC-D914-443D8E98AB20}"/>
              </a:ext>
            </a:extLst>
          </p:cNvPr>
          <p:cNvGrpSpPr/>
          <p:nvPr/>
        </p:nvGrpSpPr>
        <p:grpSpPr>
          <a:xfrm>
            <a:off x="6470525" y="4088577"/>
            <a:ext cx="1828800" cy="1828800"/>
            <a:chOff x="3514899" y="2951018"/>
            <a:chExt cx="1828800" cy="1828800"/>
          </a:xfrm>
          <a:solidFill>
            <a:schemeClr val="bg1"/>
          </a:solidFill>
        </p:grpSpPr>
        <p:sp>
          <p:nvSpPr>
            <p:cNvPr id="24" name="Oval 23">
              <a:extLst>
                <a:ext uri="{FF2B5EF4-FFF2-40B4-BE49-F238E27FC236}">
                  <a16:creationId xmlns:a16="http://schemas.microsoft.com/office/drawing/2014/main" id="{2524FE8D-5F31-6E05-270F-90665018BE34}"/>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25" name="Straight Connector 24">
              <a:extLst>
                <a:ext uri="{FF2B5EF4-FFF2-40B4-BE49-F238E27FC236}">
                  <a16:creationId xmlns:a16="http://schemas.microsoft.com/office/drawing/2014/main" id="{C64A3628-F4DB-2FE5-DD25-C6CC096C959E}"/>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1B5BC05-1BD2-6107-5E33-DE73297044C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F848BCF6-8BAA-737B-ABE3-CA07631BC1C3}"/>
              </a:ext>
            </a:extLst>
          </p:cNvPr>
          <p:cNvSpPr txBox="1"/>
          <p:nvPr/>
        </p:nvSpPr>
        <p:spPr>
          <a:xfrm>
            <a:off x="7091096" y="5243258"/>
            <a:ext cx="1478738" cy="369332"/>
          </a:xfrm>
          <a:prstGeom prst="rect">
            <a:avLst/>
          </a:prstGeom>
          <a:noFill/>
        </p:spPr>
        <p:txBody>
          <a:bodyPr wrap="none" rtlCol="0">
            <a:spAutoFit/>
          </a:bodyPr>
          <a:lstStyle/>
          <a:p>
            <a:r>
              <a:rPr lang="en-US" dirty="0"/>
              <a:t>Negative d12</a:t>
            </a:r>
          </a:p>
        </p:txBody>
      </p:sp>
      <p:sp>
        <p:nvSpPr>
          <p:cNvPr id="34" name="Oval 33">
            <a:extLst>
              <a:ext uri="{FF2B5EF4-FFF2-40B4-BE49-F238E27FC236}">
                <a16:creationId xmlns:a16="http://schemas.microsoft.com/office/drawing/2014/main" id="{CA146B33-AEC8-4C00-72DF-349A9F860BD0}"/>
              </a:ext>
            </a:extLst>
          </p:cNvPr>
          <p:cNvSpPr/>
          <p:nvPr/>
        </p:nvSpPr>
        <p:spPr>
          <a:xfrm>
            <a:off x="2995805" y="5703185"/>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B23AA5D-1EFA-BA0F-BB23-A7CEB8795924}"/>
              </a:ext>
            </a:extLst>
          </p:cNvPr>
          <p:cNvSpPr/>
          <p:nvPr/>
        </p:nvSpPr>
        <p:spPr>
          <a:xfrm>
            <a:off x="8511991" y="5813473"/>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0D3943E-7F02-6567-E26B-9FE418089822}"/>
              </a:ext>
            </a:extLst>
          </p:cNvPr>
          <p:cNvCxnSpPr>
            <a:cxnSpLocks/>
          </p:cNvCxnSpPr>
          <p:nvPr/>
        </p:nvCxnSpPr>
        <p:spPr>
          <a:xfrm flipV="1">
            <a:off x="8644409" y="5850498"/>
            <a:ext cx="997179" cy="415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4578902-3F9D-9BF5-2A44-83F2FECDF4C7}"/>
              </a:ext>
            </a:extLst>
          </p:cNvPr>
          <p:cNvCxnSpPr>
            <a:cxnSpLocks/>
          </p:cNvCxnSpPr>
          <p:nvPr/>
        </p:nvCxnSpPr>
        <p:spPr>
          <a:xfrm>
            <a:off x="2831975" y="4928163"/>
            <a:ext cx="10754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C1DF646-31A5-4342-69C1-4FA667B79FFD}"/>
              </a:ext>
            </a:extLst>
          </p:cNvPr>
          <p:cNvCxnSpPr>
            <a:cxnSpLocks/>
          </p:cNvCxnSpPr>
          <p:nvPr/>
        </p:nvCxnSpPr>
        <p:spPr>
          <a:xfrm flipH="1">
            <a:off x="7684876" y="4990508"/>
            <a:ext cx="1012156" cy="1246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Arc 52">
            <a:extLst>
              <a:ext uri="{FF2B5EF4-FFF2-40B4-BE49-F238E27FC236}">
                <a16:creationId xmlns:a16="http://schemas.microsoft.com/office/drawing/2014/main" id="{C21B02E9-1C4F-0603-54F3-7E0AF059038A}"/>
              </a:ext>
            </a:extLst>
          </p:cNvPr>
          <p:cNvSpPr/>
          <p:nvPr/>
        </p:nvSpPr>
        <p:spPr>
          <a:xfrm rot="5153680">
            <a:off x="2627133" y="4749053"/>
            <a:ext cx="409685" cy="406343"/>
          </a:xfrm>
          <a:prstGeom prst="arc">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37939FE4-592D-5929-474D-A986632AE721}"/>
              </a:ext>
            </a:extLst>
          </p:cNvPr>
          <p:cNvSpPr/>
          <p:nvPr/>
        </p:nvSpPr>
        <p:spPr>
          <a:xfrm rot="16446320" flipH="1">
            <a:off x="8197207" y="4837619"/>
            <a:ext cx="409685" cy="406343"/>
          </a:xfrm>
          <a:prstGeom prst="arc">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4A813628-20E8-A1E2-726F-D2F213A483E0}"/>
              </a:ext>
            </a:extLst>
          </p:cNvPr>
          <p:cNvCxnSpPr>
            <a:cxnSpLocks/>
          </p:cNvCxnSpPr>
          <p:nvPr/>
        </p:nvCxnSpPr>
        <p:spPr>
          <a:xfrm flipH="1">
            <a:off x="8511991" y="4989506"/>
            <a:ext cx="115687" cy="7580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EF30FC9-4232-8F02-1841-79D701CB4687}"/>
              </a:ext>
            </a:extLst>
          </p:cNvPr>
          <p:cNvSpPr txBox="1"/>
          <p:nvPr/>
        </p:nvSpPr>
        <p:spPr>
          <a:xfrm>
            <a:off x="2135432" y="5820098"/>
            <a:ext cx="2254207" cy="646331"/>
          </a:xfrm>
          <a:prstGeom prst="rect">
            <a:avLst/>
          </a:prstGeom>
          <a:noFill/>
        </p:spPr>
        <p:txBody>
          <a:bodyPr wrap="none" rtlCol="0">
            <a:spAutoFit/>
          </a:bodyPr>
          <a:lstStyle/>
          <a:p>
            <a:r>
              <a:rPr lang="en-US" dirty="0"/>
              <a:t>Candidate departure</a:t>
            </a:r>
          </a:p>
          <a:p>
            <a:r>
              <a:rPr lang="en-US" dirty="0"/>
              <a:t>point on circle 1</a:t>
            </a:r>
          </a:p>
        </p:txBody>
      </p:sp>
      <p:sp>
        <p:nvSpPr>
          <p:cNvPr id="60" name="TextBox 59">
            <a:extLst>
              <a:ext uri="{FF2B5EF4-FFF2-40B4-BE49-F238E27FC236}">
                <a16:creationId xmlns:a16="http://schemas.microsoft.com/office/drawing/2014/main" id="{6F77FBD2-7C94-434F-705E-D1C7998004EF}"/>
              </a:ext>
            </a:extLst>
          </p:cNvPr>
          <p:cNvSpPr txBox="1"/>
          <p:nvPr/>
        </p:nvSpPr>
        <p:spPr>
          <a:xfrm>
            <a:off x="8578493" y="5954020"/>
            <a:ext cx="2254207" cy="646331"/>
          </a:xfrm>
          <a:prstGeom prst="rect">
            <a:avLst/>
          </a:prstGeom>
          <a:noFill/>
        </p:spPr>
        <p:txBody>
          <a:bodyPr wrap="none" rtlCol="0">
            <a:spAutoFit/>
          </a:bodyPr>
          <a:lstStyle/>
          <a:p>
            <a:r>
              <a:rPr lang="en-US" dirty="0"/>
              <a:t>Candidate departure</a:t>
            </a:r>
          </a:p>
          <a:p>
            <a:r>
              <a:rPr lang="en-US" dirty="0"/>
              <a:t>point on circle 1</a:t>
            </a:r>
          </a:p>
        </p:txBody>
      </p:sp>
      <p:cxnSp>
        <p:nvCxnSpPr>
          <p:cNvPr id="61" name="Straight Arrow Connector 60">
            <a:extLst>
              <a:ext uri="{FF2B5EF4-FFF2-40B4-BE49-F238E27FC236}">
                <a16:creationId xmlns:a16="http://schemas.microsoft.com/office/drawing/2014/main" id="{A2DF5AF0-7850-FABB-57C1-C809ED02B470}"/>
              </a:ext>
            </a:extLst>
          </p:cNvPr>
          <p:cNvCxnSpPr>
            <a:cxnSpLocks/>
          </p:cNvCxnSpPr>
          <p:nvPr/>
        </p:nvCxnSpPr>
        <p:spPr>
          <a:xfrm flipV="1">
            <a:off x="9546927" y="4422531"/>
            <a:ext cx="0" cy="58775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DFEA265-5D3B-D54A-19C0-416A6A505AA8}"/>
              </a:ext>
            </a:extLst>
          </p:cNvPr>
          <p:cNvCxnSpPr>
            <a:cxnSpLocks/>
          </p:cNvCxnSpPr>
          <p:nvPr/>
        </p:nvCxnSpPr>
        <p:spPr>
          <a:xfrm>
            <a:off x="1820247" y="4928163"/>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07A933E-799F-B26B-4A82-B7F9DD9E10F3}"/>
              </a:ext>
            </a:extLst>
          </p:cNvPr>
          <p:cNvCxnSpPr>
            <a:cxnSpLocks/>
          </p:cNvCxnSpPr>
          <p:nvPr/>
        </p:nvCxnSpPr>
        <p:spPr>
          <a:xfrm>
            <a:off x="6470525" y="5070389"/>
            <a:ext cx="0" cy="58593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051572AD-4393-1956-38F2-D392DDC1EC20}"/>
              </a:ext>
            </a:extLst>
          </p:cNvPr>
          <p:cNvCxnSpPr>
            <a:cxnSpLocks/>
          </p:cNvCxnSpPr>
          <p:nvPr/>
        </p:nvCxnSpPr>
        <p:spPr>
          <a:xfrm flipV="1">
            <a:off x="5020647" y="4372773"/>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5033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70C3D-D610-047F-90B9-34866E67EC6E}"/>
              </a:ext>
            </a:extLst>
          </p:cNvPr>
          <p:cNvSpPr>
            <a:spLocks noGrp="1"/>
          </p:cNvSpPr>
          <p:nvPr>
            <p:ph type="title"/>
          </p:nvPr>
        </p:nvSpPr>
        <p:spPr/>
        <p:txBody>
          <a:bodyPr>
            <a:noAutofit/>
          </a:bodyPr>
          <a:lstStyle/>
          <a:p>
            <a:pPr marL="0" indent="0">
              <a:buNone/>
            </a:pPr>
            <a:r>
              <a:rPr lang="en-US" sz="3200" dirty="0"/>
              <a:t>So, to determine the sign of the distance between centers, we need to know the candidate departure point on arc1. The best estimate for this is usually the end of arc1.</a:t>
            </a:r>
          </a:p>
        </p:txBody>
      </p:sp>
      <p:sp>
        <p:nvSpPr>
          <p:cNvPr id="3" name="Content Placeholder 2">
            <a:extLst>
              <a:ext uri="{FF2B5EF4-FFF2-40B4-BE49-F238E27FC236}">
                <a16:creationId xmlns:a16="http://schemas.microsoft.com/office/drawing/2014/main" id="{064FF619-1753-09AE-1B5B-173238D906E0}"/>
              </a:ext>
            </a:extLst>
          </p:cNvPr>
          <p:cNvSpPr>
            <a:spLocks noGrp="1"/>
          </p:cNvSpPr>
          <p:nvPr>
            <p:ph idx="1"/>
          </p:nvPr>
        </p:nvSpPr>
        <p:spPr/>
        <p:txBody>
          <a:bodyPr>
            <a:normAutofit/>
          </a:bodyPr>
          <a:lstStyle/>
          <a:p>
            <a:pPr marL="0" indent="0">
              <a:buNone/>
            </a:pPr>
            <a:endParaRPr lang="en-US" dirty="0"/>
          </a:p>
        </p:txBody>
      </p:sp>
      <p:grpSp>
        <p:nvGrpSpPr>
          <p:cNvPr id="13" name="Group 12">
            <a:extLst>
              <a:ext uri="{FF2B5EF4-FFF2-40B4-BE49-F238E27FC236}">
                <a16:creationId xmlns:a16="http://schemas.microsoft.com/office/drawing/2014/main" id="{03FBF8A4-0FA3-9A91-24BB-71FDE1DBC935}"/>
              </a:ext>
            </a:extLst>
          </p:cNvPr>
          <p:cNvGrpSpPr/>
          <p:nvPr/>
        </p:nvGrpSpPr>
        <p:grpSpPr>
          <a:xfrm>
            <a:off x="1903774" y="2590128"/>
            <a:ext cx="1828800" cy="1828800"/>
            <a:chOff x="2053244" y="2951018"/>
            <a:chExt cx="1828800" cy="1828800"/>
          </a:xfrm>
          <a:solidFill>
            <a:schemeClr val="bg1"/>
          </a:solidFill>
        </p:grpSpPr>
        <p:sp>
          <p:nvSpPr>
            <p:cNvPr id="4" name="Oval 3">
              <a:extLst>
                <a:ext uri="{FF2B5EF4-FFF2-40B4-BE49-F238E27FC236}">
                  <a16:creationId xmlns:a16="http://schemas.microsoft.com/office/drawing/2014/main" id="{5320E0E9-ED00-9AC8-D627-A8D40ACA0A3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7" name="Straight Connector 6">
              <a:extLst>
                <a:ext uri="{FF2B5EF4-FFF2-40B4-BE49-F238E27FC236}">
                  <a16:creationId xmlns:a16="http://schemas.microsoft.com/office/drawing/2014/main" id="{2AE63A6E-0813-7921-6D3C-0B9B22411867}"/>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4E63DA2-0A5D-3A40-DE28-1BB2D823A689}"/>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2922DBC9-BBBA-DB27-2F0B-183927543064}"/>
              </a:ext>
            </a:extLst>
          </p:cNvPr>
          <p:cNvGrpSpPr/>
          <p:nvPr/>
        </p:nvGrpSpPr>
        <p:grpSpPr>
          <a:xfrm>
            <a:off x="3275374" y="2602597"/>
            <a:ext cx="1828800" cy="1828800"/>
            <a:chOff x="3514899" y="2951018"/>
            <a:chExt cx="1828800" cy="1828800"/>
          </a:xfrm>
          <a:solidFill>
            <a:schemeClr val="bg1"/>
          </a:solidFill>
        </p:grpSpPr>
        <p:sp>
          <p:nvSpPr>
            <p:cNvPr id="5" name="Oval 4">
              <a:extLst>
                <a:ext uri="{FF2B5EF4-FFF2-40B4-BE49-F238E27FC236}">
                  <a16:creationId xmlns:a16="http://schemas.microsoft.com/office/drawing/2014/main" id="{BFAB3CBB-4A88-1ECE-A2B1-3AE3783338DE}"/>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4DD4D8A8-E2F9-D852-8FA3-2161E1119E06}"/>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0625F9C-55D8-5A8E-F4F6-F4F9FA107BC9}"/>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F1D5AE4E-9F60-8EE8-258A-4916A2471703}"/>
              </a:ext>
            </a:extLst>
          </p:cNvPr>
          <p:cNvCxnSpPr>
            <a:cxnSpLocks/>
            <a:stCxn id="34" idx="6"/>
            <a:endCxn id="5" idx="4"/>
          </p:cNvCxnSpPr>
          <p:nvPr/>
        </p:nvCxnSpPr>
        <p:spPr>
          <a:xfrm>
            <a:off x="3212336" y="4354363"/>
            <a:ext cx="977438" cy="77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B6054F9C-E095-3F6D-BBF0-EB6CBDF127E3}"/>
              </a:ext>
            </a:extLst>
          </p:cNvPr>
          <p:cNvCxnSpPr>
            <a:cxnSpLocks/>
          </p:cNvCxnSpPr>
          <p:nvPr/>
        </p:nvCxnSpPr>
        <p:spPr>
          <a:xfrm>
            <a:off x="2867662" y="3612595"/>
            <a:ext cx="245226" cy="66917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A07C31A-ED03-45CA-DF38-2461A13B86C5}"/>
              </a:ext>
            </a:extLst>
          </p:cNvPr>
          <p:cNvSpPr txBox="1"/>
          <p:nvPr/>
        </p:nvSpPr>
        <p:spPr>
          <a:xfrm>
            <a:off x="2955334" y="3673937"/>
            <a:ext cx="1379224" cy="369332"/>
          </a:xfrm>
          <a:prstGeom prst="rect">
            <a:avLst/>
          </a:prstGeom>
          <a:noFill/>
        </p:spPr>
        <p:txBody>
          <a:bodyPr wrap="none" rtlCol="0">
            <a:spAutoFit/>
          </a:bodyPr>
          <a:lstStyle/>
          <a:p>
            <a:r>
              <a:rPr lang="en-US" dirty="0"/>
              <a:t>Positive d12</a:t>
            </a:r>
          </a:p>
        </p:txBody>
      </p:sp>
      <p:grpSp>
        <p:nvGrpSpPr>
          <p:cNvPr id="19" name="Group 18">
            <a:extLst>
              <a:ext uri="{FF2B5EF4-FFF2-40B4-BE49-F238E27FC236}">
                <a16:creationId xmlns:a16="http://schemas.microsoft.com/office/drawing/2014/main" id="{20C3CE79-5256-E4CD-0037-97397669EE74}"/>
              </a:ext>
            </a:extLst>
          </p:cNvPr>
          <p:cNvGrpSpPr/>
          <p:nvPr/>
        </p:nvGrpSpPr>
        <p:grpSpPr>
          <a:xfrm>
            <a:off x="7801654" y="2664942"/>
            <a:ext cx="1828800" cy="1828800"/>
            <a:chOff x="2053244" y="2951018"/>
            <a:chExt cx="1828800" cy="1828800"/>
          </a:xfrm>
          <a:solidFill>
            <a:schemeClr val="bg1"/>
          </a:solidFill>
        </p:grpSpPr>
        <p:sp>
          <p:nvSpPr>
            <p:cNvPr id="20" name="Oval 19">
              <a:extLst>
                <a:ext uri="{FF2B5EF4-FFF2-40B4-BE49-F238E27FC236}">
                  <a16:creationId xmlns:a16="http://schemas.microsoft.com/office/drawing/2014/main" id="{F3E7B2BE-D445-23DC-6A25-2A6493ABD14B}"/>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21" name="Straight Connector 20">
              <a:extLst>
                <a:ext uri="{FF2B5EF4-FFF2-40B4-BE49-F238E27FC236}">
                  <a16:creationId xmlns:a16="http://schemas.microsoft.com/office/drawing/2014/main" id="{DBF8D055-A257-9104-FC04-09303D81AB12}"/>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D5DE7AE-6101-4574-7D29-F9D37150C785}"/>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23" name="Group 22">
            <a:extLst>
              <a:ext uri="{FF2B5EF4-FFF2-40B4-BE49-F238E27FC236}">
                <a16:creationId xmlns:a16="http://schemas.microsoft.com/office/drawing/2014/main" id="{AE76A31F-EEC1-E4AC-D914-443D8E98AB20}"/>
              </a:ext>
            </a:extLst>
          </p:cNvPr>
          <p:cNvGrpSpPr/>
          <p:nvPr/>
        </p:nvGrpSpPr>
        <p:grpSpPr>
          <a:xfrm>
            <a:off x="6554052" y="2677411"/>
            <a:ext cx="1828800" cy="1828800"/>
            <a:chOff x="3514899" y="2951018"/>
            <a:chExt cx="1828800" cy="1828800"/>
          </a:xfrm>
          <a:solidFill>
            <a:schemeClr val="bg1"/>
          </a:solidFill>
        </p:grpSpPr>
        <p:sp>
          <p:nvSpPr>
            <p:cNvPr id="24" name="Oval 23">
              <a:extLst>
                <a:ext uri="{FF2B5EF4-FFF2-40B4-BE49-F238E27FC236}">
                  <a16:creationId xmlns:a16="http://schemas.microsoft.com/office/drawing/2014/main" id="{2524FE8D-5F31-6E05-270F-90665018BE34}"/>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25" name="Straight Connector 24">
              <a:extLst>
                <a:ext uri="{FF2B5EF4-FFF2-40B4-BE49-F238E27FC236}">
                  <a16:creationId xmlns:a16="http://schemas.microsoft.com/office/drawing/2014/main" id="{C64A3628-F4DB-2FE5-DD25-C6CC096C959E}"/>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1B5BC05-1BD2-6107-5E33-DE73297044C5}"/>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sp>
        <p:nvSpPr>
          <p:cNvPr id="30" name="TextBox 29">
            <a:extLst>
              <a:ext uri="{FF2B5EF4-FFF2-40B4-BE49-F238E27FC236}">
                <a16:creationId xmlns:a16="http://schemas.microsoft.com/office/drawing/2014/main" id="{F848BCF6-8BAA-737B-ABE3-CA07631BC1C3}"/>
              </a:ext>
            </a:extLst>
          </p:cNvPr>
          <p:cNvSpPr txBox="1"/>
          <p:nvPr/>
        </p:nvSpPr>
        <p:spPr>
          <a:xfrm>
            <a:off x="7174623" y="3832092"/>
            <a:ext cx="1478738" cy="369332"/>
          </a:xfrm>
          <a:prstGeom prst="rect">
            <a:avLst/>
          </a:prstGeom>
          <a:noFill/>
        </p:spPr>
        <p:txBody>
          <a:bodyPr wrap="none" rtlCol="0">
            <a:spAutoFit/>
          </a:bodyPr>
          <a:lstStyle/>
          <a:p>
            <a:r>
              <a:rPr lang="en-US" dirty="0"/>
              <a:t>Negative d12</a:t>
            </a:r>
          </a:p>
        </p:txBody>
      </p:sp>
      <p:sp>
        <p:nvSpPr>
          <p:cNvPr id="34" name="Oval 33">
            <a:extLst>
              <a:ext uri="{FF2B5EF4-FFF2-40B4-BE49-F238E27FC236}">
                <a16:creationId xmlns:a16="http://schemas.microsoft.com/office/drawing/2014/main" id="{CA146B33-AEC8-4C00-72DF-349A9F860BD0}"/>
              </a:ext>
            </a:extLst>
          </p:cNvPr>
          <p:cNvSpPr/>
          <p:nvPr/>
        </p:nvSpPr>
        <p:spPr>
          <a:xfrm>
            <a:off x="3079332" y="4292019"/>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B23AA5D-1EFA-BA0F-BB23-A7CEB8795924}"/>
              </a:ext>
            </a:extLst>
          </p:cNvPr>
          <p:cNvSpPr/>
          <p:nvPr/>
        </p:nvSpPr>
        <p:spPr>
          <a:xfrm>
            <a:off x="8595518" y="4402307"/>
            <a:ext cx="133004" cy="12468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F0D3943E-7F02-6567-E26B-9FE418089822}"/>
              </a:ext>
            </a:extLst>
          </p:cNvPr>
          <p:cNvCxnSpPr>
            <a:cxnSpLocks/>
          </p:cNvCxnSpPr>
          <p:nvPr/>
        </p:nvCxnSpPr>
        <p:spPr>
          <a:xfrm flipV="1">
            <a:off x="8727936" y="4439332"/>
            <a:ext cx="997179" cy="415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14578902-3F9D-9BF5-2A44-83F2FECDF4C7}"/>
              </a:ext>
            </a:extLst>
          </p:cNvPr>
          <p:cNvCxnSpPr>
            <a:cxnSpLocks/>
          </p:cNvCxnSpPr>
          <p:nvPr/>
        </p:nvCxnSpPr>
        <p:spPr>
          <a:xfrm>
            <a:off x="2915502" y="3516997"/>
            <a:ext cx="107545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AC1DF646-31A5-4342-69C1-4FA667B79FFD}"/>
              </a:ext>
            </a:extLst>
          </p:cNvPr>
          <p:cNvCxnSpPr>
            <a:cxnSpLocks/>
          </p:cNvCxnSpPr>
          <p:nvPr/>
        </p:nvCxnSpPr>
        <p:spPr>
          <a:xfrm flipH="1">
            <a:off x="7768403" y="3579342"/>
            <a:ext cx="1012156" cy="1246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3" name="Arc 52">
            <a:extLst>
              <a:ext uri="{FF2B5EF4-FFF2-40B4-BE49-F238E27FC236}">
                <a16:creationId xmlns:a16="http://schemas.microsoft.com/office/drawing/2014/main" id="{C21B02E9-1C4F-0603-54F3-7E0AF059038A}"/>
              </a:ext>
            </a:extLst>
          </p:cNvPr>
          <p:cNvSpPr/>
          <p:nvPr/>
        </p:nvSpPr>
        <p:spPr>
          <a:xfrm rot="5153680">
            <a:off x="2710660" y="3337887"/>
            <a:ext cx="409685" cy="406343"/>
          </a:xfrm>
          <a:prstGeom prst="arc">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37939FE4-592D-5929-474D-A986632AE721}"/>
              </a:ext>
            </a:extLst>
          </p:cNvPr>
          <p:cNvSpPr/>
          <p:nvPr/>
        </p:nvSpPr>
        <p:spPr>
          <a:xfrm rot="16446320" flipH="1">
            <a:off x="8280734" y="3426453"/>
            <a:ext cx="409685" cy="406343"/>
          </a:xfrm>
          <a:prstGeom prst="arc">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4A813628-20E8-A1E2-726F-D2F213A483E0}"/>
              </a:ext>
            </a:extLst>
          </p:cNvPr>
          <p:cNvCxnSpPr>
            <a:cxnSpLocks/>
          </p:cNvCxnSpPr>
          <p:nvPr/>
        </p:nvCxnSpPr>
        <p:spPr>
          <a:xfrm flipH="1">
            <a:off x="8595518" y="3578340"/>
            <a:ext cx="115687" cy="75802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3EF30FC9-4232-8F02-1841-79D701CB4687}"/>
              </a:ext>
            </a:extLst>
          </p:cNvPr>
          <p:cNvSpPr txBox="1"/>
          <p:nvPr/>
        </p:nvSpPr>
        <p:spPr>
          <a:xfrm>
            <a:off x="2218959" y="4408932"/>
            <a:ext cx="2254207" cy="646331"/>
          </a:xfrm>
          <a:prstGeom prst="rect">
            <a:avLst/>
          </a:prstGeom>
          <a:noFill/>
        </p:spPr>
        <p:txBody>
          <a:bodyPr wrap="none" rtlCol="0">
            <a:spAutoFit/>
          </a:bodyPr>
          <a:lstStyle/>
          <a:p>
            <a:r>
              <a:rPr lang="en-US" dirty="0"/>
              <a:t>Candidate departure</a:t>
            </a:r>
          </a:p>
          <a:p>
            <a:r>
              <a:rPr lang="en-US" dirty="0"/>
              <a:t>point on circle 1</a:t>
            </a:r>
          </a:p>
        </p:txBody>
      </p:sp>
      <p:sp>
        <p:nvSpPr>
          <p:cNvPr id="60" name="TextBox 59">
            <a:extLst>
              <a:ext uri="{FF2B5EF4-FFF2-40B4-BE49-F238E27FC236}">
                <a16:creationId xmlns:a16="http://schemas.microsoft.com/office/drawing/2014/main" id="{6F77FBD2-7C94-434F-705E-D1C7998004EF}"/>
              </a:ext>
            </a:extLst>
          </p:cNvPr>
          <p:cNvSpPr txBox="1"/>
          <p:nvPr/>
        </p:nvSpPr>
        <p:spPr>
          <a:xfrm>
            <a:off x="8662020" y="4542854"/>
            <a:ext cx="2254207" cy="646331"/>
          </a:xfrm>
          <a:prstGeom prst="rect">
            <a:avLst/>
          </a:prstGeom>
          <a:noFill/>
        </p:spPr>
        <p:txBody>
          <a:bodyPr wrap="none" rtlCol="0">
            <a:spAutoFit/>
          </a:bodyPr>
          <a:lstStyle/>
          <a:p>
            <a:r>
              <a:rPr lang="en-US" dirty="0"/>
              <a:t>Candidate departure</a:t>
            </a:r>
          </a:p>
          <a:p>
            <a:r>
              <a:rPr lang="en-US" dirty="0"/>
              <a:t>point on circle 1</a:t>
            </a:r>
          </a:p>
        </p:txBody>
      </p:sp>
      <p:cxnSp>
        <p:nvCxnSpPr>
          <p:cNvPr id="61" name="Straight Arrow Connector 60">
            <a:extLst>
              <a:ext uri="{FF2B5EF4-FFF2-40B4-BE49-F238E27FC236}">
                <a16:creationId xmlns:a16="http://schemas.microsoft.com/office/drawing/2014/main" id="{A2DF5AF0-7850-FABB-57C1-C809ED02B470}"/>
              </a:ext>
            </a:extLst>
          </p:cNvPr>
          <p:cNvCxnSpPr>
            <a:cxnSpLocks/>
          </p:cNvCxnSpPr>
          <p:nvPr/>
        </p:nvCxnSpPr>
        <p:spPr>
          <a:xfrm flipV="1">
            <a:off x="9630454" y="3011365"/>
            <a:ext cx="0" cy="587755"/>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6DFEA265-5D3B-D54A-19C0-416A6A505AA8}"/>
              </a:ext>
            </a:extLst>
          </p:cNvPr>
          <p:cNvCxnSpPr>
            <a:cxnSpLocks/>
          </p:cNvCxnSpPr>
          <p:nvPr/>
        </p:nvCxnSpPr>
        <p:spPr>
          <a:xfrm>
            <a:off x="1903774" y="3516997"/>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07A933E-799F-B26B-4A82-B7F9DD9E10F3}"/>
              </a:ext>
            </a:extLst>
          </p:cNvPr>
          <p:cNvCxnSpPr>
            <a:cxnSpLocks/>
          </p:cNvCxnSpPr>
          <p:nvPr/>
        </p:nvCxnSpPr>
        <p:spPr>
          <a:xfrm>
            <a:off x="6554052" y="3659223"/>
            <a:ext cx="0" cy="58593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051572AD-4393-1956-38F2-D392DDC1EC20}"/>
              </a:ext>
            </a:extLst>
          </p:cNvPr>
          <p:cNvCxnSpPr>
            <a:cxnSpLocks/>
          </p:cNvCxnSpPr>
          <p:nvPr/>
        </p:nvCxnSpPr>
        <p:spPr>
          <a:xfrm flipV="1">
            <a:off x="5104174" y="2961607"/>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9750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4615F7-0291-4069-6DD9-4F514B6E3AC8}"/>
              </a:ext>
            </a:extLst>
          </p:cNvPr>
          <p:cNvSpPr>
            <a:spLocks noGrp="1"/>
          </p:cNvSpPr>
          <p:nvPr>
            <p:ph type="title"/>
          </p:nvPr>
        </p:nvSpPr>
        <p:spPr/>
        <p:txBody>
          <a:bodyPr/>
          <a:lstStyle/>
          <a:p>
            <a:r>
              <a:rPr lang="en-US" dirty="0"/>
              <a:t>C0 continuity conditions</a:t>
            </a:r>
          </a:p>
        </p:txBody>
      </p:sp>
      <p:sp>
        <p:nvSpPr>
          <p:cNvPr id="5" name="Text Placeholder 4">
            <a:extLst>
              <a:ext uri="{FF2B5EF4-FFF2-40B4-BE49-F238E27FC236}">
                <a16:creationId xmlns:a16="http://schemas.microsoft.com/office/drawing/2014/main" id="{29950D75-AE71-79CA-18F7-8C6C678BEFD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56275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2821-2E7E-10F9-F91A-F6592DE61B07}"/>
              </a:ext>
            </a:extLst>
          </p:cNvPr>
          <p:cNvSpPr>
            <a:spLocks noGrp="1"/>
          </p:cNvSpPr>
          <p:nvPr>
            <p:ph type="title"/>
          </p:nvPr>
        </p:nvSpPr>
        <p:spPr/>
        <p:txBody>
          <a:bodyPr>
            <a:normAutofit fontScale="90000"/>
          </a:bodyPr>
          <a:lstStyle/>
          <a:p>
            <a:r>
              <a:rPr lang="en-US" dirty="0"/>
              <a:t>For C0 continuity, the arcs must intersect. In order for the arcs to intersect, the circles must intersect.</a:t>
            </a:r>
          </a:p>
        </p:txBody>
      </p:sp>
      <p:sp>
        <p:nvSpPr>
          <p:cNvPr id="3" name="Content Placeholder 2">
            <a:extLst>
              <a:ext uri="{FF2B5EF4-FFF2-40B4-BE49-F238E27FC236}">
                <a16:creationId xmlns:a16="http://schemas.microsoft.com/office/drawing/2014/main" id="{EC658AC6-9336-C189-FF37-EEF124AFFF58}"/>
              </a:ext>
            </a:extLst>
          </p:cNvPr>
          <p:cNvSpPr>
            <a:spLocks noGrp="1"/>
          </p:cNvSpPr>
          <p:nvPr>
            <p:ph idx="1"/>
          </p:nvPr>
        </p:nvSpPr>
        <p:spPr/>
        <p:txBody>
          <a:bodyPr/>
          <a:lstStyle/>
          <a:p>
            <a:pPr marL="0" indent="0">
              <a:buNone/>
            </a:pPr>
            <a:r>
              <a:rPr lang="en-US" dirty="0"/>
              <a:t>Note: C0 continuity does not depend on the rotation direction of the circles. The circles simply must intersect</a:t>
            </a:r>
          </a:p>
        </p:txBody>
      </p:sp>
      <p:grpSp>
        <p:nvGrpSpPr>
          <p:cNvPr id="4" name="Group 3">
            <a:extLst>
              <a:ext uri="{FF2B5EF4-FFF2-40B4-BE49-F238E27FC236}">
                <a16:creationId xmlns:a16="http://schemas.microsoft.com/office/drawing/2014/main" id="{1B7DC8EA-B561-A388-05F2-2C902BDD4478}"/>
              </a:ext>
            </a:extLst>
          </p:cNvPr>
          <p:cNvGrpSpPr/>
          <p:nvPr/>
        </p:nvGrpSpPr>
        <p:grpSpPr>
          <a:xfrm>
            <a:off x="1112466" y="3025348"/>
            <a:ext cx="1828800" cy="1828800"/>
            <a:chOff x="2053244" y="2951018"/>
            <a:chExt cx="1828800" cy="1828800"/>
          </a:xfrm>
          <a:solidFill>
            <a:schemeClr val="bg1"/>
          </a:solidFill>
        </p:grpSpPr>
        <p:sp>
          <p:nvSpPr>
            <p:cNvPr id="5" name="Oval 4">
              <a:extLst>
                <a:ext uri="{FF2B5EF4-FFF2-40B4-BE49-F238E27FC236}">
                  <a16:creationId xmlns:a16="http://schemas.microsoft.com/office/drawing/2014/main" id="{49C4DC98-42EC-F0BA-F377-3B1A69C10570}"/>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6" name="Straight Connector 5">
              <a:extLst>
                <a:ext uri="{FF2B5EF4-FFF2-40B4-BE49-F238E27FC236}">
                  <a16:creationId xmlns:a16="http://schemas.microsoft.com/office/drawing/2014/main" id="{63927CF4-1CD6-295C-4353-4B25B8224501}"/>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3AA9A68-38DB-BD03-F2F1-8650BB050FAF}"/>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0D957B6D-7115-F285-810F-9B4C138C7A25}"/>
              </a:ext>
            </a:extLst>
          </p:cNvPr>
          <p:cNvGrpSpPr/>
          <p:nvPr/>
        </p:nvGrpSpPr>
        <p:grpSpPr>
          <a:xfrm>
            <a:off x="2484066" y="3037817"/>
            <a:ext cx="1828800" cy="1828800"/>
            <a:chOff x="3514899" y="2951018"/>
            <a:chExt cx="1828800" cy="1828800"/>
          </a:xfrm>
          <a:solidFill>
            <a:schemeClr val="bg1"/>
          </a:solidFill>
        </p:grpSpPr>
        <p:sp>
          <p:nvSpPr>
            <p:cNvPr id="9" name="Oval 8">
              <a:extLst>
                <a:ext uri="{FF2B5EF4-FFF2-40B4-BE49-F238E27FC236}">
                  <a16:creationId xmlns:a16="http://schemas.microsoft.com/office/drawing/2014/main" id="{EE441B56-5E87-47FA-D70E-EEDB3E406F49}"/>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5FA4368F-D303-B606-8647-EF7E1447BE07}"/>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BDC9769-8DA4-04F1-3898-246F18FB7CB6}"/>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9E7B95EA-E35D-31F2-0E00-DC7A35FE159C}"/>
              </a:ext>
            </a:extLst>
          </p:cNvPr>
          <p:cNvCxnSpPr>
            <a:cxnSpLocks/>
          </p:cNvCxnSpPr>
          <p:nvPr/>
        </p:nvCxnSpPr>
        <p:spPr>
          <a:xfrm>
            <a:off x="1112466" y="3952217"/>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E3679AFE-6FA0-F15E-5471-8F79FDD883C6}"/>
              </a:ext>
            </a:extLst>
          </p:cNvPr>
          <p:cNvCxnSpPr>
            <a:cxnSpLocks/>
          </p:cNvCxnSpPr>
          <p:nvPr/>
        </p:nvCxnSpPr>
        <p:spPr>
          <a:xfrm flipV="1">
            <a:off x="4312866" y="3396827"/>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grpSp>
        <p:nvGrpSpPr>
          <p:cNvPr id="14" name="Group 13">
            <a:extLst>
              <a:ext uri="{FF2B5EF4-FFF2-40B4-BE49-F238E27FC236}">
                <a16:creationId xmlns:a16="http://schemas.microsoft.com/office/drawing/2014/main" id="{2B0D1C6F-14C2-C33F-AB7C-FB18DBE02F6C}"/>
              </a:ext>
            </a:extLst>
          </p:cNvPr>
          <p:cNvGrpSpPr/>
          <p:nvPr/>
        </p:nvGrpSpPr>
        <p:grpSpPr>
          <a:xfrm>
            <a:off x="5754805" y="3034140"/>
            <a:ext cx="1828800" cy="1828800"/>
            <a:chOff x="2053244" y="2951018"/>
            <a:chExt cx="1828800" cy="1828800"/>
          </a:xfrm>
          <a:solidFill>
            <a:schemeClr val="bg1"/>
          </a:solidFill>
        </p:grpSpPr>
        <p:sp>
          <p:nvSpPr>
            <p:cNvPr id="15" name="Oval 14">
              <a:extLst>
                <a:ext uri="{FF2B5EF4-FFF2-40B4-BE49-F238E27FC236}">
                  <a16:creationId xmlns:a16="http://schemas.microsoft.com/office/drawing/2014/main" id="{19CD98C2-C5A8-FDC2-50D2-A742B55A8793}"/>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16" name="Straight Connector 15">
              <a:extLst>
                <a:ext uri="{FF2B5EF4-FFF2-40B4-BE49-F238E27FC236}">
                  <a16:creationId xmlns:a16="http://schemas.microsoft.com/office/drawing/2014/main" id="{6A66D849-F562-B7CE-66D5-E47861F2F6AB}"/>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8E26E9A-FF72-F78E-B016-B3172BF67716}"/>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F750345A-BEA0-85B3-A5D4-0589C184C997}"/>
              </a:ext>
            </a:extLst>
          </p:cNvPr>
          <p:cNvGrpSpPr/>
          <p:nvPr/>
        </p:nvGrpSpPr>
        <p:grpSpPr>
          <a:xfrm>
            <a:off x="7126405" y="3046609"/>
            <a:ext cx="1828800" cy="1828800"/>
            <a:chOff x="3514899" y="2951018"/>
            <a:chExt cx="1828800" cy="1828800"/>
          </a:xfrm>
          <a:solidFill>
            <a:schemeClr val="bg1"/>
          </a:solidFill>
        </p:grpSpPr>
        <p:sp>
          <p:nvSpPr>
            <p:cNvPr id="19" name="Oval 18">
              <a:extLst>
                <a:ext uri="{FF2B5EF4-FFF2-40B4-BE49-F238E27FC236}">
                  <a16:creationId xmlns:a16="http://schemas.microsoft.com/office/drawing/2014/main" id="{7D4D4D4D-EFDF-C05C-D50E-A8E3D7759105}"/>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20" name="Straight Connector 19">
              <a:extLst>
                <a:ext uri="{FF2B5EF4-FFF2-40B4-BE49-F238E27FC236}">
                  <a16:creationId xmlns:a16="http://schemas.microsoft.com/office/drawing/2014/main" id="{54771A37-7985-57A2-0897-4A51783B9962}"/>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324111A-C4F8-FE7F-9655-04D2FA9E874A}"/>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648AF5E3-2A94-84EF-3AED-2E8C8063D8C0}"/>
              </a:ext>
            </a:extLst>
          </p:cNvPr>
          <p:cNvCxnSpPr>
            <a:cxnSpLocks/>
          </p:cNvCxnSpPr>
          <p:nvPr/>
        </p:nvCxnSpPr>
        <p:spPr>
          <a:xfrm>
            <a:off x="5754805" y="3961009"/>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12C11198-2EDE-80BE-EEFE-0C399327D9B5}"/>
              </a:ext>
            </a:extLst>
          </p:cNvPr>
          <p:cNvCxnSpPr>
            <a:cxnSpLocks/>
          </p:cNvCxnSpPr>
          <p:nvPr/>
        </p:nvCxnSpPr>
        <p:spPr>
          <a:xfrm flipH="1">
            <a:off x="8924192" y="3948541"/>
            <a:ext cx="31013" cy="759740"/>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8" name="Freeform: Shape 27">
            <a:extLst>
              <a:ext uri="{FF2B5EF4-FFF2-40B4-BE49-F238E27FC236}">
                <a16:creationId xmlns:a16="http://schemas.microsoft.com/office/drawing/2014/main" id="{101C7DB6-74F4-73F3-5996-16050422BAFA}"/>
              </a:ext>
            </a:extLst>
          </p:cNvPr>
          <p:cNvSpPr/>
          <p:nvPr/>
        </p:nvSpPr>
        <p:spPr>
          <a:xfrm>
            <a:off x="1771650" y="4589585"/>
            <a:ext cx="2101824" cy="298938"/>
          </a:xfrm>
          <a:custGeom>
            <a:avLst/>
            <a:gdLst>
              <a:gd name="connsiteX0" fmla="*/ 0 w 2101824"/>
              <a:gd name="connsiteY0" fmla="*/ 237392 h 298938"/>
              <a:gd name="connsiteX1" fmla="*/ 21981 w 2101824"/>
              <a:gd name="connsiteY1" fmla="*/ 250580 h 298938"/>
              <a:gd name="connsiteX2" fmla="*/ 131885 w 2101824"/>
              <a:gd name="connsiteY2" fmla="*/ 263769 h 298938"/>
              <a:gd name="connsiteX3" fmla="*/ 536331 w 2101824"/>
              <a:gd name="connsiteY3" fmla="*/ 259373 h 298938"/>
              <a:gd name="connsiteX4" fmla="*/ 580292 w 2101824"/>
              <a:gd name="connsiteY4" fmla="*/ 246184 h 298938"/>
              <a:gd name="connsiteX5" fmla="*/ 637442 w 2101824"/>
              <a:gd name="connsiteY5" fmla="*/ 232996 h 298938"/>
              <a:gd name="connsiteX6" fmla="*/ 756138 w 2101824"/>
              <a:gd name="connsiteY6" fmla="*/ 171450 h 298938"/>
              <a:gd name="connsiteX7" fmla="*/ 800100 w 2101824"/>
              <a:gd name="connsiteY7" fmla="*/ 123092 h 298938"/>
              <a:gd name="connsiteX8" fmla="*/ 839665 w 2101824"/>
              <a:gd name="connsiteY8" fmla="*/ 96715 h 298938"/>
              <a:gd name="connsiteX9" fmla="*/ 874835 w 2101824"/>
              <a:gd name="connsiteY9" fmla="*/ 65942 h 298938"/>
              <a:gd name="connsiteX10" fmla="*/ 910004 w 2101824"/>
              <a:gd name="connsiteY10" fmla="*/ 26377 h 298938"/>
              <a:gd name="connsiteX11" fmla="*/ 945173 w 2101824"/>
              <a:gd name="connsiteY11" fmla="*/ 0 h 298938"/>
              <a:gd name="connsiteX12" fmla="*/ 971550 w 2101824"/>
              <a:gd name="connsiteY12" fmla="*/ 21980 h 298938"/>
              <a:gd name="connsiteX13" fmla="*/ 993531 w 2101824"/>
              <a:gd name="connsiteY13" fmla="*/ 43961 h 298938"/>
              <a:gd name="connsiteX14" fmla="*/ 1050681 w 2101824"/>
              <a:gd name="connsiteY14" fmla="*/ 74734 h 298938"/>
              <a:gd name="connsiteX15" fmla="*/ 1112227 w 2101824"/>
              <a:gd name="connsiteY15" fmla="*/ 118696 h 298938"/>
              <a:gd name="connsiteX16" fmla="*/ 1129812 w 2101824"/>
              <a:gd name="connsiteY16" fmla="*/ 131884 h 298938"/>
              <a:gd name="connsiteX17" fmla="*/ 1164981 w 2101824"/>
              <a:gd name="connsiteY17" fmla="*/ 145073 h 298938"/>
              <a:gd name="connsiteX18" fmla="*/ 1191358 w 2101824"/>
              <a:gd name="connsiteY18" fmla="*/ 162657 h 298938"/>
              <a:gd name="connsiteX19" fmla="*/ 1230923 w 2101824"/>
              <a:gd name="connsiteY19" fmla="*/ 180242 h 298938"/>
              <a:gd name="connsiteX20" fmla="*/ 1252904 w 2101824"/>
              <a:gd name="connsiteY20" fmla="*/ 197827 h 298938"/>
              <a:gd name="connsiteX21" fmla="*/ 1305658 w 2101824"/>
              <a:gd name="connsiteY21" fmla="*/ 224203 h 298938"/>
              <a:gd name="connsiteX22" fmla="*/ 1323242 w 2101824"/>
              <a:gd name="connsiteY22" fmla="*/ 232996 h 298938"/>
              <a:gd name="connsiteX23" fmla="*/ 1349619 w 2101824"/>
              <a:gd name="connsiteY23" fmla="*/ 250580 h 298938"/>
              <a:gd name="connsiteX24" fmla="*/ 1397977 w 2101824"/>
              <a:gd name="connsiteY24" fmla="*/ 263769 h 298938"/>
              <a:gd name="connsiteX25" fmla="*/ 1485900 w 2101824"/>
              <a:gd name="connsiteY25" fmla="*/ 290146 h 298938"/>
              <a:gd name="connsiteX26" fmla="*/ 1516673 w 2101824"/>
              <a:gd name="connsiteY26" fmla="*/ 298938 h 298938"/>
              <a:gd name="connsiteX27" fmla="*/ 1683727 w 2101824"/>
              <a:gd name="connsiteY27" fmla="*/ 281353 h 298938"/>
              <a:gd name="connsiteX28" fmla="*/ 1718896 w 2101824"/>
              <a:gd name="connsiteY28" fmla="*/ 272561 h 298938"/>
              <a:gd name="connsiteX29" fmla="*/ 1771650 w 2101824"/>
              <a:gd name="connsiteY29" fmla="*/ 263769 h 298938"/>
              <a:gd name="connsiteX30" fmla="*/ 1802423 w 2101824"/>
              <a:gd name="connsiteY30" fmla="*/ 250580 h 298938"/>
              <a:gd name="connsiteX31" fmla="*/ 1859573 w 2101824"/>
              <a:gd name="connsiteY31" fmla="*/ 237392 h 298938"/>
              <a:gd name="connsiteX32" fmla="*/ 1943100 w 2101824"/>
              <a:gd name="connsiteY32" fmla="*/ 215411 h 298938"/>
              <a:gd name="connsiteX33" fmla="*/ 2017835 w 2101824"/>
              <a:gd name="connsiteY33" fmla="*/ 193430 h 298938"/>
              <a:gd name="connsiteX34" fmla="*/ 2070588 w 2101824"/>
              <a:gd name="connsiteY34" fmla="*/ 180242 h 298938"/>
              <a:gd name="connsiteX35" fmla="*/ 2022231 w 2101824"/>
              <a:gd name="connsiteY35" fmla="*/ 158261 h 298938"/>
              <a:gd name="connsiteX36" fmla="*/ 2017835 w 2101824"/>
              <a:gd name="connsiteY36" fmla="*/ 180242 h 298938"/>
              <a:gd name="connsiteX37" fmla="*/ 2039815 w 2101824"/>
              <a:gd name="connsiteY37" fmla="*/ 202223 h 298938"/>
              <a:gd name="connsiteX38" fmla="*/ 2053004 w 2101824"/>
              <a:gd name="connsiteY38" fmla="*/ 224203 h 298938"/>
              <a:gd name="connsiteX39" fmla="*/ 2057400 w 2101824"/>
              <a:gd name="connsiteY39" fmla="*/ 250580 h 298938"/>
              <a:gd name="connsiteX40" fmla="*/ 2079381 w 2101824"/>
              <a:gd name="connsiteY40" fmla="*/ 281353 h 298938"/>
              <a:gd name="connsiteX41" fmla="*/ 2088173 w 2101824"/>
              <a:gd name="connsiteY41" fmla="*/ 298938 h 298938"/>
              <a:gd name="connsiteX42" fmla="*/ 2092569 w 2101824"/>
              <a:gd name="connsiteY42" fmla="*/ 206619 h 298938"/>
              <a:gd name="connsiteX43" fmla="*/ 2079381 w 2101824"/>
              <a:gd name="connsiteY43" fmla="*/ 189034 h 298938"/>
              <a:gd name="connsiteX44" fmla="*/ 2079381 w 2101824"/>
              <a:gd name="connsiteY44" fmla="*/ 162657 h 298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2101824" h="298938">
                <a:moveTo>
                  <a:pt x="0" y="237392"/>
                </a:moveTo>
                <a:cubicBezTo>
                  <a:pt x="7327" y="241788"/>
                  <a:pt x="13825" y="248031"/>
                  <a:pt x="21981" y="250580"/>
                </a:cubicBezTo>
                <a:cubicBezTo>
                  <a:pt x="53395" y="260397"/>
                  <a:pt x="100671" y="261540"/>
                  <a:pt x="131885" y="263769"/>
                </a:cubicBezTo>
                <a:lnTo>
                  <a:pt x="536331" y="259373"/>
                </a:lnTo>
                <a:cubicBezTo>
                  <a:pt x="551618" y="258773"/>
                  <a:pt x="565488" y="250046"/>
                  <a:pt x="580292" y="246184"/>
                </a:cubicBezTo>
                <a:cubicBezTo>
                  <a:pt x="599210" y="241249"/>
                  <a:pt x="618392" y="237392"/>
                  <a:pt x="637442" y="232996"/>
                </a:cubicBezTo>
                <a:cubicBezTo>
                  <a:pt x="725021" y="176327"/>
                  <a:pt x="683756" y="193164"/>
                  <a:pt x="756138" y="171450"/>
                </a:cubicBezTo>
                <a:cubicBezTo>
                  <a:pt x="771978" y="150331"/>
                  <a:pt x="776131" y="143066"/>
                  <a:pt x="800100" y="123092"/>
                </a:cubicBezTo>
                <a:cubicBezTo>
                  <a:pt x="825211" y="102166"/>
                  <a:pt x="817948" y="118432"/>
                  <a:pt x="839665" y="96715"/>
                </a:cubicBezTo>
                <a:cubicBezTo>
                  <a:pt x="873242" y="63138"/>
                  <a:pt x="828774" y="93577"/>
                  <a:pt x="874835" y="65942"/>
                </a:cubicBezTo>
                <a:cubicBezTo>
                  <a:pt x="891192" y="16868"/>
                  <a:pt x="870610" y="57892"/>
                  <a:pt x="910004" y="26377"/>
                </a:cubicBezTo>
                <a:cubicBezTo>
                  <a:pt x="948839" y="-4691"/>
                  <a:pt x="907231" y="9485"/>
                  <a:pt x="945173" y="0"/>
                </a:cubicBezTo>
                <a:cubicBezTo>
                  <a:pt x="953965" y="7327"/>
                  <a:pt x="963081" y="14281"/>
                  <a:pt x="971550" y="21980"/>
                </a:cubicBezTo>
                <a:cubicBezTo>
                  <a:pt x="979217" y="28950"/>
                  <a:pt x="985318" y="37643"/>
                  <a:pt x="993531" y="43961"/>
                </a:cubicBezTo>
                <a:cubicBezTo>
                  <a:pt x="1019041" y="63585"/>
                  <a:pt x="1025198" y="64541"/>
                  <a:pt x="1050681" y="74734"/>
                </a:cubicBezTo>
                <a:cubicBezTo>
                  <a:pt x="1095202" y="119258"/>
                  <a:pt x="1030535" y="57430"/>
                  <a:pt x="1112227" y="118696"/>
                </a:cubicBezTo>
                <a:cubicBezTo>
                  <a:pt x="1118089" y="123092"/>
                  <a:pt x="1123259" y="128607"/>
                  <a:pt x="1129812" y="131884"/>
                </a:cubicBezTo>
                <a:cubicBezTo>
                  <a:pt x="1141010" y="137483"/>
                  <a:pt x="1153783" y="139474"/>
                  <a:pt x="1164981" y="145073"/>
                </a:cubicBezTo>
                <a:cubicBezTo>
                  <a:pt x="1174432" y="149799"/>
                  <a:pt x="1182034" y="157684"/>
                  <a:pt x="1191358" y="162657"/>
                </a:cubicBezTo>
                <a:cubicBezTo>
                  <a:pt x="1204092" y="169449"/>
                  <a:pt x="1218392" y="173081"/>
                  <a:pt x="1230923" y="180242"/>
                </a:cubicBezTo>
                <a:cubicBezTo>
                  <a:pt x="1239070" y="184897"/>
                  <a:pt x="1244816" y="193070"/>
                  <a:pt x="1252904" y="197827"/>
                </a:cubicBezTo>
                <a:cubicBezTo>
                  <a:pt x="1269850" y="207795"/>
                  <a:pt x="1288073" y="215411"/>
                  <a:pt x="1305658" y="224203"/>
                </a:cubicBezTo>
                <a:cubicBezTo>
                  <a:pt x="1311519" y="227134"/>
                  <a:pt x="1317789" y="229361"/>
                  <a:pt x="1323242" y="232996"/>
                </a:cubicBezTo>
                <a:cubicBezTo>
                  <a:pt x="1332034" y="238857"/>
                  <a:pt x="1339848" y="246557"/>
                  <a:pt x="1349619" y="250580"/>
                </a:cubicBezTo>
                <a:cubicBezTo>
                  <a:pt x="1365069" y="256942"/>
                  <a:pt x="1381931" y="259111"/>
                  <a:pt x="1397977" y="263769"/>
                </a:cubicBezTo>
                <a:lnTo>
                  <a:pt x="1485900" y="290146"/>
                </a:lnTo>
                <a:cubicBezTo>
                  <a:pt x="1496129" y="293177"/>
                  <a:pt x="1516673" y="298938"/>
                  <a:pt x="1516673" y="298938"/>
                </a:cubicBezTo>
                <a:cubicBezTo>
                  <a:pt x="1572358" y="293076"/>
                  <a:pt x="1628205" y="288595"/>
                  <a:pt x="1683727" y="281353"/>
                </a:cubicBezTo>
                <a:cubicBezTo>
                  <a:pt x="1695709" y="279790"/>
                  <a:pt x="1707047" y="274931"/>
                  <a:pt x="1718896" y="272561"/>
                </a:cubicBezTo>
                <a:cubicBezTo>
                  <a:pt x="1736377" y="269065"/>
                  <a:pt x="1754065" y="266700"/>
                  <a:pt x="1771650" y="263769"/>
                </a:cubicBezTo>
                <a:cubicBezTo>
                  <a:pt x="1781908" y="259373"/>
                  <a:pt x="1791734" y="253787"/>
                  <a:pt x="1802423" y="250580"/>
                </a:cubicBezTo>
                <a:cubicBezTo>
                  <a:pt x="1821149" y="244962"/>
                  <a:pt x="1840606" y="242134"/>
                  <a:pt x="1859573" y="237392"/>
                </a:cubicBezTo>
                <a:cubicBezTo>
                  <a:pt x="1887504" y="230409"/>
                  <a:pt x="1915480" y="223535"/>
                  <a:pt x="1943100" y="215411"/>
                </a:cubicBezTo>
                <a:cubicBezTo>
                  <a:pt x="1968012" y="208084"/>
                  <a:pt x="1992643" y="199728"/>
                  <a:pt x="2017835" y="193430"/>
                </a:cubicBezTo>
                <a:lnTo>
                  <a:pt x="2070588" y="180242"/>
                </a:lnTo>
                <a:cubicBezTo>
                  <a:pt x="2031274" y="160585"/>
                  <a:pt x="2047853" y="166802"/>
                  <a:pt x="2022231" y="158261"/>
                </a:cubicBezTo>
                <a:cubicBezTo>
                  <a:pt x="2002381" y="138411"/>
                  <a:pt x="1963586" y="93441"/>
                  <a:pt x="2017835" y="180242"/>
                </a:cubicBezTo>
                <a:cubicBezTo>
                  <a:pt x="2023327" y="189029"/>
                  <a:pt x="2033342" y="194132"/>
                  <a:pt x="2039815" y="202223"/>
                </a:cubicBezTo>
                <a:cubicBezTo>
                  <a:pt x="2045153" y="208895"/>
                  <a:pt x="2048608" y="216876"/>
                  <a:pt x="2053004" y="224203"/>
                </a:cubicBezTo>
                <a:cubicBezTo>
                  <a:pt x="2054469" y="232995"/>
                  <a:pt x="2053665" y="242487"/>
                  <a:pt x="2057400" y="250580"/>
                </a:cubicBezTo>
                <a:cubicBezTo>
                  <a:pt x="2062683" y="262025"/>
                  <a:pt x="2072613" y="270718"/>
                  <a:pt x="2079381" y="281353"/>
                </a:cubicBezTo>
                <a:cubicBezTo>
                  <a:pt x="2082899" y="286882"/>
                  <a:pt x="2085242" y="293076"/>
                  <a:pt x="2088173" y="298938"/>
                </a:cubicBezTo>
                <a:cubicBezTo>
                  <a:pt x="2106090" y="263103"/>
                  <a:pt x="2105098" y="272398"/>
                  <a:pt x="2092569" y="206619"/>
                </a:cubicBezTo>
                <a:cubicBezTo>
                  <a:pt x="2091198" y="199421"/>
                  <a:pt x="2081486" y="196052"/>
                  <a:pt x="2079381" y="189034"/>
                </a:cubicBezTo>
                <a:cubicBezTo>
                  <a:pt x="2076855" y="180612"/>
                  <a:pt x="2079381" y="171449"/>
                  <a:pt x="2079381" y="162657"/>
                </a:cubicBezTo>
              </a:path>
            </a:pathLst>
          </a:cu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8DED405-C320-3B5B-342C-05F020F25B31}"/>
              </a:ext>
            </a:extLst>
          </p:cNvPr>
          <p:cNvSpPr/>
          <p:nvPr/>
        </p:nvSpPr>
        <p:spPr>
          <a:xfrm>
            <a:off x="5947996" y="3559974"/>
            <a:ext cx="1441939" cy="1328549"/>
          </a:xfrm>
          <a:custGeom>
            <a:avLst/>
            <a:gdLst>
              <a:gd name="connsiteX0" fmla="*/ 0 w 1441939"/>
              <a:gd name="connsiteY0" fmla="*/ 994441 h 1328549"/>
              <a:gd name="connsiteX1" fmla="*/ 206619 w 1441939"/>
              <a:gd name="connsiteY1" fmla="*/ 1179080 h 1328549"/>
              <a:gd name="connsiteX2" fmla="*/ 246185 w 1441939"/>
              <a:gd name="connsiteY2" fmla="*/ 1201061 h 1328549"/>
              <a:gd name="connsiteX3" fmla="*/ 285750 w 1441939"/>
              <a:gd name="connsiteY3" fmla="*/ 1227438 h 1328549"/>
              <a:gd name="connsiteX4" fmla="*/ 382466 w 1441939"/>
              <a:gd name="connsiteY4" fmla="*/ 1267003 h 1328549"/>
              <a:gd name="connsiteX5" fmla="*/ 404446 w 1441939"/>
              <a:gd name="connsiteY5" fmla="*/ 1275795 h 1328549"/>
              <a:gd name="connsiteX6" fmla="*/ 435219 w 1441939"/>
              <a:gd name="connsiteY6" fmla="*/ 1284588 h 1328549"/>
              <a:gd name="connsiteX7" fmla="*/ 470389 w 1441939"/>
              <a:gd name="connsiteY7" fmla="*/ 1297776 h 1328549"/>
              <a:gd name="connsiteX8" fmla="*/ 509954 w 1441939"/>
              <a:gd name="connsiteY8" fmla="*/ 1302172 h 1328549"/>
              <a:gd name="connsiteX9" fmla="*/ 672612 w 1441939"/>
              <a:gd name="connsiteY9" fmla="*/ 1315361 h 1328549"/>
              <a:gd name="connsiteX10" fmla="*/ 716573 w 1441939"/>
              <a:gd name="connsiteY10" fmla="*/ 1324153 h 1328549"/>
              <a:gd name="connsiteX11" fmla="*/ 760535 w 1441939"/>
              <a:gd name="connsiteY11" fmla="*/ 1328549 h 1328549"/>
              <a:gd name="connsiteX12" fmla="*/ 967154 w 1441939"/>
              <a:gd name="connsiteY12" fmla="*/ 1324153 h 1328549"/>
              <a:gd name="connsiteX13" fmla="*/ 1037492 w 1441939"/>
              <a:gd name="connsiteY13" fmla="*/ 1302172 h 1328549"/>
              <a:gd name="connsiteX14" fmla="*/ 1063869 w 1441939"/>
              <a:gd name="connsiteY14" fmla="*/ 1297776 h 1328549"/>
              <a:gd name="connsiteX15" fmla="*/ 1085850 w 1441939"/>
              <a:gd name="connsiteY15" fmla="*/ 1288984 h 1328549"/>
              <a:gd name="connsiteX16" fmla="*/ 1112227 w 1441939"/>
              <a:gd name="connsiteY16" fmla="*/ 1280191 h 1328549"/>
              <a:gd name="connsiteX17" fmla="*/ 1143000 w 1441939"/>
              <a:gd name="connsiteY17" fmla="*/ 1267003 h 1328549"/>
              <a:gd name="connsiteX18" fmla="*/ 1169377 w 1441939"/>
              <a:gd name="connsiteY18" fmla="*/ 1262607 h 1328549"/>
              <a:gd name="connsiteX19" fmla="*/ 1213339 w 1441939"/>
              <a:gd name="connsiteY19" fmla="*/ 1240626 h 1328549"/>
              <a:gd name="connsiteX20" fmla="*/ 1239716 w 1441939"/>
              <a:gd name="connsiteY20" fmla="*/ 1218645 h 1328549"/>
              <a:gd name="connsiteX21" fmla="*/ 1288073 w 1441939"/>
              <a:gd name="connsiteY21" fmla="*/ 1196664 h 1328549"/>
              <a:gd name="connsiteX22" fmla="*/ 1314450 w 1441939"/>
              <a:gd name="connsiteY22" fmla="*/ 1174684 h 1328549"/>
              <a:gd name="connsiteX23" fmla="*/ 1340827 w 1441939"/>
              <a:gd name="connsiteY23" fmla="*/ 1161495 h 1328549"/>
              <a:gd name="connsiteX24" fmla="*/ 1384789 w 1441939"/>
              <a:gd name="connsiteY24" fmla="*/ 1130722 h 1328549"/>
              <a:gd name="connsiteX25" fmla="*/ 1397977 w 1441939"/>
              <a:gd name="connsiteY25" fmla="*/ 1113138 h 1328549"/>
              <a:gd name="connsiteX26" fmla="*/ 1411166 w 1441939"/>
              <a:gd name="connsiteY26" fmla="*/ 1099949 h 1328549"/>
              <a:gd name="connsiteX27" fmla="*/ 1441939 w 1441939"/>
              <a:gd name="connsiteY27" fmla="*/ 1047195 h 1328549"/>
              <a:gd name="connsiteX28" fmla="*/ 1437542 w 1441939"/>
              <a:gd name="connsiteY28" fmla="*/ 1029611 h 1328549"/>
              <a:gd name="connsiteX29" fmla="*/ 1415562 w 1441939"/>
              <a:gd name="connsiteY29" fmla="*/ 1025214 h 1328549"/>
              <a:gd name="connsiteX30" fmla="*/ 1371600 w 1441939"/>
              <a:gd name="connsiteY30" fmla="*/ 1012026 h 1328549"/>
              <a:gd name="connsiteX31" fmla="*/ 1358412 w 1441939"/>
              <a:gd name="connsiteY31" fmla="*/ 998838 h 1328549"/>
              <a:gd name="connsiteX32" fmla="*/ 1336431 w 1441939"/>
              <a:gd name="connsiteY32" fmla="*/ 985649 h 1328549"/>
              <a:gd name="connsiteX33" fmla="*/ 1292469 w 1441939"/>
              <a:gd name="connsiteY33" fmla="*/ 937291 h 1328549"/>
              <a:gd name="connsiteX34" fmla="*/ 1261696 w 1441939"/>
              <a:gd name="connsiteY34" fmla="*/ 919707 h 1328549"/>
              <a:gd name="connsiteX35" fmla="*/ 1248508 w 1441939"/>
              <a:gd name="connsiteY35" fmla="*/ 910914 h 1328549"/>
              <a:gd name="connsiteX36" fmla="*/ 1191358 w 1441939"/>
              <a:gd name="connsiteY36" fmla="*/ 853764 h 1328549"/>
              <a:gd name="connsiteX37" fmla="*/ 1094642 w 1441939"/>
              <a:gd name="connsiteY37" fmla="*/ 730672 h 1328549"/>
              <a:gd name="connsiteX38" fmla="*/ 1077058 w 1441939"/>
              <a:gd name="connsiteY38" fmla="*/ 660334 h 1328549"/>
              <a:gd name="connsiteX39" fmla="*/ 1063869 w 1441939"/>
              <a:gd name="connsiteY39" fmla="*/ 633957 h 1328549"/>
              <a:gd name="connsiteX40" fmla="*/ 1055077 w 1441939"/>
              <a:gd name="connsiteY40" fmla="*/ 611976 h 1328549"/>
              <a:gd name="connsiteX41" fmla="*/ 1050681 w 1441939"/>
              <a:gd name="connsiteY41" fmla="*/ 576807 h 1328549"/>
              <a:gd name="connsiteX42" fmla="*/ 1041889 w 1441939"/>
              <a:gd name="connsiteY42" fmla="*/ 541638 h 1328549"/>
              <a:gd name="connsiteX43" fmla="*/ 1068266 w 1441939"/>
              <a:gd name="connsiteY43" fmla="*/ 365791 h 1328549"/>
              <a:gd name="connsiteX44" fmla="*/ 1077058 w 1441939"/>
              <a:gd name="connsiteY44" fmla="*/ 313038 h 1328549"/>
              <a:gd name="connsiteX45" fmla="*/ 1094642 w 1441939"/>
              <a:gd name="connsiteY45" fmla="*/ 282264 h 1328549"/>
              <a:gd name="connsiteX46" fmla="*/ 1125416 w 1441939"/>
              <a:gd name="connsiteY46" fmla="*/ 229511 h 1328549"/>
              <a:gd name="connsiteX47" fmla="*/ 1138604 w 1441939"/>
              <a:gd name="connsiteY47" fmla="*/ 198738 h 1328549"/>
              <a:gd name="connsiteX48" fmla="*/ 1173773 w 1441939"/>
              <a:gd name="connsiteY48" fmla="*/ 172361 h 1328549"/>
              <a:gd name="connsiteX49" fmla="*/ 1200150 w 1441939"/>
              <a:gd name="connsiteY49" fmla="*/ 154776 h 1328549"/>
              <a:gd name="connsiteX50" fmla="*/ 1266092 w 1441939"/>
              <a:gd name="connsiteY50" fmla="*/ 80041 h 1328549"/>
              <a:gd name="connsiteX51" fmla="*/ 1279281 w 1441939"/>
              <a:gd name="connsiteY51" fmla="*/ 53664 h 1328549"/>
              <a:gd name="connsiteX52" fmla="*/ 1296866 w 1441939"/>
              <a:gd name="connsiteY52" fmla="*/ 31684 h 1328549"/>
              <a:gd name="connsiteX53" fmla="*/ 1305658 w 1441939"/>
              <a:gd name="connsiteY53" fmla="*/ 14099 h 1328549"/>
              <a:gd name="connsiteX54" fmla="*/ 1314450 w 1441939"/>
              <a:gd name="connsiteY54" fmla="*/ 911 h 1328549"/>
              <a:gd name="connsiteX55" fmla="*/ 1213339 w 1441939"/>
              <a:gd name="connsiteY55" fmla="*/ 5307 h 1328549"/>
              <a:gd name="connsiteX56" fmla="*/ 1182566 w 1441939"/>
              <a:gd name="connsiteY56" fmla="*/ 14099 h 1328549"/>
              <a:gd name="connsiteX57" fmla="*/ 1151792 w 1441939"/>
              <a:gd name="connsiteY57" fmla="*/ 18495 h 1328549"/>
              <a:gd name="connsiteX58" fmla="*/ 1208942 w 1441939"/>
              <a:gd name="connsiteY58" fmla="*/ 66853 h 1328549"/>
              <a:gd name="connsiteX59" fmla="*/ 1235319 w 1441939"/>
              <a:gd name="connsiteY59" fmla="*/ 84438 h 1328549"/>
              <a:gd name="connsiteX60" fmla="*/ 1266092 w 1441939"/>
              <a:gd name="connsiteY60" fmla="*/ 102022 h 1328549"/>
              <a:gd name="connsiteX61" fmla="*/ 1314450 w 1441939"/>
              <a:gd name="connsiteY61" fmla="*/ 132795 h 1328549"/>
              <a:gd name="connsiteX62" fmla="*/ 1336431 w 1441939"/>
              <a:gd name="connsiteY62" fmla="*/ 137191 h 1328549"/>
              <a:gd name="connsiteX63" fmla="*/ 1340827 w 1441939"/>
              <a:gd name="connsiteY63" fmla="*/ 49268 h 1328549"/>
              <a:gd name="connsiteX64" fmla="*/ 1358412 w 1441939"/>
              <a:gd name="connsiteY64" fmla="*/ 9703 h 1328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41939" h="1328549">
                <a:moveTo>
                  <a:pt x="0" y="994441"/>
                </a:moveTo>
                <a:cubicBezTo>
                  <a:pt x="62118" y="1093831"/>
                  <a:pt x="21719" y="1037686"/>
                  <a:pt x="206619" y="1179080"/>
                </a:cubicBezTo>
                <a:cubicBezTo>
                  <a:pt x="218604" y="1188245"/>
                  <a:pt x="233311" y="1193194"/>
                  <a:pt x="246185" y="1201061"/>
                </a:cubicBezTo>
                <a:cubicBezTo>
                  <a:pt x="259710" y="1209326"/>
                  <a:pt x="271951" y="1219639"/>
                  <a:pt x="285750" y="1227438"/>
                </a:cubicBezTo>
                <a:cubicBezTo>
                  <a:pt x="364198" y="1271779"/>
                  <a:pt x="321833" y="1248347"/>
                  <a:pt x="382466" y="1267003"/>
                </a:cubicBezTo>
                <a:cubicBezTo>
                  <a:pt x="390008" y="1269324"/>
                  <a:pt x="396960" y="1273300"/>
                  <a:pt x="404446" y="1275795"/>
                </a:cubicBezTo>
                <a:cubicBezTo>
                  <a:pt x="414567" y="1279169"/>
                  <a:pt x="425098" y="1281214"/>
                  <a:pt x="435219" y="1284588"/>
                </a:cubicBezTo>
                <a:cubicBezTo>
                  <a:pt x="447097" y="1288547"/>
                  <a:pt x="458201" y="1294908"/>
                  <a:pt x="470389" y="1297776"/>
                </a:cubicBezTo>
                <a:cubicBezTo>
                  <a:pt x="483306" y="1300815"/>
                  <a:pt x="496766" y="1300707"/>
                  <a:pt x="509954" y="1302172"/>
                </a:cubicBezTo>
                <a:cubicBezTo>
                  <a:pt x="589857" y="1325001"/>
                  <a:pt x="501878" y="1302555"/>
                  <a:pt x="672612" y="1315361"/>
                </a:cubicBezTo>
                <a:cubicBezTo>
                  <a:pt x="687514" y="1316479"/>
                  <a:pt x="701794" y="1321936"/>
                  <a:pt x="716573" y="1324153"/>
                </a:cubicBezTo>
                <a:cubicBezTo>
                  <a:pt x="731137" y="1326338"/>
                  <a:pt x="745881" y="1327084"/>
                  <a:pt x="760535" y="1328549"/>
                </a:cubicBezTo>
                <a:lnTo>
                  <a:pt x="967154" y="1324153"/>
                </a:lnTo>
                <a:cubicBezTo>
                  <a:pt x="991608" y="1321824"/>
                  <a:pt x="1013262" y="1306210"/>
                  <a:pt x="1037492" y="1302172"/>
                </a:cubicBezTo>
                <a:lnTo>
                  <a:pt x="1063869" y="1297776"/>
                </a:lnTo>
                <a:cubicBezTo>
                  <a:pt x="1071196" y="1294845"/>
                  <a:pt x="1078434" y="1291681"/>
                  <a:pt x="1085850" y="1288984"/>
                </a:cubicBezTo>
                <a:cubicBezTo>
                  <a:pt x="1094560" y="1285817"/>
                  <a:pt x="1103577" y="1283518"/>
                  <a:pt x="1112227" y="1280191"/>
                </a:cubicBezTo>
                <a:cubicBezTo>
                  <a:pt x="1122643" y="1276185"/>
                  <a:pt x="1132334" y="1270285"/>
                  <a:pt x="1143000" y="1267003"/>
                </a:cubicBezTo>
                <a:cubicBezTo>
                  <a:pt x="1151519" y="1264382"/>
                  <a:pt x="1160585" y="1264072"/>
                  <a:pt x="1169377" y="1262607"/>
                </a:cubicBezTo>
                <a:cubicBezTo>
                  <a:pt x="1188963" y="1254772"/>
                  <a:pt x="1195774" y="1253401"/>
                  <a:pt x="1213339" y="1240626"/>
                </a:cubicBezTo>
                <a:cubicBezTo>
                  <a:pt x="1222595" y="1233894"/>
                  <a:pt x="1229969" y="1224643"/>
                  <a:pt x="1239716" y="1218645"/>
                </a:cubicBezTo>
                <a:cubicBezTo>
                  <a:pt x="1246832" y="1214266"/>
                  <a:pt x="1277936" y="1203760"/>
                  <a:pt x="1288073" y="1196664"/>
                </a:cubicBezTo>
                <a:cubicBezTo>
                  <a:pt x="1297449" y="1190101"/>
                  <a:pt x="1304927" y="1181032"/>
                  <a:pt x="1314450" y="1174684"/>
                </a:cubicBezTo>
                <a:cubicBezTo>
                  <a:pt x="1322629" y="1169231"/>
                  <a:pt x="1332774" y="1167132"/>
                  <a:pt x="1340827" y="1161495"/>
                </a:cubicBezTo>
                <a:cubicBezTo>
                  <a:pt x="1402167" y="1118558"/>
                  <a:pt x="1307353" y="1169441"/>
                  <a:pt x="1384789" y="1130722"/>
                </a:cubicBezTo>
                <a:cubicBezTo>
                  <a:pt x="1389185" y="1124861"/>
                  <a:pt x="1393209" y="1118701"/>
                  <a:pt x="1397977" y="1113138"/>
                </a:cubicBezTo>
                <a:cubicBezTo>
                  <a:pt x="1402023" y="1108417"/>
                  <a:pt x="1407509" y="1104977"/>
                  <a:pt x="1411166" y="1099949"/>
                </a:cubicBezTo>
                <a:cubicBezTo>
                  <a:pt x="1427453" y="1077554"/>
                  <a:pt x="1431309" y="1068454"/>
                  <a:pt x="1441939" y="1047195"/>
                </a:cubicBezTo>
                <a:cubicBezTo>
                  <a:pt x="1440473" y="1041334"/>
                  <a:pt x="1442183" y="1033479"/>
                  <a:pt x="1437542" y="1029611"/>
                </a:cubicBezTo>
                <a:cubicBezTo>
                  <a:pt x="1431802" y="1024828"/>
                  <a:pt x="1422782" y="1027139"/>
                  <a:pt x="1415562" y="1025214"/>
                </a:cubicBezTo>
                <a:cubicBezTo>
                  <a:pt x="1400779" y="1021272"/>
                  <a:pt x="1386254" y="1016422"/>
                  <a:pt x="1371600" y="1012026"/>
                </a:cubicBezTo>
                <a:cubicBezTo>
                  <a:pt x="1367204" y="1007630"/>
                  <a:pt x="1363385" y="1002568"/>
                  <a:pt x="1358412" y="998838"/>
                </a:cubicBezTo>
                <a:cubicBezTo>
                  <a:pt x="1351576" y="993711"/>
                  <a:pt x="1342678" y="991479"/>
                  <a:pt x="1336431" y="985649"/>
                </a:cubicBezTo>
                <a:cubicBezTo>
                  <a:pt x="1320505" y="970785"/>
                  <a:pt x="1307873" y="952695"/>
                  <a:pt x="1292469" y="937291"/>
                </a:cubicBezTo>
                <a:cubicBezTo>
                  <a:pt x="1285327" y="930149"/>
                  <a:pt x="1269743" y="924305"/>
                  <a:pt x="1261696" y="919707"/>
                </a:cubicBezTo>
                <a:cubicBezTo>
                  <a:pt x="1257109" y="917086"/>
                  <a:pt x="1252904" y="913845"/>
                  <a:pt x="1248508" y="910914"/>
                </a:cubicBezTo>
                <a:cubicBezTo>
                  <a:pt x="1228373" y="860578"/>
                  <a:pt x="1256050" y="918456"/>
                  <a:pt x="1191358" y="853764"/>
                </a:cubicBezTo>
                <a:cubicBezTo>
                  <a:pt x="1132284" y="794690"/>
                  <a:pt x="1128163" y="784305"/>
                  <a:pt x="1094642" y="730672"/>
                </a:cubicBezTo>
                <a:cubicBezTo>
                  <a:pt x="1089566" y="700217"/>
                  <a:pt x="1089657" y="693931"/>
                  <a:pt x="1077058" y="660334"/>
                </a:cubicBezTo>
                <a:cubicBezTo>
                  <a:pt x="1073606" y="651130"/>
                  <a:pt x="1067937" y="642906"/>
                  <a:pt x="1063869" y="633957"/>
                </a:cubicBezTo>
                <a:cubicBezTo>
                  <a:pt x="1060604" y="626773"/>
                  <a:pt x="1058008" y="619303"/>
                  <a:pt x="1055077" y="611976"/>
                </a:cubicBezTo>
                <a:cubicBezTo>
                  <a:pt x="1053612" y="600253"/>
                  <a:pt x="1052858" y="588419"/>
                  <a:pt x="1050681" y="576807"/>
                </a:cubicBezTo>
                <a:cubicBezTo>
                  <a:pt x="1048454" y="564930"/>
                  <a:pt x="1041563" y="553717"/>
                  <a:pt x="1041889" y="541638"/>
                </a:cubicBezTo>
                <a:cubicBezTo>
                  <a:pt x="1046020" y="388792"/>
                  <a:pt x="1048050" y="458784"/>
                  <a:pt x="1068266" y="365791"/>
                </a:cubicBezTo>
                <a:cubicBezTo>
                  <a:pt x="1072053" y="348371"/>
                  <a:pt x="1071690" y="330037"/>
                  <a:pt x="1077058" y="313038"/>
                </a:cubicBezTo>
                <a:cubicBezTo>
                  <a:pt x="1080616" y="301772"/>
                  <a:pt x="1089646" y="292970"/>
                  <a:pt x="1094642" y="282264"/>
                </a:cubicBezTo>
                <a:cubicBezTo>
                  <a:pt x="1118118" y="231958"/>
                  <a:pt x="1094094" y="260831"/>
                  <a:pt x="1125416" y="229511"/>
                </a:cubicBezTo>
                <a:cubicBezTo>
                  <a:pt x="1129812" y="219253"/>
                  <a:pt x="1132613" y="208153"/>
                  <a:pt x="1138604" y="198738"/>
                </a:cubicBezTo>
                <a:cubicBezTo>
                  <a:pt x="1151008" y="179245"/>
                  <a:pt x="1156533" y="182705"/>
                  <a:pt x="1173773" y="172361"/>
                </a:cubicBezTo>
                <a:cubicBezTo>
                  <a:pt x="1182834" y="166924"/>
                  <a:pt x="1192252" y="161796"/>
                  <a:pt x="1200150" y="154776"/>
                </a:cubicBezTo>
                <a:cubicBezTo>
                  <a:pt x="1238690" y="120518"/>
                  <a:pt x="1247069" y="114916"/>
                  <a:pt x="1266092" y="80041"/>
                </a:cubicBezTo>
                <a:cubicBezTo>
                  <a:pt x="1270799" y="71411"/>
                  <a:pt x="1274003" y="61957"/>
                  <a:pt x="1279281" y="53664"/>
                </a:cubicBezTo>
                <a:cubicBezTo>
                  <a:pt x="1284319" y="45748"/>
                  <a:pt x="1291661" y="39491"/>
                  <a:pt x="1296866" y="31684"/>
                </a:cubicBezTo>
                <a:cubicBezTo>
                  <a:pt x="1300501" y="26231"/>
                  <a:pt x="1302407" y="19789"/>
                  <a:pt x="1305658" y="14099"/>
                </a:cubicBezTo>
                <a:cubicBezTo>
                  <a:pt x="1308279" y="9512"/>
                  <a:pt x="1319710" y="1412"/>
                  <a:pt x="1314450" y="911"/>
                </a:cubicBezTo>
                <a:cubicBezTo>
                  <a:pt x="1280866" y="-2287"/>
                  <a:pt x="1247043" y="3842"/>
                  <a:pt x="1213339" y="5307"/>
                </a:cubicBezTo>
                <a:cubicBezTo>
                  <a:pt x="1203081" y="8238"/>
                  <a:pt x="1192997" y="11864"/>
                  <a:pt x="1182566" y="14099"/>
                </a:cubicBezTo>
                <a:cubicBezTo>
                  <a:pt x="1172434" y="16270"/>
                  <a:pt x="1147158" y="9227"/>
                  <a:pt x="1151792" y="18495"/>
                </a:cubicBezTo>
                <a:cubicBezTo>
                  <a:pt x="1162952" y="40815"/>
                  <a:pt x="1188179" y="53010"/>
                  <a:pt x="1208942" y="66853"/>
                </a:cubicBezTo>
                <a:cubicBezTo>
                  <a:pt x="1217734" y="72715"/>
                  <a:pt x="1226319" y="78900"/>
                  <a:pt x="1235319" y="84438"/>
                </a:cubicBezTo>
                <a:cubicBezTo>
                  <a:pt x="1245381" y="90630"/>
                  <a:pt x="1256125" y="95679"/>
                  <a:pt x="1266092" y="102022"/>
                </a:cubicBezTo>
                <a:cubicBezTo>
                  <a:pt x="1290892" y="117803"/>
                  <a:pt x="1280922" y="118825"/>
                  <a:pt x="1314450" y="132795"/>
                </a:cubicBezTo>
                <a:cubicBezTo>
                  <a:pt x="1321347" y="135669"/>
                  <a:pt x="1329104" y="135726"/>
                  <a:pt x="1336431" y="137191"/>
                </a:cubicBezTo>
                <a:cubicBezTo>
                  <a:pt x="1337896" y="107883"/>
                  <a:pt x="1335285" y="78084"/>
                  <a:pt x="1340827" y="49268"/>
                </a:cubicBezTo>
                <a:cubicBezTo>
                  <a:pt x="1360850" y="-54853"/>
                  <a:pt x="1358412" y="64279"/>
                  <a:pt x="1358412" y="9703"/>
                </a:cubicBezTo>
              </a:path>
            </a:pathLst>
          </a:custGeom>
          <a:noFill/>
          <a:ln w="635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682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EF49-0BD2-5148-167C-17911A8B177A}"/>
              </a:ext>
            </a:extLst>
          </p:cNvPr>
          <p:cNvSpPr>
            <a:spLocks noGrp="1"/>
          </p:cNvSpPr>
          <p:nvPr>
            <p:ph type="title"/>
          </p:nvPr>
        </p:nvSpPr>
        <p:spPr/>
        <p:txBody>
          <a:bodyPr/>
          <a:lstStyle/>
          <a:p>
            <a:r>
              <a:rPr lang="en-US" dirty="0"/>
              <a:t>To intersect, the circles must be close to each other</a:t>
            </a:r>
          </a:p>
        </p:txBody>
      </p:sp>
      <p:sp>
        <p:nvSpPr>
          <p:cNvPr id="3" name="Content Placeholder 2">
            <a:extLst>
              <a:ext uri="{FF2B5EF4-FFF2-40B4-BE49-F238E27FC236}">
                <a16:creationId xmlns:a16="http://schemas.microsoft.com/office/drawing/2014/main" id="{849E24F4-E945-A85B-CCD9-A6E199D10312}"/>
              </a:ext>
            </a:extLst>
          </p:cNvPr>
          <p:cNvSpPr>
            <a:spLocks noGrp="1"/>
          </p:cNvSpPr>
          <p:nvPr>
            <p:ph idx="1"/>
          </p:nvPr>
        </p:nvSpPr>
        <p:spPr/>
        <p:txBody>
          <a:bodyPr/>
          <a:lstStyle/>
          <a:p>
            <a:pPr marL="0" indent="0">
              <a:buNone/>
            </a:pPr>
            <a:r>
              <a:rPr lang="en-US" dirty="0"/>
              <a:t>Close means that d12 must be less than r1+r2, or </a:t>
            </a:r>
            <a:br>
              <a:rPr lang="en-US" dirty="0"/>
            </a:br>
            <a:br>
              <a:rPr lang="en-US" dirty="0"/>
            </a:br>
            <a:r>
              <a:rPr lang="en-US" dirty="0"/>
              <a:t>d12&lt;r1 + r2</a:t>
            </a:r>
          </a:p>
        </p:txBody>
      </p:sp>
      <p:grpSp>
        <p:nvGrpSpPr>
          <p:cNvPr id="4" name="Group 3">
            <a:extLst>
              <a:ext uri="{FF2B5EF4-FFF2-40B4-BE49-F238E27FC236}">
                <a16:creationId xmlns:a16="http://schemas.microsoft.com/office/drawing/2014/main" id="{4BB6F9DB-A458-402A-D55F-513A595180D3}"/>
              </a:ext>
            </a:extLst>
          </p:cNvPr>
          <p:cNvGrpSpPr/>
          <p:nvPr/>
        </p:nvGrpSpPr>
        <p:grpSpPr>
          <a:xfrm>
            <a:off x="3376485" y="2664863"/>
            <a:ext cx="1828800" cy="1828800"/>
            <a:chOff x="2053244" y="2951018"/>
            <a:chExt cx="1828800" cy="1828800"/>
          </a:xfrm>
          <a:solidFill>
            <a:schemeClr val="bg1"/>
          </a:solidFill>
        </p:grpSpPr>
        <p:sp>
          <p:nvSpPr>
            <p:cNvPr id="5" name="Oval 4">
              <a:extLst>
                <a:ext uri="{FF2B5EF4-FFF2-40B4-BE49-F238E27FC236}">
                  <a16:creationId xmlns:a16="http://schemas.microsoft.com/office/drawing/2014/main" id="{1AF2C490-274E-9B43-61DD-25E492DF2526}"/>
                </a:ext>
              </a:extLst>
            </p:cNvPr>
            <p:cNvSpPr/>
            <p:nvPr/>
          </p:nvSpPr>
          <p:spPr>
            <a:xfrm>
              <a:off x="2053244" y="2951018"/>
              <a:ext cx="1828800" cy="1828800"/>
            </a:xfrm>
            <a:prstGeom prst="ellipse">
              <a:avLst/>
            </a:prstGeom>
            <a:grp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Start, 1</a:t>
              </a:r>
              <a:br>
                <a:rPr lang="en-US" dirty="0"/>
              </a:br>
              <a:br>
                <a:rPr lang="en-US" dirty="0"/>
              </a:br>
              <a:endParaRPr lang="en-US" dirty="0"/>
            </a:p>
          </p:txBody>
        </p:sp>
        <p:cxnSp>
          <p:nvCxnSpPr>
            <p:cNvPr id="6" name="Straight Connector 5">
              <a:extLst>
                <a:ext uri="{FF2B5EF4-FFF2-40B4-BE49-F238E27FC236}">
                  <a16:creationId xmlns:a16="http://schemas.microsoft.com/office/drawing/2014/main" id="{CADCB6FE-A41E-6853-9193-27CF4DEB87CA}"/>
                </a:ext>
              </a:extLst>
            </p:cNvPr>
            <p:cNvCxnSpPr>
              <a:cxnSpLocks/>
            </p:cNvCxnSpPr>
            <p:nvPr/>
          </p:nvCxnSpPr>
          <p:spPr>
            <a:xfrm>
              <a:off x="2967644"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10963D14-A562-172F-47AE-71FD208D3EBE}"/>
                </a:ext>
              </a:extLst>
            </p:cNvPr>
            <p:cNvCxnSpPr>
              <a:cxnSpLocks/>
            </p:cNvCxnSpPr>
            <p:nvPr/>
          </p:nvCxnSpPr>
          <p:spPr>
            <a:xfrm rot="16200000">
              <a:off x="2967644"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A130A8AF-2B23-AE6E-4028-A3B3F85E2A77}"/>
              </a:ext>
            </a:extLst>
          </p:cNvPr>
          <p:cNvGrpSpPr/>
          <p:nvPr/>
        </p:nvGrpSpPr>
        <p:grpSpPr>
          <a:xfrm>
            <a:off x="4748085" y="2677332"/>
            <a:ext cx="1828800" cy="1828800"/>
            <a:chOff x="3514899" y="2951018"/>
            <a:chExt cx="1828800" cy="1828800"/>
          </a:xfrm>
          <a:solidFill>
            <a:schemeClr val="bg1"/>
          </a:solidFill>
        </p:grpSpPr>
        <p:sp>
          <p:nvSpPr>
            <p:cNvPr id="9" name="Oval 8">
              <a:extLst>
                <a:ext uri="{FF2B5EF4-FFF2-40B4-BE49-F238E27FC236}">
                  <a16:creationId xmlns:a16="http://schemas.microsoft.com/office/drawing/2014/main" id="{C605D199-CAAB-7D38-3CB6-BBB806F294CC}"/>
                </a:ext>
              </a:extLst>
            </p:cNvPr>
            <p:cNvSpPr/>
            <p:nvPr/>
          </p:nvSpPr>
          <p:spPr>
            <a:xfrm>
              <a:off x="3514899" y="2951018"/>
              <a:ext cx="1828800" cy="1828800"/>
            </a:xfrm>
            <a:prstGeom prst="ellipse">
              <a:avLst/>
            </a:prstGeom>
            <a:grp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End, 2</a:t>
              </a:r>
              <a:br>
                <a:rPr lang="en-US" dirty="0"/>
              </a:br>
              <a:br>
                <a:rPr lang="en-US" dirty="0"/>
              </a:br>
              <a:endParaRPr lang="en-US" dirty="0"/>
            </a:p>
          </p:txBody>
        </p:sp>
        <p:cxnSp>
          <p:nvCxnSpPr>
            <p:cNvPr id="10" name="Straight Connector 9">
              <a:extLst>
                <a:ext uri="{FF2B5EF4-FFF2-40B4-BE49-F238E27FC236}">
                  <a16:creationId xmlns:a16="http://schemas.microsoft.com/office/drawing/2014/main" id="{1581EC96-5337-94D5-D5EB-8004CC8A334F}"/>
                </a:ext>
              </a:extLst>
            </p:cNvPr>
            <p:cNvCxnSpPr>
              <a:cxnSpLocks/>
            </p:cNvCxnSpPr>
            <p:nvPr/>
          </p:nvCxnSpPr>
          <p:spPr>
            <a:xfrm>
              <a:off x="4429299" y="3728258"/>
              <a:ext cx="0" cy="274320"/>
            </a:xfrm>
            <a:prstGeom prst="line">
              <a:avLst/>
            </a:prstGeom>
            <a:grpFill/>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2D77B93-F9EA-DA49-3EAD-3461A7DA7A52}"/>
                </a:ext>
              </a:extLst>
            </p:cNvPr>
            <p:cNvCxnSpPr>
              <a:cxnSpLocks/>
            </p:cNvCxnSpPr>
            <p:nvPr/>
          </p:nvCxnSpPr>
          <p:spPr>
            <a:xfrm rot="16200000">
              <a:off x="4429299" y="3728259"/>
              <a:ext cx="0" cy="274320"/>
            </a:xfrm>
            <a:prstGeom prst="line">
              <a:avLst/>
            </a:prstGeom>
            <a:grpFill/>
          </p:spPr>
          <p:style>
            <a:lnRef idx="2">
              <a:schemeClr val="accent1"/>
            </a:lnRef>
            <a:fillRef idx="0">
              <a:schemeClr val="accent1"/>
            </a:fillRef>
            <a:effectRef idx="1">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22407810-3B60-5A8D-77D0-636E0BA93ABF}"/>
              </a:ext>
            </a:extLst>
          </p:cNvPr>
          <p:cNvCxnSpPr>
            <a:cxnSpLocks/>
          </p:cNvCxnSpPr>
          <p:nvPr/>
        </p:nvCxnSpPr>
        <p:spPr>
          <a:xfrm>
            <a:off x="3376485" y="3591732"/>
            <a:ext cx="0" cy="58901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0C380C6-7386-2DA8-1429-49C3668E1497}"/>
              </a:ext>
            </a:extLst>
          </p:cNvPr>
          <p:cNvCxnSpPr>
            <a:cxnSpLocks/>
          </p:cNvCxnSpPr>
          <p:nvPr/>
        </p:nvCxnSpPr>
        <p:spPr>
          <a:xfrm flipV="1">
            <a:off x="6576885" y="3036342"/>
            <a:ext cx="0" cy="542922"/>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4E7BDE7E-5837-B4F1-65D5-A26D776A9A9D}"/>
              </a:ext>
            </a:extLst>
          </p:cNvPr>
          <p:cNvCxnSpPr/>
          <p:nvPr/>
        </p:nvCxnSpPr>
        <p:spPr>
          <a:xfrm flipV="1">
            <a:off x="4382965" y="3716423"/>
            <a:ext cx="1195754" cy="33496"/>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FDAD3BF-C88A-BDA5-F441-B5740636028B}"/>
              </a:ext>
            </a:extLst>
          </p:cNvPr>
          <p:cNvSpPr txBox="1"/>
          <p:nvPr/>
        </p:nvSpPr>
        <p:spPr>
          <a:xfrm>
            <a:off x="4830630" y="3752459"/>
            <a:ext cx="561372" cy="369332"/>
          </a:xfrm>
          <a:prstGeom prst="rect">
            <a:avLst/>
          </a:prstGeom>
          <a:noFill/>
        </p:spPr>
        <p:txBody>
          <a:bodyPr wrap="none" rtlCol="0">
            <a:spAutoFit/>
          </a:bodyPr>
          <a:lstStyle/>
          <a:p>
            <a:r>
              <a:rPr lang="en-US" dirty="0"/>
              <a:t>d12</a:t>
            </a:r>
          </a:p>
        </p:txBody>
      </p:sp>
    </p:spTree>
    <p:extLst>
      <p:ext uri="{BB962C8B-B14F-4D97-AF65-F5344CB8AC3E}">
        <p14:creationId xmlns:p14="http://schemas.microsoft.com/office/powerpoint/2010/main" val="18456680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2618</TotalTime>
  <Words>1196</Words>
  <Application>Microsoft Office PowerPoint</Application>
  <PresentationFormat>Widescreen</PresentationFormat>
  <Paragraphs>167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Continuity in Arc Connections</vt:lpstr>
      <vt:lpstr>There are 3 types of continuity commonly used on roads </vt:lpstr>
      <vt:lpstr>This presentation will show that the requirements for continuity are related to the radii, r1 and r2, and signed distance between the centers of circles 1 and 2, d12</vt:lpstr>
      <vt:lpstr>We define the signed distance from 1 to 2, d12, as the center-center distance between a starting circle (green) and ending circle (red). </vt:lpstr>
      <vt:lpstr>The sign is necessary because there are often 2 possible continuity solutions, but only one will be valid</vt:lpstr>
      <vt:lpstr>So, to determine the sign of the distance between centers, we need to know the candidate departure point on arc1. The best estimate for this is usually the end of arc1.</vt:lpstr>
      <vt:lpstr>C0 continuity conditions</vt:lpstr>
      <vt:lpstr>For C0 continuity, the arcs must intersect. In order for the arcs to intersect, the circles must intersect.</vt:lpstr>
      <vt:lpstr>To intersect, the circles must be close to each other</vt:lpstr>
      <vt:lpstr>As well, circle 1 cannot be inside circle 2 or circle 2 inside circle 1</vt:lpstr>
      <vt:lpstr>If we plot these conditions using in r2 on the x-axis, and d12 on the y-axis, they form lines defining a region</vt:lpstr>
      <vt:lpstr>Notice that, if we have a situation where arc2 is not feasibly C0 connected to arc1, the diagram indicates which direction to modify, and by how much, to create feasibility</vt:lpstr>
      <vt:lpstr>C1 continuity conditions</vt:lpstr>
      <vt:lpstr>For C1 continuity, the arcs must allow a tangent line between them. If the arcs intersect, the traversal direction around the arc (CW or CCW) must be the same.</vt:lpstr>
      <vt:lpstr>As well, for any tangents, circle 1 cannot be inside circle 2 or circle 2 inside circle 1</vt:lpstr>
      <vt:lpstr>If we plot these conditions using in r2 on the x-axis, and d12 on the y-axis, they form lines defining a region</vt:lpstr>
      <vt:lpstr>C2 continuity conditions</vt:lpstr>
      <vt:lpstr>For C2 continuity, the arcs must connect by spirals. This is only possible if one arc is inside the other if the traversal direction around the arc (CW or CCW) is the same.</vt:lpstr>
      <vt:lpstr>If we plot these conditions using in r2 on the x-axis, and d12 on the y-axis, they form lines defining a region</vt:lpstr>
      <vt:lpstr>Note, of both arcs are oriented same direction, then C2 continuity covers exactly the OPPOSITE region as that for C1 continuity. Thus, for these arcs, it is impossible to design joints between arcs such that they can be both C1 and C2 continuous at same time.</vt:lpstr>
      <vt:lpstr>Other useful metrics</vt:lpstr>
      <vt:lpstr>There are often situations where 2 arcs are nearly the same, and it may be useful to measure the minimum change to merge them as 1 arc.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Brennan, Sean N</dc:creator>
  <cp:lastModifiedBy>Brennan, Sean N</cp:lastModifiedBy>
  <cp:revision>3</cp:revision>
  <dcterms:created xsi:type="dcterms:W3CDTF">2024-06-29T06:55:17Z</dcterms:created>
  <dcterms:modified xsi:type="dcterms:W3CDTF">2024-07-01T02:33:32Z</dcterms:modified>
</cp:coreProperties>
</file>