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6" r:id="rId3"/>
    <p:sldId id="265" r:id="rId4"/>
    <p:sldId id="258" r:id="rId5"/>
    <p:sldId id="257" r:id="rId6"/>
    <p:sldId id="267" r:id="rId7"/>
    <p:sldId id="259" r:id="rId8"/>
    <p:sldId id="350" r:id="rId9"/>
    <p:sldId id="347" r:id="rId10"/>
    <p:sldId id="346" r:id="rId11"/>
    <p:sldId id="341" r:id="rId12"/>
    <p:sldId id="342" r:id="rId13"/>
    <p:sldId id="348" r:id="rId14"/>
    <p:sldId id="349" r:id="rId15"/>
    <p:sldId id="343" r:id="rId16"/>
    <p:sldId id="261" r:id="rId17"/>
    <p:sldId id="262" r:id="rId18"/>
    <p:sldId id="4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1"/>
    <p:restoredTop sz="94674"/>
  </p:normalViewPr>
  <p:slideViewPr>
    <p:cSldViewPr snapToGrid="0" snapToObjects="1">
      <p:cViewPr varScale="1">
        <p:scale>
          <a:sx n="94" d="100"/>
          <a:sy n="94" d="100"/>
        </p:scale>
        <p:origin x="200"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DF825-5323-D349-BDF0-46DC36D46EC4}" type="datetimeFigureOut">
              <a:rPr lang="en-US" smtClean="0"/>
              <a:t>7/6/22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97FAE-2136-F54E-B195-D03C6ABCF8D8}" type="slidenum">
              <a:rPr lang="en-US" smtClean="0"/>
              <a:t>‹#›</a:t>
            </a:fld>
            <a:endParaRPr lang="en-US"/>
          </a:p>
        </p:txBody>
      </p:sp>
    </p:spTree>
    <p:extLst>
      <p:ext uri="{BB962C8B-B14F-4D97-AF65-F5344CB8AC3E}">
        <p14:creationId xmlns:p14="http://schemas.microsoft.com/office/powerpoint/2010/main" val="390472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www.goodtherapy.org</a:t>
            </a:r>
            <a:r>
              <a:rPr lang="en-US" dirty="0"/>
              <a:t>/blog/Labyrinth-as-Integration-Tool</a:t>
            </a:r>
          </a:p>
        </p:txBody>
      </p:sp>
      <p:sp>
        <p:nvSpPr>
          <p:cNvPr id="4" name="Slide Number Placeholder 3"/>
          <p:cNvSpPr>
            <a:spLocks noGrp="1"/>
          </p:cNvSpPr>
          <p:nvPr>
            <p:ph type="sldNum" sz="quarter" idx="5"/>
          </p:nvPr>
        </p:nvSpPr>
        <p:spPr/>
        <p:txBody>
          <a:bodyPr/>
          <a:lstStyle/>
          <a:p>
            <a:fld id="{15297FAE-2136-F54E-B195-D03C6ABCF8D8}" type="slidenum">
              <a:rPr lang="en-US" smtClean="0"/>
              <a:t>1</a:t>
            </a:fld>
            <a:endParaRPr lang="en-US"/>
          </a:p>
        </p:txBody>
      </p:sp>
    </p:spTree>
    <p:extLst>
      <p:ext uri="{BB962C8B-B14F-4D97-AF65-F5344CB8AC3E}">
        <p14:creationId xmlns:p14="http://schemas.microsoft.com/office/powerpoint/2010/main" val="406353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86B9-0DA8-F949-9B99-9B2869780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F29578-42CD-1444-9011-4CECCE7C5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8362EE-9518-3049-9AAE-1BF951AD4541}"/>
              </a:ext>
            </a:extLst>
          </p:cNvPr>
          <p:cNvSpPr>
            <a:spLocks noGrp="1"/>
          </p:cNvSpPr>
          <p:nvPr>
            <p:ph type="dt" sz="half" idx="10"/>
          </p:nvPr>
        </p:nvSpPr>
        <p:spPr/>
        <p:txBody>
          <a:bodyPr/>
          <a:lstStyle/>
          <a:p>
            <a:fld id="{41D168F9-4F14-CE4C-BEB0-4F7E570B9ED1}" type="datetime1">
              <a:rPr lang="en-US" smtClean="0"/>
              <a:t>7/6/22</a:t>
            </a:fld>
            <a:endParaRPr lang="en-US"/>
          </a:p>
        </p:txBody>
      </p:sp>
      <p:sp>
        <p:nvSpPr>
          <p:cNvPr id="5" name="Footer Placeholder 4">
            <a:extLst>
              <a:ext uri="{FF2B5EF4-FFF2-40B4-BE49-F238E27FC236}">
                <a16:creationId xmlns:a16="http://schemas.microsoft.com/office/drawing/2014/main" id="{F878EB12-0316-3447-B5DB-D5C181172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0E3EC-FBDC-5244-9081-9DEBB9EF8930}"/>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2669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2817-6E9E-5E45-B067-B41AB64C9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9BC37-647A-724D-AA64-B4FB0EF80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9EDD7-1E68-734A-BA7A-8FDD33C5D325}"/>
              </a:ext>
            </a:extLst>
          </p:cNvPr>
          <p:cNvSpPr>
            <a:spLocks noGrp="1"/>
          </p:cNvSpPr>
          <p:nvPr>
            <p:ph type="dt" sz="half" idx="10"/>
          </p:nvPr>
        </p:nvSpPr>
        <p:spPr/>
        <p:txBody>
          <a:bodyPr/>
          <a:lstStyle/>
          <a:p>
            <a:fld id="{F0EC59B2-AA25-F347-A058-D90CD58835A2}" type="datetime1">
              <a:rPr lang="en-US" smtClean="0"/>
              <a:t>7/6/22</a:t>
            </a:fld>
            <a:endParaRPr lang="en-US"/>
          </a:p>
        </p:txBody>
      </p:sp>
      <p:sp>
        <p:nvSpPr>
          <p:cNvPr id="5" name="Footer Placeholder 4">
            <a:extLst>
              <a:ext uri="{FF2B5EF4-FFF2-40B4-BE49-F238E27FC236}">
                <a16:creationId xmlns:a16="http://schemas.microsoft.com/office/drawing/2014/main" id="{36408733-8F68-334A-AC42-E015005FA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EA6D0-1D9B-6946-9F0A-0F3CDC4A5EFA}"/>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56861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A8A68-2442-514A-8673-3DC7F81C1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5E587-5526-7D4E-93A5-E835D87C2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E666C-026E-DB43-8E71-0C34D58ED2FD}"/>
              </a:ext>
            </a:extLst>
          </p:cNvPr>
          <p:cNvSpPr>
            <a:spLocks noGrp="1"/>
          </p:cNvSpPr>
          <p:nvPr>
            <p:ph type="dt" sz="half" idx="10"/>
          </p:nvPr>
        </p:nvSpPr>
        <p:spPr/>
        <p:txBody>
          <a:bodyPr/>
          <a:lstStyle/>
          <a:p>
            <a:fld id="{E168C5F4-0489-B846-9C9B-E08E0BCA5646}" type="datetime1">
              <a:rPr lang="en-US" smtClean="0"/>
              <a:t>7/6/22</a:t>
            </a:fld>
            <a:endParaRPr lang="en-US"/>
          </a:p>
        </p:txBody>
      </p:sp>
      <p:sp>
        <p:nvSpPr>
          <p:cNvPr id="5" name="Footer Placeholder 4">
            <a:extLst>
              <a:ext uri="{FF2B5EF4-FFF2-40B4-BE49-F238E27FC236}">
                <a16:creationId xmlns:a16="http://schemas.microsoft.com/office/drawing/2014/main" id="{6950507E-961B-FB41-AEE1-9CC4B5550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06E57-556C-B24D-8DB8-EB96C178CC22}"/>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565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C7FC-D129-8649-A106-4BC0A79F5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780F3-00E0-A44E-9169-4B5C9D77B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A2B5B-ABAD-9E4F-A575-3DD300728FD2}"/>
              </a:ext>
            </a:extLst>
          </p:cNvPr>
          <p:cNvSpPr>
            <a:spLocks noGrp="1"/>
          </p:cNvSpPr>
          <p:nvPr>
            <p:ph type="dt" sz="half" idx="10"/>
          </p:nvPr>
        </p:nvSpPr>
        <p:spPr/>
        <p:txBody>
          <a:bodyPr/>
          <a:lstStyle/>
          <a:p>
            <a:fld id="{89BFF4E7-4860-CD42-A957-6C2D83C5AFC0}" type="datetime1">
              <a:rPr lang="en-US" smtClean="0"/>
              <a:t>7/6/22</a:t>
            </a:fld>
            <a:endParaRPr lang="en-US"/>
          </a:p>
        </p:txBody>
      </p:sp>
      <p:sp>
        <p:nvSpPr>
          <p:cNvPr id="5" name="Footer Placeholder 4">
            <a:extLst>
              <a:ext uri="{FF2B5EF4-FFF2-40B4-BE49-F238E27FC236}">
                <a16:creationId xmlns:a16="http://schemas.microsoft.com/office/drawing/2014/main" id="{5B0CD7AD-6F26-2F4A-B457-ED900E117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1242D-FB5D-1042-B5F7-752F08F118B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5632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D812-91CC-1F46-952D-529DC8DAD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9D472C-D81E-6346-9861-91B58A78C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DCCB6-2426-C242-8247-794131592336}"/>
              </a:ext>
            </a:extLst>
          </p:cNvPr>
          <p:cNvSpPr>
            <a:spLocks noGrp="1"/>
          </p:cNvSpPr>
          <p:nvPr>
            <p:ph type="dt" sz="half" idx="10"/>
          </p:nvPr>
        </p:nvSpPr>
        <p:spPr/>
        <p:txBody>
          <a:bodyPr/>
          <a:lstStyle/>
          <a:p>
            <a:fld id="{4E226D8D-8E3F-2343-B4A2-4ACBC2AEDB3B}" type="datetime1">
              <a:rPr lang="en-US" smtClean="0"/>
              <a:t>7/6/22</a:t>
            </a:fld>
            <a:endParaRPr lang="en-US"/>
          </a:p>
        </p:txBody>
      </p:sp>
      <p:sp>
        <p:nvSpPr>
          <p:cNvPr id="5" name="Footer Placeholder 4">
            <a:extLst>
              <a:ext uri="{FF2B5EF4-FFF2-40B4-BE49-F238E27FC236}">
                <a16:creationId xmlns:a16="http://schemas.microsoft.com/office/drawing/2014/main" id="{EEC17EED-C318-1B41-8B6A-258EFE411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8CE1F-C54E-514C-A8F3-247F6CC9D99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93099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B2DB-8098-2A4A-8674-0248CEF3A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1F28A-D4CB-E447-A861-7C1E15F2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E1EF87-99EE-764E-9799-933195CE5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55E71-75B6-814E-9E88-4EE3D5F26CE0}"/>
              </a:ext>
            </a:extLst>
          </p:cNvPr>
          <p:cNvSpPr>
            <a:spLocks noGrp="1"/>
          </p:cNvSpPr>
          <p:nvPr>
            <p:ph type="dt" sz="half" idx="10"/>
          </p:nvPr>
        </p:nvSpPr>
        <p:spPr/>
        <p:txBody>
          <a:bodyPr/>
          <a:lstStyle/>
          <a:p>
            <a:fld id="{FE81521D-33D6-5644-B959-2910AA939011}" type="datetime1">
              <a:rPr lang="en-US" smtClean="0"/>
              <a:t>7/6/22</a:t>
            </a:fld>
            <a:endParaRPr lang="en-US"/>
          </a:p>
        </p:txBody>
      </p:sp>
      <p:sp>
        <p:nvSpPr>
          <p:cNvPr id="6" name="Footer Placeholder 5">
            <a:extLst>
              <a:ext uri="{FF2B5EF4-FFF2-40B4-BE49-F238E27FC236}">
                <a16:creationId xmlns:a16="http://schemas.microsoft.com/office/drawing/2014/main" id="{95FC3CD2-8B9E-D14A-B68B-117167D53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15489-E7EA-0A4D-B1DB-2B3D8448E001}"/>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1601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44E7-4ADD-D248-8199-A85C34DCAE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E24397-E3FB-484C-9408-F2D5DFFB6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7A306-55D1-6748-9228-F422D7ACB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13B6F-EE93-5745-AA73-72F88F53E9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3FB31-6C86-4849-8268-13B7868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BE85E-106A-5A4F-8F52-86ED63165DB3}"/>
              </a:ext>
            </a:extLst>
          </p:cNvPr>
          <p:cNvSpPr>
            <a:spLocks noGrp="1"/>
          </p:cNvSpPr>
          <p:nvPr>
            <p:ph type="dt" sz="half" idx="10"/>
          </p:nvPr>
        </p:nvSpPr>
        <p:spPr/>
        <p:txBody>
          <a:bodyPr/>
          <a:lstStyle/>
          <a:p>
            <a:fld id="{6B1FC8DF-C494-3344-80DE-B169A4EADB38}" type="datetime1">
              <a:rPr lang="en-US" smtClean="0"/>
              <a:t>7/6/22</a:t>
            </a:fld>
            <a:endParaRPr lang="en-US"/>
          </a:p>
        </p:txBody>
      </p:sp>
      <p:sp>
        <p:nvSpPr>
          <p:cNvPr id="8" name="Footer Placeholder 7">
            <a:extLst>
              <a:ext uri="{FF2B5EF4-FFF2-40B4-BE49-F238E27FC236}">
                <a16:creationId xmlns:a16="http://schemas.microsoft.com/office/drawing/2014/main" id="{6676A87E-099E-D348-B33F-557C0E1E0B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DFF6A-C8EB-7A48-B557-92AC1E67F05C}"/>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35053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52E9-52E9-3C4D-9E6C-3C0783F24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FED73-A0B1-FC4B-9EF3-DCB1DA8D08C0}"/>
              </a:ext>
            </a:extLst>
          </p:cNvPr>
          <p:cNvSpPr>
            <a:spLocks noGrp="1"/>
          </p:cNvSpPr>
          <p:nvPr>
            <p:ph type="dt" sz="half" idx="10"/>
          </p:nvPr>
        </p:nvSpPr>
        <p:spPr/>
        <p:txBody>
          <a:bodyPr/>
          <a:lstStyle/>
          <a:p>
            <a:fld id="{AE5C01FF-F3B0-1441-85CD-806ABC705291}" type="datetime1">
              <a:rPr lang="en-US" smtClean="0"/>
              <a:t>7/6/22</a:t>
            </a:fld>
            <a:endParaRPr lang="en-US"/>
          </a:p>
        </p:txBody>
      </p:sp>
      <p:sp>
        <p:nvSpPr>
          <p:cNvPr id="4" name="Footer Placeholder 3">
            <a:extLst>
              <a:ext uri="{FF2B5EF4-FFF2-40B4-BE49-F238E27FC236}">
                <a16:creationId xmlns:a16="http://schemas.microsoft.com/office/drawing/2014/main" id="{BFCD8DE5-F9F0-9346-A637-43563EC69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CD7EC-6CEE-C24F-A7B5-2D10B2EB24AB}"/>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4017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23C4D-89FE-AE48-8C10-95E8D5688B38}"/>
              </a:ext>
            </a:extLst>
          </p:cNvPr>
          <p:cNvSpPr>
            <a:spLocks noGrp="1"/>
          </p:cNvSpPr>
          <p:nvPr>
            <p:ph type="dt" sz="half" idx="10"/>
          </p:nvPr>
        </p:nvSpPr>
        <p:spPr/>
        <p:txBody>
          <a:bodyPr/>
          <a:lstStyle/>
          <a:p>
            <a:fld id="{524985CE-5470-6448-91C8-601C5F35DE11}" type="datetime1">
              <a:rPr lang="en-US" smtClean="0"/>
              <a:t>7/6/22</a:t>
            </a:fld>
            <a:endParaRPr lang="en-US"/>
          </a:p>
        </p:txBody>
      </p:sp>
      <p:sp>
        <p:nvSpPr>
          <p:cNvPr id="3" name="Footer Placeholder 2">
            <a:extLst>
              <a:ext uri="{FF2B5EF4-FFF2-40B4-BE49-F238E27FC236}">
                <a16:creationId xmlns:a16="http://schemas.microsoft.com/office/drawing/2014/main" id="{018FAE11-CF45-A745-907E-8B1B600393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3269F-C59E-134E-B895-BB4392C4079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305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0D75-9AD0-474C-8225-F8A7DC614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D46B32-A048-7B4F-B1F7-6D2F268FC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E5CEC-2DF9-A84E-949D-A9D1C51C8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C09C-E11C-E54B-96AC-2CD4975A26B7}"/>
              </a:ext>
            </a:extLst>
          </p:cNvPr>
          <p:cNvSpPr>
            <a:spLocks noGrp="1"/>
          </p:cNvSpPr>
          <p:nvPr>
            <p:ph type="dt" sz="half" idx="10"/>
          </p:nvPr>
        </p:nvSpPr>
        <p:spPr/>
        <p:txBody>
          <a:bodyPr/>
          <a:lstStyle/>
          <a:p>
            <a:fld id="{04B3276F-7557-174D-94DB-536A4580BD03}" type="datetime1">
              <a:rPr lang="en-US" smtClean="0"/>
              <a:t>7/6/22</a:t>
            </a:fld>
            <a:endParaRPr lang="en-US"/>
          </a:p>
        </p:txBody>
      </p:sp>
      <p:sp>
        <p:nvSpPr>
          <p:cNvPr id="6" name="Footer Placeholder 5">
            <a:extLst>
              <a:ext uri="{FF2B5EF4-FFF2-40B4-BE49-F238E27FC236}">
                <a16:creationId xmlns:a16="http://schemas.microsoft.com/office/drawing/2014/main" id="{61FDE936-7AE2-A747-B886-82E56EC29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602C2A-E63A-1042-956C-AA0242AC2FB9}"/>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66704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5FEC-0F07-6044-8155-8F5E66944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A6AA19-69E9-2449-9030-18AEE124B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AB5F7A-A19A-0D41-8D6D-BC91491A8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EE549-AC7C-1F43-8B83-8083EAEAB02E}"/>
              </a:ext>
            </a:extLst>
          </p:cNvPr>
          <p:cNvSpPr>
            <a:spLocks noGrp="1"/>
          </p:cNvSpPr>
          <p:nvPr>
            <p:ph type="dt" sz="half" idx="10"/>
          </p:nvPr>
        </p:nvSpPr>
        <p:spPr/>
        <p:txBody>
          <a:bodyPr/>
          <a:lstStyle/>
          <a:p>
            <a:fld id="{07D3284B-FD08-F245-8FCF-21004B70DE60}" type="datetime1">
              <a:rPr lang="en-US" smtClean="0"/>
              <a:t>7/6/22</a:t>
            </a:fld>
            <a:endParaRPr lang="en-US"/>
          </a:p>
        </p:txBody>
      </p:sp>
      <p:sp>
        <p:nvSpPr>
          <p:cNvPr id="6" name="Footer Placeholder 5">
            <a:extLst>
              <a:ext uri="{FF2B5EF4-FFF2-40B4-BE49-F238E27FC236}">
                <a16:creationId xmlns:a16="http://schemas.microsoft.com/office/drawing/2014/main" id="{F9A223BF-4304-E84E-8A2D-DDB1B57A1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E3613-66A5-A944-9577-9BF77FBA7D5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46907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BC332-A550-1F46-82D0-93E2C6FF7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F355B8-D7BF-4141-A070-B87634BED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E637D-8367-544B-AA25-5791347A7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4ED6A-0F36-C84E-A4D5-1473420B3DDE}" type="datetime1">
              <a:rPr lang="en-US" smtClean="0"/>
              <a:t>7/6/22</a:t>
            </a:fld>
            <a:endParaRPr lang="en-US"/>
          </a:p>
        </p:txBody>
      </p:sp>
      <p:sp>
        <p:nvSpPr>
          <p:cNvPr id="5" name="Footer Placeholder 4">
            <a:extLst>
              <a:ext uri="{FF2B5EF4-FFF2-40B4-BE49-F238E27FC236}">
                <a16:creationId xmlns:a16="http://schemas.microsoft.com/office/drawing/2014/main" id="{D68D1CA2-F629-4649-963C-A328E2841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B885B-BE18-EE4C-BECC-DCCF42247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D5C75-45A6-C244-8E04-DA51B77CA1DD}" type="slidenum">
              <a:rPr lang="en-US" smtClean="0"/>
              <a:t>‹#›</a:t>
            </a:fld>
            <a:endParaRPr lang="en-US"/>
          </a:p>
        </p:txBody>
      </p:sp>
    </p:spTree>
    <p:extLst>
      <p:ext uri="{BB962C8B-B14F-4D97-AF65-F5344CB8AC3E}">
        <p14:creationId xmlns:p14="http://schemas.microsoft.com/office/powerpoint/2010/main" val="283841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ivsg-psu/PathPlanning_GridFreePathPlanners_BoundedASt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ivsg-psu/PathPlanning_GridFreePathPlanners_BoundedAStar/blob/main/fcn_algorithm_straight_planner.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ivsg-psu/PathPlanning_GridFreePathPlanners_BoundedAStar/blob/main/fcn_algorithm_straight_planner.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vsg-psu/PathPlanning_GridFreePathPlanners_BoundedAStar/blob/main/fcn_algorithm_straight_planner.m" TargetMode="External"/><Relationship Id="rId2" Type="http://schemas.openxmlformats.org/officeDocument/2006/relationships/hyperlink" Target="https://github.com/ivsg-psu/PathPlanning_GridFreePathPlanners_BoundedAStar/blob/main/fcn_algorithm_bound_Astar.m" TargetMode="External"/><Relationship Id="rId1" Type="http://schemas.openxmlformats.org/officeDocument/2006/relationships/slideLayout" Target="../slideLayouts/slideLayout2.xml"/><Relationship Id="rId6" Type="http://schemas.openxmlformats.org/officeDocument/2006/relationships/hyperlink" Target="https://github.com/ivsg-psu/PathPlanning_GridFreePathPlanners_BoundedAStar/blob/main/fcn_visibility_self_blocked_pts.m" TargetMode="External"/><Relationship Id="rId5" Type="http://schemas.openxmlformats.org/officeDocument/2006/relationships/hyperlink" Target="https://github.com/ivsg-psu/PathPlanning_GridFreePathPlanners_BoundedAStar/blob/main/fcn_visibility_clear_and_blocked_points.m" TargetMode="External"/><Relationship Id="rId4" Type="http://schemas.openxmlformats.org/officeDocument/2006/relationships/hyperlink" Target="https://github.com/ivsg-psu/PathPlanning_GridFreePathPlanners_BoundedAStar/blob/main/fcn_algorithm_setup_bound_Astar_for_tiled_polytopes.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tda.libraries.psu.edu/catalog/18657sat534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ivsg-psu/PathPlanning_GridFreePathPlanners_BoundedAStar/blob/main/fcn_visibility_self_blocked_pts.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ing a Labyrinth as an Integration Tool">
            <a:extLst>
              <a:ext uri="{FF2B5EF4-FFF2-40B4-BE49-F238E27FC236}">
                <a16:creationId xmlns:a16="http://schemas.microsoft.com/office/drawing/2014/main" id="{0F3F48C2-1FD3-E042-A359-AD85B9563CF2}"/>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3268663" y="0"/>
            <a:ext cx="89233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8BF6E1-79BB-B349-A012-68A262ADE8D2}"/>
              </a:ext>
            </a:extLst>
          </p:cNvPr>
          <p:cNvSpPr>
            <a:spLocks noGrp="1"/>
          </p:cNvSpPr>
          <p:nvPr>
            <p:ph type="ctrTitle"/>
          </p:nvPr>
        </p:nvSpPr>
        <p:spPr>
          <a:xfrm>
            <a:off x="0" y="115888"/>
            <a:ext cx="8850086" cy="2387600"/>
          </a:xfrm>
        </p:spPr>
        <p:txBody>
          <a:bodyPr/>
          <a:lstStyle/>
          <a:p>
            <a:r>
              <a:rPr lang="en-US" b="1" dirty="0">
                <a:hlinkClick r:id="rId4"/>
              </a:rPr>
              <a:t>PathPlanning_GridFreePathPlanners_BoundedAStar</a:t>
            </a:r>
            <a:endParaRPr lang="en-US" dirty="0"/>
          </a:p>
        </p:txBody>
      </p:sp>
      <p:sp>
        <p:nvSpPr>
          <p:cNvPr id="3" name="Subtitle 2">
            <a:extLst>
              <a:ext uri="{FF2B5EF4-FFF2-40B4-BE49-F238E27FC236}">
                <a16:creationId xmlns:a16="http://schemas.microsoft.com/office/drawing/2014/main" id="{1507692D-5A0C-664F-A6A2-52ACF188C83B}"/>
              </a:ext>
            </a:extLst>
          </p:cNvPr>
          <p:cNvSpPr>
            <a:spLocks noGrp="1"/>
          </p:cNvSpPr>
          <p:nvPr>
            <p:ph type="subTitle" idx="1"/>
          </p:nvPr>
        </p:nvSpPr>
        <p:spPr>
          <a:xfrm>
            <a:off x="-2937668" y="2524126"/>
            <a:ext cx="9144000" cy="1655762"/>
          </a:xfrm>
        </p:spPr>
        <p:txBody>
          <a:bodyPr/>
          <a:lstStyle/>
          <a:p>
            <a:r>
              <a:rPr lang="en-US" dirty="0"/>
              <a:t>Library Documentation</a:t>
            </a:r>
          </a:p>
        </p:txBody>
      </p:sp>
      <p:sp>
        <p:nvSpPr>
          <p:cNvPr id="4" name="Slide Number Placeholder 3">
            <a:extLst>
              <a:ext uri="{FF2B5EF4-FFF2-40B4-BE49-F238E27FC236}">
                <a16:creationId xmlns:a16="http://schemas.microsoft.com/office/drawing/2014/main" id="{ED49D3A5-B161-9043-AE25-068EA61FA650}"/>
              </a:ext>
            </a:extLst>
          </p:cNvPr>
          <p:cNvSpPr>
            <a:spLocks noGrp="1"/>
          </p:cNvSpPr>
          <p:nvPr>
            <p:ph type="sldNum" sz="quarter" idx="12"/>
          </p:nvPr>
        </p:nvSpPr>
        <p:spPr/>
        <p:txBody>
          <a:bodyPr/>
          <a:lstStyle/>
          <a:p>
            <a:fld id="{AC5D5C75-45A6-C244-8E04-DA51B77CA1DD}" type="slidenum">
              <a:rPr lang="en-US" smtClean="0"/>
              <a:t>1</a:t>
            </a:fld>
            <a:endParaRPr lang="en-US"/>
          </a:p>
        </p:txBody>
      </p:sp>
    </p:spTree>
    <p:extLst>
      <p:ext uri="{BB962C8B-B14F-4D97-AF65-F5344CB8AC3E}">
        <p14:creationId xmlns:p14="http://schemas.microsoft.com/office/powerpoint/2010/main" val="40682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Then we can add these points to the </a:t>
            </a:r>
            <a:r>
              <a:rPr lang="en-US" sz="2800" dirty="0" err="1"/>
              <a:t>vgraph</a:t>
            </a:r>
            <a:r>
              <a:rPr lang="en-US" sz="2800" dirty="0"/>
              <a:t>, scaling their distance costs up by the factor associated with the polytope.</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10</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3707C1-2329-4558-9425-B0F507FA17D7}"/>
              </a:ext>
            </a:extLst>
          </p:cNvPr>
          <p:cNvCxnSpPr>
            <a:cxnSpLocks/>
          </p:cNvCxnSpPr>
          <p:nvPr/>
        </p:nvCxnSpPr>
        <p:spPr>
          <a:xfrm>
            <a:off x="4825812" y="3447563"/>
            <a:ext cx="194981" cy="23693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0E6A76-1B33-4911-ACC7-D76552D65F1F}"/>
              </a:ext>
            </a:extLst>
          </p:cNvPr>
          <p:cNvCxnSpPr>
            <a:cxnSpLocks/>
          </p:cNvCxnSpPr>
          <p:nvPr/>
        </p:nvCxnSpPr>
        <p:spPr>
          <a:xfrm>
            <a:off x="4825812" y="3447563"/>
            <a:ext cx="0"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757DAA-79C1-4EC6-AE67-3F99CB5A6CEA}"/>
              </a:ext>
            </a:extLst>
          </p:cNvPr>
          <p:cNvCxnSpPr>
            <a:cxnSpLocks/>
          </p:cNvCxnSpPr>
          <p:nvPr/>
        </p:nvCxnSpPr>
        <p:spPr>
          <a:xfrm flipH="1">
            <a:off x="4666129" y="3447563"/>
            <a:ext cx="159683"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2C9CDF-AB50-46C0-93D4-513AE9E3EFB5}"/>
              </a:ext>
            </a:extLst>
          </p:cNvPr>
          <p:cNvCxnSpPr>
            <a:cxnSpLocks/>
            <a:stCxn id="13" idx="0"/>
          </p:cNvCxnSpPr>
          <p:nvPr/>
        </p:nvCxnSpPr>
        <p:spPr>
          <a:xfrm flipH="1">
            <a:off x="4531483" y="3428999"/>
            <a:ext cx="253985" cy="25549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47672A-323D-458C-B1CA-6F5054D47E33}"/>
              </a:ext>
            </a:extLst>
          </p:cNvPr>
          <p:cNvCxnSpPr>
            <a:cxnSpLocks/>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07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199" y="329501"/>
            <a:ext cx="10515600" cy="1325563"/>
          </a:xfrm>
        </p:spPr>
        <p:txBody>
          <a:bodyPr>
            <a:noAutofit/>
          </a:bodyPr>
          <a:lstStyle/>
          <a:p>
            <a:r>
              <a:rPr lang="en-US" sz="2800" dirty="0"/>
              <a:t>When polytopes have the same resistance or traversal cost as free space, the often planner routes through them, as expected.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11</a:t>
            </a:fld>
            <a:endParaRPr lang="en-US"/>
          </a:p>
        </p:txBody>
      </p:sp>
      <p:pic>
        <p:nvPicPr>
          <p:cNvPr id="5" name="Content Placeholder 4" descr="Diagram&#10;&#10;Description automatically generated">
            <a:extLst>
              <a:ext uri="{FF2B5EF4-FFF2-40B4-BE49-F238E27FC236}">
                <a16:creationId xmlns:a16="http://schemas.microsoft.com/office/drawing/2014/main" id="{4DC5E86E-026C-4D4F-ACC0-24BAAFD76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376" y="1655064"/>
            <a:ext cx="6937247" cy="5202936"/>
          </a:xfrm>
        </p:spPr>
      </p:pic>
    </p:spTree>
    <p:extLst>
      <p:ext uri="{BB962C8B-B14F-4D97-AF65-F5344CB8AC3E}">
        <p14:creationId xmlns:p14="http://schemas.microsoft.com/office/powerpoint/2010/main" val="196152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When polytopes are 5% more difficult to traverse than free space, spot checking shows the planner sometimes routes through them, but sometimes does not.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12</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Tree>
    <p:extLst>
      <p:ext uri="{BB962C8B-B14F-4D97-AF65-F5344CB8AC3E}">
        <p14:creationId xmlns:p14="http://schemas.microsoft.com/office/powerpoint/2010/main" val="350199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As expected, less obstructing polytopes are routed around.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13</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5109881" y="4221346"/>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4571999" y="4221347"/>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60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And more obstructing polytopes (where the path passes through closer to the centroid) are routed through.</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14</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7221071" y="3805518"/>
            <a:ext cx="986119" cy="15867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6328707" y="3972575"/>
            <a:ext cx="892364" cy="121799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90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410368"/>
            <a:ext cx="10515600" cy="1325563"/>
          </a:xfrm>
        </p:spPr>
        <p:txBody>
          <a:bodyPr>
            <a:noAutofit/>
          </a:bodyPr>
          <a:lstStyle/>
          <a:p>
            <a:r>
              <a:rPr lang="en-US" sz="2800" dirty="0"/>
              <a:t>When polytopes are 10% more difficult to traverse than free space, spot checking shows the planner very rarely routes through them, for this particular obstacle field (point density 1000, average maximum radius of 0.0015 km).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15</a:t>
            </a:fld>
            <a:endParaRPr lang="en-US"/>
          </a:p>
        </p:txBody>
      </p:sp>
      <p:pic>
        <p:nvPicPr>
          <p:cNvPr id="5" name="Picture 4" descr="A picture containing chart&#10;&#10;Description automatically generated">
            <a:extLst>
              <a:ext uri="{FF2B5EF4-FFF2-40B4-BE49-F238E27FC236}">
                <a16:creationId xmlns:a16="http://schemas.microsoft.com/office/drawing/2014/main" id="{EA1301FE-7400-431D-BAEF-CBBA36DFE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154" y="1570731"/>
            <a:ext cx="7049691" cy="5287269"/>
          </a:xfrm>
          <a:prstGeom prst="rect">
            <a:avLst/>
          </a:prstGeom>
        </p:spPr>
      </p:pic>
    </p:spTree>
    <p:extLst>
      <p:ext uri="{BB962C8B-B14F-4D97-AF65-F5344CB8AC3E}">
        <p14:creationId xmlns:p14="http://schemas.microsoft.com/office/powerpoint/2010/main" val="358100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1F0C-CFC5-D646-AFAA-BA7ACF166F4A}"/>
              </a:ext>
            </a:extLst>
          </p:cNvPr>
          <p:cNvSpPr>
            <a:spLocks noGrp="1"/>
          </p:cNvSpPr>
          <p:nvPr>
            <p:ph type="title"/>
          </p:nvPr>
        </p:nvSpPr>
        <p:spPr/>
        <p:txBody>
          <a:bodyPr>
            <a:noAutofit/>
          </a:bodyPr>
          <a:lstStyle/>
          <a:p>
            <a:r>
              <a:rPr lang="en-US" sz="2000" b="1" dirty="0">
                <a:latin typeface="Courier" pitchFamily="2" charset="0"/>
              </a:rPr>
              <a:t>Straight Through</a:t>
            </a:r>
            <a:r>
              <a:rPr lang="en-US" sz="2000" dirty="0">
                <a:latin typeface="Courier" pitchFamily="2" charset="0"/>
              </a:rPr>
              <a:t> </a:t>
            </a:r>
            <a:r>
              <a:rPr lang="en-US" sz="2000" dirty="0"/>
              <a:t>– this planner uses </a:t>
            </a:r>
            <a:r>
              <a:rPr lang="en-US" sz="2000" dirty="0">
                <a:hlinkClick r:id="rId2" tooltip="fcn_algorithm_straight_planner.m"/>
              </a:rPr>
              <a:t>fcn_algorithm_straight_planner.m</a:t>
            </a:r>
            <a:r>
              <a:rPr lang="en-US" sz="2000" dirty="0"/>
              <a:t>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a:t>
            </a:r>
            <a:r>
              <a:rPr lang="en-US" sz="2000" i="1" dirty="0">
                <a:latin typeface="Times" pitchFamily="2" charset="0"/>
              </a:rPr>
              <a:t>O(</a:t>
            </a:r>
            <a:r>
              <a:rPr lang="en-US" sz="2000" i="1" dirty="0" err="1">
                <a:latin typeface="Times" pitchFamily="2" charset="0"/>
              </a:rPr>
              <a:t>NxM</a:t>
            </a:r>
            <a:r>
              <a:rPr lang="en-US" sz="2000" i="1" dirty="0">
                <a:latin typeface="Times" pitchFamily="2" charset="0"/>
              </a:rPr>
              <a:t>)</a:t>
            </a:r>
            <a:r>
              <a:rPr lang="en-US" sz="2000" dirty="0"/>
              <a:t> for fields with </a:t>
            </a:r>
            <a:r>
              <a:rPr lang="en-US" sz="2000" i="1" dirty="0">
                <a:latin typeface="Times" pitchFamily="2" charset="0"/>
              </a:rPr>
              <a:t>N</a:t>
            </a:r>
            <a:r>
              <a:rPr lang="en-US" sz="2000" dirty="0"/>
              <a:t>-polytopes having </a:t>
            </a:r>
            <a:r>
              <a:rPr lang="en-US" sz="2000" i="1" dirty="0">
                <a:latin typeface="Times" pitchFamily="2" charset="0"/>
              </a:rPr>
              <a:t>M</a:t>
            </a:r>
            <a:r>
              <a:rPr lang="en-US" sz="2000" dirty="0"/>
              <a:t>-sides each), only polytopes near the line (the red polytopes below) are checked for collision.</a:t>
            </a:r>
          </a:p>
        </p:txBody>
      </p:sp>
      <p:sp>
        <p:nvSpPr>
          <p:cNvPr id="4" name="Slide Number Placeholder 3">
            <a:extLst>
              <a:ext uri="{FF2B5EF4-FFF2-40B4-BE49-F238E27FC236}">
                <a16:creationId xmlns:a16="http://schemas.microsoft.com/office/drawing/2014/main" id="{F604C3D2-468E-AA4A-B9AA-0C176182F62E}"/>
              </a:ext>
            </a:extLst>
          </p:cNvPr>
          <p:cNvSpPr>
            <a:spLocks noGrp="1"/>
          </p:cNvSpPr>
          <p:nvPr>
            <p:ph type="sldNum" sz="quarter" idx="12"/>
          </p:nvPr>
        </p:nvSpPr>
        <p:spPr/>
        <p:txBody>
          <a:bodyPr/>
          <a:lstStyle/>
          <a:p>
            <a:fld id="{AC5D5C75-45A6-C244-8E04-DA51B77CA1DD}" type="slidenum">
              <a:rPr lang="en-US" smtClean="0"/>
              <a:t>16</a:t>
            </a:fld>
            <a:endParaRPr lang="en-US"/>
          </a:p>
        </p:txBody>
      </p:sp>
      <p:pic>
        <p:nvPicPr>
          <p:cNvPr id="6" name="Picture 5" descr="Shape, arrow&#10;&#10;Description automatically generated">
            <a:extLst>
              <a:ext uri="{FF2B5EF4-FFF2-40B4-BE49-F238E27FC236}">
                <a16:creationId xmlns:a16="http://schemas.microsoft.com/office/drawing/2014/main" id="{2DBCB217-2BBA-B942-A4E4-5E0A92F53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96" y="1965212"/>
            <a:ext cx="6036884" cy="4527663"/>
          </a:xfrm>
          <a:prstGeom prst="rect">
            <a:avLst/>
          </a:prstGeom>
        </p:spPr>
      </p:pic>
    </p:spTree>
    <p:extLst>
      <p:ext uri="{BB962C8B-B14F-4D97-AF65-F5344CB8AC3E}">
        <p14:creationId xmlns:p14="http://schemas.microsoft.com/office/powerpoint/2010/main" val="236058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F871-54ED-C941-A150-0D41195109AE}"/>
              </a:ext>
            </a:extLst>
          </p:cNvPr>
          <p:cNvSpPr>
            <a:spLocks noGrp="1"/>
          </p:cNvSpPr>
          <p:nvPr>
            <p:ph type="title"/>
          </p:nvPr>
        </p:nvSpPr>
        <p:spPr>
          <a:xfrm>
            <a:off x="838200" y="365125"/>
            <a:ext cx="10515600" cy="1590675"/>
          </a:xfrm>
        </p:spPr>
        <p:txBody>
          <a:bodyPr>
            <a:noAutofit/>
          </a:bodyPr>
          <a:lstStyle/>
          <a:p>
            <a:r>
              <a:rPr lang="en-US" sz="2000" b="1" dirty="0">
                <a:latin typeface="Courier" pitchFamily="2" charset="0"/>
              </a:rPr>
              <a:t>Through or Around</a:t>
            </a:r>
            <a:r>
              <a:rPr lang="en-US" sz="2000" dirty="0">
                <a:latin typeface="Courier" pitchFamily="2" charset="0"/>
              </a:rPr>
              <a:t> </a:t>
            </a:r>
            <a:r>
              <a:rPr lang="en-US" sz="2000" dirty="0"/>
              <a:t>– this planner calls the </a:t>
            </a:r>
            <a:r>
              <a:rPr lang="en-US" sz="2000" b="1" dirty="0">
                <a:latin typeface="Courier" pitchFamily="2" charset="0"/>
              </a:rPr>
              <a:t>Legacy</a:t>
            </a:r>
            <a:r>
              <a:rPr lang="en-US" sz="2000" dirty="0">
                <a:latin typeface="Courier" pitchFamily="2" charset="0"/>
              </a:rPr>
              <a:t> </a:t>
            </a:r>
            <a:r>
              <a:rPr lang="en-US" sz="2000" dirty="0"/>
              <a:t>planner and compares the result to the result from </a:t>
            </a:r>
            <a:r>
              <a:rPr lang="en-US" sz="2000" b="1" dirty="0">
                <a:latin typeface="Courier" pitchFamily="2" charset="0"/>
              </a:rPr>
              <a:t>Straight</a:t>
            </a:r>
            <a:r>
              <a:rPr lang="en-US" sz="2000" dirty="0">
                <a:latin typeface="Courier" pitchFamily="2" charset="0"/>
              </a:rPr>
              <a:t> </a:t>
            </a:r>
            <a:r>
              <a:rPr lang="en-US" sz="2000" b="1" dirty="0">
                <a:latin typeface="Courier" pitchFamily="2" charset="0"/>
              </a:rPr>
              <a:t>Through</a:t>
            </a:r>
            <a:r>
              <a:rPr lang="en-US" sz="2000" dirty="0"/>
              <a:t>, returning the lower cost option.  In this way it chooses to either go through every encountered obstacle in the field or around every encountered obstacle in the field.  </a:t>
            </a:r>
            <a:r>
              <a:rPr lang="en-US" sz="2000" dirty="0">
                <a:highlight>
                  <a:srgbClr val="FFFF00"/>
                </a:highlight>
              </a:rPr>
              <a:t>It does not choose to go through or around each obstacle encountered on a per obstacle basis.</a:t>
            </a:r>
          </a:p>
        </p:txBody>
      </p:sp>
      <p:sp>
        <p:nvSpPr>
          <p:cNvPr id="4" name="Slide Number Placeholder 3">
            <a:extLst>
              <a:ext uri="{FF2B5EF4-FFF2-40B4-BE49-F238E27FC236}">
                <a16:creationId xmlns:a16="http://schemas.microsoft.com/office/drawing/2014/main" id="{C6D3302F-D359-8E45-B034-0C88952C338F}"/>
              </a:ext>
            </a:extLst>
          </p:cNvPr>
          <p:cNvSpPr>
            <a:spLocks noGrp="1"/>
          </p:cNvSpPr>
          <p:nvPr>
            <p:ph type="sldNum" sz="quarter" idx="12"/>
          </p:nvPr>
        </p:nvSpPr>
        <p:spPr/>
        <p:txBody>
          <a:bodyPr/>
          <a:lstStyle/>
          <a:p>
            <a:fld id="{AC5D5C75-45A6-C244-8E04-DA51B77CA1DD}" type="slidenum">
              <a:rPr lang="en-US" smtClean="0"/>
              <a:t>17</a:t>
            </a:fld>
            <a:endParaRPr lang="en-US"/>
          </a:p>
        </p:txBody>
      </p:sp>
      <p:pic>
        <p:nvPicPr>
          <p:cNvPr id="6" name="Picture 5">
            <a:extLst>
              <a:ext uri="{FF2B5EF4-FFF2-40B4-BE49-F238E27FC236}">
                <a16:creationId xmlns:a16="http://schemas.microsoft.com/office/drawing/2014/main" id="{04156BA5-0E4B-A44A-B8C1-E8831C699A0D}"/>
              </a:ext>
            </a:extLst>
          </p:cNvPr>
          <p:cNvPicPr>
            <a:picLocks noChangeAspect="1"/>
          </p:cNvPicPr>
          <p:nvPr/>
        </p:nvPicPr>
        <p:blipFill>
          <a:blip r:embed="rId2"/>
          <a:stretch>
            <a:fillRect/>
          </a:stretch>
        </p:blipFill>
        <p:spPr>
          <a:xfrm>
            <a:off x="510988" y="1644174"/>
            <a:ext cx="6553550" cy="4666456"/>
          </a:xfrm>
          <a:prstGeom prst="rect">
            <a:avLst/>
          </a:prstGeom>
        </p:spPr>
      </p:pic>
      <p:pic>
        <p:nvPicPr>
          <p:cNvPr id="9" name="Picture 8">
            <a:extLst>
              <a:ext uri="{FF2B5EF4-FFF2-40B4-BE49-F238E27FC236}">
                <a16:creationId xmlns:a16="http://schemas.microsoft.com/office/drawing/2014/main" id="{B5F08DE1-09E4-7649-8E10-C6C72E25F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266" y="2225880"/>
            <a:ext cx="4908003" cy="3681002"/>
          </a:xfrm>
          <a:prstGeom prst="rect">
            <a:avLst/>
          </a:prstGeom>
        </p:spPr>
      </p:pic>
    </p:spTree>
    <p:extLst>
      <p:ext uri="{BB962C8B-B14F-4D97-AF65-F5344CB8AC3E}">
        <p14:creationId xmlns:p14="http://schemas.microsoft.com/office/powerpoint/2010/main" val="171563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A0D-7CB7-4704-8B1E-DF109212986B}"/>
              </a:ext>
            </a:extLst>
          </p:cNvPr>
          <p:cNvSpPr>
            <a:spLocks noGrp="1"/>
          </p:cNvSpPr>
          <p:nvPr>
            <p:ph type="title"/>
          </p:nvPr>
        </p:nvSpPr>
        <p:spPr/>
        <p:txBody>
          <a:bodyPr>
            <a:noAutofit/>
          </a:bodyPr>
          <a:lstStyle/>
          <a:p>
            <a:r>
              <a:rPr lang="en-US" sz="3200" dirty="0"/>
              <a:t>Pseudo code for this bimodal planner </a:t>
            </a:r>
            <a:r>
              <a:rPr lang="en-US" sz="3200" b="1" dirty="0">
                <a:latin typeface="Courier" pitchFamily="2" charset="0"/>
              </a:rPr>
              <a:t>Through or Around </a:t>
            </a:r>
            <a:r>
              <a:rPr lang="en-US" sz="3200" dirty="0"/>
              <a:t>planner as well as the </a:t>
            </a:r>
            <a:r>
              <a:rPr lang="en-US" sz="3200" dirty="0">
                <a:highlight>
                  <a:srgbClr val="00FF00"/>
                </a:highlight>
              </a:rPr>
              <a:t>optimization</a:t>
            </a:r>
            <a:r>
              <a:rPr lang="en-US" sz="3200" dirty="0"/>
              <a:t> for the </a:t>
            </a:r>
            <a:r>
              <a:rPr lang="en-US" sz="3200" dirty="0">
                <a:latin typeface="Courier" pitchFamily="2" charset="0"/>
              </a:rPr>
              <a:t>straight through</a:t>
            </a:r>
            <a:r>
              <a:rPr lang="en-US" sz="3200" dirty="0"/>
              <a:t> planner is as follows:</a:t>
            </a:r>
          </a:p>
        </p:txBody>
      </p:sp>
      <p:sp>
        <p:nvSpPr>
          <p:cNvPr id="3" name="Content Placeholder 2">
            <a:extLst>
              <a:ext uri="{FF2B5EF4-FFF2-40B4-BE49-F238E27FC236}">
                <a16:creationId xmlns:a16="http://schemas.microsoft.com/office/drawing/2014/main" id="{0B49B6F8-483A-42F2-93AC-3DF41686DA64}"/>
              </a:ext>
            </a:extLst>
          </p:cNvPr>
          <p:cNvSpPr>
            <a:spLocks noGrp="1"/>
          </p:cNvSpPr>
          <p:nvPr>
            <p:ph idx="1"/>
          </p:nvPr>
        </p:nvSpPr>
        <p:spPr>
          <a:xfrm>
            <a:off x="1676400" y="1690688"/>
            <a:ext cx="10515599" cy="4486275"/>
          </a:xfrm>
        </p:spPr>
        <p:txBody>
          <a:bodyPr>
            <a:noAutofit/>
          </a:bodyPr>
          <a:lstStyle/>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around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call the legacy planner</a:t>
            </a:r>
          </a:p>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through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total_cost</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obtain equation for line from a (start) to b (finish)</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for</a:t>
            </a:r>
            <a:r>
              <a:rPr lang="en-US" sz="1400" b="1" dirty="0">
                <a:highlight>
                  <a:srgbClr val="00FF00"/>
                </a:highlight>
                <a:latin typeface="Courier New" panose="02070309020205020404" pitchFamily="49" charset="0"/>
                <a:cs typeface="Courier New" panose="02070309020205020404" pitchFamily="49" charset="0"/>
              </a:rPr>
              <a:t> each poly:</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if</a:t>
            </a:r>
            <a:r>
              <a:rPr lang="en-US" sz="1400" b="1" dirty="0">
                <a:highlight>
                  <a:srgbClr val="00FF00"/>
                </a:highlight>
                <a:latin typeface="Courier New" panose="02070309020205020404" pitchFamily="49" charset="0"/>
                <a:cs typeface="Courier New" panose="02070309020205020404" pitchFamily="49" charset="0"/>
              </a:rPr>
              <a:t> poly is close to the line a-b:</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note poly as possibly straddling the line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noted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side on the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the line a-b intersects the side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where intersection occurs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this is the second intersection, break</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1"/>
                </a:solidFill>
                <a:latin typeface="Courier New" panose="02070309020205020404" pitchFamily="49" charset="0"/>
                <a:cs typeface="Courier New" panose="02070309020205020404" pitchFamily="49" charset="0"/>
              </a:rPr>
              <a:t>assert</a:t>
            </a:r>
            <a:r>
              <a:rPr lang="en-US" sz="1400" b="1" dirty="0">
                <a:latin typeface="Courier New" panose="02070309020205020404" pitchFamily="49" charset="0"/>
                <a:cs typeface="Courier New" panose="02070309020205020404" pitchFamily="49" charset="0"/>
              </a:rPr>
              <a:t> there are two intersections for this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the distance between intersection points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distance_in_shapes</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scale by </a:t>
            </a:r>
            <a:r>
              <a:rPr lang="en-US" sz="1400" b="1" dirty="0" err="1">
                <a:latin typeface="Courier New" panose="02070309020205020404" pitchFamily="49" charset="0"/>
                <a:cs typeface="Courier New" panose="02070309020205020404" pitchFamily="49" charset="0"/>
              </a:rPr>
              <a:t>poly.cost</a:t>
            </a: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subtract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from </a:t>
            </a:r>
            <a:r>
              <a:rPr lang="en-US" sz="1400" b="1" dirty="0" err="1">
                <a:latin typeface="Courier New" panose="02070309020205020404" pitchFamily="49" charset="0"/>
                <a:cs typeface="Courier New" panose="02070309020205020404" pitchFamily="49" charset="0"/>
              </a:rPr>
              <a:t>dist</a:t>
            </a:r>
            <a:r>
              <a:rPr lang="en-US" sz="1400" b="1" dirty="0">
                <a:latin typeface="Courier New" panose="02070309020205020404" pitchFamily="49" charset="0"/>
                <a:cs typeface="Courier New" panose="02070309020205020404" pitchFamily="49" charset="0"/>
              </a:rPr>
              <a:t> between a-b </a:t>
            </a:r>
            <a:r>
              <a:rPr lang="en-US" sz="1400" b="1" dirty="0">
                <a:solidFill>
                  <a:schemeClr val="bg1">
                    <a:lumMod val="50000"/>
                  </a:schemeClr>
                </a:solidFill>
                <a:latin typeface="Courier New" panose="02070309020205020404" pitchFamily="49" charset="0"/>
                <a:cs typeface="Courier New" panose="02070309020205020404" pitchFamily="49" charset="0"/>
              </a:rPr>
              <a:t>% this is outside of polytope distance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unscaled outside distance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18C39EA-C8F1-442E-9677-A24F9FD70AD4}"/>
              </a:ext>
            </a:extLst>
          </p:cNvPr>
          <p:cNvSpPr>
            <a:spLocks noGrp="1"/>
          </p:cNvSpPr>
          <p:nvPr>
            <p:ph type="sldNum" sz="quarter" idx="12"/>
          </p:nvPr>
        </p:nvSpPr>
        <p:spPr/>
        <p:txBody>
          <a:bodyPr/>
          <a:lstStyle/>
          <a:p>
            <a:fld id="{35E7B248-7056-49E8-9F30-37D8E83E9700}" type="slidenum">
              <a:rPr lang="en-US" smtClean="0"/>
              <a:t>18</a:t>
            </a:fld>
            <a:endParaRPr lang="en-US"/>
          </a:p>
        </p:txBody>
      </p:sp>
      <p:sp>
        <p:nvSpPr>
          <p:cNvPr id="5" name="Right Brace 4">
            <a:extLst>
              <a:ext uri="{FF2B5EF4-FFF2-40B4-BE49-F238E27FC236}">
                <a16:creationId xmlns:a16="http://schemas.microsoft.com/office/drawing/2014/main" id="{F0A2A4B7-F1A2-FF47-A6EC-F1C6950DCAF7}"/>
              </a:ext>
            </a:extLst>
          </p:cNvPr>
          <p:cNvSpPr/>
          <p:nvPr/>
        </p:nvSpPr>
        <p:spPr>
          <a:xfrm rot="10800000">
            <a:off x="838199" y="2128482"/>
            <a:ext cx="1324191" cy="4227867"/>
          </a:xfrm>
          <a:prstGeom prst="rightBrace">
            <a:avLst>
              <a:gd name="adj1" fmla="val 8333"/>
              <a:gd name="adj2" fmla="val 4945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0BEA7140-4A8D-BE41-B2AC-9E675448DC94}"/>
              </a:ext>
            </a:extLst>
          </p:cNvPr>
          <p:cNvSpPr txBox="1"/>
          <p:nvPr/>
        </p:nvSpPr>
        <p:spPr>
          <a:xfrm rot="16200000">
            <a:off x="-2504363" y="2865608"/>
            <a:ext cx="6100548" cy="369332"/>
          </a:xfrm>
          <a:prstGeom prst="rect">
            <a:avLst/>
          </a:prstGeom>
          <a:noFill/>
        </p:spPr>
        <p:txBody>
          <a:bodyPr wrap="square">
            <a:spAutoFit/>
          </a:bodyPr>
          <a:lstStyle/>
          <a:p>
            <a:r>
              <a:rPr lang="en-US" dirty="0">
                <a:hlinkClick r:id="rId2" tooltip="fcn_algorithm_straight_planner.m"/>
              </a:rPr>
              <a:t>fcn_algorithm_straight_planner.m</a:t>
            </a:r>
            <a:r>
              <a:rPr lang="en-US" dirty="0"/>
              <a:t> </a:t>
            </a:r>
          </a:p>
        </p:txBody>
      </p:sp>
    </p:spTree>
    <p:extLst>
      <p:ext uri="{BB962C8B-B14F-4D97-AF65-F5344CB8AC3E}">
        <p14:creationId xmlns:p14="http://schemas.microsoft.com/office/powerpoint/2010/main" val="254769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8E47-B0FB-2A4E-8B2D-6FBDB1C1A011}"/>
              </a:ext>
            </a:extLst>
          </p:cNvPr>
          <p:cNvSpPr>
            <a:spLocks noGrp="1"/>
          </p:cNvSpPr>
          <p:nvPr>
            <p:ph type="title"/>
          </p:nvPr>
        </p:nvSpPr>
        <p:spPr/>
        <p:txBody>
          <a:bodyPr/>
          <a:lstStyle/>
          <a:p>
            <a:r>
              <a:rPr lang="en-US" dirty="0"/>
              <a:t>Repo Purpose</a:t>
            </a:r>
          </a:p>
        </p:txBody>
      </p:sp>
      <p:sp>
        <p:nvSpPr>
          <p:cNvPr id="3" name="Content Placeholder 2">
            <a:extLst>
              <a:ext uri="{FF2B5EF4-FFF2-40B4-BE49-F238E27FC236}">
                <a16:creationId xmlns:a16="http://schemas.microsoft.com/office/drawing/2014/main" id="{6055B55F-5D6C-E34C-AD4A-9920D6B44E67}"/>
              </a:ext>
            </a:extLst>
          </p:cNvPr>
          <p:cNvSpPr>
            <a:spLocks noGrp="1"/>
          </p:cNvSpPr>
          <p:nvPr>
            <p:ph idx="1"/>
          </p:nvPr>
        </p:nvSpPr>
        <p:spPr/>
        <p:txBody>
          <a:bodyPr/>
          <a:lstStyle/>
          <a:p>
            <a:r>
              <a:rPr lang="en-US" dirty="0"/>
              <a:t>This repo contains the bounded A* grid free path planner, variations of this path planner, and supporting infrastructure such as visibility graph (</a:t>
            </a:r>
            <a:r>
              <a:rPr lang="en-US" dirty="0" err="1"/>
              <a:t>vgraph</a:t>
            </a:r>
            <a:r>
              <a:rPr lang="en-US" dirty="0"/>
              <a:t>) creation tools</a:t>
            </a:r>
          </a:p>
        </p:txBody>
      </p:sp>
      <p:sp>
        <p:nvSpPr>
          <p:cNvPr id="4" name="Slide Number Placeholder 3">
            <a:extLst>
              <a:ext uri="{FF2B5EF4-FFF2-40B4-BE49-F238E27FC236}">
                <a16:creationId xmlns:a16="http://schemas.microsoft.com/office/drawing/2014/main" id="{405040FC-54B2-7C42-A605-A5C50B3438DF}"/>
              </a:ext>
            </a:extLst>
          </p:cNvPr>
          <p:cNvSpPr>
            <a:spLocks noGrp="1"/>
          </p:cNvSpPr>
          <p:nvPr>
            <p:ph type="sldNum" sz="quarter" idx="12"/>
          </p:nvPr>
        </p:nvSpPr>
        <p:spPr/>
        <p:txBody>
          <a:bodyPr/>
          <a:lstStyle/>
          <a:p>
            <a:fld id="{AC5D5C75-45A6-C244-8E04-DA51B77CA1DD}" type="slidenum">
              <a:rPr lang="en-US" smtClean="0"/>
              <a:t>2</a:t>
            </a:fld>
            <a:endParaRPr lang="en-US"/>
          </a:p>
        </p:txBody>
      </p:sp>
    </p:spTree>
    <p:extLst>
      <p:ext uri="{BB962C8B-B14F-4D97-AF65-F5344CB8AC3E}">
        <p14:creationId xmlns:p14="http://schemas.microsoft.com/office/powerpoint/2010/main" val="2235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F4D2-919B-4041-81FE-F82C4BFAD6E9}"/>
              </a:ext>
            </a:extLst>
          </p:cNvPr>
          <p:cNvSpPr>
            <a:spLocks noGrp="1"/>
          </p:cNvSpPr>
          <p:nvPr>
            <p:ph type="title"/>
          </p:nvPr>
        </p:nvSpPr>
        <p:spPr/>
        <p:txBody>
          <a:bodyPr/>
          <a:lstStyle/>
          <a:p>
            <a:r>
              <a:rPr lang="en-US" dirty="0"/>
              <a:t>General Architecture</a:t>
            </a:r>
          </a:p>
        </p:txBody>
      </p:sp>
      <p:sp>
        <p:nvSpPr>
          <p:cNvPr id="3" name="Content Placeholder 2">
            <a:extLst>
              <a:ext uri="{FF2B5EF4-FFF2-40B4-BE49-F238E27FC236}">
                <a16:creationId xmlns:a16="http://schemas.microsoft.com/office/drawing/2014/main" id="{4E9A0D56-0017-0546-B6F2-3510803C4379}"/>
              </a:ext>
            </a:extLst>
          </p:cNvPr>
          <p:cNvSpPr>
            <a:spLocks noGrp="1"/>
          </p:cNvSpPr>
          <p:nvPr>
            <p:ph idx="1"/>
          </p:nvPr>
        </p:nvSpPr>
        <p:spPr/>
        <p:txBody>
          <a:bodyPr>
            <a:normAutofit fontScale="92500" lnSpcReduction="20000"/>
          </a:bodyPr>
          <a:lstStyle/>
          <a:p>
            <a:r>
              <a:rPr lang="en-US" dirty="0">
                <a:hlinkClick r:id="rId2" tooltip="fcn_algorithm_bound_Astar.m"/>
              </a:rPr>
              <a:t>fcn_algorithm_bound_Astar.m</a:t>
            </a:r>
            <a:r>
              <a:rPr lang="en-US" dirty="0"/>
              <a:t> – core planning algorithm</a:t>
            </a:r>
          </a:p>
          <a:p>
            <a:r>
              <a:rPr lang="en-US" dirty="0">
                <a:hlinkClick r:id="rId3" tooltip="fcn_algorithm_straight_planner.m"/>
              </a:rPr>
              <a:t>fcn_algorithm_straight_planner.m</a:t>
            </a:r>
            <a:r>
              <a:rPr lang="en-US" dirty="0"/>
              <a:t> – alternative planner that only plans a straight path without diverting around obstacles</a:t>
            </a:r>
          </a:p>
          <a:p>
            <a:r>
              <a:rPr lang="en-US" dirty="0">
                <a:hlinkClick r:id="rId4" tooltip="fcn_algorithm_setup_bound_Astar_for_tiled_polytopes.m"/>
              </a:rPr>
              <a:t>fcn_algorithm_setup_bound_Astar_for_tiled_polytopes.m</a:t>
            </a:r>
            <a:r>
              <a:rPr lang="en-US" dirty="0"/>
              <a:t> – wraps and calls planning algorithms.  </a:t>
            </a:r>
            <a:r>
              <a:rPr lang="en-US" dirty="0">
                <a:highlight>
                  <a:srgbClr val="FFFF00"/>
                </a:highlight>
              </a:rPr>
              <a:t>This is generally the entry point for calling the planner stack.</a:t>
            </a:r>
            <a:r>
              <a:rPr lang="en-US" dirty="0"/>
              <a:t>  One purpose of this code is to find the search space boundary which will be explained later.</a:t>
            </a:r>
          </a:p>
          <a:p>
            <a:r>
              <a:rPr lang="en-US" dirty="0">
                <a:hlinkClick r:id="rId5"/>
              </a:rPr>
              <a:t>fcn_visibility_clear_and_blocked_points.m</a:t>
            </a:r>
            <a:r>
              <a:rPr lang="en-US" dirty="0"/>
              <a:t> – creates the visibility graph for the polytope field from the given location</a:t>
            </a:r>
          </a:p>
          <a:p>
            <a:r>
              <a:rPr lang="en-US" dirty="0">
                <a:hlinkClick r:id="rId6"/>
              </a:rPr>
              <a:t>fcn_visibility_self_blocked_pts.m</a:t>
            </a:r>
            <a:r>
              <a:rPr lang="en-US" dirty="0"/>
              <a:t> – determines points blocked by the current obstacle (i.e. points that would be visible if the current obstacle was transparent)</a:t>
            </a:r>
          </a:p>
          <a:p>
            <a:endParaRPr lang="en-US" dirty="0"/>
          </a:p>
          <a:p>
            <a:endParaRPr lang="en-US" dirty="0"/>
          </a:p>
        </p:txBody>
      </p:sp>
      <p:sp>
        <p:nvSpPr>
          <p:cNvPr id="4" name="Slide Number Placeholder 3">
            <a:extLst>
              <a:ext uri="{FF2B5EF4-FFF2-40B4-BE49-F238E27FC236}">
                <a16:creationId xmlns:a16="http://schemas.microsoft.com/office/drawing/2014/main" id="{F5CC9486-DACA-0C47-8E67-FDF9FD02F92D}"/>
              </a:ext>
            </a:extLst>
          </p:cNvPr>
          <p:cNvSpPr>
            <a:spLocks noGrp="1"/>
          </p:cNvSpPr>
          <p:nvPr>
            <p:ph type="sldNum" sz="quarter" idx="12"/>
          </p:nvPr>
        </p:nvSpPr>
        <p:spPr/>
        <p:txBody>
          <a:bodyPr/>
          <a:lstStyle/>
          <a:p>
            <a:fld id="{AC5D5C75-45A6-C244-8E04-DA51B77CA1DD}" type="slidenum">
              <a:rPr lang="en-US" smtClean="0"/>
              <a:t>3</a:t>
            </a:fld>
            <a:endParaRPr lang="en-US"/>
          </a:p>
        </p:txBody>
      </p:sp>
    </p:spTree>
    <p:extLst>
      <p:ext uri="{BB962C8B-B14F-4D97-AF65-F5344CB8AC3E}">
        <p14:creationId xmlns:p14="http://schemas.microsoft.com/office/powerpoint/2010/main" val="295935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289D-8B4A-064F-9263-A10009C7C139}"/>
              </a:ext>
            </a:extLst>
          </p:cNvPr>
          <p:cNvSpPr>
            <a:spLocks noGrp="1"/>
          </p:cNvSpPr>
          <p:nvPr>
            <p:ph type="title"/>
          </p:nvPr>
        </p:nvSpPr>
        <p:spPr/>
        <p:txBody>
          <a:bodyPr>
            <a:noAutofit/>
          </a:bodyPr>
          <a:lstStyle/>
          <a:p>
            <a:r>
              <a:rPr lang="en-US" sz="2400" dirty="0"/>
              <a:t>The argument “</a:t>
            </a:r>
            <a:r>
              <a:rPr lang="en-US" sz="2400" dirty="0" err="1">
                <a:latin typeface="Courier" pitchFamily="2" charset="0"/>
              </a:rPr>
              <a:t>planner_mode</a:t>
            </a:r>
            <a:r>
              <a:rPr lang="en-US" sz="2400" dirty="0"/>
              <a:t>” for </a:t>
            </a:r>
            <a:r>
              <a:rPr lang="en-US" sz="2400" dirty="0" err="1">
                <a:latin typeface="Courier" pitchFamily="2" charset="0"/>
              </a:rPr>
              <a:t>fcn_algorithm_bound_Astar</a:t>
            </a:r>
            <a:r>
              <a:rPr lang="en-US" sz="2400" dirty="0"/>
              <a:t> and </a:t>
            </a:r>
            <a:r>
              <a:rPr lang="en-US" sz="2400" dirty="0" err="1">
                <a:latin typeface="Courier" pitchFamily="2" charset="0"/>
              </a:rPr>
              <a:t>fcn_algorithm_setup_bound_Astar_for_tiled_polytopes</a:t>
            </a:r>
            <a:r>
              <a:rPr lang="en-US" sz="2400" dirty="0">
                <a:latin typeface="Courier" pitchFamily="2" charset="0"/>
              </a:rPr>
              <a:t> </a:t>
            </a:r>
            <a:r>
              <a:rPr lang="en-US" sz="2400" dirty="0"/>
              <a:t>can be used to modify the planner modality to one of the following:</a:t>
            </a:r>
          </a:p>
        </p:txBody>
      </p:sp>
      <p:sp>
        <p:nvSpPr>
          <p:cNvPr id="3" name="Content Placeholder 2">
            <a:extLst>
              <a:ext uri="{FF2B5EF4-FFF2-40B4-BE49-F238E27FC236}">
                <a16:creationId xmlns:a16="http://schemas.microsoft.com/office/drawing/2014/main" id="{F43C6D69-6FAA-B84A-A12D-371D8C0A5ACA}"/>
              </a:ext>
            </a:extLst>
          </p:cNvPr>
          <p:cNvSpPr>
            <a:spLocks noGrp="1"/>
          </p:cNvSpPr>
          <p:nvPr>
            <p:ph idx="1"/>
          </p:nvPr>
        </p:nvSpPr>
        <p:spPr>
          <a:xfrm>
            <a:off x="838200" y="2187574"/>
            <a:ext cx="10515600" cy="4351338"/>
          </a:xfrm>
        </p:spPr>
        <p:txBody>
          <a:bodyPr>
            <a:normAutofit/>
          </a:bodyPr>
          <a:lstStyle/>
          <a:p>
            <a:pPr marL="0" indent="0">
              <a:buNone/>
            </a:pPr>
            <a:r>
              <a:rPr lang="en-US" sz="1800" dirty="0">
                <a:latin typeface="Courier" pitchFamily="2" charset="0"/>
              </a:rPr>
              <a:t>% PLANNER_MODE: string containing option for planner behavior</a:t>
            </a:r>
          </a:p>
          <a:p>
            <a:pPr marL="0" indent="0">
              <a:buNone/>
            </a:pPr>
            <a:r>
              <a:rPr lang="en-US" sz="1800" dirty="0">
                <a:latin typeface="Courier" pitchFamily="2" charset="0"/>
              </a:rPr>
              <a:t>% indicates the planner mode</a:t>
            </a:r>
          </a:p>
          <a:p>
            <a:pPr marL="0" indent="0">
              <a:buNone/>
            </a:pPr>
            <a:r>
              <a:rPr lang="en-US" sz="1800" dirty="0">
                <a:latin typeface="Courier" pitchFamily="2" charset="0"/>
              </a:rPr>
              <a:t>% "</a:t>
            </a:r>
            <a:r>
              <a:rPr lang="en-US" sz="1800" b="1" dirty="0">
                <a:latin typeface="Courier" pitchFamily="2" charset="0"/>
              </a:rPr>
              <a:t>legacy</a:t>
            </a:r>
            <a:r>
              <a:rPr lang="en-US" sz="1800" dirty="0">
                <a:latin typeface="Courier" pitchFamily="2" charset="0"/>
              </a:rPr>
              <a:t>" only goes around obstacles</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at</a:t>
            </a:r>
            <a:r>
              <a:rPr lang="en-US" sz="1800" dirty="0">
                <a:latin typeface="Courier" pitchFamily="2" charset="0"/>
              </a:rPr>
              <a:t> </a:t>
            </a:r>
            <a:r>
              <a:rPr lang="en-US" sz="1800" b="1" dirty="0">
                <a:latin typeface="Courier" pitchFamily="2" charset="0"/>
              </a:rPr>
              <a:t>vertices</a:t>
            </a:r>
            <a:r>
              <a:rPr lang="en-US" sz="1800" dirty="0">
                <a:latin typeface="Courier" pitchFamily="2" charset="0"/>
              </a:rPr>
              <a:t>" allows the planner to go through or around each obstacle</a:t>
            </a:r>
          </a:p>
          <a:p>
            <a:pPr marL="0" indent="0">
              <a:buNone/>
            </a:pPr>
            <a:r>
              <a:rPr lang="en-US" sz="1800" dirty="0">
                <a:latin typeface="Courier" pitchFamily="2" charset="0"/>
              </a:rPr>
              <a:t>% but only entering or exiting at vertices</a:t>
            </a:r>
          </a:p>
          <a:p>
            <a:pPr marL="0" indent="0">
              <a:buNone/>
            </a:pPr>
            <a:r>
              <a:rPr lang="en-US" sz="1800" dirty="0">
                <a:latin typeface="Courier" pitchFamily="2" charset="0"/>
              </a:rPr>
              <a:t>% "</a:t>
            </a:r>
            <a:r>
              <a:rPr lang="en-US" sz="1800" b="1" dirty="0">
                <a:latin typeface="Courier" pitchFamily="2" charset="0"/>
              </a:rPr>
              <a:t>straight</a:t>
            </a:r>
            <a:r>
              <a:rPr lang="en-US" sz="1800" dirty="0">
                <a:latin typeface="Courier" pitchFamily="2" charset="0"/>
              </a:rPr>
              <a:t> </a:t>
            </a:r>
            <a:r>
              <a:rPr lang="en-US" sz="1800" b="1" dirty="0">
                <a:latin typeface="Courier" pitchFamily="2" charset="0"/>
              </a:rPr>
              <a:t>through</a:t>
            </a:r>
            <a:r>
              <a:rPr lang="en-US" sz="1800" dirty="0">
                <a:latin typeface="Courier" pitchFamily="2" charset="0"/>
              </a:rPr>
              <a:t>" the planner only goes straight from the start to the goal, calculating the cost</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or</a:t>
            </a:r>
            <a:r>
              <a:rPr lang="en-US" sz="1800" dirty="0">
                <a:latin typeface="Courier" pitchFamily="2" charset="0"/>
              </a:rPr>
              <a:t> </a:t>
            </a:r>
            <a:r>
              <a:rPr lang="en-US" sz="1800" b="1" dirty="0">
                <a:latin typeface="Courier" pitchFamily="2" charset="0"/>
              </a:rPr>
              <a:t>around</a:t>
            </a:r>
            <a:r>
              <a:rPr lang="en-US" sz="1800" dirty="0">
                <a:latin typeface="Courier" pitchFamily="2" charset="0"/>
              </a:rPr>
              <a:t>" allows the planner to go through all obstacles or around all</a:t>
            </a:r>
          </a:p>
        </p:txBody>
      </p:sp>
      <p:sp>
        <p:nvSpPr>
          <p:cNvPr id="11" name="Slide Number Placeholder 10">
            <a:extLst>
              <a:ext uri="{FF2B5EF4-FFF2-40B4-BE49-F238E27FC236}">
                <a16:creationId xmlns:a16="http://schemas.microsoft.com/office/drawing/2014/main" id="{86692A29-4E37-9A48-A5B0-8EC7DA299D35}"/>
              </a:ext>
            </a:extLst>
          </p:cNvPr>
          <p:cNvSpPr>
            <a:spLocks noGrp="1"/>
          </p:cNvSpPr>
          <p:nvPr>
            <p:ph type="sldNum" sz="quarter" idx="12"/>
          </p:nvPr>
        </p:nvSpPr>
        <p:spPr/>
        <p:txBody>
          <a:bodyPr/>
          <a:lstStyle/>
          <a:p>
            <a:fld id="{AC5D5C75-45A6-C244-8E04-DA51B77CA1DD}" type="slidenum">
              <a:rPr lang="en-US" smtClean="0"/>
              <a:t>4</a:t>
            </a:fld>
            <a:endParaRPr lang="en-US"/>
          </a:p>
        </p:txBody>
      </p:sp>
    </p:spTree>
    <p:extLst>
      <p:ext uri="{BB962C8B-B14F-4D97-AF65-F5344CB8AC3E}">
        <p14:creationId xmlns:p14="http://schemas.microsoft.com/office/powerpoint/2010/main" val="125830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A175-1268-0A43-9E04-E37976BC6EB4}"/>
              </a:ext>
            </a:extLst>
          </p:cNvPr>
          <p:cNvSpPr>
            <a:spLocks noGrp="1"/>
          </p:cNvSpPr>
          <p:nvPr>
            <p:ph type="title"/>
          </p:nvPr>
        </p:nvSpPr>
        <p:spPr/>
        <p:txBody>
          <a:bodyPr>
            <a:noAutofit/>
          </a:bodyPr>
          <a:lstStyle/>
          <a:p>
            <a:r>
              <a:rPr lang="en-US" sz="2400" b="1" dirty="0">
                <a:latin typeface="Courier" pitchFamily="2" charset="0"/>
              </a:rPr>
              <a:t>Legacy</a:t>
            </a:r>
            <a:r>
              <a:rPr lang="en-US" sz="2400" dirty="0"/>
              <a:t>,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a:t>
            </a:r>
            <a:r>
              <a:rPr lang="en-US" sz="2400" dirty="0">
                <a:hlinkClick r:id="rId2"/>
              </a:rPr>
              <a:t>THE EFFECTS OF PATH-PLANNING UNCERTAINTY ONINTELLIGENT VEHICLE PERFORMANCE</a:t>
            </a:r>
            <a:r>
              <a:rPr lang="en-US" sz="2400" dirty="0"/>
              <a:t>. This is the main planner that all subsequent planners are variations of.</a:t>
            </a:r>
          </a:p>
        </p:txBody>
      </p:sp>
      <p:pic>
        <p:nvPicPr>
          <p:cNvPr id="4" name="Picture 3">
            <a:extLst>
              <a:ext uri="{FF2B5EF4-FFF2-40B4-BE49-F238E27FC236}">
                <a16:creationId xmlns:a16="http://schemas.microsoft.com/office/drawing/2014/main" id="{0F79AE1E-DEB7-694E-A606-E89E0907562C}"/>
              </a:ext>
            </a:extLst>
          </p:cNvPr>
          <p:cNvPicPr>
            <a:picLocks noChangeAspect="1"/>
          </p:cNvPicPr>
          <p:nvPr/>
        </p:nvPicPr>
        <p:blipFill>
          <a:blip r:embed="rId3"/>
          <a:stretch>
            <a:fillRect/>
          </a:stretch>
        </p:blipFill>
        <p:spPr>
          <a:xfrm>
            <a:off x="2961394" y="2047875"/>
            <a:ext cx="6269212" cy="4673600"/>
          </a:xfrm>
          <a:prstGeom prst="rect">
            <a:avLst/>
          </a:prstGeom>
        </p:spPr>
      </p:pic>
      <p:sp>
        <p:nvSpPr>
          <p:cNvPr id="5" name="Slide Number Placeholder 4">
            <a:extLst>
              <a:ext uri="{FF2B5EF4-FFF2-40B4-BE49-F238E27FC236}">
                <a16:creationId xmlns:a16="http://schemas.microsoft.com/office/drawing/2014/main" id="{6CD66965-BA9F-F54C-A881-7EFB07B7F707}"/>
              </a:ext>
            </a:extLst>
          </p:cNvPr>
          <p:cNvSpPr>
            <a:spLocks noGrp="1"/>
          </p:cNvSpPr>
          <p:nvPr>
            <p:ph type="sldNum" sz="quarter" idx="12"/>
          </p:nvPr>
        </p:nvSpPr>
        <p:spPr/>
        <p:txBody>
          <a:bodyPr/>
          <a:lstStyle/>
          <a:p>
            <a:fld id="{AC5D5C75-45A6-C244-8E04-DA51B77CA1DD}" type="slidenum">
              <a:rPr lang="en-US" smtClean="0"/>
              <a:t>5</a:t>
            </a:fld>
            <a:endParaRPr lang="en-US"/>
          </a:p>
        </p:txBody>
      </p:sp>
    </p:spTree>
    <p:extLst>
      <p:ext uri="{BB962C8B-B14F-4D97-AF65-F5344CB8AC3E}">
        <p14:creationId xmlns:p14="http://schemas.microsoft.com/office/powerpoint/2010/main" val="21991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0E7F-1DDA-5C48-9251-5F7F6B333D2B}"/>
              </a:ext>
            </a:extLst>
          </p:cNvPr>
          <p:cNvSpPr>
            <a:spLocks noGrp="1"/>
          </p:cNvSpPr>
          <p:nvPr>
            <p:ph type="title"/>
          </p:nvPr>
        </p:nvSpPr>
        <p:spPr/>
        <p:txBody>
          <a:bodyPr/>
          <a:lstStyle/>
          <a:p>
            <a:r>
              <a:rPr lang="en-US" dirty="0"/>
              <a:t>A note on polytope “</a:t>
            </a:r>
            <a:r>
              <a:rPr lang="en-US" b="1" dirty="0">
                <a:latin typeface="Courier" pitchFamily="2" charset="0"/>
              </a:rPr>
              <a:t>cost</a:t>
            </a:r>
            <a:r>
              <a:rPr lang="en-US" dirty="0"/>
              <a:t>”:</a:t>
            </a:r>
          </a:p>
        </p:txBody>
      </p:sp>
      <p:sp>
        <p:nvSpPr>
          <p:cNvPr id="3" name="Content Placeholder 2">
            <a:extLst>
              <a:ext uri="{FF2B5EF4-FFF2-40B4-BE49-F238E27FC236}">
                <a16:creationId xmlns:a16="http://schemas.microsoft.com/office/drawing/2014/main" id="{A7677920-0EDE-794C-92F7-2DA4DF46F938}"/>
              </a:ext>
            </a:extLst>
          </p:cNvPr>
          <p:cNvSpPr>
            <a:spLocks noGrp="1"/>
          </p:cNvSpPr>
          <p:nvPr>
            <p:ph idx="1"/>
          </p:nvPr>
        </p:nvSpPr>
        <p:spPr>
          <a:xfrm>
            <a:off x="838200" y="1825625"/>
            <a:ext cx="5118100" cy="4351338"/>
          </a:xfrm>
        </p:spPr>
        <p:txBody>
          <a:bodyPr>
            <a:normAutofit fontScale="85000" lnSpcReduction="10000"/>
          </a:bodyPr>
          <a:lstStyle/>
          <a:p>
            <a:r>
              <a:rPr lang="en-US" dirty="0"/>
              <a:t>In the legacy mode, all obstacles are treated as impassable (infinite traversal cost).</a:t>
            </a:r>
          </a:p>
          <a:p>
            <a:r>
              <a:rPr lang="en-US" dirty="0"/>
              <a:t>In the following planner modes, obstacles may be traversed and have a </a:t>
            </a:r>
            <a:r>
              <a:rPr lang="en-US" b="1" dirty="0">
                <a:latin typeface="Courier" pitchFamily="2" charset="0"/>
              </a:rPr>
              <a:t>cost</a:t>
            </a:r>
            <a:r>
              <a:rPr lang="en-US" dirty="0"/>
              <a:t> field in the polytope struct which represents the increase in percent difficulty over free space traversal.  In other words, a polytope with a cost of 0.2 is 20% harder to traverse than free space.  So traveling 1 km through the polytope costs as much as travelling 1.2 km through free space.</a:t>
            </a:r>
          </a:p>
        </p:txBody>
      </p:sp>
      <p:sp>
        <p:nvSpPr>
          <p:cNvPr id="4" name="Slide Number Placeholder 3">
            <a:extLst>
              <a:ext uri="{FF2B5EF4-FFF2-40B4-BE49-F238E27FC236}">
                <a16:creationId xmlns:a16="http://schemas.microsoft.com/office/drawing/2014/main" id="{A63C467D-E4C4-CD4E-AF84-996C09201F83}"/>
              </a:ext>
            </a:extLst>
          </p:cNvPr>
          <p:cNvSpPr>
            <a:spLocks noGrp="1"/>
          </p:cNvSpPr>
          <p:nvPr>
            <p:ph type="sldNum" sz="quarter" idx="12"/>
          </p:nvPr>
        </p:nvSpPr>
        <p:spPr/>
        <p:txBody>
          <a:bodyPr/>
          <a:lstStyle/>
          <a:p>
            <a:fld id="{AC5D5C75-45A6-C244-8E04-DA51B77CA1DD}" type="slidenum">
              <a:rPr lang="en-US" smtClean="0"/>
              <a:t>6</a:t>
            </a:fld>
            <a:endParaRPr lang="en-US"/>
          </a:p>
        </p:txBody>
      </p:sp>
      <p:pic>
        <p:nvPicPr>
          <p:cNvPr id="5" name="Picture 4">
            <a:extLst>
              <a:ext uri="{FF2B5EF4-FFF2-40B4-BE49-F238E27FC236}">
                <a16:creationId xmlns:a16="http://schemas.microsoft.com/office/drawing/2014/main" id="{E79B2FC0-2C3C-4C45-BB3B-3C060DB840DB}"/>
              </a:ext>
            </a:extLst>
          </p:cNvPr>
          <p:cNvPicPr>
            <a:picLocks noChangeAspect="1"/>
          </p:cNvPicPr>
          <p:nvPr/>
        </p:nvPicPr>
        <p:blipFill>
          <a:blip r:embed="rId2"/>
          <a:stretch>
            <a:fillRect/>
          </a:stretch>
        </p:blipFill>
        <p:spPr>
          <a:xfrm>
            <a:off x="6748172" y="1581825"/>
            <a:ext cx="4605630" cy="4595138"/>
          </a:xfrm>
          <a:prstGeom prst="rect">
            <a:avLst/>
          </a:prstGeom>
        </p:spPr>
      </p:pic>
    </p:spTree>
    <p:extLst>
      <p:ext uri="{BB962C8B-B14F-4D97-AF65-F5344CB8AC3E}">
        <p14:creationId xmlns:p14="http://schemas.microsoft.com/office/powerpoint/2010/main" val="250600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B31D-9EEC-7D49-BEAA-3EC728EE1AE4}"/>
              </a:ext>
            </a:extLst>
          </p:cNvPr>
          <p:cNvSpPr>
            <a:spLocks noGrp="1"/>
          </p:cNvSpPr>
          <p:nvPr>
            <p:ph type="title"/>
          </p:nvPr>
        </p:nvSpPr>
        <p:spPr/>
        <p:txBody>
          <a:bodyPr>
            <a:noAutofit/>
          </a:bodyPr>
          <a:lstStyle/>
          <a:p>
            <a:r>
              <a:rPr lang="en-US" sz="2000" b="1" dirty="0">
                <a:latin typeface="Courier" pitchFamily="2" charset="0"/>
              </a:rPr>
              <a:t>Through at Vertices</a:t>
            </a:r>
            <a:r>
              <a:rPr lang="en-US" sz="2000" dirty="0"/>
              <a:t> – </a:t>
            </a:r>
            <a:r>
              <a:rPr lang="en-US" sz="2000" dirty="0">
                <a:highlight>
                  <a:srgbClr val="FFFF00"/>
                </a:highlight>
              </a:rPr>
              <a:t>this planner mode allows for routing through obstacles or around them on a per obstacle basis, but only allows obstacles to be entered and exited at vertices rather than at arbitrary points along sides.  </a:t>
            </a:r>
            <a:r>
              <a:rPr lang="en-US" sz="2000" dirty="0"/>
              <a:t>This is achieved by looking through each obstacle that is arrived at using </a:t>
            </a:r>
            <a:r>
              <a:rPr lang="en-US" sz="2000" dirty="0">
                <a:hlinkClick r:id="rId2"/>
              </a:rPr>
              <a:t>fcn_visibility_self_blocked_pts.m</a:t>
            </a:r>
            <a:r>
              <a:rPr lang="en-US" sz="2000" dirty="0"/>
              <a:t> and adding self-blocked points back to the visibility graph to make them reachable through the current obstacle at a penalty of the distance to the point, scaled up by the polytope traversal cost.</a:t>
            </a:r>
          </a:p>
        </p:txBody>
      </p:sp>
      <p:sp>
        <p:nvSpPr>
          <p:cNvPr id="4" name="Slide Number Placeholder 3">
            <a:extLst>
              <a:ext uri="{FF2B5EF4-FFF2-40B4-BE49-F238E27FC236}">
                <a16:creationId xmlns:a16="http://schemas.microsoft.com/office/drawing/2014/main" id="{E669E67A-D07C-7040-AB7B-20446A460C8A}"/>
              </a:ext>
            </a:extLst>
          </p:cNvPr>
          <p:cNvSpPr>
            <a:spLocks noGrp="1"/>
          </p:cNvSpPr>
          <p:nvPr>
            <p:ph type="sldNum" sz="quarter" idx="12"/>
          </p:nvPr>
        </p:nvSpPr>
        <p:spPr/>
        <p:txBody>
          <a:bodyPr/>
          <a:lstStyle/>
          <a:p>
            <a:fld id="{AC5D5C75-45A6-C244-8E04-DA51B77CA1DD}" type="slidenum">
              <a:rPr lang="en-US" smtClean="0"/>
              <a:t>7</a:t>
            </a:fld>
            <a:endParaRPr lang="en-US"/>
          </a:p>
        </p:txBody>
      </p:sp>
      <p:pic>
        <p:nvPicPr>
          <p:cNvPr id="5" name="Picture 4" descr="Diagram&#10;&#10;Description automatically generated">
            <a:extLst>
              <a:ext uri="{FF2B5EF4-FFF2-40B4-BE49-F238E27FC236}">
                <a16:creationId xmlns:a16="http://schemas.microsoft.com/office/drawing/2014/main" id="{C9A57B96-9C62-FA42-896D-8AAF0858D6F3}"/>
              </a:ext>
            </a:extLst>
          </p:cNvPr>
          <p:cNvPicPr>
            <a:picLocks noChangeAspect="1"/>
          </p:cNvPicPr>
          <p:nvPr/>
        </p:nvPicPr>
        <p:blipFill rotWithShape="1">
          <a:blip r:embed="rId3">
            <a:extLst>
              <a:ext uri="{28A0092B-C50C-407E-A947-70E740481C1C}">
                <a14:useLocalDpi xmlns:a14="http://schemas.microsoft.com/office/drawing/2010/main" val="0"/>
              </a:ext>
            </a:extLst>
          </a:blip>
          <a:srcRect l="10300" r="15996"/>
          <a:stretch/>
        </p:blipFill>
        <p:spPr>
          <a:xfrm>
            <a:off x="145970" y="2228334"/>
            <a:ext cx="3930896" cy="4000000"/>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CFECFBA3-EE1B-8443-96E5-B6688A37308E}"/>
              </a:ext>
            </a:extLst>
          </p:cNvPr>
          <p:cNvPicPr>
            <a:picLocks noChangeAspect="1"/>
          </p:cNvPicPr>
          <p:nvPr/>
        </p:nvPicPr>
        <p:blipFill rotWithShape="1">
          <a:blip r:embed="rId4">
            <a:extLst>
              <a:ext uri="{28A0092B-C50C-407E-A947-70E740481C1C}">
                <a14:useLocalDpi xmlns:a14="http://schemas.microsoft.com/office/drawing/2010/main" val="0"/>
              </a:ext>
            </a:extLst>
          </a:blip>
          <a:srcRect l="11303" r="14993"/>
          <a:stretch/>
        </p:blipFill>
        <p:spPr>
          <a:xfrm>
            <a:off x="4082961" y="2228334"/>
            <a:ext cx="3930896" cy="4000000"/>
          </a:xfrm>
          <a:prstGeom prst="rect">
            <a:avLst/>
          </a:prstGeom>
        </p:spPr>
      </p:pic>
      <p:pic>
        <p:nvPicPr>
          <p:cNvPr id="7" name="Picture 6" descr="Diagram&#10;&#10;Description automatically generated">
            <a:extLst>
              <a:ext uri="{FF2B5EF4-FFF2-40B4-BE49-F238E27FC236}">
                <a16:creationId xmlns:a16="http://schemas.microsoft.com/office/drawing/2014/main" id="{B412FB97-7D95-4249-8D8C-71FE621F1053}"/>
              </a:ext>
            </a:extLst>
          </p:cNvPr>
          <p:cNvPicPr>
            <a:picLocks noChangeAspect="1"/>
          </p:cNvPicPr>
          <p:nvPr/>
        </p:nvPicPr>
        <p:blipFill rotWithShape="1">
          <a:blip r:embed="rId5">
            <a:extLst>
              <a:ext uri="{28A0092B-C50C-407E-A947-70E740481C1C}">
                <a14:useLocalDpi xmlns:a14="http://schemas.microsoft.com/office/drawing/2010/main" val="0"/>
              </a:ext>
            </a:extLst>
          </a:blip>
          <a:srcRect l="11303"/>
          <a:stretch/>
        </p:blipFill>
        <p:spPr>
          <a:xfrm>
            <a:off x="8115136" y="2228334"/>
            <a:ext cx="4730496" cy="4000000"/>
          </a:xfrm>
          <a:prstGeom prst="rect">
            <a:avLst/>
          </a:prstGeom>
        </p:spPr>
      </p:pic>
    </p:spTree>
    <p:extLst>
      <p:ext uri="{BB962C8B-B14F-4D97-AF65-F5344CB8AC3E}">
        <p14:creationId xmlns:p14="http://schemas.microsoft.com/office/powerpoint/2010/main" val="399772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Bounded A* uses a </a:t>
            </a:r>
            <a:r>
              <a:rPr lang="en-US" sz="2800" dirty="0" err="1"/>
              <a:t>vgraph</a:t>
            </a:r>
            <a:r>
              <a:rPr lang="en-US" sz="2800" dirty="0"/>
              <a:t> constructed by considering </a:t>
            </a:r>
            <a:r>
              <a:rPr lang="en-US" sz="2800" b="1" dirty="0">
                <a:solidFill>
                  <a:srgbClr val="FF0000"/>
                </a:solidFill>
              </a:rPr>
              <a:t>all visible vertices </a:t>
            </a:r>
            <a:r>
              <a:rPr lang="en-US" sz="2800" dirty="0"/>
              <a:t>as possible goals, with distance to them used as the cost of reaching them.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8</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47672A-323D-458C-B1CA-6F5054D47E33}"/>
              </a:ext>
            </a:extLst>
          </p:cNvPr>
          <p:cNvCxnSpPr>
            <a:cxnSpLocks/>
            <a:stCxn id="13" idx="0"/>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7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4986348" y="1129293"/>
            <a:ext cx="7248503" cy="5436377"/>
          </a:xfrm>
          <a:prstGeom prst="rect">
            <a:avLst/>
          </a:prstGeom>
        </p:spPr>
      </p:pic>
      <p:sp>
        <p:nvSpPr>
          <p:cNvPr id="7" name="Isosceles Triangle 6">
            <a:extLst>
              <a:ext uri="{FF2B5EF4-FFF2-40B4-BE49-F238E27FC236}">
                <a16:creationId xmlns:a16="http://schemas.microsoft.com/office/drawing/2014/main" id="{68E92E38-5B98-4F92-A57C-D217DF8B1631}"/>
              </a:ext>
            </a:extLst>
          </p:cNvPr>
          <p:cNvSpPr/>
          <p:nvPr/>
        </p:nvSpPr>
        <p:spPr>
          <a:xfrm rot="5400000">
            <a:off x="6882646" y="300967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D5D351D-461F-433D-89A3-CAE764A6D85D}"/>
              </a:ext>
            </a:extLst>
          </p:cNvPr>
          <p:cNvCxnSpPr>
            <a:stCxn id="7" idx="0"/>
          </p:cNvCxnSpPr>
          <p:nvPr/>
        </p:nvCxnSpPr>
        <p:spPr>
          <a:xfrm flipV="1">
            <a:off x="7163088" y="245086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47672A-323D-458C-B1CA-6F5054D47E33}"/>
              </a:ext>
            </a:extLst>
          </p:cNvPr>
          <p:cNvCxnSpPr>
            <a:cxnSpLocks/>
          </p:cNvCxnSpPr>
          <p:nvPr/>
        </p:nvCxnSpPr>
        <p:spPr>
          <a:xfrm flipV="1">
            <a:off x="7144601" y="268343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603774-23ED-49BF-9CB6-215289DE2330}"/>
              </a:ext>
            </a:extLst>
          </p:cNvPr>
          <p:cNvCxnSpPr>
            <a:cxnSpLocks/>
          </p:cNvCxnSpPr>
          <p:nvPr/>
        </p:nvCxnSpPr>
        <p:spPr>
          <a:xfrm flipV="1">
            <a:off x="7144601" y="291005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4CEECE-B01A-4670-9AB3-AB677B052F71}"/>
              </a:ext>
            </a:extLst>
          </p:cNvPr>
          <p:cNvCxnSpPr>
            <a:cxnSpLocks/>
          </p:cNvCxnSpPr>
          <p:nvPr/>
        </p:nvCxnSpPr>
        <p:spPr>
          <a:xfrm flipV="1">
            <a:off x="7144601" y="309956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AACA7D-EEFE-4DB6-A9EA-70EAE3C123F2}"/>
              </a:ext>
            </a:extLst>
          </p:cNvPr>
          <p:cNvCxnSpPr>
            <a:cxnSpLocks/>
            <a:stCxn id="7" idx="0"/>
          </p:cNvCxnSpPr>
          <p:nvPr/>
        </p:nvCxnSpPr>
        <p:spPr>
          <a:xfrm flipV="1">
            <a:off x="7163088" y="243230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B6D9C5-DB51-4DFC-959D-A2F5D68428C0}"/>
              </a:ext>
            </a:extLst>
          </p:cNvPr>
          <p:cNvCxnSpPr>
            <a:cxnSpLocks/>
          </p:cNvCxnSpPr>
          <p:nvPr/>
        </p:nvCxnSpPr>
        <p:spPr>
          <a:xfrm flipH="1" flipV="1">
            <a:off x="6890615" y="254499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7762BB-8218-4FFC-94EC-4BA7BB17160A}"/>
              </a:ext>
            </a:extLst>
          </p:cNvPr>
          <p:cNvCxnSpPr>
            <a:cxnSpLocks/>
            <a:stCxn id="7" idx="0"/>
          </p:cNvCxnSpPr>
          <p:nvPr/>
        </p:nvCxnSpPr>
        <p:spPr>
          <a:xfrm flipV="1">
            <a:off x="7163088" y="298321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47672A-323D-458C-B1CA-6F5054D47E33}"/>
              </a:ext>
            </a:extLst>
          </p:cNvPr>
          <p:cNvCxnSpPr>
            <a:cxnSpLocks/>
            <a:stCxn id="7" idx="0"/>
          </p:cNvCxnSpPr>
          <p:nvPr/>
        </p:nvCxnSpPr>
        <p:spPr>
          <a:xfrm flipV="1">
            <a:off x="7163088" y="245086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Using our knowledge the </a:t>
            </a:r>
            <a:r>
              <a:rPr lang="en-US" sz="2800" b="1" dirty="0">
                <a:solidFill>
                  <a:srgbClr val="00B050"/>
                </a:solidFill>
              </a:rPr>
              <a:t>current point</a:t>
            </a:r>
            <a:r>
              <a:rPr lang="en-US" sz="2800" dirty="0"/>
              <a:t>, we can query for</a:t>
            </a:r>
            <a:r>
              <a:rPr lang="en-US" sz="2800" b="1" dirty="0">
                <a:solidFill>
                  <a:srgbClr val="7030A0"/>
                </a:solidFill>
              </a:rPr>
              <a:t> other vertices</a:t>
            </a:r>
            <a:r>
              <a:rPr lang="en-US" sz="2800" dirty="0"/>
              <a:t> on the same polytope and the </a:t>
            </a:r>
            <a:r>
              <a:rPr lang="en-US" sz="2800" b="1" dirty="0">
                <a:solidFill>
                  <a:srgbClr val="7030A0"/>
                </a:solidFill>
              </a:rPr>
              <a:t>cost associated with traversing that polytope</a:t>
            </a:r>
            <a:r>
              <a:rPr lang="en-US" sz="2800" dirty="0"/>
              <a: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9</a:t>
            </a:fld>
            <a:endParaRPr lang="en-US"/>
          </a:p>
        </p:txBody>
      </p:sp>
      <p:pic>
        <p:nvPicPr>
          <p:cNvPr id="5" name="Picture 4">
            <a:extLst>
              <a:ext uri="{FF2B5EF4-FFF2-40B4-BE49-F238E27FC236}">
                <a16:creationId xmlns:a16="http://schemas.microsoft.com/office/drawing/2014/main" id="{D554920C-865B-4025-A803-2CBD896FFFC5}"/>
              </a:ext>
            </a:extLst>
          </p:cNvPr>
          <p:cNvPicPr>
            <a:picLocks noChangeAspect="1"/>
          </p:cNvPicPr>
          <p:nvPr/>
        </p:nvPicPr>
        <p:blipFill>
          <a:blip r:embed="rId3"/>
          <a:stretch>
            <a:fillRect/>
          </a:stretch>
        </p:blipFill>
        <p:spPr>
          <a:xfrm>
            <a:off x="262693" y="2221949"/>
            <a:ext cx="4442311" cy="3080957"/>
          </a:xfrm>
          <a:prstGeom prst="rect">
            <a:avLst/>
          </a:prstGeom>
        </p:spPr>
      </p:pic>
      <p:sp>
        <p:nvSpPr>
          <p:cNvPr id="3" name="Oval 2"/>
          <p:cNvSpPr/>
          <p:nvPr/>
        </p:nvSpPr>
        <p:spPr>
          <a:xfrm>
            <a:off x="7398413" y="3290118"/>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15438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94379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62421" y="3362713"/>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27678" y="3615853"/>
            <a:ext cx="1554702" cy="646331"/>
          </a:xfrm>
          <a:prstGeom prst="rect">
            <a:avLst/>
          </a:prstGeom>
          <a:solidFill>
            <a:srgbClr val="FFFFFF">
              <a:alpha val="74118"/>
            </a:srgbClr>
          </a:solidFill>
          <a:ln w="38100">
            <a:solidFill>
              <a:srgbClr val="7030A0"/>
            </a:solidFill>
          </a:ln>
        </p:spPr>
        <p:txBody>
          <a:bodyPr wrap="square" rtlCol="0">
            <a:spAutoFit/>
          </a:bodyPr>
          <a:lstStyle/>
          <a:p>
            <a:r>
              <a:rPr lang="en-US" dirty="0"/>
              <a:t>+20% traversal cost</a:t>
            </a:r>
          </a:p>
        </p:txBody>
      </p:sp>
      <p:sp>
        <p:nvSpPr>
          <p:cNvPr id="20" name="Right Arrow 19"/>
          <p:cNvSpPr/>
          <p:nvPr/>
        </p:nvSpPr>
        <p:spPr>
          <a:xfrm>
            <a:off x="4986348" y="3362713"/>
            <a:ext cx="483427" cy="58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49122" y="3030256"/>
            <a:ext cx="192419" cy="192419"/>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096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1212</Words>
  <Application>Microsoft Macintosh PowerPoint</Application>
  <PresentationFormat>Widescreen</PresentationFormat>
  <Paragraphs>76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vt:lpstr>
      <vt:lpstr>Courier New</vt:lpstr>
      <vt:lpstr>Times</vt:lpstr>
      <vt:lpstr>Office Theme</vt:lpstr>
      <vt:lpstr>PathPlanning_GridFreePathPlanners_BoundedAStar</vt:lpstr>
      <vt:lpstr>Repo Purpose</vt:lpstr>
      <vt:lpstr>General Architecture</vt:lpstr>
      <vt:lpstr>The argument “planner_mode” for fcn_algorithm_bound_Astar and fcn_algorithm_setup_bound_Astar_for_tiled_polytopes can be used to modify the planner modality to one of the following:</vt:lpstr>
      <vt:lpstr>Legacy,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THE EFFECTS OF PATH-PLANNING UNCERTAINTY ONINTELLIGENT VEHICLE PERFORMANCE. This is the main planner that all subsequent planners are variations of.</vt:lpstr>
      <vt:lpstr>A note on polytope “cost”:</vt:lpstr>
      <vt:lpstr>Through at Vertices – this planner mode allows for routing through obstacles or around them on a per obstacle basis, but only allows obstacles to be entered and exited at vertices rather than at arbitrary points along sides.  This is achieved by looking through each obstacle that is arrived at using fcn_visibility_self_blocked_pts.m and adding self-blocked points back to the visibility graph to make them reachable through the current obstacle at a penalty of the distance to the point, scaled up by the polytope traversal cost.</vt:lpstr>
      <vt:lpstr>Bounded A* uses a vgraph constructed by considering all visible vertices as possible goals, with distance to them used as the cost of reaching them.</vt:lpstr>
      <vt:lpstr>Using our knowledge the current point, we can query for other vertices on the same polytope and the cost associated with traversing that polytope.</vt:lpstr>
      <vt:lpstr>Then we can add these points to the vgraph, scaling their distance costs up by the factor associated with the polytope.</vt:lpstr>
      <vt:lpstr>When polytopes have the same resistance or traversal cost as free space, the often planner routes through them, as expected.</vt:lpstr>
      <vt:lpstr>When polytopes are 5% more difficult to traverse than free space, spot checking shows the planner sometimes routes through them, but sometimes does not.</vt:lpstr>
      <vt:lpstr>As expected, less obstructing polytopes are routed around.</vt:lpstr>
      <vt:lpstr>And more obstructing polytopes (where the path passes through closer to the centroid) are routed through.</vt:lpstr>
      <vt:lpstr>When polytopes are 10% more difficult to traverse than free space, spot checking shows the planner very rarely routes through them, for this particular obstacle field (point density 1000, average maximum radius of 0.0015 km).</vt:lpstr>
      <vt:lpstr>Straight Through – this planner uses fcn_algorithm_straight_planner.m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(O(NxM) for fields with N-polytopes having M-sides each), only polytopes near the line (the red polytopes below) are checked for collision.</vt:lpstr>
      <vt:lpstr>Through or Around – this planner calls the Legacy planner and compares the result to the result from Straight Through, returning the lower cost option.  In this way it chooses to either go through every encountered obstacle in the field or around every encountered obstacle in the field.  It does not choose to go through or around each obstacle encountered on a per obstacle basis.</vt:lpstr>
      <vt:lpstr>Pseudo code for this bimodal planner Through or Around planner as well as the optimization for the straight through planner is as follows: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PathPlanning_GridFreePathPlanners_BoundedAStar</dc:title>
  <dc:creator>Microsoft Office User</dc:creator>
  <cp:lastModifiedBy>Microsoft Office User</cp:lastModifiedBy>
  <cp:revision>8</cp:revision>
  <dcterms:created xsi:type="dcterms:W3CDTF">2022-07-06T16:47:15Z</dcterms:created>
  <dcterms:modified xsi:type="dcterms:W3CDTF">2022-07-06T18:20:53Z</dcterms:modified>
</cp:coreProperties>
</file>