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66" r:id="rId3"/>
    <p:sldId id="265" r:id="rId4"/>
    <p:sldId id="258" r:id="rId5"/>
    <p:sldId id="257" r:id="rId6"/>
    <p:sldId id="267" r:id="rId7"/>
    <p:sldId id="259" r:id="rId8"/>
    <p:sldId id="350" r:id="rId9"/>
    <p:sldId id="347" r:id="rId10"/>
    <p:sldId id="346" r:id="rId11"/>
    <p:sldId id="341" r:id="rId12"/>
    <p:sldId id="342" r:id="rId13"/>
    <p:sldId id="348" r:id="rId14"/>
    <p:sldId id="349" r:id="rId15"/>
    <p:sldId id="343" r:id="rId16"/>
    <p:sldId id="261" r:id="rId17"/>
    <p:sldId id="262" r:id="rId18"/>
    <p:sldId id="408" r:id="rId19"/>
    <p:sldId id="263" r:id="rId20"/>
    <p:sldId id="292" r:id="rId21"/>
    <p:sldId id="293" r:id="rId22"/>
    <p:sldId id="294" r:id="rId23"/>
    <p:sldId id="295" r:id="rId24"/>
    <p:sldId id="296" r:id="rId25"/>
    <p:sldId id="297" r:id="rId26"/>
    <p:sldId id="298" r:id="rId27"/>
    <p:sldId id="271" r:id="rId28"/>
    <p:sldId id="272" r:id="rId29"/>
    <p:sldId id="273" r:id="rId30"/>
    <p:sldId id="274" r:id="rId31"/>
    <p:sldId id="275" r:id="rId32"/>
    <p:sldId id="276" r:id="rId33"/>
    <p:sldId id="277" r:id="rId34"/>
    <p:sldId id="27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DE99DF-3777-416D-9993-850CF1FB0B79}">
          <p14:sldIdLst>
            <p14:sldId id="256"/>
            <p14:sldId id="266"/>
            <p14:sldId id="265"/>
            <p14:sldId id="258"/>
            <p14:sldId id="257"/>
            <p14:sldId id="267"/>
            <p14:sldId id="259"/>
            <p14:sldId id="350"/>
            <p14:sldId id="347"/>
            <p14:sldId id="346"/>
            <p14:sldId id="341"/>
            <p14:sldId id="342"/>
            <p14:sldId id="348"/>
            <p14:sldId id="349"/>
            <p14:sldId id="343"/>
            <p14:sldId id="261"/>
            <p14:sldId id="262"/>
            <p14:sldId id="408"/>
          </p14:sldIdLst>
        </p14:section>
        <p14:section name="dilation_robustness" id="{1B4CAD42-12F6-4E88-81FF-2B68E2A4F3E8}">
          <p14:sldIdLst>
            <p14:sldId id="263"/>
            <p14:sldId id="292"/>
            <p14:sldId id="293"/>
            <p14:sldId id="294"/>
            <p14:sldId id="295"/>
            <p14:sldId id="296"/>
            <p14:sldId id="297"/>
            <p14:sldId id="298"/>
          </p14:sldIdLst>
        </p14:section>
        <p14:section name="modify_vgraph" id="{F1ACF182-62C2-4329-B1D2-92184E411B74}">
          <p14:sldIdLst>
            <p14:sldId id="271"/>
            <p14:sldId id="272"/>
            <p14:sldId id="273"/>
            <p14:sldId id="274"/>
            <p14:sldId id="275"/>
            <p14:sldId id="276"/>
            <p14:sldId id="277"/>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81"/>
    <p:restoredTop sz="94674"/>
  </p:normalViewPr>
  <p:slideViewPr>
    <p:cSldViewPr snapToGrid="0" snapToObjects="1">
      <p:cViewPr varScale="1">
        <p:scale>
          <a:sx n="76" d="100"/>
          <a:sy n="76" d="100"/>
        </p:scale>
        <p:origin x="102"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DF825-5323-D349-BDF0-46DC36D46EC4}" type="datetimeFigureOut">
              <a:rPr lang="en-US" smtClean="0"/>
              <a:t>01-May-24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97FAE-2136-F54E-B195-D03C6ABCF8D8}" type="slidenum">
              <a:rPr lang="en-US" smtClean="0"/>
              <a:t>‹#›</a:t>
            </a:fld>
            <a:endParaRPr lang="en-US"/>
          </a:p>
        </p:txBody>
      </p:sp>
    </p:spTree>
    <p:extLst>
      <p:ext uri="{BB962C8B-B14F-4D97-AF65-F5344CB8AC3E}">
        <p14:creationId xmlns:p14="http://schemas.microsoft.com/office/powerpoint/2010/main" val="3904725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www.goodtherapy.org</a:t>
            </a:r>
            <a:r>
              <a:rPr lang="en-US" dirty="0"/>
              <a:t>/blog/Labyrinth-as-Integration-Tool</a:t>
            </a:r>
          </a:p>
        </p:txBody>
      </p:sp>
      <p:sp>
        <p:nvSpPr>
          <p:cNvPr id="4" name="Slide Number Placeholder 3"/>
          <p:cNvSpPr>
            <a:spLocks noGrp="1"/>
          </p:cNvSpPr>
          <p:nvPr>
            <p:ph type="sldNum" sz="quarter" idx="5"/>
          </p:nvPr>
        </p:nvSpPr>
        <p:spPr/>
        <p:txBody>
          <a:bodyPr/>
          <a:lstStyle/>
          <a:p>
            <a:fld id="{15297FAE-2136-F54E-B195-D03C6ABCF8D8}" type="slidenum">
              <a:rPr lang="en-US" smtClean="0"/>
              <a:t>1</a:t>
            </a:fld>
            <a:endParaRPr lang="en-US"/>
          </a:p>
        </p:txBody>
      </p:sp>
    </p:spTree>
    <p:extLst>
      <p:ext uri="{BB962C8B-B14F-4D97-AF65-F5344CB8AC3E}">
        <p14:creationId xmlns:p14="http://schemas.microsoft.com/office/powerpoint/2010/main" val="406353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FDDD2-7D0B-4F28-9387-03082E62BAE2}" type="slidenum">
              <a:rPr lang="en-US" smtClean="0"/>
              <a:t>27</a:t>
            </a:fld>
            <a:endParaRPr lang="en-US"/>
          </a:p>
        </p:txBody>
      </p:sp>
    </p:spTree>
    <p:extLst>
      <p:ext uri="{BB962C8B-B14F-4D97-AF65-F5344CB8AC3E}">
        <p14:creationId xmlns:p14="http://schemas.microsoft.com/office/powerpoint/2010/main" val="57520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FDDD2-7D0B-4F28-9387-03082E62BAE2}" type="slidenum">
              <a:rPr lang="en-US" smtClean="0"/>
              <a:t>31</a:t>
            </a:fld>
            <a:endParaRPr lang="en-US"/>
          </a:p>
        </p:txBody>
      </p:sp>
    </p:spTree>
    <p:extLst>
      <p:ext uri="{BB962C8B-B14F-4D97-AF65-F5344CB8AC3E}">
        <p14:creationId xmlns:p14="http://schemas.microsoft.com/office/powerpoint/2010/main" val="336677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FDDD2-7D0B-4F28-9387-03082E62BAE2}" type="slidenum">
              <a:rPr lang="en-US" smtClean="0"/>
              <a:t>32</a:t>
            </a:fld>
            <a:endParaRPr lang="en-US"/>
          </a:p>
        </p:txBody>
      </p:sp>
    </p:spTree>
    <p:extLst>
      <p:ext uri="{BB962C8B-B14F-4D97-AF65-F5344CB8AC3E}">
        <p14:creationId xmlns:p14="http://schemas.microsoft.com/office/powerpoint/2010/main" val="250161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FDDD2-7D0B-4F28-9387-03082E62BAE2}" type="slidenum">
              <a:rPr lang="en-US" smtClean="0"/>
              <a:t>33</a:t>
            </a:fld>
            <a:endParaRPr lang="en-US"/>
          </a:p>
        </p:txBody>
      </p:sp>
    </p:spTree>
    <p:extLst>
      <p:ext uri="{BB962C8B-B14F-4D97-AF65-F5344CB8AC3E}">
        <p14:creationId xmlns:p14="http://schemas.microsoft.com/office/powerpoint/2010/main" val="3337239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FDDD2-7D0B-4F28-9387-03082E62BAE2}" type="slidenum">
              <a:rPr lang="en-US" smtClean="0"/>
              <a:t>34</a:t>
            </a:fld>
            <a:endParaRPr lang="en-US"/>
          </a:p>
        </p:txBody>
      </p:sp>
    </p:spTree>
    <p:extLst>
      <p:ext uri="{BB962C8B-B14F-4D97-AF65-F5344CB8AC3E}">
        <p14:creationId xmlns:p14="http://schemas.microsoft.com/office/powerpoint/2010/main" val="635321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86B9-0DA8-F949-9B99-9B2869780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F29578-42CD-1444-9011-4CECCE7C5C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8362EE-9518-3049-9AAE-1BF951AD4541}"/>
              </a:ext>
            </a:extLst>
          </p:cNvPr>
          <p:cNvSpPr>
            <a:spLocks noGrp="1"/>
          </p:cNvSpPr>
          <p:nvPr>
            <p:ph type="dt" sz="half" idx="10"/>
          </p:nvPr>
        </p:nvSpPr>
        <p:spPr/>
        <p:txBody>
          <a:bodyPr/>
          <a:lstStyle/>
          <a:p>
            <a:fld id="{41D168F9-4F14-CE4C-BEB0-4F7E570B9ED1}" type="datetime1">
              <a:rPr lang="en-US" smtClean="0"/>
              <a:t>01-May-24</a:t>
            </a:fld>
            <a:endParaRPr lang="en-US"/>
          </a:p>
        </p:txBody>
      </p:sp>
      <p:sp>
        <p:nvSpPr>
          <p:cNvPr id="5" name="Footer Placeholder 4">
            <a:extLst>
              <a:ext uri="{FF2B5EF4-FFF2-40B4-BE49-F238E27FC236}">
                <a16:creationId xmlns:a16="http://schemas.microsoft.com/office/drawing/2014/main" id="{F878EB12-0316-3447-B5DB-D5C181172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0E3EC-FBDC-5244-9081-9DEBB9EF8930}"/>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22669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2817-6E9E-5E45-B067-B41AB64C90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A9BC37-647A-724D-AA64-B4FB0EF808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9EDD7-1E68-734A-BA7A-8FDD33C5D325}"/>
              </a:ext>
            </a:extLst>
          </p:cNvPr>
          <p:cNvSpPr>
            <a:spLocks noGrp="1"/>
          </p:cNvSpPr>
          <p:nvPr>
            <p:ph type="dt" sz="half" idx="10"/>
          </p:nvPr>
        </p:nvSpPr>
        <p:spPr/>
        <p:txBody>
          <a:bodyPr/>
          <a:lstStyle/>
          <a:p>
            <a:fld id="{F0EC59B2-AA25-F347-A058-D90CD58835A2}" type="datetime1">
              <a:rPr lang="en-US" smtClean="0"/>
              <a:t>01-May-24</a:t>
            </a:fld>
            <a:endParaRPr lang="en-US"/>
          </a:p>
        </p:txBody>
      </p:sp>
      <p:sp>
        <p:nvSpPr>
          <p:cNvPr id="5" name="Footer Placeholder 4">
            <a:extLst>
              <a:ext uri="{FF2B5EF4-FFF2-40B4-BE49-F238E27FC236}">
                <a16:creationId xmlns:a16="http://schemas.microsoft.com/office/drawing/2014/main" id="{36408733-8F68-334A-AC42-E015005FA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EA6D0-1D9B-6946-9F0A-0F3CDC4A5EFA}"/>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356861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A8A68-2442-514A-8673-3DC7F81C16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B5E587-5526-7D4E-93A5-E835D87C22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E666C-026E-DB43-8E71-0C34D58ED2FD}"/>
              </a:ext>
            </a:extLst>
          </p:cNvPr>
          <p:cNvSpPr>
            <a:spLocks noGrp="1"/>
          </p:cNvSpPr>
          <p:nvPr>
            <p:ph type="dt" sz="half" idx="10"/>
          </p:nvPr>
        </p:nvSpPr>
        <p:spPr/>
        <p:txBody>
          <a:bodyPr/>
          <a:lstStyle/>
          <a:p>
            <a:fld id="{E168C5F4-0489-B846-9C9B-E08E0BCA5646}" type="datetime1">
              <a:rPr lang="en-US" smtClean="0"/>
              <a:t>01-May-24</a:t>
            </a:fld>
            <a:endParaRPr lang="en-US"/>
          </a:p>
        </p:txBody>
      </p:sp>
      <p:sp>
        <p:nvSpPr>
          <p:cNvPr id="5" name="Footer Placeholder 4">
            <a:extLst>
              <a:ext uri="{FF2B5EF4-FFF2-40B4-BE49-F238E27FC236}">
                <a16:creationId xmlns:a16="http://schemas.microsoft.com/office/drawing/2014/main" id="{6950507E-961B-FB41-AEE1-9CC4B5550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06E57-556C-B24D-8DB8-EB96C178CC22}"/>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56565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C7FC-D129-8649-A106-4BC0A79F5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780F3-00E0-A44E-9169-4B5C9D77B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A2B5B-ABAD-9E4F-A575-3DD300728FD2}"/>
              </a:ext>
            </a:extLst>
          </p:cNvPr>
          <p:cNvSpPr>
            <a:spLocks noGrp="1"/>
          </p:cNvSpPr>
          <p:nvPr>
            <p:ph type="dt" sz="half" idx="10"/>
          </p:nvPr>
        </p:nvSpPr>
        <p:spPr/>
        <p:txBody>
          <a:bodyPr/>
          <a:lstStyle/>
          <a:p>
            <a:fld id="{89BFF4E7-4860-CD42-A957-6C2D83C5AFC0}" type="datetime1">
              <a:rPr lang="en-US" smtClean="0"/>
              <a:t>01-May-24</a:t>
            </a:fld>
            <a:endParaRPr lang="en-US"/>
          </a:p>
        </p:txBody>
      </p:sp>
      <p:sp>
        <p:nvSpPr>
          <p:cNvPr id="5" name="Footer Placeholder 4">
            <a:extLst>
              <a:ext uri="{FF2B5EF4-FFF2-40B4-BE49-F238E27FC236}">
                <a16:creationId xmlns:a16="http://schemas.microsoft.com/office/drawing/2014/main" id="{5B0CD7AD-6F26-2F4A-B457-ED900E117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1242D-FB5D-1042-B5F7-752F08F118BE}"/>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55632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D812-91CC-1F46-952D-529DC8DADE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9D472C-D81E-6346-9861-91B58A78C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FDCCB6-2426-C242-8247-794131592336}"/>
              </a:ext>
            </a:extLst>
          </p:cNvPr>
          <p:cNvSpPr>
            <a:spLocks noGrp="1"/>
          </p:cNvSpPr>
          <p:nvPr>
            <p:ph type="dt" sz="half" idx="10"/>
          </p:nvPr>
        </p:nvSpPr>
        <p:spPr/>
        <p:txBody>
          <a:bodyPr/>
          <a:lstStyle/>
          <a:p>
            <a:fld id="{4E226D8D-8E3F-2343-B4A2-4ACBC2AEDB3B}" type="datetime1">
              <a:rPr lang="en-US" smtClean="0"/>
              <a:t>01-May-24</a:t>
            </a:fld>
            <a:endParaRPr lang="en-US"/>
          </a:p>
        </p:txBody>
      </p:sp>
      <p:sp>
        <p:nvSpPr>
          <p:cNvPr id="5" name="Footer Placeholder 4">
            <a:extLst>
              <a:ext uri="{FF2B5EF4-FFF2-40B4-BE49-F238E27FC236}">
                <a16:creationId xmlns:a16="http://schemas.microsoft.com/office/drawing/2014/main" id="{EEC17EED-C318-1B41-8B6A-258EFE411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8CE1F-C54E-514C-A8F3-247F6CC9D99D}"/>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93099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B2DB-8098-2A4A-8674-0248CEF3A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1F28A-D4CB-E447-A861-7C1E15F2E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E1EF87-99EE-764E-9799-933195CE5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855E71-75B6-814E-9E88-4EE3D5F26CE0}"/>
              </a:ext>
            </a:extLst>
          </p:cNvPr>
          <p:cNvSpPr>
            <a:spLocks noGrp="1"/>
          </p:cNvSpPr>
          <p:nvPr>
            <p:ph type="dt" sz="half" idx="10"/>
          </p:nvPr>
        </p:nvSpPr>
        <p:spPr/>
        <p:txBody>
          <a:bodyPr/>
          <a:lstStyle/>
          <a:p>
            <a:fld id="{FE81521D-33D6-5644-B959-2910AA939011}" type="datetime1">
              <a:rPr lang="en-US" smtClean="0"/>
              <a:t>01-May-24</a:t>
            </a:fld>
            <a:endParaRPr lang="en-US"/>
          </a:p>
        </p:txBody>
      </p:sp>
      <p:sp>
        <p:nvSpPr>
          <p:cNvPr id="6" name="Footer Placeholder 5">
            <a:extLst>
              <a:ext uri="{FF2B5EF4-FFF2-40B4-BE49-F238E27FC236}">
                <a16:creationId xmlns:a16="http://schemas.microsoft.com/office/drawing/2014/main" id="{95FC3CD2-8B9E-D14A-B68B-117167D53C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15489-E7EA-0A4D-B1DB-2B3D8448E001}"/>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216018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44E7-4ADD-D248-8199-A85C34DCAE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E24397-E3FB-484C-9408-F2D5DFFB6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97A306-55D1-6748-9228-F422D7ACB1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113B6F-EE93-5745-AA73-72F88F53E9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3FB31-6C86-4849-8268-13B7868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BE85E-106A-5A4F-8F52-86ED63165DB3}"/>
              </a:ext>
            </a:extLst>
          </p:cNvPr>
          <p:cNvSpPr>
            <a:spLocks noGrp="1"/>
          </p:cNvSpPr>
          <p:nvPr>
            <p:ph type="dt" sz="half" idx="10"/>
          </p:nvPr>
        </p:nvSpPr>
        <p:spPr/>
        <p:txBody>
          <a:bodyPr/>
          <a:lstStyle/>
          <a:p>
            <a:fld id="{6B1FC8DF-C494-3344-80DE-B169A4EADB38}" type="datetime1">
              <a:rPr lang="en-US" smtClean="0"/>
              <a:t>01-May-24</a:t>
            </a:fld>
            <a:endParaRPr lang="en-US"/>
          </a:p>
        </p:txBody>
      </p:sp>
      <p:sp>
        <p:nvSpPr>
          <p:cNvPr id="8" name="Footer Placeholder 7">
            <a:extLst>
              <a:ext uri="{FF2B5EF4-FFF2-40B4-BE49-F238E27FC236}">
                <a16:creationId xmlns:a16="http://schemas.microsoft.com/office/drawing/2014/main" id="{6676A87E-099E-D348-B33F-557C0E1E0B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7DFF6A-C8EB-7A48-B557-92AC1E67F05C}"/>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335053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52E9-52E9-3C4D-9E6C-3C0783F24F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6FED73-A0B1-FC4B-9EF3-DCB1DA8D08C0}"/>
              </a:ext>
            </a:extLst>
          </p:cNvPr>
          <p:cNvSpPr>
            <a:spLocks noGrp="1"/>
          </p:cNvSpPr>
          <p:nvPr>
            <p:ph type="dt" sz="half" idx="10"/>
          </p:nvPr>
        </p:nvSpPr>
        <p:spPr/>
        <p:txBody>
          <a:bodyPr/>
          <a:lstStyle/>
          <a:p>
            <a:fld id="{AE5C01FF-F3B0-1441-85CD-806ABC705291}" type="datetime1">
              <a:rPr lang="en-US" smtClean="0"/>
              <a:t>01-May-24</a:t>
            </a:fld>
            <a:endParaRPr lang="en-US"/>
          </a:p>
        </p:txBody>
      </p:sp>
      <p:sp>
        <p:nvSpPr>
          <p:cNvPr id="4" name="Footer Placeholder 3">
            <a:extLst>
              <a:ext uri="{FF2B5EF4-FFF2-40B4-BE49-F238E27FC236}">
                <a16:creationId xmlns:a16="http://schemas.microsoft.com/office/drawing/2014/main" id="{BFCD8DE5-F9F0-9346-A637-43563EC69B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8CD7EC-6CEE-C24F-A7B5-2D10B2EB24AB}"/>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40171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23C4D-89FE-AE48-8C10-95E8D5688B38}"/>
              </a:ext>
            </a:extLst>
          </p:cNvPr>
          <p:cNvSpPr>
            <a:spLocks noGrp="1"/>
          </p:cNvSpPr>
          <p:nvPr>
            <p:ph type="dt" sz="half" idx="10"/>
          </p:nvPr>
        </p:nvSpPr>
        <p:spPr/>
        <p:txBody>
          <a:bodyPr/>
          <a:lstStyle/>
          <a:p>
            <a:fld id="{524985CE-5470-6448-91C8-601C5F35DE11}" type="datetime1">
              <a:rPr lang="en-US" smtClean="0"/>
              <a:t>01-May-24</a:t>
            </a:fld>
            <a:endParaRPr lang="en-US"/>
          </a:p>
        </p:txBody>
      </p:sp>
      <p:sp>
        <p:nvSpPr>
          <p:cNvPr id="3" name="Footer Placeholder 2">
            <a:extLst>
              <a:ext uri="{FF2B5EF4-FFF2-40B4-BE49-F238E27FC236}">
                <a16:creationId xmlns:a16="http://schemas.microsoft.com/office/drawing/2014/main" id="{018FAE11-CF45-A745-907E-8B1B600393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23269F-C59E-134E-B895-BB4392C4079E}"/>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56305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0D75-9AD0-474C-8225-F8A7DC614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D46B32-A048-7B4F-B1F7-6D2F268FC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1E5CEC-2DF9-A84E-949D-A9D1C51C8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C09C-E11C-E54B-96AC-2CD4975A26B7}"/>
              </a:ext>
            </a:extLst>
          </p:cNvPr>
          <p:cNvSpPr>
            <a:spLocks noGrp="1"/>
          </p:cNvSpPr>
          <p:nvPr>
            <p:ph type="dt" sz="half" idx="10"/>
          </p:nvPr>
        </p:nvSpPr>
        <p:spPr/>
        <p:txBody>
          <a:bodyPr/>
          <a:lstStyle/>
          <a:p>
            <a:fld id="{04B3276F-7557-174D-94DB-536A4580BD03}" type="datetime1">
              <a:rPr lang="en-US" smtClean="0"/>
              <a:t>01-May-24</a:t>
            </a:fld>
            <a:endParaRPr lang="en-US"/>
          </a:p>
        </p:txBody>
      </p:sp>
      <p:sp>
        <p:nvSpPr>
          <p:cNvPr id="6" name="Footer Placeholder 5">
            <a:extLst>
              <a:ext uri="{FF2B5EF4-FFF2-40B4-BE49-F238E27FC236}">
                <a16:creationId xmlns:a16="http://schemas.microsoft.com/office/drawing/2014/main" id="{61FDE936-7AE2-A747-B886-82E56EC29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602C2A-E63A-1042-956C-AA0242AC2FB9}"/>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266704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5FEC-0F07-6044-8155-8F5E66944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A6AA19-69E9-2449-9030-18AEE124B7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AB5F7A-A19A-0D41-8D6D-BC91491A8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EE549-AC7C-1F43-8B83-8083EAEAB02E}"/>
              </a:ext>
            </a:extLst>
          </p:cNvPr>
          <p:cNvSpPr>
            <a:spLocks noGrp="1"/>
          </p:cNvSpPr>
          <p:nvPr>
            <p:ph type="dt" sz="half" idx="10"/>
          </p:nvPr>
        </p:nvSpPr>
        <p:spPr/>
        <p:txBody>
          <a:bodyPr/>
          <a:lstStyle/>
          <a:p>
            <a:fld id="{07D3284B-FD08-F245-8FCF-21004B70DE60}" type="datetime1">
              <a:rPr lang="en-US" smtClean="0"/>
              <a:t>01-May-24</a:t>
            </a:fld>
            <a:endParaRPr lang="en-US"/>
          </a:p>
        </p:txBody>
      </p:sp>
      <p:sp>
        <p:nvSpPr>
          <p:cNvPr id="6" name="Footer Placeholder 5">
            <a:extLst>
              <a:ext uri="{FF2B5EF4-FFF2-40B4-BE49-F238E27FC236}">
                <a16:creationId xmlns:a16="http://schemas.microsoft.com/office/drawing/2014/main" id="{F9A223BF-4304-E84E-8A2D-DDB1B57A17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E3613-66A5-A944-9577-9BF77FBA7D5D}"/>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346907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BC332-A550-1F46-82D0-93E2C6FF7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F355B8-D7BF-4141-A070-B87634BED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E637D-8367-544B-AA25-5791347A7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4ED6A-0F36-C84E-A4D5-1473420B3DDE}" type="datetime1">
              <a:rPr lang="en-US" smtClean="0"/>
              <a:t>01-May-24</a:t>
            </a:fld>
            <a:endParaRPr lang="en-US"/>
          </a:p>
        </p:txBody>
      </p:sp>
      <p:sp>
        <p:nvSpPr>
          <p:cNvPr id="5" name="Footer Placeholder 4">
            <a:extLst>
              <a:ext uri="{FF2B5EF4-FFF2-40B4-BE49-F238E27FC236}">
                <a16:creationId xmlns:a16="http://schemas.microsoft.com/office/drawing/2014/main" id="{D68D1CA2-F629-4649-963C-A328E2841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3B885B-BE18-EE4C-BECC-DCCF422478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D5C75-45A6-C244-8E04-DA51B77CA1DD}" type="slidenum">
              <a:rPr lang="en-US" smtClean="0"/>
              <a:t>‹#›</a:t>
            </a:fld>
            <a:endParaRPr lang="en-US"/>
          </a:p>
        </p:txBody>
      </p:sp>
    </p:spTree>
    <p:extLst>
      <p:ext uri="{BB962C8B-B14F-4D97-AF65-F5344CB8AC3E}">
        <p14:creationId xmlns:p14="http://schemas.microsoft.com/office/powerpoint/2010/main" val="2838412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ivsg-psu/PathPlanning_GridFreePathPlanners_BoundedASta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ivsg-psu/PathPlanning_GridFreePathPlanners_BoundedAStar/blob/main/fcn_algorithm_straight_planner.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ivsg-psu/PathPlanning_GridFreePathPlanners_BoundedAStar/blob/main/fcn_algorithm_straight_planner.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emf"/><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ivsg-psu/PathPlanning_GridFreePathPlanners_BoundedAStar/blob/main/fcn_algorithm_straight_planner.m" TargetMode="External"/><Relationship Id="rId2" Type="http://schemas.openxmlformats.org/officeDocument/2006/relationships/hyperlink" Target="https://github.com/ivsg-psu/PathPlanning_GridFreePathPlanners_BoundedAStar/blob/main/fcn_algorithm_bound_Astar.m" TargetMode="External"/><Relationship Id="rId1" Type="http://schemas.openxmlformats.org/officeDocument/2006/relationships/slideLayout" Target="../slideLayouts/slideLayout2.xml"/><Relationship Id="rId6" Type="http://schemas.openxmlformats.org/officeDocument/2006/relationships/hyperlink" Target="https://github.com/ivsg-psu/PathPlanning_GridFreePathPlanners_BoundedAStar/blob/main/fcn_visibility_self_blocked_pts.m" TargetMode="External"/><Relationship Id="rId5" Type="http://schemas.openxmlformats.org/officeDocument/2006/relationships/hyperlink" Target="https://github.com/ivsg-psu/PathPlanning_GridFreePathPlanners_BoundedAStar/blob/main/fcn_visibility_clear_and_blocked_points.m" TargetMode="External"/><Relationship Id="rId4" Type="http://schemas.openxmlformats.org/officeDocument/2006/relationships/hyperlink" Target="https://github.com/ivsg-psu/PathPlanning_GridFreePathPlanners_BoundedAStar/blob/main/fcn_algorithm_setup_bound_Astar_for_tiled_polytopes.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2.emf"/></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2.emf"/></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6.emf"/></Relationships>
</file>

<file path=ppt/slides/_rels/slide3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tda.libraries.psu.edu/catalog/18657sat534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ivsg-psu/PathPlanning_GridFreePathPlanners_BoundedAStar/blob/main/fcn_visibility_self_blocked_pts.m"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sing a Labyrinth as an Integration Tool">
            <a:extLst>
              <a:ext uri="{FF2B5EF4-FFF2-40B4-BE49-F238E27FC236}">
                <a16:creationId xmlns:a16="http://schemas.microsoft.com/office/drawing/2014/main" id="{0F3F48C2-1FD3-E042-A359-AD85B9563CF2}"/>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3268663" y="0"/>
            <a:ext cx="892333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8BF6E1-79BB-B349-A012-68A262ADE8D2}"/>
              </a:ext>
            </a:extLst>
          </p:cNvPr>
          <p:cNvSpPr>
            <a:spLocks noGrp="1"/>
          </p:cNvSpPr>
          <p:nvPr>
            <p:ph type="ctrTitle"/>
          </p:nvPr>
        </p:nvSpPr>
        <p:spPr>
          <a:xfrm>
            <a:off x="0" y="115888"/>
            <a:ext cx="8850086" cy="2387600"/>
          </a:xfrm>
        </p:spPr>
        <p:txBody>
          <a:bodyPr/>
          <a:lstStyle/>
          <a:p>
            <a:r>
              <a:rPr lang="en-US" b="1" dirty="0">
                <a:hlinkClick r:id="rId4"/>
              </a:rPr>
              <a:t>PathPlanning_GridFreePathPlanners_BoundedAStar</a:t>
            </a:r>
            <a:endParaRPr lang="en-US" dirty="0"/>
          </a:p>
        </p:txBody>
      </p:sp>
      <p:sp>
        <p:nvSpPr>
          <p:cNvPr id="3" name="Subtitle 2">
            <a:extLst>
              <a:ext uri="{FF2B5EF4-FFF2-40B4-BE49-F238E27FC236}">
                <a16:creationId xmlns:a16="http://schemas.microsoft.com/office/drawing/2014/main" id="{1507692D-5A0C-664F-A6A2-52ACF188C83B}"/>
              </a:ext>
            </a:extLst>
          </p:cNvPr>
          <p:cNvSpPr>
            <a:spLocks noGrp="1"/>
          </p:cNvSpPr>
          <p:nvPr>
            <p:ph type="subTitle" idx="1"/>
          </p:nvPr>
        </p:nvSpPr>
        <p:spPr>
          <a:xfrm>
            <a:off x="-2937668" y="2524126"/>
            <a:ext cx="9144000" cy="1655762"/>
          </a:xfrm>
        </p:spPr>
        <p:txBody>
          <a:bodyPr/>
          <a:lstStyle/>
          <a:p>
            <a:r>
              <a:rPr lang="en-US" dirty="0"/>
              <a:t>Library Documentation</a:t>
            </a:r>
          </a:p>
        </p:txBody>
      </p:sp>
      <p:sp>
        <p:nvSpPr>
          <p:cNvPr id="4" name="Slide Number Placeholder 3">
            <a:extLst>
              <a:ext uri="{FF2B5EF4-FFF2-40B4-BE49-F238E27FC236}">
                <a16:creationId xmlns:a16="http://schemas.microsoft.com/office/drawing/2014/main" id="{ED49D3A5-B161-9043-AE25-068EA61FA650}"/>
              </a:ext>
            </a:extLst>
          </p:cNvPr>
          <p:cNvSpPr>
            <a:spLocks noGrp="1"/>
          </p:cNvSpPr>
          <p:nvPr>
            <p:ph type="sldNum" sz="quarter" idx="12"/>
          </p:nvPr>
        </p:nvSpPr>
        <p:spPr/>
        <p:txBody>
          <a:bodyPr/>
          <a:lstStyle/>
          <a:p>
            <a:fld id="{AC5D5C75-45A6-C244-8E04-DA51B77CA1DD}" type="slidenum">
              <a:rPr lang="en-US" smtClean="0"/>
              <a:t>1</a:t>
            </a:fld>
            <a:endParaRPr lang="en-US"/>
          </a:p>
        </p:txBody>
      </p:sp>
    </p:spTree>
    <p:extLst>
      <p:ext uri="{BB962C8B-B14F-4D97-AF65-F5344CB8AC3E}">
        <p14:creationId xmlns:p14="http://schemas.microsoft.com/office/powerpoint/2010/main" val="406828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202405"/>
            <a:ext cx="10515600" cy="1325563"/>
          </a:xfrm>
        </p:spPr>
        <p:txBody>
          <a:bodyPr>
            <a:noAutofit/>
          </a:bodyPr>
          <a:lstStyle/>
          <a:p>
            <a:r>
              <a:rPr lang="en-US" sz="2800" dirty="0"/>
              <a:t>Then we can add these points to the </a:t>
            </a:r>
            <a:r>
              <a:rPr lang="en-US" sz="2800" dirty="0" err="1"/>
              <a:t>vgraph</a:t>
            </a:r>
            <a:r>
              <a:rPr lang="en-US" sz="2800" dirty="0"/>
              <a:t>, scaling their distance costs up by the factor associated with the polytope.</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10</a:t>
            </a:fld>
            <a:endParaRPr lang="en-US"/>
          </a:p>
        </p:txBody>
      </p:sp>
      <p:pic>
        <p:nvPicPr>
          <p:cNvPr id="12" name="Picture 11">
            <a:extLst>
              <a:ext uri="{FF2B5EF4-FFF2-40B4-BE49-F238E27FC236}">
                <a16:creationId xmlns:a16="http://schemas.microsoft.com/office/drawing/2014/main" id="{B2BAEB5D-360F-4E68-9E2A-B2BFA038FE86}"/>
              </a:ext>
            </a:extLst>
          </p:cNvPr>
          <p:cNvPicPr>
            <a:picLocks noChangeAspect="1"/>
          </p:cNvPicPr>
          <p:nvPr/>
        </p:nvPicPr>
        <p:blipFill>
          <a:blip r:embed="rId2"/>
          <a:stretch>
            <a:fillRect/>
          </a:stretch>
        </p:blipFill>
        <p:spPr>
          <a:xfrm>
            <a:off x="2608728" y="1421623"/>
            <a:ext cx="7248503" cy="5436377"/>
          </a:xfrm>
          <a:prstGeom prst="rect">
            <a:avLst/>
          </a:prstGeom>
        </p:spPr>
      </p:pic>
      <p:sp>
        <p:nvSpPr>
          <p:cNvPr id="13" name="Isosceles Triangle 12">
            <a:extLst>
              <a:ext uri="{FF2B5EF4-FFF2-40B4-BE49-F238E27FC236}">
                <a16:creationId xmlns:a16="http://schemas.microsoft.com/office/drawing/2014/main" id="{68E92E38-5B98-4F92-A57C-D217DF8B1631}"/>
              </a:ext>
            </a:extLst>
          </p:cNvPr>
          <p:cNvSpPr/>
          <p:nvPr/>
        </p:nvSpPr>
        <p:spPr>
          <a:xfrm rot="5400000">
            <a:off x="4505026" y="3302006"/>
            <a:ext cx="306899" cy="25398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D5D351D-461F-433D-89A3-CAE764A6D85D}"/>
              </a:ext>
            </a:extLst>
          </p:cNvPr>
          <p:cNvCxnSpPr>
            <a:stCxn id="13" idx="0"/>
          </p:cNvCxnSpPr>
          <p:nvPr/>
        </p:nvCxnSpPr>
        <p:spPr>
          <a:xfrm flipV="1">
            <a:off x="4785468" y="2743199"/>
            <a:ext cx="235325"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7672A-323D-458C-B1CA-6F5054D47E33}"/>
              </a:ext>
            </a:extLst>
          </p:cNvPr>
          <p:cNvCxnSpPr>
            <a:cxnSpLocks/>
          </p:cNvCxnSpPr>
          <p:nvPr/>
        </p:nvCxnSpPr>
        <p:spPr>
          <a:xfrm flipV="1">
            <a:off x="4766981" y="2975768"/>
            <a:ext cx="554422" cy="453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603774-23ED-49BF-9CB6-215289DE2330}"/>
              </a:ext>
            </a:extLst>
          </p:cNvPr>
          <p:cNvCxnSpPr>
            <a:cxnSpLocks/>
          </p:cNvCxnSpPr>
          <p:nvPr/>
        </p:nvCxnSpPr>
        <p:spPr>
          <a:xfrm flipV="1">
            <a:off x="4766981" y="3202383"/>
            <a:ext cx="679078" cy="2266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4CEECE-B01A-4670-9AB3-AB677B052F71}"/>
              </a:ext>
            </a:extLst>
          </p:cNvPr>
          <p:cNvCxnSpPr>
            <a:cxnSpLocks/>
          </p:cNvCxnSpPr>
          <p:nvPr/>
        </p:nvCxnSpPr>
        <p:spPr>
          <a:xfrm flipV="1">
            <a:off x="4766981" y="3391892"/>
            <a:ext cx="117662" cy="37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AACA7D-EEFE-4DB6-A9EA-70EAE3C123F2}"/>
              </a:ext>
            </a:extLst>
          </p:cNvPr>
          <p:cNvCxnSpPr>
            <a:cxnSpLocks/>
            <a:stCxn id="13" idx="0"/>
          </p:cNvCxnSpPr>
          <p:nvPr/>
        </p:nvCxnSpPr>
        <p:spPr>
          <a:xfrm flipV="1">
            <a:off x="4785468" y="2724636"/>
            <a:ext cx="0" cy="704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B6D9C5-DB51-4DFC-959D-A2F5D68428C0}"/>
              </a:ext>
            </a:extLst>
          </p:cNvPr>
          <p:cNvCxnSpPr>
            <a:cxnSpLocks/>
          </p:cNvCxnSpPr>
          <p:nvPr/>
        </p:nvCxnSpPr>
        <p:spPr>
          <a:xfrm flipH="1" flipV="1">
            <a:off x="4512995" y="2837329"/>
            <a:ext cx="312817" cy="6102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B7762BB-8218-4FFC-94EC-4BA7BB17160A}"/>
              </a:ext>
            </a:extLst>
          </p:cNvPr>
          <p:cNvCxnSpPr>
            <a:cxnSpLocks/>
            <a:stCxn id="13" idx="0"/>
          </p:cNvCxnSpPr>
          <p:nvPr/>
        </p:nvCxnSpPr>
        <p:spPr>
          <a:xfrm flipV="1">
            <a:off x="4785468" y="3275549"/>
            <a:ext cx="914577" cy="153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13707C1-2329-4558-9425-B0F507FA17D7}"/>
              </a:ext>
            </a:extLst>
          </p:cNvPr>
          <p:cNvCxnSpPr>
            <a:cxnSpLocks/>
          </p:cNvCxnSpPr>
          <p:nvPr/>
        </p:nvCxnSpPr>
        <p:spPr>
          <a:xfrm>
            <a:off x="4825812" y="3447563"/>
            <a:ext cx="194981" cy="23693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F0E6A76-1B33-4911-ACC7-D76552D65F1F}"/>
              </a:ext>
            </a:extLst>
          </p:cNvPr>
          <p:cNvCxnSpPr>
            <a:cxnSpLocks/>
          </p:cNvCxnSpPr>
          <p:nvPr/>
        </p:nvCxnSpPr>
        <p:spPr>
          <a:xfrm>
            <a:off x="4825812" y="3447563"/>
            <a:ext cx="0" cy="82860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757DAA-79C1-4EC6-AE67-3F99CB5A6CEA}"/>
              </a:ext>
            </a:extLst>
          </p:cNvPr>
          <p:cNvCxnSpPr>
            <a:cxnSpLocks/>
          </p:cNvCxnSpPr>
          <p:nvPr/>
        </p:nvCxnSpPr>
        <p:spPr>
          <a:xfrm flipH="1">
            <a:off x="4666129" y="3447563"/>
            <a:ext cx="159683" cy="82860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2C9CDF-AB50-46C0-93D4-513AE9E3EFB5}"/>
              </a:ext>
            </a:extLst>
          </p:cNvPr>
          <p:cNvCxnSpPr>
            <a:cxnSpLocks/>
            <a:stCxn id="13" idx="0"/>
          </p:cNvCxnSpPr>
          <p:nvPr/>
        </p:nvCxnSpPr>
        <p:spPr>
          <a:xfrm flipH="1">
            <a:off x="4531483" y="3428999"/>
            <a:ext cx="253985" cy="25549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947672A-323D-458C-B1CA-6F5054D47E33}"/>
              </a:ext>
            </a:extLst>
          </p:cNvPr>
          <p:cNvCxnSpPr>
            <a:cxnSpLocks/>
          </p:cNvCxnSpPr>
          <p:nvPr/>
        </p:nvCxnSpPr>
        <p:spPr>
          <a:xfrm flipV="1">
            <a:off x="4785468" y="2743199"/>
            <a:ext cx="351797"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07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199" y="329501"/>
            <a:ext cx="10515600" cy="1325563"/>
          </a:xfrm>
        </p:spPr>
        <p:txBody>
          <a:bodyPr>
            <a:noAutofit/>
          </a:bodyPr>
          <a:lstStyle/>
          <a:p>
            <a:r>
              <a:rPr lang="en-US" sz="2800" dirty="0"/>
              <a:t>When polytopes have the same resistance or traversal cost as free space, the often planner routes through them, as expected.</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11</a:t>
            </a:fld>
            <a:endParaRPr lang="en-US"/>
          </a:p>
        </p:txBody>
      </p:sp>
      <p:pic>
        <p:nvPicPr>
          <p:cNvPr id="5" name="Content Placeholder 4" descr="Diagram&#10;&#10;Description automatically generated">
            <a:extLst>
              <a:ext uri="{FF2B5EF4-FFF2-40B4-BE49-F238E27FC236}">
                <a16:creationId xmlns:a16="http://schemas.microsoft.com/office/drawing/2014/main" id="{4DC5E86E-026C-4D4F-ACC0-24BAAFD76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7376" y="1655064"/>
            <a:ext cx="6937247" cy="5202936"/>
          </a:xfrm>
        </p:spPr>
      </p:pic>
    </p:spTree>
    <p:extLst>
      <p:ext uri="{BB962C8B-B14F-4D97-AF65-F5344CB8AC3E}">
        <p14:creationId xmlns:p14="http://schemas.microsoft.com/office/powerpoint/2010/main" val="1961526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500062"/>
            <a:ext cx="10515600" cy="1325563"/>
          </a:xfrm>
        </p:spPr>
        <p:txBody>
          <a:bodyPr>
            <a:noAutofit/>
          </a:bodyPr>
          <a:lstStyle/>
          <a:p>
            <a:r>
              <a:rPr lang="en-US" sz="2800" dirty="0"/>
              <a:t>When polytopes are 5% more difficult to traverse than free space, spot checking shows the planner sometimes routes through them, but sometimes does not.</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12</a:t>
            </a:fld>
            <a:endParaRPr lang="en-US"/>
          </a:p>
        </p:txBody>
      </p:sp>
      <p:pic>
        <p:nvPicPr>
          <p:cNvPr id="5" name="Picture 4" descr="Chart&#10;&#10;Description automatically generated">
            <a:extLst>
              <a:ext uri="{FF2B5EF4-FFF2-40B4-BE49-F238E27FC236}">
                <a16:creationId xmlns:a16="http://schemas.microsoft.com/office/drawing/2014/main" id="{612776E3-6FB7-439A-BEC8-7175D437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1825625"/>
            <a:ext cx="6527800" cy="4895850"/>
          </a:xfrm>
          <a:prstGeom prst="rect">
            <a:avLst/>
          </a:prstGeom>
        </p:spPr>
      </p:pic>
    </p:spTree>
    <p:extLst>
      <p:ext uri="{BB962C8B-B14F-4D97-AF65-F5344CB8AC3E}">
        <p14:creationId xmlns:p14="http://schemas.microsoft.com/office/powerpoint/2010/main" val="3501990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500062"/>
            <a:ext cx="10515600" cy="1325563"/>
          </a:xfrm>
        </p:spPr>
        <p:txBody>
          <a:bodyPr>
            <a:noAutofit/>
          </a:bodyPr>
          <a:lstStyle/>
          <a:p>
            <a:r>
              <a:rPr lang="en-US" sz="2800" dirty="0"/>
              <a:t>As expected, less obstructing polytopes are routed around.</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13</a:t>
            </a:fld>
            <a:endParaRPr lang="en-US"/>
          </a:p>
        </p:txBody>
      </p:sp>
      <p:pic>
        <p:nvPicPr>
          <p:cNvPr id="5" name="Picture 4" descr="Chart&#10;&#10;Description automatically generated">
            <a:extLst>
              <a:ext uri="{FF2B5EF4-FFF2-40B4-BE49-F238E27FC236}">
                <a16:creationId xmlns:a16="http://schemas.microsoft.com/office/drawing/2014/main" id="{612776E3-6FB7-439A-BEC8-7175D437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1825625"/>
            <a:ext cx="6527800" cy="4895850"/>
          </a:xfrm>
          <a:prstGeom prst="rect">
            <a:avLst/>
          </a:prstGeom>
        </p:spPr>
      </p:pic>
      <p:sp>
        <p:nvSpPr>
          <p:cNvPr id="3" name="Oval 2">
            <a:extLst>
              <a:ext uri="{FF2B5EF4-FFF2-40B4-BE49-F238E27FC236}">
                <a16:creationId xmlns:a16="http://schemas.microsoft.com/office/drawing/2014/main" id="{CE5FA5B3-6C04-420B-9033-56EBDD97C23C}"/>
              </a:ext>
            </a:extLst>
          </p:cNvPr>
          <p:cNvSpPr/>
          <p:nvPr/>
        </p:nvSpPr>
        <p:spPr>
          <a:xfrm>
            <a:off x="5109881" y="4221346"/>
            <a:ext cx="443753" cy="497541"/>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446DE80-FC2A-46E1-9D83-3C163EAC68BE}"/>
              </a:ext>
            </a:extLst>
          </p:cNvPr>
          <p:cNvSpPr/>
          <p:nvPr/>
        </p:nvSpPr>
        <p:spPr>
          <a:xfrm>
            <a:off x="4571999" y="4221347"/>
            <a:ext cx="443753" cy="497541"/>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60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500062"/>
            <a:ext cx="10515600" cy="1325563"/>
          </a:xfrm>
        </p:spPr>
        <p:txBody>
          <a:bodyPr>
            <a:noAutofit/>
          </a:bodyPr>
          <a:lstStyle/>
          <a:p>
            <a:r>
              <a:rPr lang="en-US" sz="2800" dirty="0"/>
              <a:t>And more obstructing polytopes (where the path passes through closer to the centroid) are routed through.</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14</a:t>
            </a:fld>
            <a:endParaRPr lang="en-US"/>
          </a:p>
        </p:txBody>
      </p:sp>
      <p:pic>
        <p:nvPicPr>
          <p:cNvPr id="5" name="Picture 4" descr="Chart&#10;&#10;Description automatically generated">
            <a:extLst>
              <a:ext uri="{FF2B5EF4-FFF2-40B4-BE49-F238E27FC236}">
                <a16:creationId xmlns:a16="http://schemas.microsoft.com/office/drawing/2014/main" id="{612776E3-6FB7-439A-BEC8-7175D437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1825625"/>
            <a:ext cx="6527800" cy="4895850"/>
          </a:xfrm>
          <a:prstGeom prst="rect">
            <a:avLst/>
          </a:prstGeom>
        </p:spPr>
      </p:pic>
      <p:sp>
        <p:nvSpPr>
          <p:cNvPr id="3" name="Oval 2">
            <a:extLst>
              <a:ext uri="{FF2B5EF4-FFF2-40B4-BE49-F238E27FC236}">
                <a16:creationId xmlns:a16="http://schemas.microsoft.com/office/drawing/2014/main" id="{CE5FA5B3-6C04-420B-9033-56EBDD97C23C}"/>
              </a:ext>
            </a:extLst>
          </p:cNvPr>
          <p:cNvSpPr/>
          <p:nvPr/>
        </p:nvSpPr>
        <p:spPr>
          <a:xfrm>
            <a:off x="7221071" y="3805518"/>
            <a:ext cx="986119" cy="158675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446DE80-FC2A-46E1-9D83-3C163EAC68BE}"/>
              </a:ext>
            </a:extLst>
          </p:cNvPr>
          <p:cNvSpPr/>
          <p:nvPr/>
        </p:nvSpPr>
        <p:spPr>
          <a:xfrm>
            <a:off x="6328707" y="3972575"/>
            <a:ext cx="892364" cy="121799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190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410368"/>
            <a:ext cx="10515600" cy="1325563"/>
          </a:xfrm>
        </p:spPr>
        <p:txBody>
          <a:bodyPr>
            <a:noAutofit/>
          </a:bodyPr>
          <a:lstStyle/>
          <a:p>
            <a:r>
              <a:rPr lang="en-US" sz="2800" dirty="0"/>
              <a:t>When polytopes are 10% more difficult to traverse than free space, spot checking shows the planner very rarely routes through them, for this particular obstacle field (point density 1000, average maximum radius of 0.0015 km).</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15</a:t>
            </a:fld>
            <a:endParaRPr lang="en-US"/>
          </a:p>
        </p:txBody>
      </p:sp>
      <p:pic>
        <p:nvPicPr>
          <p:cNvPr id="5" name="Picture 4" descr="A picture containing chart&#10;&#10;Description automatically generated">
            <a:extLst>
              <a:ext uri="{FF2B5EF4-FFF2-40B4-BE49-F238E27FC236}">
                <a16:creationId xmlns:a16="http://schemas.microsoft.com/office/drawing/2014/main" id="{EA1301FE-7400-431D-BAEF-CBBA36DFE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154" y="1570731"/>
            <a:ext cx="7049691" cy="5287269"/>
          </a:xfrm>
          <a:prstGeom prst="rect">
            <a:avLst/>
          </a:prstGeom>
        </p:spPr>
      </p:pic>
    </p:spTree>
    <p:extLst>
      <p:ext uri="{BB962C8B-B14F-4D97-AF65-F5344CB8AC3E}">
        <p14:creationId xmlns:p14="http://schemas.microsoft.com/office/powerpoint/2010/main" val="358100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1F0C-CFC5-D646-AFAA-BA7ACF166F4A}"/>
              </a:ext>
            </a:extLst>
          </p:cNvPr>
          <p:cNvSpPr>
            <a:spLocks noGrp="1"/>
          </p:cNvSpPr>
          <p:nvPr>
            <p:ph type="title"/>
          </p:nvPr>
        </p:nvSpPr>
        <p:spPr/>
        <p:txBody>
          <a:bodyPr>
            <a:noAutofit/>
          </a:bodyPr>
          <a:lstStyle/>
          <a:p>
            <a:r>
              <a:rPr lang="en-US" sz="2000" b="1" dirty="0">
                <a:latin typeface="Courier" pitchFamily="2" charset="0"/>
              </a:rPr>
              <a:t>Straight Through</a:t>
            </a:r>
            <a:r>
              <a:rPr lang="en-US" sz="2000" dirty="0">
                <a:latin typeface="Courier" pitchFamily="2" charset="0"/>
              </a:rPr>
              <a:t> </a:t>
            </a:r>
            <a:r>
              <a:rPr lang="en-US" sz="2000" dirty="0"/>
              <a:t>– this planner uses </a:t>
            </a:r>
            <a:r>
              <a:rPr lang="en-US" sz="2000" dirty="0">
                <a:hlinkClick r:id="rId2" tooltip="fcn_algorithm_straight_planner.m"/>
              </a:rPr>
              <a:t>fcn_algorithm_straight_planner.m</a:t>
            </a:r>
            <a:r>
              <a:rPr lang="en-US" sz="2000" dirty="0"/>
              <a:t>  to plan a path straight through the entire obstacle field, traversing all encountered polytopes, without being restricted to entering and exiting the polytope at its vertices.  This process requires finding the intersections between a straight line and polytope sides (the cyan x-marks below).  As this is very slow (</a:t>
            </a:r>
            <a:r>
              <a:rPr lang="en-US" sz="2000" i="1" dirty="0">
                <a:latin typeface="Times" pitchFamily="2" charset="0"/>
              </a:rPr>
              <a:t>O(</a:t>
            </a:r>
            <a:r>
              <a:rPr lang="en-US" sz="2000" i="1" dirty="0" err="1">
                <a:latin typeface="Times" pitchFamily="2" charset="0"/>
              </a:rPr>
              <a:t>NxM</a:t>
            </a:r>
            <a:r>
              <a:rPr lang="en-US" sz="2000" i="1" dirty="0">
                <a:latin typeface="Times" pitchFamily="2" charset="0"/>
              </a:rPr>
              <a:t>)</a:t>
            </a:r>
            <a:r>
              <a:rPr lang="en-US" sz="2000" dirty="0"/>
              <a:t> for fields with </a:t>
            </a:r>
            <a:r>
              <a:rPr lang="en-US" sz="2000" i="1" dirty="0">
                <a:latin typeface="Times" pitchFamily="2" charset="0"/>
              </a:rPr>
              <a:t>N</a:t>
            </a:r>
            <a:r>
              <a:rPr lang="en-US" sz="2000" dirty="0"/>
              <a:t>-polytopes having </a:t>
            </a:r>
            <a:r>
              <a:rPr lang="en-US" sz="2000" i="1" dirty="0">
                <a:latin typeface="Times" pitchFamily="2" charset="0"/>
              </a:rPr>
              <a:t>M</a:t>
            </a:r>
            <a:r>
              <a:rPr lang="en-US" sz="2000" dirty="0"/>
              <a:t>-sides each), only polytopes near the line (the red polytopes below) are checked for collision.</a:t>
            </a:r>
          </a:p>
        </p:txBody>
      </p:sp>
      <p:sp>
        <p:nvSpPr>
          <p:cNvPr id="4" name="Slide Number Placeholder 3">
            <a:extLst>
              <a:ext uri="{FF2B5EF4-FFF2-40B4-BE49-F238E27FC236}">
                <a16:creationId xmlns:a16="http://schemas.microsoft.com/office/drawing/2014/main" id="{F604C3D2-468E-AA4A-B9AA-0C176182F62E}"/>
              </a:ext>
            </a:extLst>
          </p:cNvPr>
          <p:cNvSpPr>
            <a:spLocks noGrp="1"/>
          </p:cNvSpPr>
          <p:nvPr>
            <p:ph type="sldNum" sz="quarter" idx="12"/>
          </p:nvPr>
        </p:nvSpPr>
        <p:spPr/>
        <p:txBody>
          <a:bodyPr/>
          <a:lstStyle/>
          <a:p>
            <a:fld id="{AC5D5C75-45A6-C244-8E04-DA51B77CA1DD}" type="slidenum">
              <a:rPr lang="en-US" smtClean="0"/>
              <a:t>16</a:t>
            </a:fld>
            <a:endParaRPr lang="en-US"/>
          </a:p>
        </p:txBody>
      </p:sp>
      <p:pic>
        <p:nvPicPr>
          <p:cNvPr id="6" name="Picture 5" descr="Shape, arrow&#10;&#10;Description automatically generated">
            <a:extLst>
              <a:ext uri="{FF2B5EF4-FFF2-40B4-BE49-F238E27FC236}">
                <a16:creationId xmlns:a16="http://schemas.microsoft.com/office/drawing/2014/main" id="{2DBCB217-2BBA-B942-A4E4-5E0A92F53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96" y="1965212"/>
            <a:ext cx="6036884" cy="4527663"/>
          </a:xfrm>
          <a:prstGeom prst="rect">
            <a:avLst/>
          </a:prstGeom>
        </p:spPr>
      </p:pic>
    </p:spTree>
    <p:extLst>
      <p:ext uri="{BB962C8B-B14F-4D97-AF65-F5344CB8AC3E}">
        <p14:creationId xmlns:p14="http://schemas.microsoft.com/office/powerpoint/2010/main" val="2360589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F871-54ED-C941-A150-0D41195109AE}"/>
              </a:ext>
            </a:extLst>
          </p:cNvPr>
          <p:cNvSpPr>
            <a:spLocks noGrp="1"/>
          </p:cNvSpPr>
          <p:nvPr>
            <p:ph type="title"/>
          </p:nvPr>
        </p:nvSpPr>
        <p:spPr>
          <a:xfrm>
            <a:off x="838200" y="365125"/>
            <a:ext cx="10515600" cy="1590675"/>
          </a:xfrm>
        </p:spPr>
        <p:txBody>
          <a:bodyPr>
            <a:noAutofit/>
          </a:bodyPr>
          <a:lstStyle/>
          <a:p>
            <a:r>
              <a:rPr lang="en-US" sz="2000" b="1" dirty="0">
                <a:latin typeface="Courier" pitchFamily="2" charset="0"/>
              </a:rPr>
              <a:t>Through or Around</a:t>
            </a:r>
            <a:r>
              <a:rPr lang="en-US" sz="2000" dirty="0">
                <a:latin typeface="Courier" pitchFamily="2" charset="0"/>
              </a:rPr>
              <a:t> </a:t>
            </a:r>
            <a:r>
              <a:rPr lang="en-US" sz="2000" dirty="0"/>
              <a:t>– this planner calls the </a:t>
            </a:r>
            <a:r>
              <a:rPr lang="en-US" sz="2000" b="1" dirty="0">
                <a:latin typeface="Courier" pitchFamily="2" charset="0"/>
              </a:rPr>
              <a:t>Legacy</a:t>
            </a:r>
            <a:r>
              <a:rPr lang="en-US" sz="2000" dirty="0">
                <a:latin typeface="Courier" pitchFamily="2" charset="0"/>
              </a:rPr>
              <a:t> </a:t>
            </a:r>
            <a:r>
              <a:rPr lang="en-US" sz="2000" dirty="0"/>
              <a:t>planner and compares the result to the result from </a:t>
            </a:r>
            <a:r>
              <a:rPr lang="en-US" sz="2000" b="1" dirty="0">
                <a:latin typeface="Courier" pitchFamily="2" charset="0"/>
              </a:rPr>
              <a:t>Straight</a:t>
            </a:r>
            <a:r>
              <a:rPr lang="en-US" sz="2000" dirty="0">
                <a:latin typeface="Courier" pitchFamily="2" charset="0"/>
              </a:rPr>
              <a:t> </a:t>
            </a:r>
            <a:r>
              <a:rPr lang="en-US" sz="2000" b="1" dirty="0">
                <a:latin typeface="Courier" pitchFamily="2" charset="0"/>
              </a:rPr>
              <a:t>Through</a:t>
            </a:r>
            <a:r>
              <a:rPr lang="en-US" sz="2000" dirty="0"/>
              <a:t>, returning the lower cost option.  In this way it chooses to either go through every encountered obstacle in the field or around every encountered obstacle in the field.  </a:t>
            </a:r>
            <a:r>
              <a:rPr lang="en-US" sz="2000" dirty="0">
                <a:highlight>
                  <a:srgbClr val="FFFF00"/>
                </a:highlight>
              </a:rPr>
              <a:t>It does not choose to go through or around each obstacle encountered on a per obstacle basis.</a:t>
            </a:r>
          </a:p>
        </p:txBody>
      </p:sp>
      <p:sp>
        <p:nvSpPr>
          <p:cNvPr id="4" name="Slide Number Placeholder 3">
            <a:extLst>
              <a:ext uri="{FF2B5EF4-FFF2-40B4-BE49-F238E27FC236}">
                <a16:creationId xmlns:a16="http://schemas.microsoft.com/office/drawing/2014/main" id="{C6D3302F-D359-8E45-B034-0C88952C338F}"/>
              </a:ext>
            </a:extLst>
          </p:cNvPr>
          <p:cNvSpPr>
            <a:spLocks noGrp="1"/>
          </p:cNvSpPr>
          <p:nvPr>
            <p:ph type="sldNum" sz="quarter" idx="12"/>
          </p:nvPr>
        </p:nvSpPr>
        <p:spPr/>
        <p:txBody>
          <a:bodyPr/>
          <a:lstStyle/>
          <a:p>
            <a:fld id="{AC5D5C75-45A6-C244-8E04-DA51B77CA1DD}" type="slidenum">
              <a:rPr lang="en-US" smtClean="0"/>
              <a:t>17</a:t>
            </a:fld>
            <a:endParaRPr lang="en-US"/>
          </a:p>
        </p:txBody>
      </p:sp>
      <p:pic>
        <p:nvPicPr>
          <p:cNvPr id="6" name="Picture 5">
            <a:extLst>
              <a:ext uri="{FF2B5EF4-FFF2-40B4-BE49-F238E27FC236}">
                <a16:creationId xmlns:a16="http://schemas.microsoft.com/office/drawing/2014/main" id="{04156BA5-0E4B-A44A-B8C1-E8831C699A0D}"/>
              </a:ext>
            </a:extLst>
          </p:cNvPr>
          <p:cNvPicPr>
            <a:picLocks noChangeAspect="1"/>
          </p:cNvPicPr>
          <p:nvPr/>
        </p:nvPicPr>
        <p:blipFill>
          <a:blip r:embed="rId2"/>
          <a:stretch>
            <a:fillRect/>
          </a:stretch>
        </p:blipFill>
        <p:spPr>
          <a:xfrm>
            <a:off x="510988" y="1644174"/>
            <a:ext cx="6553550" cy="4666456"/>
          </a:xfrm>
          <a:prstGeom prst="rect">
            <a:avLst/>
          </a:prstGeom>
        </p:spPr>
      </p:pic>
      <p:pic>
        <p:nvPicPr>
          <p:cNvPr id="9" name="Picture 8">
            <a:extLst>
              <a:ext uri="{FF2B5EF4-FFF2-40B4-BE49-F238E27FC236}">
                <a16:creationId xmlns:a16="http://schemas.microsoft.com/office/drawing/2014/main" id="{B5F08DE1-09E4-7649-8E10-C6C72E25F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0266" y="2225880"/>
            <a:ext cx="4908003" cy="3681002"/>
          </a:xfrm>
          <a:prstGeom prst="rect">
            <a:avLst/>
          </a:prstGeom>
        </p:spPr>
      </p:pic>
    </p:spTree>
    <p:extLst>
      <p:ext uri="{BB962C8B-B14F-4D97-AF65-F5344CB8AC3E}">
        <p14:creationId xmlns:p14="http://schemas.microsoft.com/office/powerpoint/2010/main" val="1715631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A0D-7CB7-4704-8B1E-DF109212986B}"/>
              </a:ext>
            </a:extLst>
          </p:cNvPr>
          <p:cNvSpPr>
            <a:spLocks noGrp="1"/>
          </p:cNvSpPr>
          <p:nvPr>
            <p:ph type="title"/>
          </p:nvPr>
        </p:nvSpPr>
        <p:spPr/>
        <p:txBody>
          <a:bodyPr>
            <a:noAutofit/>
          </a:bodyPr>
          <a:lstStyle/>
          <a:p>
            <a:r>
              <a:rPr lang="en-US" sz="3200" dirty="0"/>
              <a:t>Pseudo code for this bimodal planner </a:t>
            </a:r>
            <a:r>
              <a:rPr lang="en-US" sz="3200" b="1" dirty="0">
                <a:latin typeface="Courier" pitchFamily="2" charset="0"/>
              </a:rPr>
              <a:t>Through or Around </a:t>
            </a:r>
            <a:r>
              <a:rPr lang="en-US" sz="3200" dirty="0"/>
              <a:t>planner as well as the </a:t>
            </a:r>
            <a:r>
              <a:rPr lang="en-US" sz="3200" dirty="0">
                <a:highlight>
                  <a:srgbClr val="00FF00"/>
                </a:highlight>
              </a:rPr>
              <a:t>optimization</a:t>
            </a:r>
            <a:r>
              <a:rPr lang="en-US" sz="3200" dirty="0"/>
              <a:t> for the </a:t>
            </a:r>
            <a:r>
              <a:rPr lang="en-US" sz="3200" dirty="0">
                <a:latin typeface="Courier" pitchFamily="2" charset="0"/>
              </a:rPr>
              <a:t>straight through</a:t>
            </a:r>
            <a:r>
              <a:rPr lang="en-US" sz="3200" dirty="0"/>
              <a:t> planner is as follows:</a:t>
            </a:r>
          </a:p>
        </p:txBody>
      </p:sp>
      <p:sp>
        <p:nvSpPr>
          <p:cNvPr id="3" name="Content Placeholder 2">
            <a:extLst>
              <a:ext uri="{FF2B5EF4-FFF2-40B4-BE49-F238E27FC236}">
                <a16:creationId xmlns:a16="http://schemas.microsoft.com/office/drawing/2014/main" id="{0B49B6F8-483A-42F2-93AC-3DF41686DA64}"/>
              </a:ext>
            </a:extLst>
          </p:cNvPr>
          <p:cNvSpPr>
            <a:spLocks noGrp="1"/>
          </p:cNvSpPr>
          <p:nvPr>
            <p:ph idx="1"/>
          </p:nvPr>
        </p:nvSpPr>
        <p:spPr>
          <a:xfrm>
            <a:off x="1676400" y="1690688"/>
            <a:ext cx="10515599" cy="4486275"/>
          </a:xfrm>
        </p:spPr>
        <p:txBody>
          <a:bodyPr>
            <a:noAutofit/>
          </a:bodyPr>
          <a:lstStyle/>
          <a:p>
            <a:pPr marL="0" indent="0">
              <a:lnSpc>
                <a:spcPct val="100000"/>
              </a:lnSpc>
              <a:spcBef>
                <a:spcPts val="0"/>
              </a:spcBef>
              <a:buNone/>
            </a:pPr>
            <a:r>
              <a:rPr lang="en-US" sz="1400" b="1" dirty="0">
                <a:solidFill>
                  <a:schemeClr val="accent1"/>
                </a:solidFill>
                <a:latin typeface="Courier New" panose="02070309020205020404" pitchFamily="49" charset="0"/>
                <a:cs typeface="Courier New" panose="02070309020205020404" pitchFamily="49" charset="0"/>
              </a:rPr>
              <a:t>plan</a:t>
            </a:r>
            <a:r>
              <a:rPr lang="en-US" sz="1400" b="1" dirty="0">
                <a:latin typeface="Courier New" panose="02070309020205020404" pitchFamily="49" charset="0"/>
                <a:cs typeface="Courier New" panose="02070309020205020404" pitchFamily="49" charset="0"/>
              </a:rPr>
              <a:t> the around path</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call the legacy planner</a:t>
            </a:r>
          </a:p>
          <a:p>
            <a:pPr marL="0" indent="0">
              <a:lnSpc>
                <a:spcPct val="100000"/>
              </a:lnSpc>
              <a:spcBef>
                <a:spcPts val="0"/>
              </a:spcBef>
              <a:buNone/>
            </a:pPr>
            <a:r>
              <a:rPr lang="en-US" sz="1400" b="1" dirty="0">
                <a:solidFill>
                  <a:schemeClr val="accent1"/>
                </a:solidFill>
                <a:latin typeface="Courier New" panose="02070309020205020404" pitchFamily="49" charset="0"/>
                <a:cs typeface="Courier New" panose="02070309020205020404" pitchFamily="49" charset="0"/>
              </a:rPr>
              <a:t>plan</a:t>
            </a:r>
            <a:r>
              <a:rPr lang="en-US" sz="1400" b="1" dirty="0">
                <a:latin typeface="Courier New" panose="02070309020205020404" pitchFamily="49" charset="0"/>
                <a:cs typeface="Courier New" panose="02070309020205020404" pitchFamily="49" charset="0"/>
              </a:rPr>
              <a:t> the through path</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total_cost</a:t>
            </a:r>
            <a:r>
              <a:rPr lang="en-US" sz="1400" b="1" dirty="0">
                <a:latin typeface="Courier New" panose="02070309020205020404" pitchFamily="49" charset="0"/>
                <a:cs typeface="Courier New" panose="02070309020205020404" pitchFamily="49" charset="0"/>
              </a:rPr>
              <a:t> = 0</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distance_in_shapes</a:t>
            </a:r>
            <a:r>
              <a:rPr lang="en-US" sz="1400" b="1" dirty="0">
                <a:latin typeface="Courier New" panose="02070309020205020404" pitchFamily="49" charset="0"/>
                <a:cs typeface="Courier New" panose="02070309020205020404" pitchFamily="49" charset="0"/>
              </a:rPr>
              <a:t> = 0</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obtain equation for line from a (start) to b (finish)</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a:t>
            </a:r>
            <a:r>
              <a:rPr lang="en-US" sz="1400" b="1" dirty="0">
                <a:solidFill>
                  <a:schemeClr val="accent2">
                    <a:lumMod val="75000"/>
                  </a:schemeClr>
                </a:solidFill>
                <a:highlight>
                  <a:srgbClr val="00FF00"/>
                </a:highlight>
                <a:latin typeface="Courier New" panose="02070309020205020404" pitchFamily="49" charset="0"/>
                <a:cs typeface="Courier New" panose="02070309020205020404" pitchFamily="49" charset="0"/>
              </a:rPr>
              <a:t>for</a:t>
            </a:r>
            <a:r>
              <a:rPr lang="en-US" sz="1400" b="1" dirty="0">
                <a:highlight>
                  <a:srgbClr val="00FF00"/>
                </a:highlight>
                <a:latin typeface="Courier New" panose="02070309020205020404" pitchFamily="49" charset="0"/>
                <a:cs typeface="Courier New" panose="02070309020205020404" pitchFamily="49" charset="0"/>
              </a:rPr>
              <a:t> each poly:</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a:t>
            </a:r>
            <a:r>
              <a:rPr lang="en-US" sz="1400" b="1" dirty="0">
                <a:solidFill>
                  <a:schemeClr val="accent2">
                    <a:lumMod val="75000"/>
                  </a:schemeClr>
                </a:solidFill>
                <a:highlight>
                  <a:srgbClr val="00FF00"/>
                </a:highlight>
                <a:latin typeface="Courier New" panose="02070309020205020404" pitchFamily="49" charset="0"/>
                <a:cs typeface="Courier New" panose="02070309020205020404" pitchFamily="49" charset="0"/>
              </a:rPr>
              <a:t>if</a:t>
            </a:r>
            <a:r>
              <a:rPr lang="en-US" sz="1400" b="1" dirty="0">
                <a:highlight>
                  <a:srgbClr val="00FF00"/>
                </a:highlight>
                <a:latin typeface="Courier New" panose="02070309020205020404" pitchFamily="49" charset="0"/>
                <a:cs typeface="Courier New" panose="02070309020205020404" pitchFamily="49" charset="0"/>
              </a:rPr>
              <a:t> poly is close to the line a-b:</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note poly as possibly straddling the line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for</a:t>
            </a:r>
            <a:r>
              <a:rPr lang="en-US" sz="1400" b="1" dirty="0">
                <a:latin typeface="Courier New" panose="02070309020205020404" pitchFamily="49" charset="0"/>
                <a:cs typeface="Courier New" panose="02070309020205020404" pitchFamily="49" charset="0"/>
              </a:rPr>
              <a:t> each noted poly: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for</a:t>
            </a:r>
            <a:r>
              <a:rPr lang="en-US" sz="1400" b="1" dirty="0">
                <a:latin typeface="Courier New" panose="02070309020205020404" pitchFamily="49" charset="0"/>
                <a:cs typeface="Courier New" panose="02070309020205020404" pitchFamily="49" charset="0"/>
              </a:rPr>
              <a:t> each side on the poly: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 the line a-b intersects the side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note where intersection occurs</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 this is the second intersection, break</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1"/>
                </a:solidFill>
                <a:latin typeface="Courier New" panose="02070309020205020404" pitchFamily="49" charset="0"/>
                <a:cs typeface="Courier New" panose="02070309020205020404" pitchFamily="49" charset="0"/>
              </a:rPr>
              <a:t>assert</a:t>
            </a:r>
            <a:r>
              <a:rPr lang="en-US" sz="1400" b="1" dirty="0">
                <a:latin typeface="Courier New" panose="02070309020205020404" pitchFamily="49" charset="0"/>
                <a:cs typeface="Courier New" panose="02070309020205020404" pitchFamily="49" charset="0"/>
              </a:rPr>
              <a:t> there are two intersections for this poly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note the distance between intersection points</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add to </a:t>
            </a:r>
            <a:r>
              <a:rPr lang="en-US" sz="1400" b="1" dirty="0" err="1">
                <a:latin typeface="Courier New" panose="02070309020205020404" pitchFamily="49" charset="0"/>
                <a:cs typeface="Courier New" panose="02070309020205020404" pitchFamily="49" charset="0"/>
              </a:rPr>
              <a:t>distance_in_shapes</a:t>
            </a: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scale by </a:t>
            </a:r>
            <a:r>
              <a:rPr lang="en-US" sz="1400" b="1" dirty="0" err="1">
                <a:latin typeface="Courier New" panose="02070309020205020404" pitchFamily="49" charset="0"/>
                <a:cs typeface="Courier New" panose="02070309020205020404" pitchFamily="49" charset="0"/>
              </a:rPr>
              <a:t>poly.cost</a:t>
            </a:r>
            <a:r>
              <a:rPr lang="en-US" sz="1400" b="1" dirty="0">
                <a:latin typeface="Courier New" panose="02070309020205020404" pitchFamily="49" charset="0"/>
                <a:cs typeface="Courier New" panose="02070309020205020404" pitchFamily="49" charset="0"/>
              </a:rPr>
              <a:t>, add to </a:t>
            </a:r>
            <a:r>
              <a:rPr lang="en-US" sz="1400" b="1" dirty="0" err="1">
                <a:latin typeface="Courier New" panose="02070309020205020404" pitchFamily="49" charset="0"/>
                <a:cs typeface="Courier New" panose="02070309020205020404" pitchFamily="49" charset="0"/>
              </a:rPr>
              <a:t>total_cost</a:t>
            </a: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subtract </a:t>
            </a:r>
            <a:r>
              <a:rPr lang="en-US" sz="1400" b="1" dirty="0" err="1">
                <a:latin typeface="Courier New" panose="02070309020205020404" pitchFamily="49" charset="0"/>
                <a:cs typeface="Courier New" panose="02070309020205020404" pitchFamily="49" charset="0"/>
              </a:rPr>
              <a:t>distance_in_shapes</a:t>
            </a:r>
            <a:r>
              <a:rPr lang="en-US" sz="1400" b="1" dirty="0">
                <a:latin typeface="Courier New" panose="02070309020205020404" pitchFamily="49" charset="0"/>
                <a:cs typeface="Courier New" panose="02070309020205020404" pitchFamily="49" charset="0"/>
              </a:rPr>
              <a:t> from </a:t>
            </a:r>
            <a:r>
              <a:rPr lang="en-US" sz="1400" b="1" dirty="0" err="1">
                <a:latin typeface="Courier New" panose="02070309020205020404" pitchFamily="49" charset="0"/>
                <a:cs typeface="Courier New" panose="02070309020205020404" pitchFamily="49" charset="0"/>
              </a:rPr>
              <a:t>dist</a:t>
            </a:r>
            <a:r>
              <a:rPr lang="en-US" sz="1400" b="1" dirty="0">
                <a:latin typeface="Courier New" panose="02070309020205020404" pitchFamily="49" charset="0"/>
                <a:cs typeface="Courier New" panose="02070309020205020404" pitchFamily="49" charset="0"/>
              </a:rPr>
              <a:t> between a-b </a:t>
            </a:r>
            <a:r>
              <a:rPr lang="en-US" sz="1400" b="1" dirty="0">
                <a:solidFill>
                  <a:schemeClr val="bg1">
                    <a:lumMod val="50000"/>
                  </a:schemeClr>
                </a:solidFill>
                <a:latin typeface="Courier New" panose="02070309020205020404" pitchFamily="49" charset="0"/>
                <a:cs typeface="Courier New" panose="02070309020205020404" pitchFamily="49" charset="0"/>
              </a:rPr>
              <a:t>% this is outside of polytope distance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add unscaled outside distance to </a:t>
            </a:r>
            <a:r>
              <a:rPr lang="en-US" sz="1400" b="1" dirty="0" err="1">
                <a:latin typeface="Courier New" panose="02070309020205020404" pitchFamily="49" charset="0"/>
                <a:cs typeface="Courier New" panose="02070309020205020404" pitchFamily="49" charset="0"/>
              </a:rPr>
              <a:t>total_cost</a:t>
            </a:r>
            <a:endParaRPr lang="en-US" sz="14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618C39EA-C8F1-442E-9677-A24F9FD70AD4}"/>
              </a:ext>
            </a:extLst>
          </p:cNvPr>
          <p:cNvSpPr>
            <a:spLocks noGrp="1"/>
          </p:cNvSpPr>
          <p:nvPr>
            <p:ph type="sldNum" sz="quarter" idx="12"/>
          </p:nvPr>
        </p:nvSpPr>
        <p:spPr/>
        <p:txBody>
          <a:bodyPr/>
          <a:lstStyle/>
          <a:p>
            <a:fld id="{35E7B248-7056-49E8-9F30-37D8E83E9700}" type="slidenum">
              <a:rPr lang="en-US" smtClean="0"/>
              <a:t>18</a:t>
            </a:fld>
            <a:endParaRPr lang="en-US"/>
          </a:p>
        </p:txBody>
      </p:sp>
      <p:sp>
        <p:nvSpPr>
          <p:cNvPr id="5" name="Right Brace 4">
            <a:extLst>
              <a:ext uri="{FF2B5EF4-FFF2-40B4-BE49-F238E27FC236}">
                <a16:creationId xmlns:a16="http://schemas.microsoft.com/office/drawing/2014/main" id="{F0A2A4B7-F1A2-FF47-A6EC-F1C6950DCAF7}"/>
              </a:ext>
            </a:extLst>
          </p:cNvPr>
          <p:cNvSpPr/>
          <p:nvPr/>
        </p:nvSpPr>
        <p:spPr>
          <a:xfrm rot="10800000">
            <a:off x="838199" y="2128482"/>
            <a:ext cx="1324191" cy="4227867"/>
          </a:xfrm>
          <a:prstGeom prst="rightBrace">
            <a:avLst>
              <a:gd name="adj1" fmla="val 8333"/>
              <a:gd name="adj2" fmla="val 4945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0BEA7140-4A8D-BE41-B2AC-9E675448DC94}"/>
              </a:ext>
            </a:extLst>
          </p:cNvPr>
          <p:cNvSpPr txBox="1"/>
          <p:nvPr/>
        </p:nvSpPr>
        <p:spPr>
          <a:xfrm rot="16200000">
            <a:off x="-2504363" y="2865608"/>
            <a:ext cx="6100548" cy="369332"/>
          </a:xfrm>
          <a:prstGeom prst="rect">
            <a:avLst/>
          </a:prstGeom>
          <a:noFill/>
        </p:spPr>
        <p:txBody>
          <a:bodyPr wrap="square">
            <a:spAutoFit/>
          </a:bodyPr>
          <a:lstStyle/>
          <a:p>
            <a:r>
              <a:rPr lang="en-US" dirty="0">
                <a:hlinkClick r:id="rId2" tooltip="fcn_algorithm_straight_planner.m"/>
              </a:rPr>
              <a:t>fcn_algorithm_straight_planner.m</a:t>
            </a:r>
            <a:r>
              <a:rPr lang="en-US" dirty="0"/>
              <a:t> </a:t>
            </a:r>
          </a:p>
        </p:txBody>
      </p:sp>
    </p:spTree>
    <p:extLst>
      <p:ext uri="{BB962C8B-B14F-4D97-AF65-F5344CB8AC3E}">
        <p14:creationId xmlns:p14="http://schemas.microsoft.com/office/powerpoint/2010/main" val="2547698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12" y="83928"/>
            <a:ext cx="11376107" cy="830472"/>
          </a:xfrm>
        </p:spPr>
        <p:txBody>
          <a:bodyPr>
            <a:noAutofit/>
          </a:bodyPr>
          <a:lstStyle/>
          <a:p>
            <a:r>
              <a:rPr lang="en-US" sz="2000" dirty="0"/>
              <a:t>We have developed a way to quickly estimate the free space around each edge in the visibility graph (i.e., each possible path segment), using only the visibility graph, which we need to compute for planning in all cases.</a:t>
            </a:r>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40A6BD2-0209-E4FE-75B0-E55985B41B61}"/>
              </a:ext>
            </a:extLst>
          </p:cNvPr>
          <p:cNvPicPr>
            <a:picLocks noChangeAspect="1"/>
          </p:cNvPicPr>
          <p:nvPr/>
        </p:nvPicPr>
        <p:blipFill>
          <a:blip r:embed="rId2"/>
          <a:stretch>
            <a:fillRect/>
          </a:stretch>
        </p:blipFill>
        <p:spPr>
          <a:xfrm>
            <a:off x="997665" y="1748824"/>
            <a:ext cx="5334000" cy="4000500"/>
          </a:xfrm>
          <a:prstGeom prst="rect">
            <a:avLst/>
          </a:prstGeom>
        </p:spPr>
      </p:pic>
      <p:pic>
        <p:nvPicPr>
          <p:cNvPr id="5" name="Picture 4">
            <a:extLst>
              <a:ext uri="{FF2B5EF4-FFF2-40B4-BE49-F238E27FC236}">
                <a16:creationId xmlns:a16="http://schemas.microsoft.com/office/drawing/2014/main" id="{721B0AC6-D726-8DF8-91C5-2B58BD19B2DC}"/>
              </a:ext>
            </a:extLst>
          </p:cNvPr>
          <p:cNvPicPr>
            <a:picLocks noChangeAspect="1"/>
          </p:cNvPicPr>
          <p:nvPr/>
        </p:nvPicPr>
        <p:blipFill>
          <a:blip r:embed="rId3"/>
          <a:stretch>
            <a:fillRect/>
          </a:stretch>
        </p:blipFill>
        <p:spPr>
          <a:xfrm>
            <a:off x="6331665" y="1748824"/>
            <a:ext cx="5334000" cy="4000500"/>
          </a:xfrm>
          <a:prstGeom prst="rect">
            <a:avLst/>
          </a:prstGeom>
        </p:spPr>
      </p:pic>
    </p:spTree>
    <p:extLst>
      <p:ext uri="{BB962C8B-B14F-4D97-AF65-F5344CB8AC3E}">
        <p14:creationId xmlns:p14="http://schemas.microsoft.com/office/powerpoint/2010/main" val="22131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8E47-B0FB-2A4E-8B2D-6FBDB1C1A011}"/>
              </a:ext>
            </a:extLst>
          </p:cNvPr>
          <p:cNvSpPr>
            <a:spLocks noGrp="1"/>
          </p:cNvSpPr>
          <p:nvPr>
            <p:ph type="title"/>
          </p:nvPr>
        </p:nvSpPr>
        <p:spPr/>
        <p:txBody>
          <a:bodyPr/>
          <a:lstStyle/>
          <a:p>
            <a:r>
              <a:rPr lang="en-US" dirty="0"/>
              <a:t>Repo Purpose</a:t>
            </a:r>
          </a:p>
        </p:txBody>
      </p:sp>
      <p:sp>
        <p:nvSpPr>
          <p:cNvPr id="3" name="Content Placeholder 2">
            <a:extLst>
              <a:ext uri="{FF2B5EF4-FFF2-40B4-BE49-F238E27FC236}">
                <a16:creationId xmlns:a16="http://schemas.microsoft.com/office/drawing/2014/main" id="{6055B55F-5D6C-E34C-AD4A-9920D6B44E67}"/>
              </a:ext>
            </a:extLst>
          </p:cNvPr>
          <p:cNvSpPr>
            <a:spLocks noGrp="1"/>
          </p:cNvSpPr>
          <p:nvPr>
            <p:ph idx="1"/>
          </p:nvPr>
        </p:nvSpPr>
        <p:spPr/>
        <p:txBody>
          <a:bodyPr/>
          <a:lstStyle/>
          <a:p>
            <a:r>
              <a:rPr lang="en-US" dirty="0"/>
              <a:t>This repo contains the bounded A* grid free path planner, variations of this path planner, and supporting infrastructure such as visibility graph (</a:t>
            </a:r>
            <a:r>
              <a:rPr lang="en-US" dirty="0" err="1"/>
              <a:t>vgraph</a:t>
            </a:r>
            <a:r>
              <a:rPr lang="en-US" dirty="0"/>
              <a:t>) creation tools</a:t>
            </a:r>
          </a:p>
        </p:txBody>
      </p:sp>
      <p:sp>
        <p:nvSpPr>
          <p:cNvPr id="4" name="Slide Number Placeholder 3">
            <a:extLst>
              <a:ext uri="{FF2B5EF4-FFF2-40B4-BE49-F238E27FC236}">
                <a16:creationId xmlns:a16="http://schemas.microsoft.com/office/drawing/2014/main" id="{405040FC-54B2-7C42-A605-A5C50B3438DF}"/>
              </a:ext>
            </a:extLst>
          </p:cNvPr>
          <p:cNvSpPr>
            <a:spLocks noGrp="1"/>
          </p:cNvSpPr>
          <p:nvPr>
            <p:ph type="sldNum" sz="quarter" idx="12"/>
          </p:nvPr>
        </p:nvSpPr>
        <p:spPr/>
        <p:txBody>
          <a:bodyPr/>
          <a:lstStyle/>
          <a:p>
            <a:fld id="{AC5D5C75-45A6-C244-8E04-DA51B77CA1DD}" type="slidenum">
              <a:rPr lang="en-US" smtClean="0"/>
              <a:t>2</a:t>
            </a:fld>
            <a:endParaRPr lang="en-US"/>
          </a:p>
        </p:txBody>
      </p:sp>
    </p:spTree>
    <p:extLst>
      <p:ext uri="{BB962C8B-B14F-4D97-AF65-F5344CB8AC3E}">
        <p14:creationId xmlns:p14="http://schemas.microsoft.com/office/powerpoint/2010/main" val="22354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3FC469-CA8B-4EE5-AE73-966FC6A86920}" type="slidenum">
              <a:rPr lang="en-US" smtClean="0"/>
              <a:t>20</a:t>
            </a:fld>
            <a:endParaRPr lang="en-US"/>
          </a:p>
        </p:txBody>
      </p:sp>
      <mc:AlternateContent xmlns:mc="http://schemas.openxmlformats.org/markup-compatibility/2006" xmlns:a14="http://schemas.microsoft.com/office/drawing/2010/main">
        <mc:Choice Requires="a14">
          <p:sp>
            <p:nvSpPr>
              <p:cNvPr id="4" name="Title 3"/>
              <p:cNvSpPr>
                <a:spLocks noGrp="1"/>
              </p:cNvSpPr>
              <p:nvPr>
                <p:ph type="title"/>
              </p:nvPr>
            </p:nvSpPr>
            <p:spPr>
              <a:xfrm>
                <a:off x="643612" y="83927"/>
                <a:ext cx="11376107" cy="846239"/>
              </a:xfrm>
            </p:spPr>
            <p:txBody>
              <a:bodyPr>
                <a:noAutofit/>
              </a:bodyPr>
              <a:lstStyle/>
              <a:p>
                <a:r>
                  <a:rPr lang="en-US" sz="1600" dirty="0"/>
                  <a:t>To get a geometric cost, we will estimate the corridor width around each visibility graph edge.  This will be called the dilation robustness matrix and it can be derived from the visibility graph is approximately linear time, </a:t>
                </a:r>
                <a14:m>
                  <m:oMath xmlns:m="http://schemas.openxmlformats.org/officeDocument/2006/math">
                    <m:r>
                      <a:rPr lang="en-US" sz="1600" i="1" smtClean="0">
                        <a:latin typeface="Cambria Math" panose="02040503050406030204" pitchFamily="18" charset="0"/>
                        <a:ea typeface="Cambria Math" panose="02040503050406030204" pitchFamily="18" charset="0"/>
                      </a:rPr>
                      <m:t>ℴ</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𝒃</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𝒏</m:t>
                    </m:r>
                    <m:r>
                      <a:rPr lang="en-US" sz="1600" b="1" i="1" smtClean="0">
                        <a:latin typeface="Cambria Math" panose="02040503050406030204" pitchFamily="18" charset="0"/>
                        <a:ea typeface="Cambria Math" panose="02040503050406030204" pitchFamily="18" charset="0"/>
                      </a:rPr>
                      <m:t>)</m:t>
                    </m:r>
                  </m:oMath>
                </a14:m>
                <a:r>
                  <a:rPr lang="en-US" sz="1600" dirty="0"/>
                  <a:t>, where b is the branching factor or average number of edges leaving each node and n is the number of nodes.  Generally n&gt;&gt;b so this scales as </a:t>
                </a:r>
                <a14:m>
                  <m:oMath xmlns:m="http://schemas.openxmlformats.org/officeDocument/2006/math">
                    <m:r>
                      <a:rPr lang="en-US" sz="1600" i="1">
                        <a:latin typeface="Cambria Math" panose="02040503050406030204" pitchFamily="18" charset="0"/>
                        <a:ea typeface="Cambria Math" panose="02040503050406030204" pitchFamily="18" charset="0"/>
                      </a:rPr>
                      <m:t>ℴ</m:t>
                    </m:r>
                    <m:d>
                      <m:dPr>
                        <m:ctrlPr>
                          <a:rPr lang="en-US" sz="1600" i="1">
                            <a:latin typeface="Cambria Math" panose="02040503050406030204" pitchFamily="18" charset="0"/>
                            <a:ea typeface="Cambria Math" panose="02040503050406030204" pitchFamily="18" charset="0"/>
                          </a:rPr>
                        </m:ctrlPr>
                      </m:dPr>
                      <m:e>
                        <m:r>
                          <a:rPr lang="en-US" sz="1600" b="1" i="1" smtClean="0">
                            <a:latin typeface="Cambria Math" panose="02040503050406030204" pitchFamily="18" charset="0"/>
                            <a:ea typeface="Cambria Math" panose="02040503050406030204" pitchFamily="18" charset="0"/>
                          </a:rPr>
                          <m:t>𝒏</m:t>
                        </m:r>
                      </m:e>
                    </m:d>
                  </m:oMath>
                </a14:m>
                <a:r>
                  <a:rPr lang="en-US" sz="1600" dirty="0"/>
                  <a:t>. E.g. for one of our floodplain maps with n = 221, b = 11.1.</a:t>
                </a:r>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643612" y="83927"/>
                <a:ext cx="11376107" cy="846239"/>
              </a:xfrm>
              <a:blipFill>
                <a:blip r:embed="rId2"/>
                <a:stretch>
                  <a:fillRect l="-322" t="-12230" b="-16547"/>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3429000" y="1721358"/>
            <a:ext cx="5334000" cy="4000500"/>
          </a:xfrm>
          <a:prstGeom prst="rect">
            <a:avLst/>
          </a:prstGeom>
        </p:spPr>
      </p:pic>
      <p:cxnSp>
        <p:nvCxnSpPr>
          <p:cNvPr id="5" name="Straight Arrow Connector 4"/>
          <p:cNvCxnSpPr/>
          <p:nvPr/>
        </p:nvCxnSpPr>
        <p:spPr>
          <a:xfrm flipH="1">
            <a:off x="4673600" y="2950464"/>
            <a:ext cx="2385568" cy="2499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Left Brace 5"/>
          <p:cNvSpPr/>
          <p:nvPr/>
        </p:nvSpPr>
        <p:spPr>
          <a:xfrm>
            <a:off x="4539344" y="2939143"/>
            <a:ext cx="87086" cy="27214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254829" y="2752048"/>
            <a:ext cx="1077685" cy="646331"/>
          </a:xfrm>
          <a:prstGeom prst="rect">
            <a:avLst/>
          </a:prstGeom>
          <a:solidFill>
            <a:schemeClr val="bg1"/>
          </a:solidFill>
          <a:ln>
            <a:solidFill>
              <a:srgbClr val="FF0000"/>
            </a:solidFill>
          </a:ln>
        </p:spPr>
        <p:txBody>
          <a:bodyPr wrap="square" rtlCol="0">
            <a:spAutoFit/>
          </a:bodyPr>
          <a:lstStyle/>
          <a:p>
            <a:r>
              <a:rPr lang="en-US" dirty="0"/>
              <a:t>Corridor width</a:t>
            </a:r>
          </a:p>
        </p:txBody>
      </p:sp>
    </p:spTree>
    <p:extLst>
      <p:ext uri="{BB962C8B-B14F-4D97-AF65-F5344CB8AC3E}">
        <p14:creationId xmlns:p14="http://schemas.microsoft.com/office/powerpoint/2010/main" val="295723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314653" y="2024063"/>
            <a:ext cx="4099886" cy="3547491"/>
          </a:xfrm>
          <a:prstGeom prst="rect">
            <a:avLst/>
          </a:prstGeom>
        </p:spPr>
      </p:pic>
      <p:sp>
        <p:nvSpPr>
          <p:cNvPr id="2" name="Slide Number Placeholder 1"/>
          <p:cNvSpPr>
            <a:spLocks noGrp="1"/>
          </p:cNvSpPr>
          <p:nvPr>
            <p:ph type="sldNum" sz="quarter" idx="12"/>
          </p:nvPr>
        </p:nvSpPr>
        <p:spPr/>
        <p:txBody>
          <a:bodyPr/>
          <a:lstStyle/>
          <a:p>
            <a:fld id="{CB3FC469-CA8B-4EE5-AE73-966FC6A86920}" type="slidenum">
              <a:rPr lang="en-US" smtClean="0"/>
              <a:t>21</a:t>
            </a:fld>
            <a:endParaRPr lang="en-US"/>
          </a:p>
        </p:txBody>
      </p:sp>
      <mc:AlternateContent xmlns:mc="http://schemas.openxmlformats.org/markup-compatibility/2006" xmlns:a14="http://schemas.microsoft.com/office/drawing/2010/main">
        <mc:Choice Requires="a14">
          <p:sp>
            <p:nvSpPr>
              <p:cNvPr id="4" name="Title 3"/>
              <p:cNvSpPr>
                <a:spLocks noGrp="1"/>
              </p:cNvSpPr>
              <p:nvPr>
                <p:ph type="title"/>
              </p:nvPr>
            </p:nvSpPr>
            <p:spPr>
              <a:xfrm>
                <a:off x="643612" y="83927"/>
                <a:ext cx="11376107" cy="751645"/>
              </a:xfrm>
            </p:spPr>
            <p:txBody>
              <a:bodyPr>
                <a:noAutofit/>
              </a:bodyPr>
              <a:lstStyle/>
              <a:p>
                <a:r>
                  <a:rPr lang="en-US" sz="1600" dirty="0"/>
                  <a:t>The algorithm seeks to come up with a cost matrix based on the expected lateral free space the vehicle would have when routing along a </a:t>
                </a:r>
                <a:r>
                  <a:rPr lang="en-US" sz="1600" dirty="0" err="1"/>
                  <a:t>vgraph</a:t>
                </a:r>
                <a:r>
                  <a:rPr lang="en-US" sz="1600" dirty="0"/>
                  <a:t> edge.  For some edge, the</a:t>
                </a:r>
                <a:r>
                  <a:rPr lang="en-US" sz="1600" dirty="0">
                    <a:solidFill>
                      <a:srgbClr val="FF0000"/>
                    </a:solidFill>
                  </a:rPr>
                  <a:t> primary edge</a:t>
                </a:r>
                <a:r>
                  <a:rPr lang="en-US" sz="1600" dirty="0"/>
                  <a:t>, </a:t>
                </a:r>
                <a14:m>
                  <m:oMath xmlns:m="http://schemas.openxmlformats.org/officeDocument/2006/math">
                    <m:acc>
                      <m:accPr>
                        <m:chr m:val="⃑"/>
                        <m:ctrlPr>
                          <a:rPr lang="en-US" sz="1600" i="1" smtClean="0">
                            <a:latin typeface="Cambria Math" panose="02040503050406030204" pitchFamily="18" charset="0"/>
                          </a:rPr>
                        </m:ctrlPr>
                      </m:accPr>
                      <m:e>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𝒊𝒋</m:t>
                            </m:r>
                          </m:sub>
                        </m:sSub>
                      </m:e>
                    </m:acc>
                  </m:oMath>
                </a14:m>
                <a:r>
                  <a:rPr lang="en-US" sz="1600" dirty="0"/>
                  <a:t>, we look at each visibility graph edges extending from the same start (all possible </a:t>
                </a:r>
                <a:r>
                  <a:rPr lang="en-US" sz="1600" dirty="0">
                    <a:solidFill>
                      <a:srgbClr val="8E2DA9"/>
                    </a:solidFill>
                  </a:rPr>
                  <a:t>secondary edges</a:t>
                </a:r>
                <a:r>
                  <a:rPr lang="en-US" sz="1600" dirty="0"/>
                  <a:t>) , </a:t>
                </a:r>
                <a14:m>
                  <m:oMath xmlns:m="http://schemas.openxmlformats.org/officeDocument/2006/math">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b="1" i="1" smtClean="0">
                                <a:latin typeface="Cambria Math" panose="02040503050406030204" pitchFamily="18" charset="0"/>
                              </a:rPr>
                              <m:t>{</m:t>
                            </m:r>
                            <m:r>
                              <a:rPr lang="en-US" sz="1600" i="1">
                                <a:latin typeface="Cambria Math" panose="02040503050406030204" pitchFamily="18" charset="0"/>
                              </a:rPr>
                              <m:t>𝑽</m:t>
                            </m:r>
                          </m:e>
                          <m:sub>
                            <m:r>
                              <a:rPr lang="en-US" sz="1600" i="1">
                                <a:latin typeface="Cambria Math" panose="02040503050406030204" pitchFamily="18" charset="0"/>
                              </a:rPr>
                              <m:t>𝒊</m:t>
                            </m:r>
                            <m:r>
                              <a:rPr lang="en-US" sz="1600" b="1" i="1" smtClean="0">
                                <a:latin typeface="Cambria Math" panose="02040503050406030204" pitchFamily="18" charset="0"/>
                              </a:rPr>
                              <m:t>𝒌</m:t>
                            </m:r>
                          </m:sub>
                        </m:sSub>
                      </m:e>
                    </m:acc>
                    <m:r>
                      <a:rPr lang="en-US" sz="1600" b="1" i="1" smtClean="0">
                        <a:latin typeface="Cambria Math" panose="02040503050406030204" pitchFamily="18" charset="0"/>
                      </a:rPr>
                      <m:t>|</m:t>
                    </m:r>
                    <m:r>
                      <a:rPr lang="en-US" sz="1600" b="1" i="1" smtClean="0">
                        <a:latin typeface="Cambria Math" panose="02040503050406030204" pitchFamily="18" charset="0"/>
                      </a:rPr>
                      <m:t>𝒌</m:t>
                    </m:r>
                    <m:r>
                      <a:rPr lang="en-US" sz="1600" b="1" i="1" smtClean="0">
                        <a:latin typeface="Cambria Math" panose="02040503050406030204" pitchFamily="18" charset="0"/>
                      </a:rPr>
                      <m:t>={</m:t>
                    </m:r>
                    <m:r>
                      <a:rPr lang="en-US" sz="1600" b="1" i="1" smtClean="0">
                        <a:latin typeface="Cambria Math" panose="02040503050406030204" pitchFamily="18" charset="0"/>
                      </a:rPr>
                      <m:t>𝟏</m:t>
                    </m:r>
                    <m:r>
                      <a:rPr lang="en-US" sz="1600" b="1" i="1" smtClean="0">
                        <a:latin typeface="Cambria Math" panose="02040503050406030204" pitchFamily="18" charset="0"/>
                      </a:rPr>
                      <m:t>,…,</m:t>
                    </m:r>
                    <m:r>
                      <a:rPr lang="en-US" sz="1600" b="1" i="1" smtClean="0">
                        <a:latin typeface="Cambria Math" panose="02040503050406030204" pitchFamily="18" charset="0"/>
                      </a:rPr>
                      <m:t>𝒏</m:t>
                    </m:r>
                    <m:r>
                      <a:rPr lang="en-US" sz="1600" b="1" i="1" smtClean="0">
                        <a:latin typeface="Cambria Math" panose="02040503050406030204" pitchFamily="18" charset="0"/>
                      </a:rPr>
                      <m:t>}}</m:t>
                    </m:r>
                  </m:oMath>
                </a14:m>
                <a:r>
                  <a:rPr lang="en-US" sz="1600" dirty="0"/>
                  <a:t>.</a:t>
                </a:r>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643612" y="83927"/>
                <a:ext cx="11376107" cy="751645"/>
              </a:xfrm>
              <a:blipFill>
                <a:blip r:embed="rId3"/>
                <a:stretch>
                  <a:fillRect l="-322" t="-11382" r="-54" b="-17073"/>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3429000" y="1721358"/>
            <a:ext cx="5334000" cy="4000500"/>
          </a:xfrm>
          <a:prstGeom prst="rect">
            <a:avLst/>
          </a:prstGeom>
        </p:spPr>
      </p:pic>
      <p:cxnSp>
        <p:nvCxnSpPr>
          <p:cNvPr id="5" name="Straight Arrow Connector 4"/>
          <p:cNvCxnSpPr/>
          <p:nvPr/>
        </p:nvCxnSpPr>
        <p:spPr>
          <a:xfrm flipH="1">
            <a:off x="4673600" y="2950464"/>
            <a:ext cx="2385568" cy="2499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673600" y="2950464"/>
            <a:ext cx="2385568" cy="0"/>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059168" y="2950464"/>
            <a:ext cx="0" cy="249936"/>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059168" y="2950464"/>
            <a:ext cx="598932" cy="478536"/>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059167" y="2481453"/>
            <a:ext cx="0" cy="469010"/>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59167" y="2950463"/>
            <a:ext cx="1244601" cy="124969"/>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368800" y="2950462"/>
            <a:ext cx="2690367" cy="124970"/>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8303768" y="3200400"/>
            <a:ext cx="4073697" cy="2993313"/>
          </a:xfrm>
          <a:prstGeom prst="rect">
            <a:avLst/>
          </a:prstGeom>
        </p:spPr>
      </p:pic>
      <p:sp>
        <p:nvSpPr>
          <p:cNvPr id="8" name="Rectangle 7"/>
          <p:cNvSpPr/>
          <p:nvPr/>
        </p:nvSpPr>
        <p:spPr>
          <a:xfrm>
            <a:off x="9056913" y="2416629"/>
            <a:ext cx="130630" cy="228260"/>
          </a:xfrm>
          <a:prstGeom prst="rect">
            <a:avLst/>
          </a:prstGeom>
          <a:solidFill>
            <a:srgbClr val="FF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287328" y="2950122"/>
            <a:ext cx="130630" cy="228260"/>
          </a:xfrm>
          <a:prstGeom prst="rect">
            <a:avLst/>
          </a:prstGeom>
          <a:solidFill>
            <a:srgbClr val="8E2DA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4789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3FC469-CA8B-4EE5-AE73-966FC6A86920}" type="slidenum">
              <a:rPr lang="en-US" smtClean="0"/>
              <a:t>22</a:t>
            </a:fld>
            <a:endParaRPr lang="en-US"/>
          </a:p>
        </p:txBody>
      </p:sp>
      <p:sp>
        <p:nvSpPr>
          <p:cNvPr id="4" name="Title 3"/>
          <p:cNvSpPr>
            <a:spLocks noGrp="1"/>
          </p:cNvSpPr>
          <p:nvPr>
            <p:ph type="title"/>
          </p:nvPr>
        </p:nvSpPr>
        <p:spPr>
          <a:xfrm>
            <a:off x="643612" y="83927"/>
            <a:ext cx="11376107" cy="715711"/>
          </a:xfrm>
        </p:spPr>
        <p:txBody>
          <a:bodyPr>
            <a:noAutofit/>
          </a:bodyPr>
          <a:lstStyle/>
          <a:p>
            <a:r>
              <a:rPr lang="en-US" sz="1600" dirty="0"/>
              <a:t>We only consider secondary edges that are </a:t>
            </a:r>
            <a:r>
              <a:rPr lang="en-US" sz="1600" dirty="0">
                <a:solidFill>
                  <a:schemeClr val="accent2"/>
                </a:solidFill>
              </a:rPr>
              <a:t>(1) are not behind the primary edge, i.e., they don’t have a negative dot product with the primary edge </a:t>
            </a:r>
            <a:r>
              <a:rPr lang="en-US" sz="1600" dirty="0"/>
              <a:t>and </a:t>
            </a:r>
            <a:r>
              <a:rPr lang="en-US" sz="1600" dirty="0">
                <a:solidFill>
                  <a:srgbClr val="D533A7"/>
                </a:solidFill>
              </a:rPr>
              <a:t>(2) they do not end beyond the end of the primary edge, i.e., their component in the direction of the primary vector that is less than or equal to the magnitude of the primary vector.</a:t>
            </a:r>
          </a:p>
        </p:txBody>
      </p:sp>
      <p:pic>
        <p:nvPicPr>
          <p:cNvPr id="3" name="Picture 2"/>
          <p:cNvPicPr>
            <a:picLocks noChangeAspect="1"/>
          </p:cNvPicPr>
          <p:nvPr/>
        </p:nvPicPr>
        <p:blipFill>
          <a:blip r:embed="rId2"/>
          <a:stretch>
            <a:fillRect/>
          </a:stretch>
        </p:blipFill>
        <p:spPr>
          <a:xfrm>
            <a:off x="3429000" y="1721358"/>
            <a:ext cx="5334000" cy="4000500"/>
          </a:xfrm>
          <a:prstGeom prst="rect">
            <a:avLst/>
          </a:prstGeom>
        </p:spPr>
      </p:pic>
      <p:cxnSp>
        <p:nvCxnSpPr>
          <p:cNvPr id="5" name="Straight Arrow Connector 4"/>
          <p:cNvCxnSpPr/>
          <p:nvPr/>
        </p:nvCxnSpPr>
        <p:spPr>
          <a:xfrm flipH="1">
            <a:off x="4673600" y="2950464"/>
            <a:ext cx="2385568" cy="2499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673600" y="2950464"/>
            <a:ext cx="2385568" cy="0"/>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059168" y="2950464"/>
            <a:ext cx="0" cy="249936"/>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059168" y="2950464"/>
            <a:ext cx="598932" cy="478536"/>
          </a:xfrm>
          <a:prstGeom prst="straightConnector1">
            <a:avLst/>
          </a:prstGeom>
          <a:ln w="38100">
            <a:solidFill>
              <a:srgbClr val="D533A7"/>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059167" y="2481453"/>
            <a:ext cx="0" cy="46901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59167" y="2950463"/>
            <a:ext cx="1244601" cy="12496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368800" y="2950462"/>
            <a:ext cx="2690367" cy="124970"/>
          </a:xfrm>
          <a:prstGeom prst="straightConnector1">
            <a:avLst/>
          </a:prstGeom>
          <a:ln w="38100">
            <a:solidFill>
              <a:srgbClr val="D533A7"/>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96742" y="2615072"/>
            <a:ext cx="1272057" cy="923330"/>
          </a:xfrm>
          <a:prstGeom prst="rect">
            <a:avLst/>
          </a:prstGeom>
          <a:solidFill>
            <a:schemeClr val="bg1"/>
          </a:solidFill>
          <a:ln>
            <a:solidFill>
              <a:schemeClr val="tx1"/>
            </a:solidFill>
          </a:ln>
        </p:spPr>
        <p:txBody>
          <a:bodyPr wrap="square" rtlCol="0">
            <a:spAutoFit/>
          </a:bodyPr>
          <a:lstStyle/>
          <a:p>
            <a:r>
              <a:rPr lang="en-US" dirty="0">
                <a:solidFill>
                  <a:srgbClr val="D533A7"/>
                </a:solidFill>
              </a:rPr>
              <a:t>Violates condition (2)</a:t>
            </a:r>
          </a:p>
        </p:txBody>
      </p:sp>
      <p:pic>
        <p:nvPicPr>
          <p:cNvPr id="19" name="Picture 18"/>
          <p:cNvPicPr>
            <a:picLocks noChangeAspect="1"/>
          </p:cNvPicPr>
          <p:nvPr/>
        </p:nvPicPr>
        <p:blipFill>
          <a:blip r:embed="rId3"/>
          <a:stretch>
            <a:fillRect/>
          </a:stretch>
        </p:blipFill>
        <p:spPr>
          <a:xfrm>
            <a:off x="8314653" y="2024063"/>
            <a:ext cx="4099886" cy="3547491"/>
          </a:xfrm>
          <a:prstGeom prst="rect">
            <a:avLst/>
          </a:prstGeom>
        </p:spPr>
      </p:pic>
      <p:pic>
        <p:nvPicPr>
          <p:cNvPr id="20" name="Picture 19"/>
          <p:cNvPicPr>
            <a:picLocks noChangeAspect="1"/>
          </p:cNvPicPr>
          <p:nvPr/>
        </p:nvPicPr>
        <p:blipFill>
          <a:blip r:embed="rId4"/>
          <a:stretch>
            <a:fillRect/>
          </a:stretch>
        </p:blipFill>
        <p:spPr>
          <a:xfrm>
            <a:off x="8303768" y="4299857"/>
            <a:ext cx="4073697" cy="1893856"/>
          </a:xfrm>
          <a:prstGeom prst="rect">
            <a:avLst/>
          </a:prstGeom>
        </p:spPr>
      </p:pic>
      <p:sp>
        <p:nvSpPr>
          <p:cNvPr id="14" name="TextBox 13"/>
          <p:cNvSpPr txBox="1"/>
          <p:nvPr/>
        </p:nvSpPr>
        <p:spPr>
          <a:xfrm>
            <a:off x="7338543" y="1997008"/>
            <a:ext cx="1272057" cy="923330"/>
          </a:xfrm>
          <a:prstGeom prst="rect">
            <a:avLst/>
          </a:prstGeom>
          <a:solidFill>
            <a:schemeClr val="bg1"/>
          </a:solidFill>
          <a:ln>
            <a:solidFill>
              <a:schemeClr val="tx1"/>
            </a:solidFill>
          </a:ln>
        </p:spPr>
        <p:txBody>
          <a:bodyPr wrap="square" rtlCol="0">
            <a:spAutoFit/>
          </a:bodyPr>
          <a:lstStyle/>
          <a:p>
            <a:r>
              <a:rPr lang="en-US" dirty="0">
                <a:solidFill>
                  <a:schemeClr val="accent2"/>
                </a:solidFill>
              </a:rPr>
              <a:t>Violates condition (1)</a:t>
            </a:r>
          </a:p>
        </p:txBody>
      </p:sp>
      <p:sp>
        <p:nvSpPr>
          <p:cNvPr id="16" name="Rectangle 15"/>
          <p:cNvSpPr/>
          <p:nvPr/>
        </p:nvSpPr>
        <p:spPr>
          <a:xfrm>
            <a:off x="9056913" y="2416629"/>
            <a:ext cx="130630" cy="228260"/>
          </a:xfrm>
          <a:prstGeom prst="rect">
            <a:avLst/>
          </a:prstGeom>
          <a:solidFill>
            <a:srgbClr val="FF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287328" y="2950122"/>
            <a:ext cx="130630" cy="228260"/>
          </a:xfrm>
          <a:prstGeom prst="rect">
            <a:avLst/>
          </a:prstGeom>
          <a:solidFill>
            <a:srgbClr val="8E2DA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287328" y="3720525"/>
            <a:ext cx="2904672" cy="429028"/>
          </a:xfrm>
          <a:prstGeom prst="rect">
            <a:avLst/>
          </a:prstGeom>
          <a:solidFill>
            <a:srgbClr val="D533A7">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287328" y="3187986"/>
            <a:ext cx="2904672" cy="429028"/>
          </a:xfrm>
          <a:prstGeom prst="rect">
            <a:avLst/>
          </a:prstGeom>
          <a:solidFill>
            <a:schemeClr val="accent2">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236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3FC469-CA8B-4EE5-AE73-966FC6A86920}" type="slidenum">
              <a:rPr lang="en-US" smtClean="0"/>
              <a:t>23</a:t>
            </a:fld>
            <a:endParaRPr lang="en-US"/>
          </a:p>
        </p:txBody>
      </p:sp>
      <p:sp>
        <p:nvSpPr>
          <p:cNvPr id="4" name="Title 3"/>
          <p:cNvSpPr>
            <a:spLocks noGrp="1"/>
          </p:cNvSpPr>
          <p:nvPr>
            <p:ph type="title"/>
          </p:nvPr>
        </p:nvSpPr>
        <p:spPr>
          <a:xfrm>
            <a:off x="643612" y="83928"/>
            <a:ext cx="11376107" cy="856314"/>
          </a:xfrm>
        </p:spPr>
        <p:txBody>
          <a:bodyPr>
            <a:noAutofit/>
          </a:bodyPr>
          <a:lstStyle/>
          <a:p>
            <a:r>
              <a:rPr lang="en-US" sz="1600" dirty="0"/>
              <a:t>Finally the </a:t>
            </a:r>
            <a:r>
              <a:rPr lang="en-US" sz="1600" dirty="0">
                <a:solidFill>
                  <a:srgbClr val="00B050"/>
                </a:solidFill>
              </a:rPr>
              <a:t>unit normal </a:t>
            </a:r>
            <a:r>
              <a:rPr lang="en-US" sz="1600" dirty="0"/>
              <a:t>of the primary edge is dotted with the secondary edges to get the lateral distance from the primary edge to the secondary edge.  The minimum across all possible secondary edges is how far the destination of the secondary edge would have to move to cut off the primary edge.  I.e., an approximation of corridor width.</a:t>
            </a:r>
          </a:p>
        </p:txBody>
      </p:sp>
      <p:pic>
        <p:nvPicPr>
          <p:cNvPr id="3" name="Picture 2"/>
          <p:cNvPicPr>
            <a:picLocks noChangeAspect="1"/>
          </p:cNvPicPr>
          <p:nvPr/>
        </p:nvPicPr>
        <p:blipFill>
          <a:blip r:embed="rId2"/>
          <a:stretch>
            <a:fillRect/>
          </a:stretch>
        </p:blipFill>
        <p:spPr>
          <a:xfrm>
            <a:off x="3429000" y="1721358"/>
            <a:ext cx="5334000" cy="4000500"/>
          </a:xfrm>
          <a:prstGeom prst="rect">
            <a:avLst/>
          </a:prstGeom>
        </p:spPr>
      </p:pic>
      <p:cxnSp>
        <p:nvCxnSpPr>
          <p:cNvPr id="5" name="Straight Arrow Connector 4"/>
          <p:cNvCxnSpPr/>
          <p:nvPr/>
        </p:nvCxnSpPr>
        <p:spPr>
          <a:xfrm flipH="1">
            <a:off x="4673600" y="2950464"/>
            <a:ext cx="2385568" cy="2499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673600" y="2950464"/>
            <a:ext cx="2385568" cy="0"/>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059168" y="2950464"/>
            <a:ext cx="0" cy="249936"/>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988303" y="2610612"/>
            <a:ext cx="70865" cy="33985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8610600" y="5374426"/>
            <a:ext cx="3766865" cy="1048432"/>
          </a:xfrm>
          <a:prstGeom prst="rect">
            <a:avLst/>
          </a:prstGeom>
        </p:spPr>
      </p:pic>
      <p:pic>
        <p:nvPicPr>
          <p:cNvPr id="11" name="Picture 10"/>
          <p:cNvPicPr>
            <a:picLocks noChangeAspect="1"/>
          </p:cNvPicPr>
          <p:nvPr/>
        </p:nvPicPr>
        <p:blipFill>
          <a:blip r:embed="rId4"/>
          <a:stretch>
            <a:fillRect/>
          </a:stretch>
        </p:blipFill>
        <p:spPr>
          <a:xfrm>
            <a:off x="8314653" y="2024063"/>
            <a:ext cx="4099886" cy="3547491"/>
          </a:xfrm>
          <a:prstGeom prst="rect">
            <a:avLst/>
          </a:prstGeom>
        </p:spPr>
      </p:pic>
      <p:sp>
        <p:nvSpPr>
          <p:cNvPr id="13" name="Rectangle 12"/>
          <p:cNvSpPr/>
          <p:nvPr/>
        </p:nvSpPr>
        <p:spPr>
          <a:xfrm>
            <a:off x="9056913" y="2416629"/>
            <a:ext cx="130630" cy="228260"/>
          </a:xfrm>
          <a:prstGeom prst="rect">
            <a:avLst/>
          </a:prstGeom>
          <a:solidFill>
            <a:srgbClr val="FF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287328" y="2950122"/>
            <a:ext cx="130630" cy="228260"/>
          </a:xfrm>
          <a:prstGeom prst="rect">
            <a:avLst/>
          </a:prstGeom>
          <a:solidFill>
            <a:srgbClr val="8E2DA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287328" y="4262204"/>
            <a:ext cx="130630" cy="228260"/>
          </a:xfrm>
          <a:prstGeom prst="rect">
            <a:avLst/>
          </a:prstGeom>
          <a:solidFill>
            <a:srgbClr val="00B05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69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2319-1500-409F-84FF-04DB13A15E48}"/>
              </a:ext>
            </a:extLst>
          </p:cNvPr>
          <p:cNvSpPr>
            <a:spLocks noGrp="1"/>
          </p:cNvSpPr>
          <p:nvPr>
            <p:ph type="title"/>
          </p:nvPr>
        </p:nvSpPr>
        <p:spPr>
          <a:xfrm>
            <a:off x="643612" y="83927"/>
            <a:ext cx="11376107" cy="909301"/>
          </a:xfrm>
        </p:spPr>
        <p:txBody>
          <a:bodyPr>
            <a:noAutofit/>
          </a:bodyPr>
          <a:lstStyle/>
          <a:p>
            <a:pPr>
              <a:tabLst>
                <a:tab pos="1203325" algn="l"/>
              </a:tabLst>
            </a:pPr>
            <a:r>
              <a:rPr lang="en-US" sz="2000" dirty="0"/>
              <a:t>Two special cases are handled.  One is where there are no points to the side of a </a:t>
            </a:r>
            <a:r>
              <a:rPr lang="en-US" sz="2000" dirty="0" err="1"/>
              <a:t>vgraph</a:t>
            </a:r>
            <a:r>
              <a:rPr lang="en-US" sz="2000" dirty="0"/>
              <a:t> edge.  This indicates the edge of the map and thus an infinite corridor width.</a:t>
            </a:r>
          </a:p>
        </p:txBody>
      </p:sp>
      <p:sp>
        <p:nvSpPr>
          <p:cNvPr id="3" name="Slide Number Placeholder 2">
            <a:extLst>
              <a:ext uri="{FF2B5EF4-FFF2-40B4-BE49-F238E27FC236}">
                <a16:creationId xmlns:a16="http://schemas.microsoft.com/office/drawing/2014/main" id="{72350DB6-095E-4827-8944-2F0241861ED5}"/>
              </a:ext>
            </a:extLst>
          </p:cNvPr>
          <p:cNvSpPr>
            <a:spLocks noGrp="1"/>
          </p:cNvSpPr>
          <p:nvPr>
            <p:ph type="sldNum" sz="quarter" idx="12"/>
          </p:nvPr>
        </p:nvSpPr>
        <p:spPr/>
        <p:txBody>
          <a:bodyPr/>
          <a:lstStyle/>
          <a:p>
            <a:fld id="{CB3FC469-CA8B-4EE5-AE73-966FC6A86920}" type="slidenum">
              <a:rPr lang="en-US" smtClean="0"/>
              <a:t>24</a:t>
            </a:fld>
            <a:endParaRPr lang="en-US"/>
          </a:p>
        </p:txBody>
      </p:sp>
      <p:pic>
        <p:nvPicPr>
          <p:cNvPr id="6" name="Picture 5">
            <a:extLst>
              <a:ext uri="{FF2B5EF4-FFF2-40B4-BE49-F238E27FC236}">
                <a16:creationId xmlns:a16="http://schemas.microsoft.com/office/drawing/2014/main" id="{740A6BD2-0209-E4FE-75B0-E55985B41B61}"/>
              </a:ext>
            </a:extLst>
          </p:cNvPr>
          <p:cNvPicPr>
            <a:picLocks noChangeAspect="1"/>
          </p:cNvPicPr>
          <p:nvPr/>
        </p:nvPicPr>
        <p:blipFill>
          <a:blip r:embed="rId2"/>
          <a:stretch>
            <a:fillRect/>
          </a:stretch>
        </p:blipFill>
        <p:spPr>
          <a:xfrm>
            <a:off x="997665" y="1748824"/>
            <a:ext cx="5334000" cy="4000500"/>
          </a:xfrm>
          <a:prstGeom prst="rect">
            <a:avLst/>
          </a:prstGeom>
        </p:spPr>
      </p:pic>
      <p:pic>
        <p:nvPicPr>
          <p:cNvPr id="8" name="Picture 7">
            <a:extLst>
              <a:ext uri="{FF2B5EF4-FFF2-40B4-BE49-F238E27FC236}">
                <a16:creationId xmlns:a16="http://schemas.microsoft.com/office/drawing/2014/main" id="{721B0AC6-D726-8DF8-91C5-2B58BD19B2DC}"/>
              </a:ext>
            </a:extLst>
          </p:cNvPr>
          <p:cNvPicPr>
            <a:picLocks noChangeAspect="1"/>
          </p:cNvPicPr>
          <p:nvPr/>
        </p:nvPicPr>
        <p:blipFill>
          <a:blip r:embed="rId3"/>
          <a:stretch>
            <a:fillRect/>
          </a:stretch>
        </p:blipFill>
        <p:spPr>
          <a:xfrm>
            <a:off x="6331665" y="1748824"/>
            <a:ext cx="5334000" cy="4000500"/>
          </a:xfrm>
          <a:prstGeom prst="rect">
            <a:avLst/>
          </a:prstGeom>
        </p:spPr>
      </p:pic>
      <p:sp>
        <p:nvSpPr>
          <p:cNvPr id="9" name="Oval 8">
            <a:extLst>
              <a:ext uri="{FF2B5EF4-FFF2-40B4-BE49-F238E27FC236}">
                <a16:creationId xmlns:a16="http://schemas.microsoft.com/office/drawing/2014/main" id="{0F523596-B8DB-C17D-E8F5-E01A00AC8A12}"/>
              </a:ext>
            </a:extLst>
          </p:cNvPr>
          <p:cNvSpPr/>
          <p:nvPr/>
        </p:nvSpPr>
        <p:spPr>
          <a:xfrm>
            <a:off x="8445671" y="2063930"/>
            <a:ext cx="1528354" cy="692179"/>
          </a:xfrm>
          <a:prstGeom prst="ellipse">
            <a:avLst/>
          </a:prstGeom>
          <a:noFill/>
          <a:ln w="38100">
            <a:solidFill>
              <a:srgbClr val="CC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620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9243-98FB-D249-B5BB-8A4089746517}"/>
              </a:ext>
            </a:extLst>
          </p:cNvPr>
          <p:cNvSpPr>
            <a:spLocks noGrp="1"/>
          </p:cNvSpPr>
          <p:nvPr>
            <p:ph type="title"/>
          </p:nvPr>
        </p:nvSpPr>
        <p:spPr/>
        <p:txBody>
          <a:bodyPr>
            <a:normAutofit/>
          </a:bodyPr>
          <a:lstStyle/>
          <a:p>
            <a:r>
              <a:rPr lang="en-US" dirty="0"/>
              <a:t>The other is if the polytope is adjacent to the edge, in which case there is 0 corridor width.</a:t>
            </a:r>
          </a:p>
        </p:txBody>
      </p:sp>
      <p:sp>
        <p:nvSpPr>
          <p:cNvPr id="3" name="Slide Number Placeholder 2">
            <a:extLst>
              <a:ext uri="{FF2B5EF4-FFF2-40B4-BE49-F238E27FC236}">
                <a16:creationId xmlns:a16="http://schemas.microsoft.com/office/drawing/2014/main" id="{6DE68882-0F8E-74F0-F80A-EC43FAD70AEA}"/>
              </a:ext>
            </a:extLst>
          </p:cNvPr>
          <p:cNvSpPr>
            <a:spLocks noGrp="1"/>
          </p:cNvSpPr>
          <p:nvPr>
            <p:ph type="sldNum" sz="quarter" idx="12"/>
          </p:nvPr>
        </p:nvSpPr>
        <p:spPr/>
        <p:txBody>
          <a:bodyPr/>
          <a:lstStyle/>
          <a:p>
            <a:fld id="{CB3FC469-CA8B-4EE5-AE73-966FC6A86920}" type="slidenum">
              <a:rPr lang="en-US" smtClean="0"/>
              <a:t>25</a:t>
            </a:fld>
            <a:endParaRPr lang="en-US"/>
          </a:p>
        </p:txBody>
      </p:sp>
      <p:sp>
        <p:nvSpPr>
          <p:cNvPr id="4" name="Content Placeholder 3">
            <a:extLst>
              <a:ext uri="{FF2B5EF4-FFF2-40B4-BE49-F238E27FC236}">
                <a16:creationId xmlns:a16="http://schemas.microsoft.com/office/drawing/2014/main" id="{A7C387BE-2CF5-2508-F10F-EEE990DE437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8FA7339-E9C2-7A75-2E2E-DD64CA5D7415}"/>
              </a:ext>
            </a:extLst>
          </p:cNvPr>
          <p:cNvPicPr>
            <a:picLocks noChangeAspect="1"/>
          </p:cNvPicPr>
          <p:nvPr/>
        </p:nvPicPr>
        <p:blipFill>
          <a:blip r:embed="rId2"/>
          <a:stretch>
            <a:fillRect/>
          </a:stretch>
        </p:blipFill>
        <p:spPr>
          <a:xfrm>
            <a:off x="997665" y="1748824"/>
            <a:ext cx="5334000" cy="4000500"/>
          </a:xfrm>
          <a:prstGeom prst="rect">
            <a:avLst/>
          </a:prstGeom>
        </p:spPr>
      </p:pic>
      <p:pic>
        <p:nvPicPr>
          <p:cNvPr id="6" name="Picture 5">
            <a:extLst>
              <a:ext uri="{FF2B5EF4-FFF2-40B4-BE49-F238E27FC236}">
                <a16:creationId xmlns:a16="http://schemas.microsoft.com/office/drawing/2014/main" id="{0366F7DF-5F25-D238-CC0B-C20826386C97}"/>
              </a:ext>
            </a:extLst>
          </p:cNvPr>
          <p:cNvPicPr>
            <a:picLocks noChangeAspect="1"/>
          </p:cNvPicPr>
          <p:nvPr/>
        </p:nvPicPr>
        <p:blipFill>
          <a:blip r:embed="rId3"/>
          <a:stretch>
            <a:fillRect/>
          </a:stretch>
        </p:blipFill>
        <p:spPr>
          <a:xfrm>
            <a:off x="6331665" y="1748824"/>
            <a:ext cx="5334000" cy="4000500"/>
          </a:xfrm>
          <a:prstGeom prst="rect">
            <a:avLst/>
          </a:prstGeom>
        </p:spPr>
      </p:pic>
      <p:sp>
        <p:nvSpPr>
          <p:cNvPr id="7" name="Oval 6">
            <a:extLst>
              <a:ext uri="{FF2B5EF4-FFF2-40B4-BE49-F238E27FC236}">
                <a16:creationId xmlns:a16="http://schemas.microsoft.com/office/drawing/2014/main" id="{563E83F0-FA14-82C5-5F34-6FF8641314D9}"/>
              </a:ext>
            </a:extLst>
          </p:cNvPr>
          <p:cNvSpPr/>
          <p:nvPr/>
        </p:nvSpPr>
        <p:spPr>
          <a:xfrm>
            <a:off x="3011522" y="2103120"/>
            <a:ext cx="1528354" cy="561549"/>
          </a:xfrm>
          <a:prstGeom prst="ellipse">
            <a:avLst/>
          </a:prstGeom>
          <a:noFill/>
          <a:ln w="38100">
            <a:solidFill>
              <a:srgbClr val="CC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6B953AA-A7E2-5D9C-E11E-519CAADBD6F4}"/>
              </a:ext>
            </a:extLst>
          </p:cNvPr>
          <p:cNvSpPr/>
          <p:nvPr/>
        </p:nvSpPr>
        <p:spPr>
          <a:xfrm>
            <a:off x="2900488" y="4193332"/>
            <a:ext cx="1528354" cy="561549"/>
          </a:xfrm>
          <a:prstGeom prst="ellipse">
            <a:avLst/>
          </a:prstGeom>
          <a:noFill/>
          <a:ln w="38100">
            <a:solidFill>
              <a:srgbClr val="CC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363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3FC469-CA8B-4EE5-AE73-966FC6A86920}" type="slidenum">
              <a:rPr lang="en-US" smtClean="0"/>
              <a:t>26</a:t>
            </a:fld>
            <a:endParaRPr lang="en-US"/>
          </a:p>
        </p:txBody>
      </p:sp>
      <p:sp>
        <p:nvSpPr>
          <p:cNvPr id="3" name="Title 2"/>
          <p:cNvSpPr>
            <a:spLocks noGrp="1"/>
          </p:cNvSpPr>
          <p:nvPr>
            <p:ph type="title"/>
          </p:nvPr>
        </p:nvSpPr>
        <p:spPr/>
        <p:txBody>
          <a:bodyPr>
            <a:normAutofit fontScale="90000"/>
          </a:bodyPr>
          <a:lstStyle/>
          <a:p>
            <a:r>
              <a:rPr lang="en-US" dirty="0"/>
              <a:t>The cost distance cost of each edge is added to the inverse of the max of the left and right corridor widths to incentivize wider corridors.</a:t>
            </a:r>
          </a:p>
        </p:txBody>
      </p:sp>
      <p:pic>
        <p:nvPicPr>
          <p:cNvPr id="6" name="Picture 5"/>
          <p:cNvPicPr>
            <a:picLocks noChangeAspect="1"/>
          </p:cNvPicPr>
          <p:nvPr/>
        </p:nvPicPr>
        <p:blipFill>
          <a:blip r:embed="rId2"/>
          <a:stretch>
            <a:fillRect/>
          </a:stretch>
        </p:blipFill>
        <p:spPr>
          <a:xfrm>
            <a:off x="5421400" y="2318639"/>
            <a:ext cx="4913901" cy="3685426"/>
          </a:xfrm>
          <a:prstGeom prst="rect">
            <a:avLst/>
          </a:prstGeom>
          <a:solidFill>
            <a:schemeClr val="bg1"/>
          </a:solidFill>
          <a:ln>
            <a:solidFill>
              <a:schemeClr val="tx1"/>
            </a:solid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94F728C-DE99-0B4E-97FB-820F7C5B5112}"/>
                  </a:ext>
                </a:extLst>
              </p:cNvPr>
              <p:cNvSpPr txBox="1"/>
              <p:nvPr/>
            </p:nvSpPr>
            <p:spPr>
              <a:xfrm>
                <a:off x="469232" y="2460321"/>
                <a:ext cx="4791505"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baseline="-25000" smtClean="0">
                          <a:latin typeface="Cambria Math" panose="02040503050406030204" pitchFamily="18" charset="0"/>
                        </a:rPr>
                        <m:t>𝑡𝑜𝑡</m:t>
                      </m:r>
                      <m:r>
                        <a:rPr lang="en-US" b="0" i="1" smtClean="0">
                          <a:latin typeface="Cambria Math" panose="02040503050406030204" pitchFamily="18" charset="0"/>
                        </a:rPr>
                        <m:t>=</m:t>
                      </m:r>
                      <m:r>
                        <a:rPr lang="en-US" b="0" i="1" smtClean="0">
                          <a:latin typeface="Cambria Math" panose="02040503050406030204" pitchFamily="18" charset="0"/>
                        </a:rPr>
                        <m:t>𝐶𝑑𝑖𝑠𝑡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𝑤𝑖𝑑𝑡h</m:t>
                                  </m:r>
                                  <m:r>
                                    <a:rPr lang="en-US" b="0" i="1" baseline="-25000" smtClean="0">
                                      <a:latin typeface="Cambria Math" panose="02040503050406030204" pitchFamily="18" charset="0"/>
                                    </a:rPr>
                                    <m:t>𝑖𝑗</m:t>
                                  </m:r>
                                  <m:r>
                                    <a:rPr lang="en-US" b="0" i="1" baseline="-25000" smtClean="0">
                                      <a:latin typeface="Cambria Math" panose="02040503050406030204" pitchFamily="18" charset="0"/>
                                    </a:rPr>
                                    <m:t>,</m:t>
                                  </m:r>
                                  <m:r>
                                    <a:rPr lang="en-US" b="0" i="1" baseline="-25000" smtClean="0">
                                      <a:latin typeface="Cambria Math" panose="02040503050406030204" pitchFamily="18" charset="0"/>
                                    </a:rPr>
                                    <m:t>𝑙𝑒𝑓𝑡</m:t>
                                  </m:r>
                                  <m:r>
                                    <a:rPr lang="en-US" b="0" i="1" smtClean="0">
                                      <a:latin typeface="Cambria Math" panose="02040503050406030204" pitchFamily="18" charset="0"/>
                                    </a:rPr>
                                    <m:t> , </m:t>
                                  </m:r>
                                  <m:r>
                                    <a:rPr lang="en-US" b="0" i="1" smtClean="0">
                                      <a:latin typeface="Cambria Math" panose="02040503050406030204" pitchFamily="18" charset="0"/>
                                    </a:rPr>
                                    <m:t>𝑤𝑖𝑑𝑡h𝑖𝑗</m:t>
                                  </m:r>
                                  <m:r>
                                    <a:rPr lang="en-US" b="0" i="1" baseline="-25000" smtClean="0">
                                      <a:latin typeface="Cambria Math" panose="02040503050406030204" pitchFamily="18" charset="0"/>
                                    </a:rPr>
                                    <m:t>,</m:t>
                                  </m:r>
                                  <m:r>
                                    <a:rPr lang="en-US" b="0" i="1" baseline="-25000" smtClean="0">
                                      <a:latin typeface="Cambria Math" panose="02040503050406030204" pitchFamily="18" charset="0"/>
                                    </a:rPr>
                                    <m:t>𝑟𝑖𝑔h𝑡</m:t>
                                  </m:r>
                                </m:e>
                              </m:d>
                            </m:e>
                          </m:func>
                        </m:e>
                      </m:d>
                      <m:r>
                        <a:rPr lang="en-US" b="0" i="1" baseline="30000" smtClean="0">
                          <a:latin typeface="Cambria Math" panose="02040503050406030204" pitchFamily="18" charset="0"/>
                        </a:rPr>
                        <m:t>−1</m:t>
                      </m:r>
                    </m:oMath>
                  </m:oMathPara>
                </a14:m>
                <a:endParaRPr lang="en-US" baseline="30000" dirty="0"/>
              </a:p>
            </p:txBody>
          </p:sp>
        </mc:Choice>
        <mc:Fallback xmlns="">
          <p:sp>
            <p:nvSpPr>
              <p:cNvPr id="4" name="TextBox 3">
                <a:extLst>
                  <a:ext uri="{FF2B5EF4-FFF2-40B4-BE49-F238E27FC236}">
                    <a16:creationId xmlns:a16="http://schemas.microsoft.com/office/drawing/2014/main" id="{D94F728C-DE99-0B4E-97FB-820F7C5B5112}"/>
                  </a:ext>
                </a:extLst>
              </p:cNvPr>
              <p:cNvSpPr txBox="1">
                <a:spLocks noRot="1" noChangeAspect="1" noMove="1" noResize="1" noEditPoints="1" noAdjustHandles="1" noChangeArrowheads="1" noChangeShapeType="1" noTextEdit="1"/>
              </p:cNvSpPr>
              <p:nvPr/>
            </p:nvSpPr>
            <p:spPr>
              <a:xfrm>
                <a:off x="469232" y="2460321"/>
                <a:ext cx="4791505" cy="270652"/>
              </a:xfrm>
              <a:prstGeom prst="rect">
                <a:avLst/>
              </a:prstGeom>
              <a:blipFill>
                <a:blip r:embed="rId3"/>
                <a:stretch>
                  <a:fillRect l="-1781" t="-2273" r="-3435" b="-40909"/>
                </a:stretch>
              </a:blipFill>
            </p:spPr>
            <p:txBody>
              <a:bodyPr/>
              <a:lstStyle/>
              <a:p>
                <a:r>
                  <a:rPr lang="en-US">
                    <a:noFill/>
                  </a:rPr>
                  <a:t> </a:t>
                </a:r>
              </a:p>
            </p:txBody>
          </p:sp>
        </mc:Fallback>
      </mc:AlternateContent>
    </p:spTree>
    <p:extLst>
      <p:ext uri="{BB962C8B-B14F-4D97-AF65-F5344CB8AC3E}">
        <p14:creationId xmlns:p14="http://schemas.microsoft.com/office/powerpoint/2010/main" val="119321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or removing an obstacle from the visibility graph could be performed without rebuilding the entire visibility graph using a two step process:</a:t>
            </a:r>
          </a:p>
        </p:txBody>
      </p:sp>
      <p:sp>
        <p:nvSpPr>
          <p:cNvPr id="3" name="Slide Number Placeholder 2"/>
          <p:cNvSpPr>
            <a:spLocks noGrp="1"/>
          </p:cNvSpPr>
          <p:nvPr>
            <p:ph type="sldNum" sz="quarter" idx="12"/>
          </p:nvPr>
        </p:nvSpPr>
        <p:spPr/>
        <p:txBody>
          <a:bodyPr/>
          <a:lstStyle/>
          <a:p>
            <a:fld id="{CB3FC469-CA8B-4EE5-AE73-966FC6A86920}" type="slidenum">
              <a:rPr lang="en-US" smtClean="0"/>
              <a:t>27</a:t>
            </a:fld>
            <a:endParaRPr lang="en-US"/>
          </a:p>
        </p:txBody>
      </p:sp>
      <p:sp>
        <p:nvSpPr>
          <p:cNvPr id="4" name="Content Placeholder 3"/>
          <p:cNvSpPr>
            <a:spLocks noGrp="1"/>
          </p:cNvSpPr>
          <p:nvPr>
            <p:ph idx="1"/>
          </p:nvPr>
        </p:nvSpPr>
        <p:spPr/>
        <p:txBody>
          <a:bodyPr/>
          <a:lstStyle/>
          <a:p>
            <a:r>
              <a:rPr lang="en-US" dirty="0"/>
              <a:t>Modify </a:t>
            </a:r>
            <a:r>
              <a:rPr lang="en-US" dirty="0">
                <a:solidFill>
                  <a:schemeClr val="accent2"/>
                </a:solidFill>
              </a:rPr>
              <a:t>edges starting or ending on the obstacle</a:t>
            </a:r>
            <a:r>
              <a:rPr lang="en-US" dirty="0"/>
              <a:t> that was added/removed</a:t>
            </a:r>
          </a:p>
          <a:p>
            <a:r>
              <a:rPr lang="en-US" dirty="0"/>
              <a:t>Modify </a:t>
            </a:r>
            <a:r>
              <a:rPr lang="en-US" dirty="0">
                <a:solidFill>
                  <a:srgbClr val="00B050"/>
                </a:solidFill>
              </a:rPr>
              <a:t>edges that pass through the area occupied </a:t>
            </a:r>
            <a:r>
              <a:rPr lang="en-US" dirty="0"/>
              <a:t>by the obstacle that was added or removed</a:t>
            </a:r>
          </a:p>
        </p:txBody>
      </p:sp>
      <p:sp>
        <p:nvSpPr>
          <p:cNvPr id="5" name="Regular Pentagon 4"/>
          <p:cNvSpPr/>
          <p:nvPr/>
        </p:nvSpPr>
        <p:spPr>
          <a:xfrm rot="20269994">
            <a:off x="5477690" y="4486273"/>
            <a:ext cx="1459183" cy="839642"/>
          </a:xfrm>
          <a:prstGeom prst="pentagon">
            <a:avLst/>
          </a:prstGeom>
          <a:solidFill>
            <a:schemeClr val="accent1">
              <a:lumMod val="60000"/>
              <a:lumOff val="40000"/>
            </a:scheme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12" idx="2"/>
            <a:endCxn id="5" idx="1"/>
          </p:cNvCxnSpPr>
          <p:nvPr/>
        </p:nvCxnSpPr>
        <p:spPr>
          <a:xfrm>
            <a:off x="3052192" y="4949649"/>
            <a:ext cx="2442031" cy="139940"/>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2" idx="4"/>
            <a:endCxn id="18" idx="1"/>
          </p:cNvCxnSpPr>
          <p:nvPr/>
        </p:nvCxnSpPr>
        <p:spPr>
          <a:xfrm>
            <a:off x="3887361" y="4609387"/>
            <a:ext cx="3979457" cy="136908"/>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2" idx="5"/>
            <a:endCxn id="18" idx="0"/>
          </p:cNvCxnSpPr>
          <p:nvPr/>
        </p:nvCxnSpPr>
        <p:spPr>
          <a:xfrm flipV="1">
            <a:off x="3949649" y="3881148"/>
            <a:ext cx="4291215" cy="142521"/>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041349" y="5102764"/>
            <a:ext cx="2616522" cy="923330"/>
          </a:xfrm>
          <a:prstGeom prst="rect">
            <a:avLst/>
          </a:prstGeom>
          <a:noFill/>
        </p:spPr>
        <p:txBody>
          <a:bodyPr wrap="square" rtlCol="0">
            <a:spAutoFit/>
          </a:bodyPr>
          <a:lstStyle/>
          <a:p>
            <a:r>
              <a:rPr lang="en-US" dirty="0">
                <a:solidFill>
                  <a:srgbClr val="00B050"/>
                </a:solidFill>
              </a:rPr>
              <a:t>Edge passes through region of new obstacle and should be modified</a:t>
            </a:r>
          </a:p>
        </p:txBody>
      </p:sp>
      <p:sp>
        <p:nvSpPr>
          <p:cNvPr id="10" name="TextBox 9"/>
          <p:cNvSpPr txBox="1"/>
          <p:nvPr/>
        </p:nvSpPr>
        <p:spPr>
          <a:xfrm>
            <a:off x="6331665" y="2816909"/>
            <a:ext cx="3590100" cy="923330"/>
          </a:xfrm>
          <a:prstGeom prst="rect">
            <a:avLst/>
          </a:prstGeom>
          <a:noFill/>
        </p:spPr>
        <p:txBody>
          <a:bodyPr wrap="square" rtlCol="0">
            <a:spAutoFit/>
          </a:bodyPr>
          <a:lstStyle/>
          <a:p>
            <a:r>
              <a:rPr lang="en-US" dirty="0">
                <a:solidFill>
                  <a:schemeClr val="accent4"/>
                </a:solidFill>
              </a:rPr>
              <a:t>Edge is neither near new obstacle nor on new obstacle and can be ignored.</a:t>
            </a:r>
          </a:p>
        </p:txBody>
      </p:sp>
      <p:sp>
        <p:nvSpPr>
          <p:cNvPr id="11" name="TextBox 10"/>
          <p:cNvSpPr txBox="1"/>
          <p:nvPr/>
        </p:nvSpPr>
        <p:spPr>
          <a:xfrm>
            <a:off x="1730247" y="5215190"/>
            <a:ext cx="2917953" cy="923330"/>
          </a:xfrm>
          <a:prstGeom prst="rect">
            <a:avLst/>
          </a:prstGeom>
          <a:noFill/>
        </p:spPr>
        <p:txBody>
          <a:bodyPr wrap="square" rtlCol="0">
            <a:spAutoFit/>
          </a:bodyPr>
          <a:lstStyle/>
          <a:p>
            <a:r>
              <a:rPr lang="en-US" dirty="0">
                <a:solidFill>
                  <a:schemeClr val="accent2"/>
                </a:solidFill>
              </a:rPr>
              <a:t>Edge connects to new obstacle and should be modified</a:t>
            </a:r>
          </a:p>
        </p:txBody>
      </p:sp>
      <p:sp>
        <p:nvSpPr>
          <p:cNvPr id="12" name="Regular Pentagon 11"/>
          <p:cNvSpPr/>
          <p:nvPr/>
        </p:nvSpPr>
        <p:spPr>
          <a:xfrm rot="20269994">
            <a:off x="2581786" y="3970907"/>
            <a:ext cx="1459183" cy="839642"/>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006849" y="5404186"/>
            <a:ext cx="3590100" cy="369332"/>
          </a:xfrm>
          <a:prstGeom prst="rect">
            <a:avLst/>
          </a:prstGeom>
          <a:noFill/>
        </p:spPr>
        <p:txBody>
          <a:bodyPr wrap="square" rtlCol="0">
            <a:spAutoFit/>
          </a:bodyPr>
          <a:lstStyle/>
          <a:p>
            <a:r>
              <a:rPr lang="en-US" dirty="0">
                <a:solidFill>
                  <a:srgbClr val="FF0000"/>
                </a:solidFill>
              </a:rPr>
              <a:t>New obstacle</a:t>
            </a:r>
          </a:p>
        </p:txBody>
      </p:sp>
      <p:sp>
        <p:nvSpPr>
          <p:cNvPr id="18" name="Regular Pentagon 17"/>
          <p:cNvSpPr/>
          <p:nvPr/>
        </p:nvSpPr>
        <p:spPr>
          <a:xfrm rot="19353801">
            <a:off x="7783647" y="3757237"/>
            <a:ext cx="1645825" cy="1203177"/>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18451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412827" y="3739402"/>
            <a:ext cx="1366345" cy="948213"/>
          </a:xfrm>
          <a:prstGeom prst="rect">
            <a:avLst/>
          </a:prstGeom>
          <a:solidFill>
            <a:srgbClr val="DEEBF7">
              <a:alpha val="49804"/>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gular Pentagon 4"/>
          <p:cNvSpPr/>
          <p:nvPr/>
        </p:nvSpPr>
        <p:spPr>
          <a:xfrm rot="20269994">
            <a:off x="5395606" y="3705223"/>
            <a:ext cx="1459183" cy="839642"/>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210746" y="3460974"/>
            <a:ext cx="1787626" cy="848267"/>
          </a:xfrm>
          <a:prstGeom prst="rect">
            <a:avLst/>
          </a:prstGeom>
          <a:solidFill>
            <a:srgbClr val="FFF2CC">
              <a:alpha val="50196"/>
            </a:srgb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411957" y="2278599"/>
            <a:ext cx="1786758" cy="808235"/>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867807" y="3196071"/>
            <a:ext cx="1786758" cy="808235"/>
          </a:xfrm>
          <a:prstGeom prst="rect">
            <a:avLst/>
          </a:prstGeom>
          <a:solidFill>
            <a:srgbClr val="FBE5D6">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612" y="83927"/>
            <a:ext cx="11376107" cy="925066"/>
          </a:xfrm>
        </p:spPr>
        <p:txBody>
          <a:bodyPr>
            <a:normAutofit fontScale="90000"/>
          </a:bodyPr>
          <a:lstStyle/>
          <a:p>
            <a:r>
              <a:rPr lang="en-US" dirty="0"/>
              <a:t>Determining which edges pass near an obstacle can be accomplished with an axis-aligned bounding box (AABB) check.  This makes sense when only adding or modifying a single obstacle as many edges won’t be near the obstacle of interest.</a:t>
            </a:r>
          </a:p>
        </p:txBody>
      </p:sp>
      <p:sp>
        <p:nvSpPr>
          <p:cNvPr id="3" name="Slide Number Placeholder 2"/>
          <p:cNvSpPr>
            <a:spLocks noGrp="1"/>
          </p:cNvSpPr>
          <p:nvPr>
            <p:ph type="sldNum" sz="quarter" idx="12"/>
          </p:nvPr>
        </p:nvSpPr>
        <p:spPr/>
        <p:txBody>
          <a:bodyPr/>
          <a:lstStyle/>
          <a:p>
            <a:fld id="{CB3FC469-CA8B-4EE5-AE73-966FC6A86920}" type="slidenum">
              <a:rPr lang="en-US" smtClean="0"/>
              <a:t>28</a:t>
            </a:fld>
            <a:endParaRPr lang="en-US"/>
          </a:p>
        </p:txBody>
      </p:sp>
      <p:cxnSp>
        <p:nvCxnSpPr>
          <p:cNvPr id="7" name="Straight Arrow Connector 6"/>
          <p:cNvCxnSpPr/>
          <p:nvPr/>
        </p:nvCxnSpPr>
        <p:spPr>
          <a:xfrm flipV="1">
            <a:off x="3678621" y="2932386"/>
            <a:ext cx="0" cy="22281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678621" y="5160579"/>
            <a:ext cx="454046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867807" y="3228332"/>
            <a:ext cx="1786758" cy="762690"/>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411957" y="2278599"/>
            <a:ext cx="1786758" cy="808235"/>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210746" y="3460974"/>
            <a:ext cx="1787626" cy="848267"/>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17931" y="5256312"/>
            <a:ext cx="861848" cy="369332"/>
          </a:xfrm>
          <a:prstGeom prst="rect">
            <a:avLst/>
          </a:prstGeom>
          <a:noFill/>
        </p:spPr>
        <p:txBody>
          <a:bodyPr wrap="square" rtlCol="0">
            <a:spAutoFit/>
          </a:bodyPr>
          <a:lstStyle/>
          <a:p>
            <a:r>
              <a:rPr lang="en-US" dirty="0"/>
              <a:t>X-axis</a:t>
            </a:r>
          </a:p>
        </p:txBody>
      </p:sp>
      <p:sp>
        <p:nvSpPr>
          <p:cNvPr id="32" name="TextBox 31"/>
          <p:cNvSpPr txBox="1"/>
          <p:nvPr/>
        </p:nvSpPr>
        <p:spPr>
          <a:xfrm rot="16200000">
            <a:off x="2882938" y="3846390"/>
            <a:ext cx="861848" cy="369332"/>
          </a:xfrm>
          <a:prstGeom prst="rect">
            <a:avLst/>
          </a:prstGeom>
          <a:noFill/>
        </p:spPr>
        <p:txBody>
          <a:bodyPr wrap="square" rtlCol="0">
            <a:spAutoFit/>
          </a:bodyPr>
          <a:lstStyle/>
          <a:p>
            <a:r>
              <a:rPr lang="en-US" dirty="0"/>
              <a:t>Y-axis</a:t>
            </a:r>
          </a:p>
        </p:txBody>
      </p:sp>
      <p:sp>
        <p:nvSpPr>
          <p:cNvPr id="33" name="TextBox 32"/>
          <p:cNvSpPr txBox="1"/>
          <p:nvPr/>
        </p:nvSpPr>
        <p:spPr>
          <a:xfrm>
            <a:off x="5810480" y="1391265"/>
            <a:ext cx="3590100" cy="923330"/>
          </a:xfrm>
          <a:prstGeom prst="rect">
            <a:avLst/>
          </a:prstGeom>
          <a:noFill/>
        </p:spPr>
        <p:txBody>
          <a:bodyPr wrap="square" rtlCol="0">
            <a:spAutoFit/>
          </a:bodyPr>
          <a:lstStyle/>
          <a:p>
            <a:r>
              <a:rPr lang="en-US" dirty="0">
                <a:solidFill>
                  <a:srgbClr val="00B050"/>
                </a:solidFill>
              </a:rPr>
              <a:t>Edge AABB does not collide with obstacle AABB – no check required</a:t>
            </a:r>
          </a:p>
        </p:txBody>
      </p:sp>
      <p:sp>
        <p:nvSpPr>
          <p:cNvPr id="34" name="TextBox 33"/>
          <p:cNvSpPr txBox="1"/>
          <p:nvPr/>
        </p:nvSpPr>
        <p:spPr>
          <a:xfrm>
            <a:off x="8096483" y="3443245"/>
            <a:ext cx="3590100" cy="923330"/>
          </a:xfrm>
          <a:prstGeom prst="rect">
            <a:avLst/>
          </a:prstGeom>
          <a:noFill/>
        </p:spPr>
        <p:txBody>
          <a:bodyPr wrap="square" rtlCol="0">
            <a:spAutoFit/>
          </a:bodyPr>
          <a:lstStyle/>
          <a:p>
            <a:r>
              <a:rPr lang="en-US" dirty="0">
                <a:solidFill>
                  <a:schemeClr val="accent4"/>
                </a:solidFill>
              </a:rPr>
              <a:t>Edge AABB does collide with obstacle AABB – fine checking would reveal collision</a:t>
            </a:r>
          </a:p>
        </p:txBody>
      </p:sp>
      <p:sp>
        <p:nvSpPr>
          <p:cNvPr id="35" name="TextBox 34"/>
          <p:cNvSpPr txBox="1"/>
          <p:nvPr/>
        </p:nvSpPr>
        <p:spPr>
          <a:xfrm>
            <a:off x="1034452" y="2177009"/>
            <a:ext cx="3590100" cy="923330"/>
          </a:xfrm>
          <a:prstGeom prst="rect">
            <a:avLst/>
          </a:prstGeom>
          <a:noFill/>
        </p:spPr>
        <p:txBody>
          <a:bodyPr wrap="square" rtlCol="0">
            <a:spAutoFit/>
          </a:bodyPr>
          <a:lstStyle/>
          <a:p>
            <a:r>
              <a:rPr lang="en-US" dirty="0">
                <a:solidFill>
                  <a:schemeClr val="accent2"/>
                </a:solidFill>
              </a:rPr>
              <a:t>Edge AABB does collide with obstacle AABB – fine checking would reveal no collision</a:t>
            </a:r>
          </a:p>
        </p:txBody>
      </p:sp>
    </p:spTree>
    <p:extLst>
      <p:ext uri="{BB962C8B-B14F-4D97-AF65-F5344CB8AC3E}">
        <p14:creationId xmlns:p14="http://schemas.microsoft.com/office/powerpoint/2010/main" val="1033864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8E7E-4C99-6031-870B-C65E9FB9EE88}"/>
              </a:ext>
            </a:extLst>
          </p:cNvPr>
          <p:cNvSpPr>
            <a:spLocks noGrp="1"/>
          </p:cNvSpPr>
          <p:nvPr>
            <p:ph type="title"/>
          </p:nvPr>
        </p:nvSpPr>
        <p:spPr/>
        <p:txBody>
          <a:bodyPr>
            <a:normAutofit fontScale="90000"/>
          </a:bodyPr>
          <a:lstStyle/>
          <a:p>
            <a:r>
              <a:rPr lang="en-US" dirty="0"/>
              <a:t>Combining this AABB check and a visibility check, obstacles can be removed from the </a:t>
            </a:r>
            <a:r>
              <a:rPr lang="en-US" dirty="0" err="1"/>
              <a:t>vgraph</a:t>
            </a:r>
            <a:r>
              <a:rPr lang="en-US" dirty="0"/>
              <a:t> without recalculating the entire visibility graph.</a:t>
            </a:r>
          </a:p>
        </p:txBody>
      </p:sp>
      <p:sp>
        <p:nvSpPr>
          <p:cNvPr id="3" name="Slide Number Placeholder 2">
            <a:extLst>
              <a:ext uri="{FF2B5EF4-FFF2-40B4-BE49-F238E27FC236}">
                <a16:creationId xmlns:a16="http://schemas.microsoft.com/office/drawing/2014/main" id="{9D5CC244-8B8F-8048-CB09-32BE985150E5}"/>
              </a:ext>
            </a:extLst>
          </p:cNvPr>
          <p:cNvSpPr>
            <a:spLocks noGrp="1"/>
          </p:cNvSpPr>
          <p:nvPr>
            <p:ph type="sldNum" sz="quarter" idx="12"/>
          </p:nvPr>
        </p:nvSpPr>
        <p:spPr/>
        <p:txBody>
          <a:bodyPr/>
          <a:lstStyle/>
          <a:p>
            <a:fld id="{CB3FC469-CA8B-4EE5-AE73-966FC6A86920}" type="slidenum">
              <a:rPr lang="en-US" smtClean="0"/>
              <a:t>29</a:t>
            </a:fld>
            <a:endParaRPr lang="en-US"/>
          </a:p>
        </p:txBody>
      </p:sp>
      <p:sp>
        <p:nvSpPr>
          <p:cNvPr id="4" name="Content Placeholder 3">
            <a:extLst>
              <a:ext uri="{FF2B5EF4-FFF2-40B4-BE49-F238E27FC236}">
                <a16:creationId xmlns:a16="http://schemas.microsoft.com/office/drawing/2014/main" id="{8B882563-E27A-BCD6-C4F4-747F9CC442F0}"/>
              </a:ext>
            </a:extLst>
          </p:cNvPr>
          <p:cNvSpPr>
            <a:spLocks noGrp="1"/>
          </p:cNvSpPr>
          <p:nvPr>
            <p:ph idx="1"/>
          </p:nvPr>
        </p:nvSpPr>
        <p:spPr>
          <a:xfrm>
            <a:off x="7703507" y="1095513"/>
            <a:ext cx="4065160" cy="5081450"/>
          </a:xfrm>
        </p:spPr>
        <p:txBody>
          <a:bodyPr/>
          <a:lstStyle/>
          <a:p>
            <a:r>
              <a:rPr lang="en-US" dirty="0"/>
              <a:t>This requires about half as many edge intersection checks (from ~3000 down to ~1500)</a:t>
            </a:r>
          </a:p>
        </p:txBody>
      </p:sp>
      <p:sp>
        <p:nvSpPr>
          <p:cNvPr id="15" name="Arrow: Right 14">
            <a:extLst>
              <a:ext uri="{FF2B5EF4-FFF2-40B4-BE49-F238E27FC236}">
                <a16:creationId xmlns:a16="http://schemas.microsoft.com/office/drawing/2014/main" id="{A06DD0DD-B824-8BD7-D9B1-E9337E9365E7}"/>
              </a:ext>
            </a:extLst>
          </p:cNvPr>
          <p:cNvSpPr/>
          <p:nvPr/>
        </p:nvSpPr>
        <p:spPr>
          <a:xfrm>
            <a:off x="5675586" y="3263462"/>
            <a:ext cx="1135117" cy="2286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F94F325-34FC-DD8F-06ED-E3EBE945A5BF}"/>
              </a:ext>
            </a:extLst>
          </p:cNvPr>
          <p:cNvPicPr>
            <a:picLocks noChangeAspect="1"/>
          </p:cNvPicPr>
          <p:nvPr/>
        </p:nvPicPr>
        <p:blipFill>
          <a:blip r:embed="rId2"/>
          <a:stretch>
            <a:fillRect/>
          </a:stretch>
        </p:blipFill>
        <p:spPr>
          <a:xfrm>
            <a:off x="762000" y="2080103"/>
            <a:ext cx="5334000" cy="4000500"/>
          </a:xfrm>
          <a:prstGeom prst="rect">
            <a:avLst/>
          </a:prstGeom>
        </p:spPr>
      </p:pic>
      <p:pic>
        <p:nvPicPr>
          <p:cNvPr id="9" name="Picture 8">
            <a:extLst>
              <a:ext uri="{FF2B5EF4-FFF2-40B4-BE49-F238E27FC236}">
                <a16:creationId xmlns:a16="http://schemas.microsoft.com/office/drawing/2014/main" id="{957592B1-C9F0-4DC4-6DDE-F0FBC6886D09}"/>
              </a:ext>
            </a:extLst>
          </p:cNvPr>
          <p:cNvPicPr>
            <a:picLocks noChangeAspect="1"/>
          </p:cNvPicPr>
          <p:nvPr/>
        </p:nvPicPr>
        <p:blipFill>
          <a:blip r:embed="rId3"/>
          <a:stretch>
            <a:fillRect/>
          </a:stretch>
        </p:blipFill>
        <p:spPr>
          <a:xfrm>
            <a:off x="6772406" y="2080103"/>
            <a:ext cx="5334000" cy="4000500"/>
          </a:xfrm>
          <a:prstGeom prst="rect">
            <a:avLst/>
          </a:prstGeom>
        </p:spPr>
      </p:pic>
    </p:spTree>
    <p:extLst>
      <p:ext uri="{BB962C8B-B14F-4D97-AF65-F5344CB8AC3E}">
        <p14:creationId xmlns:p14="http://schemas.microsoft.com/office/powerpoint/2010/main" val="427559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F4D2-919B-4041-81FE-F82C4BFAD6E9}"/>
              </a:ext>
            </a:extLst>
          </p:cNvPr>
          <p:cNvSpPr>
            <a:spLocks noGrp="1"/>
          </p:cNvSpPr>
          <p:nvPr>
            <p:ph type="title"/>
          </p:nvPr>
        </p:nvSpPr>
        <p:spPr/>
        <p:txBody>
          <a:bodyPr/>
          <a:lstStyle/>
          <a:p>
            <a:r>
              <a:rPr lang="en-US" dirty="0"/>
              <a:t>General Architecture</a:t>
            </a:r>
          </a:p>
        </p:txBody>
      </p:sp>
      <p:sp>
        <p:nvSpPr>
          <p:cNvPr id="3" name="Content Placeholder 2">
            <a:extLst>
              <a:ext uri="{FF2B5EF4-FFF2-40B4-BE49-F238E27FC236}">
                <a16:creationId xmlns:a16="http://schemas.microsoft.com/office/drawing/2014/main" id="{4E9A0D56-0017-0546-B6F2-3510803C4379}"/>
              </a:ext>
            </a:extLst>
          </p:cNvPr>
          <p:cNvSpPr>
            <a:spLocks noGrp="1"/>
          </p:cNvSpPr>
          <p:nvPr>
            <p:ph idx="1"/>
          </p:nvPr>
        </p:nvSpPr>
        <p:spPr/>
        <p:txBody>
          <a:bodyPr>
            <a:normAutofit fontScale="92500" lnSpcReduction="20000"/>
          </a:bodyPr>
          <a:lstStyle/>
          <a:p>
            <a:r>
              <a:rPr lang="en-US" dirty="0">
                <a:hlinkClick r:id="rId2" tooltip="fcn_algorithm_bound_Astar.m"/>
              </a:rPr>
              <a:t>fcn_algorithm_bound_Astar.m</a:t>
            </a:r>
            <a:r>
              <a:rPr lang="en-US" dirty="0"/>
              <a:t> – core planning algorithm</a:t>
            </a:r>
          </a:p>
          <a:p>
            <a:r>
              <a:rPr lang="en-US" dirty="0">
                <a:hlinkClick r:id="rId3" tooltip="fcn_algorithm_straight_planner.m"/>
              </a:rPr>
              <a:t>fcn_algorithm_straight_planner.m</a:t>
            </a:r>
            <a:r>
              <a:rPr lang="en-US" dirty="0"/>
              <a:t> – alternative planner that only plans a straight path without diverting around obstacles</a:t>
            </a:r>
          </a:p>
          <a:p>
            <a:r>
              <a:rPr lang="en-US" dirty="0">
                <a:hlinkClick r:id="rId4" tooltip="fcn_algorithm_setup_bound_Astar_for_tiled_polytopes.m"/>
              </a:rPr>
              <a:t>fcn_algorithm_setup_bound_Astar_for_tiled_polytopes.m</a:t>
            </a:r>
            <a:r>
              <a:rPr lang="en-US" dirty="0"/>
              <a:t> – wraps and calls planning algorithms.  </a:t>
            </a:r>
            <a:r>
              <a:rPr lang="en-US" dirty="0">
                <a:highlight>
                  <a:srgbClr val="FFFF00"/>
                </a:highlight>
              </a:rPr>
              <a:t>This is generally the entry point for calling the planner stack.</a:t>
            </a:r>
            <a:r>
              <a:rPr lang="en-US" dirty="0"/>
              <a:t>  One purpose of this code is to find the search space boundary which will be explained later.</a:t>
            </a:r>
          </a:p>
          <a:p>
            <a:r>
              <a:rPr lang="en-US" dirty="0">
                <a:hlinkClick r:id="rId5"/>
              </a:rPr>
              <a:t>fcn_visibility_clear_and_blocked_points.m</a:t>
            </a:r>
            <a:r>
              <a:rPr lang="en-US" dirty="0"/>
              <a:t> – creates the visibility graph for the polytope field from the given location</a:t>
            </a:r>
          </a:p>
          <a:p>
            <a:r>
              <a:rPr lang="en-US" dirty="0">
                <a:hlinkClick r:id="rId6"/>
              </a:rPr>
              <a:t>fcn_visibility_self_blocked_pts.m</a:t>
            </a:r>
            <a:r>
              <a:rPr lang="en-US" dirty="0"/>
              <a:t> – determines points blocked by the current obstacle (i.e. points that would be visible if the current obstacle was transparent)</a:t>
            </a:r>
          </a:p>
          <a:p>
            <a:endParaRPr lang="en-US" dirty="0"/>
          </a:p>
          <a:p>
            <a:endParaRPr lang="en-US" dirty="0"/>
          </a:p>
        </p:txBody>
      </p:sp>
      <p:sp>
        <p:nvSpPr>
          <p:cNvPr id="4" name="Slide Number Placeholder 3">
            <a:extLst>
              <a:ext uri="{FF2B5EF4-FFF2-40B4-BE49-F238E27FC236}">
                <a16:creationId xmlns:a16="http://schemas.microsoft.com/office/drawing/2014/main" id="{F5CC9486-DACA-0C47-8E67-FDF9FD02F92D}"/>
              </a:ext>
            </a:extLst>
          </p:cNvPr>
          <p:cNvSpPr>
            <a:spLocks noGrp="1"/>
          </p:cNvSpPr>
          <p:nvPr>
            <p:ph type="sldNum" sz="quarter" idx="12"/>
          </p:nvPr>
        </p:nvSpPr>
        <p:spPr/>
        <p:txBody>
          <a:bodyPr/>
          <a:lstStyle/>
          <a:p>
            <a:fld id="{AC5D5C75-45A6-C244-8E04-DA51B77CA1DD}" type="slidenum">
              <a:rPr lang="en-US" smtClean="0"/>
              <a:t>3</a:t>
            </a:fld>
            <a:endParaRPr lang="en-US"/>
          </a:p>
        </p:txBody>
      </p:sp>
    </p:spTree>
    <p:extLst>
      <p:ext uri="{BB962C8B-B14F-4D97-AF65-F5344CB8AC3E}">
        <p14:creationId xmlns:p14="http://schemas.microsoft.com/office/powerpoint/2010/main" val="2959359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8E7E-4C99-6031-870B-C65E9FB9EE88}"/>
              </a:ext>
            </a:extLst>
          </p:cNvPr>
          <p:cNvSpPr>
            <a:spLocks noGrp="1"/>
          </p:cNvSpPr>
          <p:nvPr>
            <p:ph type="title"/>
          </p:nvPr>
        </p:nvSpPr>
        <p:spPr/>
        <p:txBody>
          <a:bodyPr>
            <a:normAutofit fontScale="90000"/>
          </a:bodyPr>
          <a:lstStyle/>
          <a:p>
            <a:r>
              <a:rPr lang="en-US" dirty="0"/>
              <a:t>Combining this AABB check and a visibility check, obstacles can be removed from the </a:t>
            </a:r>
            <a:r>
              <a:rPr lang="en-US" dirty="0" err="1"/>
              <a:t>vgraph</a:t>
            </a:r>
            <a:r>
              <a:rPr lang="en-US" dirty="0"/>
              <a:t> without recalculating the entire visibility graph.</a:t>
            </a:r>
          </a:p>
        </p:txBody>
      </p:sp>
      <p:sp>
        <p:nvSpPr>
          <p:cNvPr id="3" name="Slide Number Placeholder 2">
            <a:extLst>
              <a:ext uri="{FF2B5EF4-FFF2-40B4-BE49-F238E27FC236}">
                <a16:creationId xmlns:a16="http://schemas.microsoft.com/office/drawing/2014/main" id="{9D5CC244-8B8F-8048-CB09-32BE985150E5}"/>
              </a:ext>
            </a:extLst>
          </p:cNvPr>
          <p:cNvSpPr>
            <a:spLocks noGrp="1"/>
          </p:cNvSpPr>
          <p:nvPr>
            <p:ph type="sldNum" sz="quarter" idx="12"/>
          </p:nvPr>
        </p:nvSpPr>
        <p:spPr/>
        <p:txBody>
          <a:bodyPr/>
          <a:lstStyle/>
          <a:p>
            <a:fld id="{CB3FC469-CA8B-4EE5-AE73-966FC6A86920}" type="slidenum">
              <a:rPr lang="en-US" smtClean="0"/>
              <a:t>30</a:t>
            </a:fld>
            <a:endParaRPr lang="en-US"/>
          </a:p>
        </p:txBody>
      </p:sp>
      <p:sp>
        <p:nvSpPr>
          <p:cNvPr id="4" name="Content Placeholder 3">
            <a:extLst>
              <a:ext uri="{FF2B5EF4-FFF2-40B4-BE49-F238E27FC236}">
                <a16:creationId xmlns:a16="http://schemas.microsoft.com/office/drawing/2014/main" id="{8B882563-E27A-BCD6-C4F4-747F9CC442F0}"/>
              </a:ext>
            </a:extLst>
          </p:cNvPr>
          <p:cNvSpPr>
            <a:spLocks noGrp="1"/>
          </p:cNvSpPr>
          <p:nvPr>
            <p:ph idx="1"/>
          </p:nvPr>
        </p:nvSpPr>
        <p:spPr>
          <a:xfrm>
            <a:off x="7703507" y="1095513"/>
            <a:ext cx="4065160" cy="5081450"/>
          </a:xfrm>
        </p:spPr>
        <p:txBody>
          <a:bodyPr/>
          <a:lstStyle/>
          <a:p>
            <a:r>
              <a:rPr lang="en-US" dirty="0"/>
              <a:t>This requires about half as many edge intersection checks (from ~270k down to ~93k)</a:t>
            </a:r>
          </a:p>
        </p:txBody>
      </p:sp>
      <p:pic>
        <p:nvPicPr>
          <p:cNvPr id="8" name="Picture 7">
            <a:extLst>
              <a:ext uri="{FF2B5EF4-FFF2-40B4-BE49-F238E27FC236}">
                <a16:creationId xmlns:a16="http://schemas.microsoft.com/office/drawing/2014/main" id="{95CC8BEC-4AB8-5076-18D3-76B406CB962A}"/>
              </a:ext>
            </a:extLst>
          </p:cNvPr>
          <p:cNvPicPr>
            <a:picLocks noChangeAspect="1"/>
          </p:cNvPicPr>
          <p:nvPr/>
        </p:nvPicPr>
        <p:blipFill>
          <a:blip r:embed="rId2"/>
          <a:stretch>
            <a:fillRect/>
          </a:stretch>
        </p:blipFill>
        <p:spPr>
          <a:xfrm>
            <a:off x="796169" y="2233929"/>
            <a:ext cx="5334000" cy="4000500"/>
          </a:xfrm>
          <a:prstGeom prst="rect">
            <a:avLst/>
          </a:prstGeom>
        </p:spPr>
      </p:pic>
      <p:pic>
        <p:nvPicPr>
          <p:cNvPr id="14" name="Picture 13">
            <a:extLst>
              <a:ext uri="{FF2B5EF4-FFF2-40B4-BE49-F238E27FC236}">
                <a16:creationId xmlns:a16="http://schemas.microsoft.com/office/drawing/2014/main" id="{CA5BF8A1-EC39-F0DD-581A-3E54404DC7D1}"/>
              </a:ext>
            </a:extLst>
          </p:cNvPr>
          <p:cNvPicPr>
            <a:picLocks noChangeAspect="1"/>
          </p:cNvPicPr>
          <p:nvPr/>
        </p:nvPicPr>
        <p:blipFill>
          <a:blip r:embed="rId3"/>
          <a:stretch>
            <a:fillRect/>
          </a:stretch>
        </p:blipFill>
        <p:spPr>
          <a:xfrm>
            <a:off x="6654615" y="2233929"/>
            <a:ext cx="5334000" cy="4000500"/>
          </a:xfrm>
          <a:prstGeom prst="rect">
            <a:avLst/>
          </a:prstGeom>
        </p:spPr>
      </p:pic>
      <p:sp>
        <p:nvSpPr>
          <p:cNvPr id="15" name="Arrow: Right 14">
            <a:extLst>
              <a:ext uri="{FF2B5EF4-FFF2-40B4-BE49-F238E27FC236}">
                <a16:creationId xmlns:a16="http://schemas.microsoft.com/office/drawing/2014/main" id="{A06DD0DD-B824-8BD7-D9B1-E9337E9365E7}"/>
              </a:ext>
            </a:extLst>
          </p:cNvPr>
          <p:cNvSpPr/>
          <p:nvPr/>
        </p:nvSpPr>
        <p:spPr>
          <a:xfrm>
            <a:off x="5675586" y="3263462"/>
            <a:ext cx="1135117" cy="2286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0752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6186258" y="1059193"/>
            <a:ext cx="7104438" cy="5328329"/>
          </a:xfrm>
          <a:prstGeom prst="rect">
            <a:avLst/>
          </a:prstGeom>
        </p:spPr>
      </p:pic>
      <p:sp>
        <p:nvSpPr>
          <p:cNvPr id="3" name="Slide Number Placeholder 2"/>
          <p:cNvSpPr>
            <a:spLocks noGrp="1"/>
          </p:cNvSpPr>
          <p:nvPr>
            <p:ph type="sldNum" sz="quarter" idx="12"/>
          </p:nvPr>
        </p:nvSpPr>
        <p:spPr/>
        <p:txBody>
          <a:bodyPr/>
          <a:lstStyle/>
          <a:p>
            <a:fld id="{CB3FC469-CA8B-4EE5-AE73-966FC6A86920}" type="slidenum">
              <a:rPr lang="en-US" smtClean="0"/>
              <a:t>31</a:t>
            </a:fld>
            <a:endParaRPr lang="en-US"/>
          </a:p>
        </p:txBody>
      </p:sp>
      <p:sp>
        <p:nvSpPr>
          <p:cNvPr id="2" name="Title 1"/>
          <p:cNvSpPr>
            <a:spLocks noGrp="1"/>
          </p:cNvSpPr>
          <p:nvPr>
            <p:ph type="title"/>
          </p:nvPr>
        </p:nvSpPr>
        <p:spPr/>
        <p:txBody>
          <a:bodyPr/>
          <a:lstStyle/>
          <a:p>
            <a:r>
              <a:rPr lang="en-US" dirty="0"/>
              <a:t>A similar method can be applied </a:t>
            </a:r>
            <a:r>
              <a:rPr lang="en-US"/>
              <a:t>to add obstacles </a:t>
            </a:r>
            <a:r>
              <a:rPr lang="en-US" dirty="0"/>
              <a:t>from the visibility graph.</a:t>
            </a:r>
          </a:p>
        </p:txBody>
      </p:sp>
      <p:sp>
        <p:nvSpPr>
          <p:cNvPr id="5" name="Content Placeholder 3">
            <a:extLst>
              <a:ext uri="{FF2B5EF4-FFF2-40B4-BE49-F238E27FC236}">
                <a16:creationId xmlns:a16="http://schemas.microsoft.com/office/drawing/2014/main" id="{8B882563-E27A-BCD6-C4F4-747F9CC442F0}"/>
              </a:ext>
            </a:extLst>
          </p:cNvPr>
          <p:cNvSpPr txBox="1">
            <a:spLocks/>
          </p:cNvSpPr>
          <p:nvPr/>
        </p:nvSpPr>
        <p:spPr>
          <a:xfrm>
            <a:off x="7840615" y="1635988"/>
            <a:ext cx="4065160" cy="50814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requires approximately 10% of edges to be checked (down from ~3000 down to ~300)</a:t>
            </a:r>
          </a:p>
        </p:txBody>
      </p:sp>
      <p:sp>
        <p:nvSpPr>
          <p:cNvPr id="6" name="Arrow: Right 14">
            <a:extLst>
              <a:ext uri="{FF2B5EF4-FFF2-40B4-BE49-F238E27FC236}">
                <a16:creationId xmlns:a16="http://schemas.microsoft.com/office/drawing/2014/main" id="{A06DD0DD-B824-8BD7-D9B1-E9337E9365E7}"/>
              </a:ext>
            </a:extLst>
          </p:cNvPr>
          <p:cNvSpPr/>
          <p:nvPr/>
        </p:nvSpPr>
        <p:spPr>
          <a:xfrm>
            <a:off x="5675586" y="3263462"/>
            <a:ext cx="1135117" cy="2286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57592B1-C9F0-4DC4-6DDE-F0FBC6886D09}"/>
              </a:ext>
            </a:extLst>
          </p:cNvPr>
          <p:cNvPicPr>
            <a:picLocks noChangeAspect="1"/>
          </p:cNvPicPr>
          <p:nvPr/>
        </p:nvPicPr>
        <p:blipFill>
          <a:blip r:embed="rId4"/>
          <a:stretch>
            <a:fillRect/>
          </a:stretch>
        </p:blipFill>
        <p:spPr>
          <a:xfrm>
            <a:off x="0" y="2176463"/>
            <a:ext cx="5334000" cy="4000500"/>
          </a:xfrm>
          <a:prstGeom prst="rect">
            <a:avLst/>
          </a:prstGeom>
        </p:spPr>
      </p:pic>
    </p:spTree>
    <p:extLst>
      <p:ext uri="{BB962C8B-B14F-4D97-AF65-F5344CB8AC3E}">
        <p14:creationId xmlns:p14="http://schemas.microsoft.com/office/powerpoint/2010/main" val="198106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243144" y="1141617"/>
            <a:ext cx="6848677" cy="5136508"/>
          </a:xfrm>
          <a:prstGeom prst="rect">
            <a:avLst/>
          </a:prstGeom>
        </p:spPr>
      </p:pic>
      <p:sp>
        <p:nvSpPr>
          <p:cNvPr id="3" name="Slide Number Placeholder 2"/>
          <p:cNvSpPr>
            <a:spLocks noGrp="1"/>
          </p:cNvSpPr>
          <p:nvPr>
            <p:ph type="sldNum" sz="quarter" idx="12"/>
          </p:nvPr>
        </p:nvSpPr>
        <p:spPr/>
        <p:txBody>
          <a:bodyPr/>
          <a:lstStyle/>
          <a:p>
            <a:fld id="{CB3FC469-CA8B-4EE5-AE73-966FC6A86920}" type="slidenum">
              <a:rPr lang="en-US" smtClean="0"/>
              <a:t>32</a:t>
            </a:fld>
            <a:endParaRPr lang="en-US"/>
          </a:p>
        </p:txBody>
      </p:sp>
      <p:sp>
        <p:nvSpPr>
          <p:cNvPr id="2" name="Title 1"/>
          <p:cNvSpPr>
            <a:spLocks noGrp="1"/>
          </p:cNvSpPr>
          <p:nvPr>
            <p:ph type="title"/>
          </p:nvPr>
        </p:nvSpPr>
        <p:spPr/>
        <p:txBody>
          <a:bodyPr/>
          <a:lstStyle/>
          <a:p>
            <a:r>
              <a:rPr lang="en-US" dirty="0"/>
              <a:t>A similar method can be applied to add obstacles from the visibility graph.</a:t>
            </a:r>
          </a:p>
        </p:txBody>
      </p:sp>
      <p:sp>
        <p:nvSpPr>
          <p:cNvPr id="5" name="Content Placeholder 3">
            <a:extLst>
              <a:ext uri="{FF2B5EF4-FFF2-40B4-BE49-F238E27FC236}">
                <a16:creationId xmlns:a16="http://schemas.microsoft.com/office/drawing/2014/main" id="{8B882563-E27A-BCD6-C4F4-747F9CC442F0}"/>
              </a:ext>
            </a:extLst>
          </p:cNvPr>
          <p:cNvSpPr txBox="1">
            <a:spLocks/>
          </p:cNvSpPr>
          <p:nvPr/>
        </p:nvSpPr>
        <p:spPr>
          <a:xfrm>
            <a:off x="7840615" y="1635988"/>
            <a:ext cx="4065160" cy="50814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requires approximately 10% of edges to be checked (down from ~3000 down to ~300)</a:t>
            </a:r>
          </a:p>
        </p:txBody>
      </p:sp>
      <p:sp>
        <p:nvSpPr>
          <p:cNvPr id="6" name="Arrow: Right 14">
            <a:extLst>
              <a:ext uri="{FF2B5EF4-FFF2-40B4-BE49-F238E27FC236}">
                <a16:creationId xmlns:a16="http://schemas.microsoft.com/office/drawing/2014/main" id="{A06DD0DD-B824-8BD7-D9B1-E9337E9365E7}"/>
              </a:ext>
            </a:extLst>
          </p:cNvPr>
          <p:cNvSpPr/>
          <p:nvPr/>
        </p:nvSpPr>
        <p:spPr>
          <a:xfrm>
            <a:off x="5675586" y="3263462"/>
            <a:ext cx="1135117" cy="2286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57592B1-C9F0-4DC4-6DDE-F0FBC6886D09}"/>
              </a:ext>
            </a:extLst>
          </p:cNvPr>
          <p:cNvPicPr>
            <a:picLocks noChangeAspect="1"/>
          </p:cNvPicPr>
          <p:nvPr/>
        </p:nvPicPr>
        <p:blipFill>
          <a:blip r:embed="rId4"/>
          <a:stretch>
            <a:fillRect/>
          </a:stretch>
        </p:blipFill>
        <p:spPr>
          <a:xfrm>
            <a:off x="341586" y="1871663"/>
            <a:ext cx="5334000" cy="4000500"/>
          </a:xfrm>
          <a:prstGeom prst="rect">
            <a:avLst/>
          </a:prstGeom>
        </p:spPr>
      </p:pic>
    </p:spTree>
    <p:extLst>
      <p:ext uri="{BB962C8B-B14F-4D97-AF65-F5344CB8AC3E}">
        <p14:creationId xmlns:p14="http://schemas.microsoft.com/office/powerpoint/2010/main" val="1832942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243144" y="1227321"/>
            <a:ext cx="6990983" cy="5243237"/>
          </a:xfrm>
          <a:prstGeom prst="rect">
            <a:avLst/>
          </a:prstGeom>
        </p:spPr>
      </p:pic>
      <p:pic>
        <p:nvPicPr>
          <p:cNvPr id="8" name="Picture 7"/>
          <p:cNvPicPr>
            <a:picLocks noChangeAspect="1"/>
          </p:cNvPicPr>
          <p:nvPr/>
        </p:nvPicPr>
        <p:blipFill>
          <a:blip r:embed="rId4"/>
          <a:stretch>
            <a:fillRect/>
          </a:stretch>
        </p:blipFill>
        <p:spPr>
          <a:xfrm>
            <a:off x="-412145" y="1118871"/>
            <a:ext cx="7104438" cy="5328329"/>
          </a:xfrm>
          <a:prstGeom prst="rect">
            <a:avLst/>
          </a:prstGeom>
        </p:spPr>
      </p:pic>
      <p:sp>
        <p:nvSpPr>
          <p:cNvPr id="3" name="Slide Number Placeholder 2"/>
          <p:cNvSpPr>
            <a:spLocks noGrp="1"/>
          </p:cNvSpPr>
          <p:nvPr>
            <p:ph type="sldNum" sz="quarter" idx="12"/>
          </p:nvPr>
        </p:nvSpPr>
        <p:spPr/>
        <p:txBody>
          <a:bodyPr/>
          <a:lstStyle/>
          <a:p>
            <a:fld id="{CB3FC469-CA8B-4EE5-AE73-966FC6A86920}" type="slidenum">
              <a:rPr lang="en-US" smtClean="0"/>
              <a:t>33</a:t>
            </a:fld>
            <a:endParaRPr lang="en-US"/>
          </a:p>
        </p:txBody>
      </p:sp>
      <p:sp>
        <p:nvSpPr>
          <p:cNvPr id="2" name="Title 1"/>
          <p:cNvSpPr>
            <a:spLocks noGrp="1"/>
          </p:cNvSpPr>
          <p:nvPr>
            <p:ph type="title"/>
          </p:nvPr>
        </p:nvSpPr>
        <p:spPr/>
        <p:txBody>
          <a:bodyPr/>
          <a:lstStyle/>
          <a:p>
            <a:r>
              <a:rPr lang="en-US" dirty="0"/>
              <a:t>A similar method can be applied to add obstacles from the visibility graph.</a:t>
            </a:r>
          </a:p>
        </p:txBody>
      </p:sp>
      <p:sp>
        <p:nvSpPr>
          <p:cNvPr id="5" name="Content Placeholder 3">
            <a:extLst>
              <a:ext uri="{FF2B5EF4-FFF2-40B4-BE49-F238E27FC236}">
                <a16:creationId xmlns:a16="http://schemas.microsoft.com/office/drawing/2014/main" id="{8B882563-E27A-BCD6-C4F4-747F9CC442F0}"/>
              </a:ext>
            </a:extLst>
          </p:cNvPr>
          <p:cNvSpPr txBox="1">
            <a:spLocks/>
          </p:cNvSpPr>
          <p:nvPr/>
        </p:nvSpPr>
        <p:spPr>
          <a:xfrm>
            <a:off x="7840615" y="1635988"/>
            <a:ext cx="4065160" cy="50814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requires less than10% of edges to be checked (down from ~3000 down to ~200)</a:t>
            </a:r>
          </a:p>
        </p:txBody>
      </p:sp>
      <p:sp>
        <p:nvSpPr>
          <p:cNvPr id="6" name="Arrow: Right 14">
            <a:extLst>
              <a:ext uri="{FF2B5EF4-FFF2-40B4-BE49-F238E27FC236}">
                <a16:creationId xmlns:a16="http://schemas.microsoft.com/office/drawing/2014/main" id="{A06DD0DD-B824-8BD7-D9B1-E9337E9365E7}"/>
              </a:ext>
            </a:extLst>
          </p:cNvPr>
          <p:cNvSpPr/>
          <p:nvPr/>
        </p:nvSpPr>
        <p:spPr>
          <a:xfrm>
            <a:off x="5675586" y="3263462"/>
            <a:ext cx="1135117" cy="2286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3108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243144" y="1118870"/>
            <a:ext cx="7104439" cy="5328329"/>
          </a:xfrm>
          <a:prstGeom prst="rect">
            <a:avLst/>
          </a:prstGeom>
        </p:spPr>
      </p:pic>
      <p:pic>
        <p:nvPicPr>
          <p:cNvPr id="8" name="Picture 7"/>
          <p:cNvPicPr>
            <a:picLocks noChangeAspect="1"/>
          </p:cNvPicPr>
          <p:nvPr/>
        </p:nvPicPr>
        <p:blipFill>
          <a:blip r:embed="rId4"/>
          <a:stretch>
            <a:fillRect/>
          </a:stretch>
        </p:blipFill>
        <p:spPr>
          <a:xfrm>
            <a:off x="-412145" y="1118871"/>
            <a:ext cx="7104438" cy="5328329"/>
          </a:xfrm>
          <a:prstGeom prst="rect">
            <a:avLst/>
          </a:prstGeom>
        </p:spPr>
      </p:pic>
      <p:sp>
        <p:nvSpPr>
          <p:cNvPr id="3" name="Slide Number Placeholder 2"/>
          <p:cNvSpPr>
            <a:spLocks noGrp="1"/>
          </p:cNvSpPr>
          <p:nvPr>
            <p:ph type="sldNum" sz="quarter" idx="12"/>
          </p:nvPr>
        </p:nvSpPr>
        <p:spPr/>
        <p:txBody>
          <a:bodyPr/>
          <a:lstStyle/>
          <a:p>
            <a:fld id="{CB3FC469-CA8B-4EE5-AE73-966FC6A86920}" type="slidenum">
              <a:rPr lang="en-US" smtClean="0"/>
              <a:t>34</a:t>
            </a:fld>
            <a:endParaRPr lang="en-US"/>
          </a:p>
        </p:txBody>
      </p:sp>
      <p:sp>
        <p:nvSpPr>
          <p:cNvPr id="2" name="Title 1"/>
          <p:cNvSpPr>
            <a:spLocks noGrp="1"/>
          </p:cNvSpPr>
          <p:nvPr>
            <p:ph type="title"/>
          </p:nvPr>
        </p:nvSpPr>
        <p:spPr/>
        <p:txBody>
          <a:bodyPr/>
          <a:lstStyle/>
          <a:p>
            <a:r>
              <a:rPr lang="en-US" dirty="0"/>
              <a:t>A similar method can be applied to add obstacles from the visibility graph.</a:t>
            </a:r>
          </a:p>
        </p:txBody>
      </p:sp>
      <p:sp>
        <p:nvSpPr>
          <p:cNvPr id="5" name="Content Placeholder 3">
            <a:extLst>
              <a:ext uri="{FF2B5EF4-FFF2-40B4-BE49-F238E27FC236}">
                <a16:creationId xmlns:a16="http://schemas.microsoft.com/office/drawing/2014/main" id="{8B882563-E27A-BCD6-C4F4-747F9CC442F0}"/>
              </a:ext>
            </a:extLst>
          </p:cNvPr>
          <p:cNvSpPr txBox="1">
            <a:spLocks/>
          </p:cNvSpPr>
          <p:nvPr/>
        </p:nvSpPr>
        <p:spPr>
          <a:xfrm>
            <a:off x="7840615" y="1635988"/>
            <a:ext cx="4065160" cy="50814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requires less than10% of edges to be checked (down from ~3000 down to ~200)</a:t>
            </a:r>
          </a:p>
        </p:txBody>
      </p:sp>
      <p:sp>
        <p:nvSpPr>
          <p:cNvPr id="6" name="Arrow: Right 14">
            <a:extLst>
              <a:ext uri="{FF2B5EF4-FFF2-40B4-BE49-F238E27FC236}">
                <a16:creationId xmlns:a16="http://schemas.microsoft.com/office/drawing/2014/main" id="{A06DD0DD-B824-8BD7-D9B1-E9337E9365E7}"/>
              </a:ext>
            </a:extLst>
          </p:cNvPr>
          <p:cNvSpPr/>
          <p:nvPr/>
        </p:nvSpPr>
        <p:spPr>
          <a:xfrm>
            <a:off x="5675586" y="3263462"/>
            <a:ext cx="1135117" cy="2286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297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289D-8B4A-064F-9263-A10009C7C139}"/>
              </a:ext>
            </a:extLst>
          </p:cNvPr>
          <p:cNvSpPr>
            <a:spLocks noGrp="1"/>
          </p:cNvSpPr>
          <p:nvPr>
            <p:ph type="title"/>
          </p:nvPr>
        </p:nvSpPr>
        <p:spPr/>
        <p:txBody>
          <a:bodyPr>
            <a:noAutofit/>
          </a:bodyPr>
          <a:lstStyle/>
          <a:p>
            <a:r>
              <a:rPr lang="en-US" sz="2400" dirty="0"/>
              <a:t>The argument “</a:t>
            </a:r>
            <a:r>
              <a:rPr lang="en-US" sz="2400" dirty="0" err="1">
                <a:latin typeface="Courier" pitchFamily="2" charset="0"/>
              </a:rPr>
              <a:t>planner_mode</a:t>
            </a:r>
            <a:r>
              <a:rPr lang="en-US" sz="2400" dirty="0"/>
              <a:t>” for </a:t>
            </a:r>
            <a:r>
              <a:rPr lang="en-US" sz="2400" dirty="0" err="1">
                <a:latin typeface="Courier" pitchFamily="2" charset="0"/>
              </a:rPr>
              <a:t>fcn_algorithm_bound_Astar</a:t>
            </a:r>
            <a:r>
              <a:rPr lang="en-US" sz="2400" dirty="0"/>
              <a:t> and </a:t>
            </a:r>
            <a:r>
              <a:rPr lang="en-US" sz="2400" dirty="0" err="1">
                <a:latin typeface="Courier" pitchFamily="2" charset="0"/>
              </a:rPr>
              <a:t>fcn_algorithm_setup_bound_Astar_for_tiled_polytopes</a:t>
            </a:r>
            <a:r>
              <a:rPr lang="en-US" sz="2400" dirty="0">
                <a:latin typeface="Courier" pitchFamily="2" charset="0"/>
              </a:rPr>
              <a:t> </a:t>
            </a:r>
            <a:r>
              <a:rPr lang="en-US" sz="2400" dirty="0"/>
              <a:t>can be used to modify the planner modality to one of the following:</a:t>
            </a:r>
          </a:p>
        </p:txBody>
      </p:sp>
      <p:sp>
        <p:nvSpPr>
          <p:cNvPr id="3" name="Content Placeholder 2">
            <a:extLst>
              <a:ext uri="{FF2B5EF4-FFF2-40B4-BE49-F238E27FC236}">
                <a16:creationId xmlns:a16="http://schemas.microsoft.com/office/drawing/2014/main" id="{F43C6D69-6FAA-B84A-A12D-371D8C0A5ACA}"/>
              </a:ext>
            </a:extLst>
          </p:cNvPr>
          <p:cNvSpPr>
            <a:spLocks noGrp="1"/>
          </p:cNvSpPr>
          <p:nvPr>
            <p:ph idx="1"/>
          </p:nvPr>
        </p:nvSpPr>
        <p:spPr>
          <a:xfrm>
            <a:off x="838200" y="2187574"/>
            <a:ext cx="10515600" cy="4351338"/>
          </a:xfrm>
        </p:spPr>
        <p:txBody>
          <a:bodyPr>
            <a:normAutofit/>
          </a:bodyPr>
          <a:lstStyle/>
          <a:p>
            <a:pPr marL="0" indent="0">
              <a:buNone/>
            </a:pPr>
            <a:r>
              <a:rPr lang="en-US" sz="1800" dirty="0">
                <a:latin typeface="Courier" pitchFamily="2" charset="0"/>
              </a:rPr>
              <a:t>% PLANNER_MODE: string containing option for planner behavior</a:t>
            </a:r>
          </a:p>
          <a:p>
            <a:pPr marL="0" indent="0">
              <a:buNone/>
            </a:pPr>
            <a:r>
              <a:rPr lang="en-US" sz="1800" dirty="0">
                <a:latin typeface="Courier" pitchFamily="2" charset="0"/>
              </a:rPr>
              <a:t>% indicates the planner mode</a:t>
            </a:r>
          </a:p>
          <a:p>
            <a:pPr marL="0" indent="0">
              <a:buNone/>
            </a:pPr>
            <a:r>
              <a:rPr lang="en-US" sz="1800" dirty="0">
                <a:latin typeface="Courier" pitchFamily="2" charset="0"/>
              </a:rPr>
              <a:t>% "</a:t>
            </a:r>
            <a:r>
              <a:rPr lang="en-US" sz="1800" b="1" dirty="0">
                <a:latin typeface="Courier" pitchFamily="2" charset="0"/>
              </a:rPr>
              <a:t>legacy</a:t>
            </a:r>
            <a:r>
              <a:rPr lang="en-US" sz="1800" dirty="0">
                <a:latin typeface="Courier" pitchFamily="2" charset="0"/>
              </a:rPr>
              <a:t>" only goes around obstacles</a:t>
            </a:r>
          </a:p>
          <a:p>
            <a:pPr marL="0" indent="0">
              <a:buNone/>
            </a:pPr>
            <a:r>
              <a:rPr lang="en-US" sz="1800" dirty="0">
                <a:latin typeface="Courier" pitchFamily="2" charset="0"/>
              </a:rPr>
              <a:t>% "</a:t>
            </a:r>
            <a:r>
              <a:rPr lang="en-US" sz="1800" b="1" dirty="0">
                <a:latin typeface="Courier" pitchFamily="2" charset="0"/>
              </a:rPr>
              <a:t>through</a:t>
            </a:r>
            <a:r>
              <a:rPr lang="en-US" sz="1800" dirty="0">
                <a:latin typeface="Courier" pitchFamily="2" charset="0"/>
              </a:rPr>
              <a:t> </a:t>
            </a:r>
            <a:r>
              <a:rPr lang="en-US" sz="1800" b="1" dirty="0">
                <a:latin typeface="Courier" pitchFamily="2" charset="0"/>
              </a:rPr>
              <a:t>at</a:t>
            </a:r>
            <a:r>
              <a:rPr lang="en-US" sz="1800" dirty="0">
                <a:latin typeface="Courier" pitchFamily="2" charset="0"/>
              </a:rPr>
              <a:t> </a:t>
            </a:r>
            <a:r>
              <a:rPr lang="en-US" sz="1800" b="1" dirty="0">
                <a:latin typeface="Courier" pitchFamily="2" charset="0"/>
              </a:rPr>
              <a:t>vertices</a:t>
            </a:r>
            <a:r>
              <a:rPr lang="en-US" sz="1800" dirty="0">
                <a:latin typeface="Courier" pitchFamily="2" charset="0"/>
              </a:rPr>
              <a:t>" allows the planner to go through or around each obstacle</a:t>
            </a:r>
          </a:p>
          <a:p>
            <a:pPr marL="0" indent="0">
              <a:buNone/>
            </a:pPr>
            <a:r>
              <a:rPr lang="en-US" sz="1800" dirty="0">
                <a:latin typeface="Courier" pitchFamily="2" charset="0"/>
              </a:rPr>
              <a:t>% but only entering or exiting at vertices</a:t>
            </a:r>
          </a:p>
          <a:p>
            <a:pPr marL="0" indent="0">
              <a:buNone/>
            </a:pPr>
            <a:r>
              <a:rPr lang="en-US" sz="1800" dirty="0">
                <a:latin typeface="Courier" pitchFamily="2" charset="0"/>
              </a:rPr>
              <a:t>% "</a:t>
            </a:r>
            <a:r>
              <a:rPr lang="en-US" sz="1800" b="1" dirty="0">
                <a:latin typeface="Courier" pitchFamily="2" charset="0"/>
              </a:rPr>
              <a:t>straight</a:t>
            </a:r>
            <a:r>
              <a:rPr lang="en-US" sz="1800" dirty="0">
                <a:latin typeface="Courier" pitchFamily="2" charset="0"/>
              </a:rPr>
              <a:t> </a:t>
            </a:r>
            <a:r>
              <a:rPr lang="en-US" sz="1800" b="1" dirty="0">
                <a:latin typeface="Courier" pitchFamily="2" charset="0"/>
              </a:rPr>
              <a:t>through</a:t>
            </a:r>
            <a:r>
              <a:rPr lang="en-US" sz="1800" dirty="0">
                <a:latin typeface="Courier" pitchFamily="2" charset="0"/>
              </a:rPr>
              <a:t>" the planner only goes straight from the start to the goal, calculating the cost</a:t>
            </a:r>
          </a:p>
          <a:p>
            <a:pPr marL="0" indent="0">
              <a:buNone/>
            </a:pPr>
            <a:r>
              <a:rPr lang="en-US" sz="1800" dirty="0">
                <a:latin typeface="Courier" pitchFamily="2" charset="0"/>
              </a:rPr>
              <a:t>% "</a:t>
            </a:r>
            <a:r>
              <a:rPr lang="en-US" sz="1800" b="1" dirty="0">
                <a:latin typeface="Courier" pitchFamily="2" charset="0"/>
              </a:rPr>
              <a:t>through</a:t>
            </a:r>
            <a:r>
              <a:rPr lang="en-US" sz="1800" dirty="0">
                <a:latin typeface="Courier" pitchFamily="2" charset="0"/>
              </a:rPr>
              <a:t> </a:t>
            </a:r>
            <a:r>
              <a:rPr lang="en-US" sz="1800" b="1" dirty="0">
                <a:latin typeface="Courier" pitchFamily="2" charset="0"/>
              </a:rPr>
              <a:t>or</a:t>
            </a:r>
            <a:r>
              <a:rPr lang="en-US" sz="1800" dirty="0">
                <a:latin typeface="Courier" pitchFamily="2" charset="0"/>
              </a:rPr>
              <a:t> </a:t>
            </a:r>
            <a:r>
              <a:rPr lang="en-US" sz="1800" b="1" dirty="0">
                <a:latin typeface="Courier" pitchFamily="2" charset="0"/>
              </a:rPr>
              <a:t>around</a:t>
            </a:r>
            <a:r>
              <a:rPr lang="en-US" sz="1800" dirty="0">
                <a:latin typeface="Courier" pitchFamily="2" charset="0"/>
              </a:rPr>
              <a:t>" allows the planner to go through all obstacles or around all</a:t>
            </a:r>
          </a:p>
        </p:txBody>
      </p:sp>
      <p:sp>
        <p:nvSpPr>
          <p:cNvPr id="11" name="Slide Number Placeholder 10">
            <a:extLst>
              <a:ext uri="{FF2B5EF4-FFF2-40B4-BE49-F238E27FC236}">
                <a16:creationId xmlns:a16="http://schemas.microsoft.com/office/drawing/2014/main" id="{86692A29-4E37-9A48-A5B0-8EC7DA299D35}"/>
              </a:ext>
            </a:extLst>
          </p:cNvPr>
          <p:cNvSpPr>
            <a:spLocks noGrp="1"/>
          </p:cNvSpPr>
          <p:nvPr>
            <p:ph type="sldNum" sz="quarter" idx="12"/>
          </p:nvPr>
        </p:nvSpPr>
        <p:spPr/>
        <p:txBody>
          <a:bodyPr/>
          <a:lstStyle/>
          <a:p>
            <a:fld id="{AC5D5C75-45A6-C244-8E04-DA51B77CA1DD}" type="slidenum">
              <a:rPr lang="en-US" smtClean="0"/>
              <a:t>4</a:t>
            </a:fld>
            <a:endParaRPr lang="en-US"/>
          </a:p>
        </p:txBody>
      </p:sp>
    </p:spTree>
    <p:extLst>
      <p:ext uri="{BB962C8B-B14F-4D97-AF65-F5344CB8AC3E}">
        <p14:creationId xmlns:p14="http://schemas.microsoft.com/office/powerpoint/2010/main" val="125830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A175-1268-0A43-9E04-E37976BC6EB4}"/>
              </a:ext>
            </a:extLst>
          </p:cNvPr>
          <p:cNvSpPr>
            <a:spLocks noGrp="1"/>
          </p:cNvSpPr>
          <p:nvPr>
            <p:ph type="title"/>
          </p:nvPr>
        </p:nvSpPr>
        <p:spPr/>
        <p:txBody>
          <a:bodyPr>
            <a:noAutofit/>
          </a:bodyPr>
          <a:lstStyle/>
          <a:p>
            <a:r>
              <a:rPr lang="en-US" sz="2400" b="1" dirty="0">
                <a:latin typeface="Courier" pitchFamily="2" charset="0"/>
              </a:rPr>
              <a:t>Legacy</a:t>
            </a:r>
            <a:r>
              <a:rPr lang="en-US" sz="2400" dirty="0"/>
              <a:t>, i.e. the original bounded A*, is an A* algorithm which improves efficiency over A* by limiting the search space to paths navigable in less distance than the path that the Bug2 algorithm would plan.  This is visualized as a bounding ellipse below. For more on this, see § 3.2 of Seth Tau’s thesis: </a:t>
            </a:r>
            <a:r>
              <a:rPr lang="en-US" sz="2400" dirty="0">
                <a:hlinkClick r:id="rId2"/>
              </a:rPr>
              <a:t>THE EFFECTS OF PATH-PLANNING UNCERTAINTY ONINTELLIGENT VEHICLE PERFORMANCE</a:t>
            </a:r>
            <a:r>
              <a:rPr lang="en-US" sz="2400" dirty="0"/>
              <a:t>. This is the main planner that all subsequent planners are variations of.</a:t>
            </a:r>
          </a:p>
        </p:txBody>
      </p:sp>
      <p:pic>
        <p:nvPicPr>
          <p:cNvPr id="4" name="Picture 3">
            <a:extLst>
              <a:ext uri="{FF2B5EF4-FFF2-40B4-BE49-F238E27FC236}">
                <a16:creationId xmlns:a16="http://schemas.microsoft.com/office/drawing/2014/main" id="{0F79AE1E-DEB7-694E-A606-E89E0907562C}"/>
              </a:ext>
            </a:extLst>
          </p:cNvPr>
          <p:cNvPicPr>
            <a:picLocks noChangeAspect="1"/>
          </p:cNvPicPr>
          <p:nvPr/>
        </p:nvPicPr>
        <p:blipFill>
          <a:blip r:embed="rId3"/>
          <a:stretch>
            <a:fillRect/>
          </a:stretch>
        </p:blipFill>
        <p:spPr>
          <a:xfrm>
            <a:off x="2961394" y="2047875"/>
            <a:ext cx="6269212" cy="4673600"/>
          </a:xfrm>
          <a:prstGeom prst="rect">
            <a:avLst/>
          </a:prstGeom>
        </p:spPr>
      </p:pic>
      <p:sp>
        <p:nvSpPr>
          <p:cNvPr id="5" name="Slide Number Placeholder 4">
            <a:extLst>
              <a:ext uri="{FF2B5EF4-FFF2-40B4-BE49-F238E27FC236}">
                <a16:creationId xmlns:a16="http://schemas.microsoft.com/office/drawing/2014/main" id="{6CD66965-BA9F-F54C-A881-7EFB07B7F707}"/>
              </a:ext>
            </a:extLst>
          </p:cNvPr>
          <p:cNvSpPr>
            <a:spLocks noGrp="1"/>
          </p:cNvSpPr>
          <p:nvPr>
            <p:ph type="sldNum" sz="quarter" idx="12"/>
          </p:nvPr>
        </p:nvSpPr>
        <p:spPr/>
        <p:txBody>
          <a:bodyPr/>
          <a:lstStyle/>
          <a:p>
            <a:fld id="{AC5D5C75-45A6-C244-8E04-DA51B77CA1DD}" type="slidenum">
              <a:rPr lang="en-US" smtClean="0"/>
              <a:t>5</a:t>
            </a:fld>
            <a:endParaRPr lang="en-US"/>
          </a:p>
        </p:txBody>
      </p:sp>
    </p:spTree>
    <p:extLst>
      <p:ext uri="{BB962C8B-B14F-4D97-AF65-F5344CB8AC3E}">
        <p14:creationId xmlns:p14="http://schemas.microsoft.com/office/powerpoint/2010/main" val="21991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0E7F-1DDA-5C48-9251-5F7F6B333D2B}"/>
              </a:ext>
            </a:extLst>
          </p:cNvPr>
          <p:cNvSpPr>
            <a:spLocks noGrp="1"/>
          </p:cNvSpPr>
          <p:nvPr>
            <p:ph type="title"/>
          </p:nvPr>
        </p:nvSpPr>
        <p:spPr/>
        <p:txBody>
          <a:bodyPr/>
          <a:lstStyle/>
          <a:p>
            <a:r>
              <a:rPr lang="en-US" dirty="0"/>
              <a:t>A note on polytope “</a:t>
            </a:r>
            <a:r>
              <a:rPr lang="en-US" b="1" dirty="0">
                <a:latin typeface="Courier" pitchFamily="2" charset="0"/>
              </a:rPr>
              <a:t>cost</a:t>
            </a:r>
            <a:r>
              <a:rPr lang="en-US" dirty="0"/>
              <a:t>”:</a:t>
            </a:r>
          </a:p>
        </p:txBody>
      </p:sp>
      <p:sp>
        <p:nvSpPr>
          <p:cNvPr id="3" name="Content Placeholder 2">
            <a:extLst>
              <a:ext uri="{FF2B5EF4-FFF2-40B4-BE49-F238E27FC236}">
                <a16:creationId xmlns:a16="http://schemas.microsoft.com/office/drawing/2014/main" id="{A7677920-0EDE-794C-92F7-2DA4DF46F938}"/>
              </a:ext>
            </a:extLst>
          </p:cNvPr>
          <p:cNvSpPr>
            <a:spLocks noGrp="1"/>
          </p:cNvSpPr>
          <p:nvPr>
            <p:ph idx="1"/>
          </p:nvPr>
        </p:nvSpPr>
        <p:spPr>
          <a:xfrm>
            <a:off x="838200" y="1825625"/>
            <a:ext cx="5118100" cy="4351338"/>
          </a:xfrm>
        </p:spPr>
        <p:txBody>
          <a:bodyPr>
            <a:normAutofit fontScale="85000" lnSpcReduction="10000"/>
          </a:bodyPr>
          <a:lstStyle/>
          <a:p>
            <a:r>
              <a:rPr lang="en-US" dirty="0"/>
              <a:t>In the legacy mode, all obstacles are treated as impassable (infinite traversal cost).</a:t>
            </a:r>
          </a:p>
          <a:p>
            <a:r>
              <a:rPr lang="en-US" dirty="0"/>
              <a:t>In the following planner modes, obstacles may be traversed and have a </a:t>
            </a:r>
            <a:r>
              <a:rPr lang="en-US" b="1" dirty="0">
                <a:latin typeface="Courier" pitchFamily="2" charset="0"/>
              </a:rPr>
              <a:t>cost</a:t>
            </a:r>
            <a:r>
              <a:rPr lang="en-US" dirty="0"/>
              <a:t> field in the polytope struct which represents the increase in percent difficulty over free space traversal.  In other words, a polytope with a cost of 0.2 is 20% harder to traverse than free space.  So traveling 1 km through the polytope costs as much as travelling 1.2 km through free space.</a:t>
            </a:r>
          </a:p>
        </p:txBody>
      </p:sp>
      <p:sp>
        <p:nvSpPr>
          <p:cNvPr id="4" name="Slide Number Placeholder 3">
            <a:extLst>
              <a:ext uri="{FF2B5EF4-FFF2-40B4-BE49-F238E27FC236}">
                <a16:creationId xmlns:a16="http://schemas.microsoft.com/office/drawing/2014/main" id="{A63C467D-E4C4-CD4E-AF84-996C09201F83}"/>
              </a:ext>
            </a:extLst>
          </p:cNvPr>
          <p:cNvSpPr>
            <a:spLocks noGrp="1"/>
          </p:cNvSpPr>
          <p:nvPr>
            <p:ph type="sldNum" sz="quarter" idx="12"/>
          </p:nvPr>
        </p:nvSpPr>
        <p:spPr/>
        <p:txBody>
          <a:bodyPr/>
          <a:lstStyle/>
          <a:p>
            <a:fld id="{AC5D5C75-45A6-C244-8E04-DA51B77CA1DD}" type="slidenum">
              <a:rPr lang="en-US" smtClean="0"/>
              <a:t>6</a:t>
            </a:fld>
            <a:endParaRPr lang="en-US"/>
          </a:p>
        </p:txBody>
      </p:sp>
      <p:pic>
        <p:nvPicPr>
          <p:cNvPr id="5" name="Picture 4">
            <a:extLst>
              <a:ext uri="{FF2B5EF4-FFF2-40B4-BE49-F238E27FC236}">
                <a16:creationId xmlns:a16="http://schemas.microsoft.com/office/drawing/2014/main" id="{E79B2FC0-2C3C-4C45-BB3B-3C060DB840DB}"/>
              </a:ext>
            </a:extLst>
          </p:cNvPr>
          <p:cNvPicPr>
            <a:picLocks noChangeAspect="1"/>
          </p:cNvPicPr>
          <p:nvPr/>
        </p:nvPicPr>
        <p:blipFill>
          <a:blip r:embed="rId2"/>
          <a:stretch>
            <a:fillRect/>
          </a:stretch>
        </p:blipFill>
        <p:spPr>
          <a:xfrm>
            <a:off x="6748172" y="1581825"/>
            <a:ext cx="4605630" cy="4595138"/>
          </a:xfrm>
          <a:prstGeom prst="rect">
            <a:avLst/>
          </a:prstGeom>
        </p:spPr>
      </p:pic>
    </p:spTree>
    <p:extLst>
      <p:ext uri="{BB962C8B-B14F-4D97-AF65-F5344CB8AC3E}">
        <p14:creationId xmlns:p14="http://schemas.microsoft.com/office/powerpoint/2010/main" val="250600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B31D-9EEC-7D49-BEAA-3EC728EE1AE4}"/>
              </a:ext>
            </a:extLst>
          </p:cNvPr>
          <p:cNvSpPr>
            <a:spLocks noGrp="1"/>
          </p:cNvSpPr>
          <p:nvPr>
            <p:ph type="title"/>
          </p:nvPr>
        </p:nvSpPr>
        <p:spPr/>
        <p:txBody>
          <a:bodyPr>
            <a:noAutofit/>
          </a:bodyPr>
          <a:lstStyle/>
          <a:p>
            <a:r>
              <a:rPr lang="en-US" sz="2000" b="1" dirty="0">
                <a:latin typeface="Courier" pitchFamily="2" charset="0"/>
              </a:rPr>
              <a:t>Through at Vertices</a:t>
            </a:r>
            <a:r>
              <a:rPr lang="en-US" sz="2000" dirty="0"/>
              <a:t> – </a:t>
            </a:r>
            <a:r>
              <a:rPr lang="en-US" sz="2000" dirty="0">
                <a:highlight>
                  <a:srgbClr val="FFFF00"/>
                </a:highlight>
              </a:rPr>
              <a:t>this planner mode allows for routing through obstacles or around them on a per obstacle basis, but only allows obstacles to be entered and exited at vertices rather than at arbitrary points along sides.  </a:t>
            </a:r>
            <a:r>
              <a:rPr lang="en-US" sz="2000" dirty="0"/>
              <a:t>This is achieved by looking through each obstacle that is arrived at using </a:t>
            </a:r>
            <a:r>
              <a:rPr lang="en-US" sz="2000" dirty="0">
                <a:hlinkClick r:id="rId2"/>
              </a:rPr>
              <a:t>fcn_visibility_self_blocked_pts.m</a:t>
            </a:r>
            <a:r>
              <a:rPr lang="en-US" sz="2000" dirty="0"/>
              <a:t> and adding self-blocked points back to the visibility graph to make them reachable through the current obstacle at a penalty of the distance to the point, scaled up by the polytope traversal cost.</a:t>
            </a:r>
          </a:p>
        </p:txBody>
      </p:sp>
      <p:sp>
        <p:nvSpPr>
          <p:cNvPr id="4" name="Slide Number Placeholder 3">
            <a:extLst>
              <a:ext uri="{FF2B5EF4-FFF2-40B4-BE49-F238E27FC236}">
                <a16:creationId xmlns:a16="http://schemas.microsoft.com/office/drawing/2014/main" id="{E669E67A-D07C-7040-AB7B-20446A460C8A}"/>
              </a:ext>
            </a:extLst>
          </p:cNvPr>
          <p:cNvSpPr>
            <a:spLocks noGrp="1"/>
          </p:cNvSpPr>
          <p:nvPr>
            <p:ph type="sldNum" sz="quarter" idx="12"/>
          </p:nvPr>
        </p:nvSpPr>
        <p:spPr/>
        <p:txBody>
          <a:bodyPr/>
          <a:lstStyle/>
          <a:p>
            <a:fld id="{AC5D5C75-45A6-C244-8E04-DA51B77CA1DD}" type="slidenum">
              <a:rPr lang="en-US" smtClean="0"/>
              <a:t>7</a:t>
            </a:fld>
            <a:endParaRPr lang="en-US"/>
          </a:p>
        </p:txBody>
      </p:sp>
      <p:pic>
        <p:nvPicPr>
          <p:cNvPr id="5" name="Picture 4" descr="Diagram&#10;&#10;Description automatically generated">
            <a:extLst>
              <a:ext uri="{FF2B5EF4-FFF2-40B4-BE49-F238E27FC236}">
                <a16:creationId xmlns:a16="http://schemas.microsoft.com/office/drawing/2014/main" id="{C9A57B96-9C62-FA42-896D-8AAF0858D6F3}"/>
              </a:ext>
            </a:extLst>
          </p:cNvPr>
          <p:cNvPicPr>
            <a:picLocks noChangeAspect="1"/>
          </p:cNvPicPr>
          <p:nvPr/>
        </p:nvPicPr>
        <p:blipFill rotWithShape="1">
          <a:blip r:embed="rId3">
            <a:extLst>
              <a:ext uri="{28A0092B-C50C-407E-A947-70E740481C1C}">
                <a14:useLocalDpi xmlns:a14="http://schemas.microsoft.com/office/drawing/2010/main" val="0"/>
              </a:ext>
            </a:extLst>
          </a:blip>
          <a:srcRect l="10300" r="15996"/>
          <a:stretch/>
        </p:blipFill>
        <p:spPr>
          <a:xfrm>
            <a:off x="145970" y="2228334"/>
            <a:ext cx="3930896" cy="4000000"/>
          </a:xfrm>
          <a:prstGeom prst="rect">
            <a:avLst/>
          </a:prstGeom>
        </p:spPr>
      </p:pic>
      <p:pic>
        <p:nvPicPr>
          <p:cNvPr id="6" name="Picture 5" descr="Diagram&#10;&#10;Description automatically generated with medium confidence">
            <a:extLst>
              <a:ext uri="{FF2B5EF4-FFF2-40B4-BE49-F238E27FC236}">
                <a16:creationId xmlns:a16="http://schemas.microsoft.com/office/drawing/2014/main" id="{CFECFBA3-EE1B-8443-96E5-B6688A37308E}"/>
              </a:ext>
            </a:extLst>
          </p:cNvPr>
          <p:cNvPicPr>
            <a:picLocks noChangeAspect="1"/>
          </p:cNvPicPr>
          <p:nvPr/>
        </p:nvPicPr>
        <p:blipFill rotWithShape="1">
          <a:blip r:embed="rId4">
            <a:extLst>
              <a:ext uri="{28A0092B-C50C-407E-A947-70E740481C1C}">
                <a14:useLocalDpi xmlns:a14="http://schemas.microsoft.com/office/drawing/2010/main" val="0"/>
              </a:ext>
            </a:extLst>
          </a:blip>
          <a:srcRect l="11303" r="14993"/>
          <a:stretch/>
        </p:blipFill>
        <p:spPr>
          <a:xfrm>
            <a:off x="4082961" y="2228334"/>
            <a:ext cx="3930896" cy="4000000"/>
          </a:xfrm>
          <a:prstGeom prst="rect">
            <a:avLst/>
          </a:prstGeom>
        </p:spPr>
      </p:pic>
      <p:pic>
        <p:nvPicPr>
          <p:cNvPr id="7" name="Picture 6" descr="Diagram&#10;&#10;Description automatically generated">
            <a:extLst>
              <a:ext uri="{FF2B5EF4-FFF2-40B4-BE49-F238E27FC236}">
                <a16:creationId xmlns:a16="http://schemas.microsoft.com/office/drawing/2014/main" id="{B412FB97-7D95-4249-8D8C-71FE621F1053}"/>
              </a:ext>
            </a:extLst>
          </p:cNvPr>
          <p:cNvPicPr>
            <a:picLocks noChangeAspect="1"/>
          </p:cNvPicPr>
          <p:nvPr/>
        </p:nvPicPr>
        <p:blipFill rotWithShape="1">
          <a:blip r:embed="rId5">
            <a:extLst>
              <a:ext uri="{28A0092B-C50C-407E-A947-70E740481C1C}">
                <a14:useLocalDpi xmlns:a14="http://schemas.microsoft.com/office/drawing/2010/main" val="0"/>
              </a:ext>
            </a:extLst>
          </a:blip>
          <a:srcRect l="11303"/>
          <a:stretch/>
        </p:blipFill>
        <p:spPr>
          <a:xfrm>
            <a:off x="8115136" y="2228334"/>
            <a:ext cx="4730496" cy="4000000"/>
          </a:xfrm>
          <a:prstGeom prst="rect">
            <a:avLst/>
          </a:prstGeom>
        </p:spPr>
      </p:pic>
    </p:spTree>
    <p:extLst>
      <p:ext uri="{BB962C8B-B14F-4D97-AF65-F5344CB8AC3E}">
        <p14:creationId xmlns:p14="http://schemas.microsoft.com/office/powerpoint/2010/main" val="399772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202405"/>
            <a:ext cx="10515600" cy="1325563"/>
          </a:xfrm>
        </p:spPr>
        <p:txBody>
          <a:bodyPr>
            <a:noAutofit/>
          </a:bodyPr>
          <a:lstStyle/>
          <a:p>
            <a:r>
              <a:rPr lang="en-US" sz="2800" dirty="0"/>
              <a:t>Bounded A* uses a </a:t>
            </a:r>
            <a:r>
              <a:rPr lang="en-US" sz="2800" dirty="0" err="1"/>
              <a:t>vgraph</a:t>
            </a:r>
            <a:r>
              <a:rPr lang="en-US" sz="2800" dirty="0"/>
              <a:t> constructed by considering </a:t>
            </a:r>
            <a:r>
              <a:rPr lang="en-US" sz="2800" b="1" dirty="0">
                <a:solidFill>
                  <a:srgbClr val="FF0000"/>
                </a:solidFill>
              </a:rPr>
              <a:t>all visible vertices </a:t>
            </a:r>
            <a:r>
              <a:rPr lang="en-US" sz="2800" dirty="0"/>
              <a:t>as possible goals, with distance to them used as the cost of reaching them.</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8</a:t>
            </a:fld>
            <a:endParaRPr lang="en-US"/>
          </a:p>
        </p:txBody>
      </p:sp>
      <p:pic>
        <p:nvPicPr>
          <p:cNvPr id="12" name="Picture 11">
            <a:extLst>
              <a:ext uri="{FF2B5EF4-FFF2-40B4-BE49-F238E27FC236}">
                <a16:creationId xmlns:a16="http://schemas.microsoft.com/office/drawing/2014/main" id="{B2BAEB5D-360F-4E68-9E2A-B2BFA038FE86}"/>
              </a:ext>
            </a:extLst>
          </p:cNvPr>
          <p:cNvPicPr>
            <a:picLocks noChangeAspect="1"/>
          </p:cNvPicPr>
          <p:nvPr/>
        </p:nvPicPr>
        <p:blipFill>
          <a:blip r:embed="rId2"/>
          <a:stretch>
            <a:fillRect/>
          </a:stretch>
        </p:blipFill>
        <p:spPr>
          <a:xfrm>
            <a:off x="2608728" y="1421623"/>
            <a:ext cx="7248503" cy="5436377"/>
          </a:xfrm>
          <a:prstGeom prst="rect">
            <a:avLst/>
          </a:prstGeom>
        </p:spPr>
      </p:pic>
      <p:sp>
        <p:nvSpPr>
          <p:cNvPr id="13" name="Isosceles Triangle 12">
            <a:extLst>
              <a:ext uri="{FF2B5EF4-FFF2-40B4-BE49-F238E27FC236}">
                <a16:creationId xmlns:a16="http://schemas.microsoft.com/office/drawing/2014/main" id="{68E92E38-5B98-4F92-A57C-D217DF8B1631}"/>
              </a:ext>
            </a:extLst>
          </p:cNvPr>
          <p:cNvSpPr/>
          <p:nvPr/>
        </p:nvSpPr>
        <p:spPr>
          <a:xfrm rot="5400000">
            <a:off x="4505026" y="3302006"/>
            <a:ext cx="306899" cy="25398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D5D351D-461F-433D-89A3-CAE764A6D85D}"/>
              </a:ext>
            </a:extLst>
          </p:cNvPr>
          <p:cNvCxnSpPr>
            <a:stCxn id="13" idx="0"/>
          </p:cNvCxnSpPr>
          <p:nvPr/>
        </p:nvCxnSpPr>
        <p:spPr>
          <a:xfrm flipV="1">
            <a:off x="4785468" y="2743199"/>
            <a:ext cx="235325"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7672A-323D-458C-B1CA-6F5054D47E33}"/>
              </a:ext>
            </a:extLst>
          </p:cNvPr>
          <p:cNvCxnSpPr>
            <a:cxnSpLocks/>
          </p:cNvCxnSpPr>
          <p:nvPr/>
        </p:nvCxnSpPr>
        <p:spPr>
          <a:xfrm flipV="1">
            <a:off x="4766981" y="2975768"/>
            <a:ext cx="554422" cy="453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603774-23ED-49BF-9CB6-215289DE2330}"/>
              </a:ext>
            </a:extLst>
          </p:cNvPr>
          <p:cNvCxnSpPr>
            <a:cxnSpLocks/>
          </p:cNvCxnSpPr>
          <p:nvPr/>
        </p:nvCxnSpPr>
        <p:spPr>
          <a:xfrm flipV="1">
            <a:off x="4766981" y="3202383"/>
            <a:ext cx="679078" cy="2266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4CEECE-B01A-4670-9AB3-AB677B052F71}"/>
              </a:ext>
            </a:extLst>
          </p:cNvPr>
          <p:cNvCxnSpPr>
            <a:cxnSpLocks/>
          </p:cNvCxnSpPr>
          <p:nvPr/>
        </p:nvCxnSpPr>
        <p:spPr>
          <a:xfrm flipV="1">
            <a:off x="4766981" y="3391892"/>
            <a:ext cx="117662" cy="37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AACA7D-EEFE-4DB6-A9EA-70EAE3C123F2}"/>
              </a:ext>
            </a:extLst>
          </p:cNvPr>
          <p:cNvCxnSpPr>
            <a:cxnSpLocks/>
            <a:stCxn id="13" idx="0"/>
          </p:cNvCxnSpPr>
          <p:nvPr/>
        </p:nvCxnSpPr>
        <p:spPr>
          <a:xfrm flipV="1">
            <a:off x="4785468" y="2724636"/>
            <a:ext cx="0" cy="704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B6D9C5-DB51-4DFC-959D-A2F5D68428C0}"/>
              </a:ext>
            </a:extLst>
          </p:cNvPr>
          <p:cNvCxnSpPr>
            <a:cxnSpLocks/>
          </p:cNvCxnSpPr>
          <p:nvPr/>
        </p:nvCxnSpPr>
        <p:spPr>
          <a:xfrm flipH="1" flipV="1">
            <a:off x="4512995" y="2837329"/>
            <a:ext cx="312817" cy="6102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B7762BB-8218-4FFC-94EC-4BA7BB17160A}"/>
              </a:ext>
            </a:extLst>
          </p:cNvPr>
          <p:cNvCxnSpPr>
            <a:cxnSpLocks/>
            <a:stCxn id="13" idx="0"/>
          </p:cNvCxnSpPr>
          <p:nvPr/>
        </p:nvCxnSpPr>
        <p:spPr>
          <a:xfrm flipV="1">
            <a:off x="4785468" y="3275549"/>
            <a:ext cx="914577" cy="153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47672A-323D-458C-B1CA-6F5054D47E33}"/>
              </a:ext>
            </a:extLst>
          </p:cNvPr>
          <p:cNvCxnSpPr>
            <a:cxnSpLocks/>
            <a:stCxn id="13" idx="0"/>
          </p:cNvCxnSpPr>
          <p:nvPr/>
        </p:nvCxnSpPr>
        <p:spPr>
          <a:xfrm flipV="1">
            <a:off x="4785468" y="2743199"/>
            <a:ext cx="351797"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77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BAEB5D-360F-4E68-9E2A-B2BFA038FE86}"/>
              </a:ext>
            </a:extLst>
          </p:cNvPr>
          <p:cNvPicPr>
            <a:picLocks noChangeAspect="1"/>
          </p:cNvPicPr>
          <p:nvPr/>
        </p:nvPicPr>
        <p:blipFill>
          <a:blip r:embed="rId2"/>
          <a:stretch>
            <a:fillRect/>
          </a:stretch>
        </p:blipFill>
        <p:spPr>
          <a:xfrm>
            <a:off x="4986348" y="1129293"/>
            <a:ext cx="7248503" cy="5436377"/>
          </a:xfrm>
          <a:prstGeom prst="rect">
            <a:avLst/>
          </a:prstGeom>
        </p:spPr>
      </p:pic>
      <p:sp>
        <p:nvSpPr>
          <p:cNvPr id="7" name="Isosceles Triangle 6">
            <a:extLst>
              <a:ext uri="{FF2B5EF4-FFF2-40B4-BE49-F238E27FC236}">
                <a16:creationId xmlns:a16="http://schemas.microsoft.com/office/drawing/2014/main" id="{68E92E38-5B98-4F92-A57C-D217DF8B1631}"/>
              </a:ext>
            </a:extLst>
          </p:cNvPr>
          <p:cNvSpPr/>
          <p:nvPr/>
        </p:nvSpPr>
        <p:spPr>
          <a:xfrm rot="5400000">
            <a:off x="6882646" y="3009676"/>
            <a:ext cx="306899" cy="25398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D5D351D-461F-433D-89A3-CAE764A6D85D}"/>
              </a:ext>
            </a:extLst>
          </p:cNvPr>
          <p:cNvCxnSpPr>
            <a:stCxn id="7" idx="0"/>
          </p:cNvCxnSpPr>
          <p:nvPr/>
        </p:nvCxnSpPr>
        <p:spPr>
          <a:xfrm flipV="1">
            <a:off x="7163088" y="2450869"/>
            <a:ext cx="235325"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947672A-323D-458C-B1CA-6F5054D47E33}"/>
              </a:ext>
            </a:extLst>
          </p:cNvPr>
          <p:cNvCxnSpPr>
            <a:cxnSpLocks/>
          </p:cNvCxnSpPr>
          <p:nvPr/>
        </p:nvCxnSpPr>
        <p:spPr>
          <a:xfrm flipV="1">
            <a:off x="7144601" y="2683438"/>
            <a:ext cx="554422" cy="453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B603774-23ED-49BF-9CB6-215289DE2330}"/>
              </a:ext>
            </a:extLst>
          </p:cNvPr>
          <p:cNvCxnSpPr>
            <a:cxnSpLocks/>
          </p:cNvCxnSpPr>
          <p:nvPr/>
        </p:nvCxnSpPr>
        <p:spPr>
          <a:xfrm flipV="1">
            <a:off x="7144601" y="2910053"/>
            <a:ext cx="679078" cy="2266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94CEECE-B01A-4670-9AB3-AB677B052F71}"/>
              </a:ext>
            </a:extLst>
          </p:cNvPr>
          <p:cNvCxnSpPr>
            <a:cxnSpLocks/>
          </p:cNvCxnSpPr>
          <p:nvPr/>
        </p:nvCxnSpPr>
        <p:spPr>
          <a:xfrm flipV="1">
            <a:off x="7144601" y="3099562"/>
            <a:ext cx="117662" cy="37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AACA7D-EEFE-4DB6-A9EA-70EAE3C123F2}"/>
              </a:ext>
            </a:extLst>
          </p:cNvPr>
          <p:cNvCxnSpPr>
            <a:cxnSpLocks/>
            <a:stCxn id="7" idx="0"/>
          </p:cNvCxnSpPr>
          <p:nvPr/>
        </p:nvCxnSpPr>
        <p:spPr>
          <a:xfrm flipV="1">
            <a:off x="7163088" y="2432306"/>
            <a:ext cx="0" cy="704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B6D9C5-DB51-4DFC-959D-A2F5D68428C0}"/>
              </a:ext>
            </a:extLst>
          </p:cNvPr>
          <p:cNvCxnSpPr>
            <a:cxnSpLocks/>
          </p:cNvCxnSpPr>
          <p:nvPr/>
        </p:nvCxnSpPr>
        <p:spPr>
          <a:xfrm flipH="1" flipV="1">
            <a:off x="6890615" y="2544999"/>
            <a:ext cx="312817" cy="6102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B7762BB-8218-4FFC-94EC-4BA7BB17160A}"/>
              </a:ext>
            </a:extLst>
          </p:cNvPr>
          <p:cNvCxnSpPr>
            <a:cxnSpLocks/>
            <a:stCxn id="7" idx="0"/>
          </p:cNvCxnSpPr>
          <p:nvPr/>
        </p:nvCxnSpPr>
        <p:spPr>
          <a:xfrm flipV="1">
            <a:off x="7163088" y="2983219"/>
            <a:ext cx="914577" cy="153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947672A-323D-458C-B1CA-6F5054D47E33}"/>
              </a:ext>
            </a:extLst>
          </p:cNvPr>
          <p:cNvCxnSpPr>
            <a:cxnSpLocks/>
            <a:stCxn id="7" idx="0"/>
          </p:cNvCxnSpPr>
          <p:nvPr/>
        </p:nvCxnSpPr>
        <p:spPr>
          <a:xfrm flipV="1">
            <a:off x="7163088" y="2450869"/>
            <a:ext cx="351797"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202405"/>
            <a:ext cx="10515600" cy="1325563"/>
          </a:xfrm>
        </p:spPr>
        <p:txBody>
          <a:bodyPr>
            <a:noAutofit/>
          </a:bodyPr>
          <a:lstStyle/>
          <a:p>
            <a:r>
              <a:rPr lang="en-US" sz="2800" dirty="0"/>
              <a:t>Using our knowledge the </a:t>
            </a:r>
            <a:r>
              <a:rPr lang="en-US" sz="2800" b="1" dirty="0">
                <a:solidFill>
                  <a:srgbClr val="00B050"/>
                </a:solidFill>
              </a:rPr>
              <a:t>current point</a:t>
            </a:r>
            <a:r>
              <a:rPr lang="en-US" sz="2800" dirty="0"/>
              <a:t>, we can query for</a:t>
            </a:r>
            <a:r>
              <a:rPr lang="en-US" sz="2800" b="1" dirty="0">
                <a:solidFill>
                  <a:srgbClr val="7030A0"/>
                </a:solidFill>
              </a:rPr>
              <a:t> other vertices</a:t>
            </a:r>
            <a:r>
              <a:rPr lang="en-US" sz="2800" dirty="0"/>
              <a:t> on the same polytope and the </a:t>
            </a:r>
            <a:r>
              <a:rPr lang="en-US" sz="2800" b="1" dirty="0">
                <a:solidFill>
                  <a:srgbClr val="7030A0"/>
                </a:solidFill>
              </a:rPr>
              <a:t>cost associated with traversing that polytope</a:t>
            </a:r>
            <a:r>
              <a:rPr lang="en-US" sz="2800" dirty="0"/>
              <a:t>.</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9</a:t>
            </a:fld>
            <a:endParaRPr lang="en-US"/>
          </a:p>
        </p:txBody>
      </p:sp>
      <p:pic>
        <p:nvPicPr>
          <p:cNvPr id="5" name="Picture 4">
            <a:extLst>
              <a:ext uri="{FF2B5EF4-FFF2-40B4-BE49-F238E27FC236}">
                <a16:creationId xmlns:a16="http://schemas.microsoft.com/office/drawing/2014/main" id="{D554920C-865B-4025-A803-2CBD896FFFC5}"/>
              </a:ext>
            </a:extLst>
          </p:cNvPr>
          <p:cNvPicPr>
            <a:picLocks noChangeAspect="1"/>
          </p:cNvPicPr>
          <p:nvPr/>
        </p:nvPicPr>
        <p:blipFill>
          <a:blip r:embed="rId3"/>
          <a:stretch>
            <a:fillRect/>
          </a:stretch>
        </p:blipFill>
        <p:spPr>
          <a:xfrm>
            <a:off x="262693" y="2221949"/>
            <a:ext cx="4442311" cy="3080957"/>
          </a:xfrm>
          <a:prstGeom prst="rect">
            <a:avLst/>
          </a:prstGeom>
        </p:spPr>
      </p:pic>
      <p:sp>
        <p:nvSpPr>
          <p:cNvPr id="3" name="Oval 2"/>
          <p:cNvSpPr/>
          <p:nvPr/>
        </p:nvSpPr>
        <p:spPr>
          <a:xfrm>
            <a:off x="7398413" y="3290118"/>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154384" y="3856405"/>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943794" y="3856405"/>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862421" y="3362713"/>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27678" y="3615853"/>
            <a:ext cx="1554702" cy="646331"/>
          </a:xfrm>
          <a:prstGeom prst="rect">
            <a:avLst/>
          </a:prstGeom>
          <a:solidFill>
            <a:srgbClr val="FFFFFF">
              <a:alpha val="74118"/>
            </a:srgbClr>
          </a:solidFill>
          <a:ln w="38100">
            <a:solidFill>
              <a:srgbClr val="7030A0"/>
            </a:solidFill>
          </a:ln>
        </p:spPr>
        <p:txBody>
          <a:bodyPr wrap="square" rtlCol="0">
            <a:spAutoFit/>
          </a:bodyPr>
          <a:lstStyle/>
          <a:p>
            <a:r>
              <a:rPr lang="en-US" dirty="0"/>
              <a:t>+20% traversal cost</a:t>
            </a:r>
          </a:p>
        </p:txBody>
      </p:sp>
      <p:sp>
        <p:nvSpPr>
          <p:cNvPr id="20" name="Right Arrow 19"/>
          <p:cNvSpPr/>
          <p:nvPr/>
        </p:nvSpPr>
        <p:spPr>
          <a:xfrm>
            <a:off x="4986348" y="3362713"/>
            <a:ext cx="483427" cy="585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049122" y="3030256"/>
            <a:ext cx="192419" cy="192419"/>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096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2073</Words>
  <Application>Microsoft Office PowerPoint</Application>
  <PresentationFormat>Widescreen</PresentationFormat>
  <Paragraphs>133</Paragraphs>
  <Slides>34</Slides>
  <Notes>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Courier</vt:lpstr>
      <vt:lpstr>Arial</vt:lpstr>
      <vt:lpstr>Calibri</vt:lpstr>
      <vt:lpstr>Calibri Light</vt:lpstr>
      <vt:lpstr>Cambria Math</vt:lpstr>
      <vt:lpstr>Courier New</vt:lpstr>
      <vt:lpstr>Times</vt:lpstr>
      <vt:lpstr>Office Theme</vt:lpstr>
      <vt:lpstr>PathPlanning_GridFreePathPlanners_BoundedAStar</vt:lpstr>
      <vt:lpstr>Repo Purpose</vt:lpstr>
      <vt:lpstr>General Architecture</vt:lpstr>
      <vt:lpstr>The argument “planner_mode” for fcn_algorithm_bound_Astar and fcn_algorithm_setup_bound_Astar_for_tiled_polytopes can be used to modify the planner modality to one of the following:</vt:lpstr>
      <vt:lpstr>Legacy, i.e. the original bounded A*, is an A* algorithm which improves efficiency over A* by limiting the search space to paths navigable in less distance than the path that the Bug2 algorithm would plan.  This is visualized as a bounding ellipse below. For more on this, see § 3.2 of Seth Tau’s thesis: THE EFFECTS OF PATH-PLANNING UNCERTAINTY ONINTELLIGENT VEHICLE PERFORMANCE. This is the main planner that all subsequent planners are variations of.</vt:lpstr>
      <vt:lpstr>A note on polytope “cost”:</vt:lpstr>
      <vt:lpstr>Through at Vertices – this planner mode allows for routing through obstacles or around them on a per obstacle basis, but only allows obstacles to be entered and exited at vertices rather than at arbitrary points along sides.  This is achieved by looking through each obstacle that is arrived at using fcn_visibility_self_blocked_pts.m and adding self-blocked points back to the visibility graph to make them reachable through the current obstacle at a penalty of the distance to the point, scaled up by the polytope traversal cost.</vt:lpstr>
      <vt:lpstr>Bounded A* uses a vgraph constructed by considering all visible vertices as possible goals, with distance to them used as the cost of reaching them.</vt:lpstr>
      <vt:lpstr>Using our knowledge the current point, we can query for other vertices on the same polytope and the cost associated with traversing that polytope.</vt:lpstr>
      <vt:lpstr>Then we can add these points to the vgraph, scaling their distance costs up by the factor associated with the polytope.</vt:lpstr>
      <vt:lpstr>When polytopes have the same resistance or traversal cost as free space, the often planner routes through them, as expected.</vt:lpstr>
      <vt:lpstr>When polytopes are 5% more difficult to traverse than free space, spot checking shows the planner sometimes routes through them, but sometimes does not.</vt:lpstr>
      <vt:lpstr>As expected, less obstructing polytopes are routed around.</vt:lpstr>
      <vt:lpstr>And more obstructing polytopes (where the path passes through closer to the centroid) are routed through.</vt:lpstr>
      <vt:lpstr>When polytopes are 10% more difficult to traverse than free space, spot checking shows the planner very rarely routes through them, for this particular obstacle field (point density 1000, average maximum radius of 0.0015 km).</vt:lpstr>
      <vt:lpstr>Straight Through – this planner uses fcn_algorithm_straight_planner.m  to plan a path straight through the entire obstacle field, traversing all encountered polytopes, without being restricted to entering and exiting the polytope at its vertices.  This process requires finding the intersections between a straight line and polytope sides (the cyan x-marks below).  As this is very slow (O(NxM) for fields with N-polytopes having M-sides each), only polytopes near the line (the red polytopes below) are checked for collision.</vt:lpstr>
      <vt:lpstr>Through or Around – this planner calls the Legacy planner and compares the result to the result from Straight Through, returning the lower cost option.  In this way it chooses to either go through every encountered obstacle in the field or around every encountered obstacle in the field.  It does not choose to go through or around each obstacle encountered on a per obstacle basis.</vt:lpstr>
      <vt:lpstr>Pseudo code for this bimodal planner Through or Around planner as well as the optimization for the straight through planner is as follows:</vt:lpstr>
      <vt:lpstr>We have developed a way to quickly estimate the free space around each edge in the visibility graph (i.e., each possible path segment), using only the visibility graph, which we need to compute for planning in all cases.</vt:lpstr>
      <vt:lpstr>To get a geometric cost, we will estimate the corridor width around each visibility graph edge.  This will be called the dilation robustness matrix and it can be derived from the visibility graph is approximately linear time, o(b⋅n), where b is the branching factor or average number of edges leaving each node and n is the number of nodes.  Generally n&gt;&gt;b so this scales as o(n). E.g. for one of our floodplain maps with n = 221, b = 11.1.</vt:lpstr>
      <vt:lpstr>The algorithm seeks to come up with a cost matrix based on the expected lateral free space the vehicle would have when routing along a vgraph edge.  For some edge, the primary edge, (V_ij ) ⃑, we look at each visibility graph edges extending from the same start (all possible secondary edges) , (〖{V〗_ik ) ⃑|k={1,…,n}}.</vt:lpstr>
      <vt:lpstr>We only consider secondary edges that are (1) are not behind the primary edge, i.e., they don’t have a negative dot product with the primary edge and (2) they do not end beyond the end of the primary edge, i.e., their component in the direction of the primary vector that is less than or equal to the magnitude of the primary vector.</vt:lpstr>
      <vt:lpstr>Finally the unit normal of the primary edge is dotted with the secondary edges to get the lateral distance from the primary edge to the secondary edge.  The minimum across all possible secondary edges is how far the destination of the secondary edge would have to move to cut off the primary edge.  I.e., an approximation of corridor width.</vt:lpstr>
      <vt:lpstr>Two special cases are handled.  One is where there are no points to the side of a vgraph edge.  This indicates the edge of the map and thus an infinite corridor width.</vt:lpstr>
      <vt:lpstr>The other is if the polytope is adjacent to the edge, in which case there is 0 corridor width.</vt:lpstr>
      <vt:lpstr>The cost distance cost of each edge is added to the inverse of the max of the left and right corridor widths to incentivize wider corridors.</vt:lpstr>
      <vt:lpstr>Adding or removing an obstacle from the visibility graph could be performed without rebuilding the entire visibility graph using a two step process:</vt:lpstr>
      <vt:lpstr>Determining which edges pass near an obstacle can be accomplished with an axis-aligned bounding box (AABB) check.  This makes sense when only adding or modifying a single obstacle as many edges won’t be near the obstacle of interest.</vt:lpstr>
      <vt:lpstr>Combining this AABB check and a visibility check, obstacles can be removed from the vgraph without recalculating the entire visibility graph.</vt:lpstr>
      <vt:lpstr>Combining this AABB check and a visibility check, obstacles can be removed from the vgraph without recalculating the entire visibility graph.</vt:lpstr>
      <vt:lpstr>A similar method can be applied to add obstacles from the visibility graph.</vt:lpstr>
      <vt:lpstr>A similar method can be applied to add obstacles from the visibility graph.</vt:lpstr>
      <vt:lpstr>A similar method can be applied to add obstacles from the visibility graph.</vt:lpstr>
      <vt:lpstr>A similar method can be applied to add obstacles from the visibility 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PathPlanning_GridFreePathPlanners_BoundedAStar</dc:title>
  <dc:creator>Microsoft Office User</dc:creator>
  <cp:lastModifiedBy>Stephen Harnett</cp:lastModifiedBy>
  <cp:revision>10</cp:revision>
  <dcterms:created xsi:type="dcterms:W3CDTF">2022-07-06T16:47:15Z</dcterms:created>
  <dcterms:modified xsi:type="dcterms:W3CDTF">2024-05-01T17:20:43Z</dcterms:modified>
</cp:coreProperties>
</file>