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4AC_D6C65391.xml" ContentType="application/vnd.ms-powerpoint.comments+xml"/>
  <Override PartName="/ppt/comments/modernComment_4B1_DB9E113A.xml" ContentType="application/vnd.ms-powerpoint.comments+xml"/>
  <Override PartName="/ppt/comments/modernComment_4B2_B1BCDE02.xml" ContentType="application/vnd.ms-powerpoint.comments+xml"/>
  <Override PartName="/ppt/comments/modernComment_49A_6A86BD33.xml" ContentType="application/vnd.ms-powerpoint.comments+xml"/>
  <Override PartName="/ppt/comments/modernComment_49B_921E877B.xml" ContentType="application/vnd.ms-powerpoint.comments+xml"/>
  <Override PartName="/ppt/comments/modernComment_4C0_EBC56541.xml" ContentType="application/vnd.ms-powerpoint.comments+xml"/>
  <Override PartName="/ppt/comments/modernComment_4C5_69F0F926.xml" ContentType="application/vnd.ms-powerpoint.comments+xml"/>
  <Override PartName="/ppt/comments/modernComment_463_BD0668E5.xml" ContentType="application/vnd.ms-powerpoint.comments+xml"/>
  <Override PartName="/ppt/comments/modernComment_483_54806282.xml" ContentType="application/vnd.ms-powerpoint.comments+xml"/>
  <Override PartName="/ppt/comments/modernComment_494_A9762163.xml" ContentType="application/vnd.ms-powerpoint.comments+xml"/>
  <Override PartName="/ppt/comments/modernComment_430_D76D388A.xml" ContentType="application/vnd.ms-powerpoint.comments+xml"/>
  <Override PartName="/ppt/comments/modernComment_432_574154B2.xml" ContentType="application/vnd.ms-powerpoint.comments+xml"/>
  <Override PartName="/ppt/comments/modernComment_43D_B5F059AF.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1229" r:id="rId2"/>
    <p:sldId id="1230" r:id="rId3"/>
    <p:sldId id="1182" r:id="rId4"/>
    <p:sldId id="1188" r:id="rId5"/>
    <p:sldId id="1192" r:id="rId6"/>
    <p:sldId id="1193" r:id="rId7"/>
    <p:sldId id="1194" r:id="rId8"/>
    <p:sldId id="1189" r:id="rId9"/>
    <p:sldId id="1156" r:id="rId10"/>
    <p:sldId id="1195" r:id="rId11"/>
    <p:sldId id="1196" r:id="rId12"/>
    <p:sldId id="1160" r:id="rId13"/>
    <p:sldId id="1197" r:id="rId14"/>
    <p:sldId id="1198" r:id="rId15"/>
    <p:sldId id="1046" r:id="rId16"/>
    <p:sldId id="1049" r:id="rId17"/>
    <p:sldId id="1073" r:id="rId18"/>
    <p:sldId id="1067" r:id="rId19"/>
    <p:sldId id="1199" r:id="rId20"/>
    <p:sldId id="1048" r:id="rId21"/>
    <p:sldId id="1051" r:id="rId22"/>
    <p:sldId id="1200" r:id="rId23"/>
    <p:sldId id="1201" r:id="rId24"/>
    <p:sldId id="1202" r:id="rId25"/>
    <p:sldId id="1203" r:id="rId26"/>
    <p:sldId id="1204" r:id="rId27"/>
    <p:sldId id="1038" r:id="rId28"/>
    <p:sldId id="1205" r:id="rId29"/>
    <p:sldId id="1187" r:id="rId30"/>
    <p:sldId id="1075" r:id="rId31"/>
    <p:sldId id="1206" r:id="rId32"/>
    <p:sldId id="1207" r:id="rId33"/>
    <p:sldId id="1076" r:id="rId34"/>
    <p:sldId id="1208" r:id="rId35"/>
    <p:sldId id="1178" r:id="rId36"/>
    <p:sldId id="1078" r:id="rId37"/>
    <p:sldId id="1179" r:id="rId38"/>
    <p:sldId id="1080" r:id="rId39"/>
    <p:sldId id="1105" r:id="rId40"/>
    <p:sldId id="1106" r:id="rId41"/>
    <p:sldId id="1170" r:id="rId42"/>
    <p:sldId id="1180" r:id="rId43"/>
    <p:sldId id="1186" r:id="rId44"/>
    <p:sldId id="1209" r:id="rId45"/>
    <p:sldId id="1210" r:id="rId46"/>
    <p:sldId id="1211" r:id="rId47"/>
    <p:sldId id="1212" r:id="rId48"/>
    <p:sldId id="1213" r:id="rId49"/>
    <p:sldId id="1214" r:id="rId50"/>
    <p:sldId id="1215" r:id="rId51"/>
    <p:sldId id="1216" r:id="rId52"/>
    <p:sldId id="1217" r:id="rId53"/>
    <p:sldId id="1218" r:id="rId54"/>
    <p:sldId id="1219" r:id="rId55"/>
    <p:sldId id="1181" r:id="rId56"/>
    <p:sldId id="1220" r:id="rId57"/>
    <p:sldId id="1221" r:id="rId58"/>
    <p:sldId id="1222" r:id="rId59"/>
    <p:sldId id="1223" r:id="rId60"/>
    <p:sldId id="1224" r:id="rId61"/>
    <p:sldId id="1225" r:id="rId62"/>
    <p:sldId id="1226" r:id="rId63"/>
    <p:sldId id="1232" r:id="rId64"/>
    <p:sldId id="1108" r:id="rId65"/>
    <p:sldId id="1128" r:id="rId66"/>
    <p:sldId id="1123" r:id="rId67"/>
    <p:sldId id="1124" r:id="rId68"/>
    <p:sldId id="1125" r:id="rId69"/>
    <p:sldId id="1127" r:id="rId70"/>
    <p:sldId id="1109" r:id="rId71"/>
    <p:sldId id="1117" r:id="rId72"/>
    <p:sldId id="1154" r:id="rId73"/>
    <p:sldId id="1155" r:id="rId74"/>
    <p:sldId id="1164" r:id="rId75"/>
    <p:sldId id="1157" r:id="rId76"/>
    <p:sldId id="1158" r:id="rId77"/>
    <p:sldId id="1161" r:id="rId78"/>
    <p:sldId id="1159" r:id="rId79"/>
    <p:sldId id="1162" r:id="rId80"/>
    <p:sldId id="1163" r:id="rId81"/>
    <p:sldId id="1165" r:id="rId82"/>
    <p:sldId id="1166" r:id="rId83"/>
    <p:sldId id="1167" r:id="rId84"/>
    <p:sldId id="1171" r:id="rId85"/>
    <p:sldId id="1172" r:id="rId86"/>
    <p:sldId id="1231" r:id="rId87"/>
    <p:sldId id="1191" r:id="rId88"/>
    <p:sldId id="1190" r:id="rId89"/>
    <p:sldId id="1227" r:id="rId90"/>
    <p:sldId id="1228" r:id="rId91"/>
    <p:sldId id="1168" r:id="rId92"/>
    <p:sldId id="1061" r:id="rId93"/>
    <p:sldId id="1072" r:id="rId94"/>
    <p:sldId id="1065" r:id="rId95"/>
    <p:sldId id="1074" r:id="rId96"/>
    <p:sldId id="1077" r:id="rId97"/>
    <p:sldId id="1081" r:id="rId98"/>
    <p:sldId id="1082" r:id="rId99"/>
    <p:sldId id="1083" r:id="rId100"/>
    <p:sldId id="1084" r:id="rId101"/>
    <p:sldId id="1085" r:id="rId102"/>
    <p:sldId id="1129" r:id="rId103"/>
    <p:sldId id="1130" r:id="rId104"/>
    <p:sldId id="1131" r:id="rId105"/>
    <p:sldId id="1233" r:id="rId106"/>
    <p:sldId id="1104" r:id="rId107"/>
    <p:sldId id="1039" r:id="rId108"/>
    <p:sldId id="1040" r:id="rId109"/>
    <p:sldId id="1234"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0344512-3803-5544-95F9-3FF1D2B69CC3}" name="Stephen Harnett" initials="SH" userId="Stephen Harnett"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showGuides="1">
      <p:cViewPr varScale="1">
        <p:scale>
          <a:sx n="72" d="100"/>
          <a:sy n="72" d="100"/>
        </p:scale>
        <p:origin x="90"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omments/modernComment_430_D76D388A.xml><?xml version="1.0" encoding="utf-8"?>
<p188:cmLst xmlns:a="http://schemas.openxmlformats.org/drawingml/2006/main" xmlns:r="http://schemas.openxmlformats.org/officeDocument/2006/relationships" xmlns:p188="http://schemas.microsoft.com/office/powerpoint/2018/8/main">
  <p188:cm id="{F9262E88-7EB4-43D4-92E5-6050BB46969C}" authorId="{10344512-3803-5544-95F9-3FF1D2B69CC3}" created="2023-07-27T20:33:48.078">
    <pc:sldMkLst xmlns:pc="http://schemas.microsoft.com/office/powerpoint/2013/main/command">
      <pc:docMk/>
      <pc:sldMk cId="3614259338" sldId="1072"/>
    </pc:sldMkLst>
    <p188:txBody>
      <a:bodyPr/>
      <a:lstStyle/>
      <a:p>
        <a:r>
          <a:rPr lang="en-US"/>
          <a:t>11</a:t>
        </a:r>
      </a:p>
    </p188:txBody>
  </p188:cm>
</p188:cmLst>
</file>

<file path=ppt/comments/modernComment_432_574154B2.xml><?xml version="1.0" encoding="utf-8"?>
<p188:cmLst xmlns:a="http://schemas.openxmlformats.org/drawingml/2006/main" xmlns:r="http://schemas.openxmlformats.org/officeDocument/2006/relationships" xmlns:p188="http://schemas.microsoft.com/office/powerpoint/2018/8/main">
  <p188:cm id="{112F8A8B-ECE9-4CC1-913D-92534DD27767}" authorId="{10344512-3803-5544-95F9-3FF1D2B69CC3}" created="2023-07-27T20:34:04.819">
    <pc:sldMkLst xmlns:pc="http://schemas.microsoft.com/office/powerpoint/2013/main/command">
      <pc:docMk/>
      <pc:sldMk cId="1463899314" sldId="1074"/>
    </pc:sldMkLst>
    <p188:txBody>
      <a:bodyPr/>
      <a:lstStyle/>
      <a:p>
        <a:r>
          <a:rPr lang="en-US"/>
          <a:t>12</a:t>
        </a:r>
      </a:p>
    </p188:txBody>
  </p188:cm>
</p188:cmLst>
</file>

<file path=ppt/comments/modernComment_43D_B5F059AF.xml><?xml version="1.0" encoding="utf-8"?>
<p188:cmLst xmlns:a="http://schemas.openxmlformats.org/drawingml/2006/main" xmlns:r="http://schemas.openxmlformats.org/officeDocument/2006/relationships" xmlns:p188="http://schemas.microsoft.com/office/powerpoint/2018/8/main">
  <p188:cm id="{5171EADC-3B76-4F42-8148-5BA82C7843A5}" authorId="{10344512-3803-5544-95F9-3FF1D2B69CC3}" created="2023-07-27T20:34:49.963">
    <pc:sldMkLst xmlns:pc="http://schemas.microsoft.com/office/powerpoint/2013/main/command">
      <pc:docMk/>
      <pc:sldMk cId="3052427695" sldId="1085"/>
    </pc:sldMkLst>
    <p188:txBody>
      <a:bodyPr/>
      <a:lstStyle/>
      <a:p>
        <a:r>
          <a:rPr lang="en-US"/>
          <a:t>13</a:t>
        </a:r>
      </a:p>
    </p188:txBody>
  </p188:cm>
</p188:cmLst>
</file>

<file path=ppt/comments/modernComment_463_BD0668E5.xml><?xml version="1.0" encoding="utf-8"?>
<p188:cmLst xmlns:a="http://schemas.openxmlformats.org/drawingml/2006/main" xmlns:r="http://schemas.openxmlformats.org/officeDocument/2006/relationships" xmlns:p188="http://schemas.microsoft.com/office/powerpoint/2018/8/main">
  <p188:cm id="{E7FE2CFC-5CD9-46CE-8867-37C1F4A82EDE}" authorId="{10344512-3803-5544-95F9-3FF1D2B69CC3}" created="2023-07-27T20:33:06.568">
    <pc:sldMkLst xmlns:pc="http://schemas.microsoft.com/office/powerpoint/2013/main/command">
      <pc:docMk/>
      <pc:sldMk cId="3171313893" sldId="1123"/>
    </pc:sldMkLst>
    <p188:txBody>
      <a:bodyPr/>
      <a:lstStyle/>
      <a:p>
        <a:r>
          <a:rPr lang="en-US"/>
          <a:t>8</a:t>
        </a:r>
      </a:p>
    </p188:txBody>
  </p188:cm>
</p188:cmLst>
</file>

<file path=ppt/comments/modernComment_483_54806282.xml><?xml version="1.0" encoding="utf-8"?>
<p188:cmLst xmlns:a="http://schemas.openxmlformats.org/drawingml/2006/main" xmlns:r="http://schemas.openxmlformats.org/officeDocument/2006/relationships" xmlns:p188="http://schemas.microsoft.com/office/powerpoint/2018/8/main">
  <p188:cm id="{0647015C-F464-49DC-B230-B744ABAB3431}" authorId="{10344512-3803-5544-95F9-3FF1D2B69CC3}" created="2023-07-27T20:33:16.773">
    <pc:sldMkLst xmlns:pc="http://schemas.microsoft.com/office/powerpoint/2013/main/command">
      <pc:docMk/>
      <pc:sldMk cId="1417699970" sldId="1155"/>
    </pc:sldMkLst>
    <p188:txBody>
      <a:bodyPr/>
      <a:lstStyle/>
      <a:p>
        <a:r>
          <a:rPr lang="en-US"/>
          <a:t>9</a:t>
        </a:r>
      </a:p>
    </p188:txBody>
  </p188:cm>
</p188:cmLst>
</file>

<file path=ppt/comments/modernComment_494_A9762163.xml><?xml version="1.0" encoding="utf-8"?>
<p188:cmLst xmlns:a="http://schemas.openxmlformats.org/drawingml/2006/main" xmlns:r="http://schemas.openxmlformats.org/officeDocument/2006/relationships" xmlns:p188="http://schemas.microsoft.com/office/powerpoint/2018/8/main">
  <p188:cm id="{ED296231-C2C0-4E72-A048-B8357C8FB988}" authorId="{10344512-3803-5544-95F9-3FF1D2B69CC3}" created="2023-07-27T20:33:32.205">
    <pc:sldMkLst xmlns:pc="http://schemas.microsoft.com/office/powerpoint/2013/main/command">
      <pc:docMk/>
      <pc:sldMk cId="2843091299" sldId="1172"/>
    </pc:sldMkLst>
    <p188:txBody>
      <a:bodyPr/>
      <a:lstStyle/>
      <a:p>
        <a:r>
          <a:rPr lang="en-US"/>
          <a:t>10</a:t>
        </a:r>
      </a:p>
    </p188:txBody>
  </p188:cm>
</p188:cmLst>
</file>

<file path=ppt/comments/modernComment_49A_6A86BD33.xml><?xml version="1.0" encoding="utf-8"?>
<p188:cmLst xmlns:a="http://schemas.openxmlformats.org/drawingml/2006/main" xmlns:r="http://schemas.openxmlformats.org/officeDocument/2006/relationships" xmlns:p188="http://schemas.microsoft.com/office/powerpoint/2018/8/main">
  <p188:cm id="{8C6C077F-2BD8-442F-A21F-C22EC27A99BE}" authorId="{10344512-3803-5544-95F9-3FF1D2B69CC3}" created="2023-07-27T20:02:50.408">
    <pc:sldMkLst xmlns:pc="http://schemas.microsoft.com/office/powerpoint/2013/main/command">
      <pc:docMk/>
      <pc:sldMk cId="1787215155" sldId="1178"/>
    </pc:sldMkLst>
    <p188:txBody>
      <a:bodyPr/>
      <a:lstStyle/>
      <a:p>
        <a:r>
          <a:rPr lang="en-US"/>
          <a:t>4 - from matlab</a:t>
        </a:r>
      </a:p>
    </p188:txBody>
  </p188:cm>
</p188:cmLst>
</file>

<file path=ppt/comments/modernComment_49B_921E877B.xml><?xml version="1.0" encoding="utf-8"?>
<p188:cmLst xmlns:a="http://schemas.openxmlformats.org/drawingml/2006/main" xmlns:r="http://schemas.openxmlformats.org/officeDocument/2006/relationships" xmlns:p188="http://schemas.microsoft.com/office/powerpoint/2018/8/main">
  <p188:cm id="{D84BFA96-731A-46A8-B8A0-8F742BDD236E}" authorId="{10344512-3803-5544-95F9-3FF1D2B69CC3}" created="2023-07-27T20:03:03.876">
    <pc:sldMkLst xmlns:pc="http://schemas.microsoft.com/office/powerpoint/2013/main/command">
      <pc:docMk/>
      <pc:sldMk cId="2451474299" sldId="1179"/>
    </pc:sldMkLst>
    <p188:txBody>
      <a:bodyPr/>
      <a:lstStyle/>
      <a:p>
        <a:r>
          <a:rPr lang="en-US"/>
          <a:t>5 - from matlab</a:t>
        </a:r>
      </a:p>
    </p188:txBody>
  </p188:cm>
</p188:cmLst>
</file>

<file path=ppt/comments/modernComment_4AC_D6C65391.xml><?xml version="1.0" encoding="utf-8"?>
<p188:cmLst xmlns:a="http://schemas.openxmlformats.org/drawingml/2006/main" xmlns:r="http://schemas.openxmlformats.org/officeDocument/2006/relationships" xmlns:p188="http://schemas.microsoft.com/office/powerpoint/2018/8/main">
  <p188:cm id="{20A5C0DA-B5A5-4E3F-AAF1-63D26B84DB14}" authorId="{10344512-3803-5544-95F9-3FF1D2B69CC3}" created="2023-07-27T20:01:26.260">
    <pc:sldMkLst xmlns:pc="http://schemas.microsoft.com/office/powerpoint/2013/main/command">
      <pc:docMk/>
      <pc:sldMk cId="3603321745" sldId="1196"/>
    </pc:sldMkLst>
    <p188:txBody>
      <a:bodyPr/>
      <a:lstStyle/>
      <a:p>
        <a:r>
          <a:rPr lang="en-US"/>
          <a:t>1</a:t>
        </a:r>
      </a:p>
    </p188:txBody>
  </p188:cm>
</p188:cmLst>
</file>

<file path=ppt/comments/modernComment_4B1_DB9E113A.xml><?xml version="1.0" encoding="utf-8"?>
<p188:cmLst xmlns:a="http://schemas.openxmlformats.org/drawingml/2006/main" xmlns:r="http://schemas.openxmlformats.org/officeDocument/2006/relationships" xmlns:p188="http://schemas.microsoft.com/office/powerpoint/2018/8/main">
  <p188:cm id="{E107E3DE-9BB7-4934-9D8B-8CAD822630DE}" authorId="{10344512-3803-5544-95F9-3FF1D2B69CC3}" created="2023-07-27T20:02:12.184">
    <pc:sldMkLst xmlns:pc="http://schemas.microsoft.com/office/powerpoint/2013/main/command">
      <pc:docMk/>
      <pc:sldMk cId="3684569402" sldId="1201"/>
    </pc:sldMkLst>
    <p188:txBody>
      <a:bodyPr/>
      <a:lstStyle/>
      <a:p>
        <a:r>
          <a:rPr lang="en-US"/>
          <a:t>2</a:t>
        </a:r>
      </a:p>
    </p188:txBody>
  </p188:cm>
</p188:cmLst>
</file>

<file path=ppt/comments/modernComment_4B2_B1BCDE02.xml><?xml version="1.0" encoding="utf-8"?>
<p188:cmLst xmlns:a="http://schemas.openxmlformats.org/drawingml/2006/main" xmlns:r="http://schemas.openxmlformats.org/officeDocument/2006/relationships" xmlns:p188="http://schemas.microsoft.com/office/powerpoint/2018/8/main">
  <p188:cm id="{88FDA76B-6EDE-47B3-89D2-3A6FEBEBD10E}" authorId="{10344512-3803-5544-95F9-3FF1D2B69CC3}" created="2023-07-27T20:02:15.510">
    <pc:sldMkLst xmlns:pc="http://schemas.microsoft.com/office/powerpoint/2013/main/command">
      <pc:docMk/>
      <pc:sldMk cId="2981944834" sldId="1202"/>
    </pc:sldMkLst>
    <p188:txBody>
      <a:bodyPr/>
      <a:lstStyle/>
      <a:p>
        <a:r>
          <a:rPr lang="en-US"/>
          <a:t>3</a:t>
        </a:r>
      </a:p>
    </p188:txBody>
  </p188:cm>
</p188:cmLst>
</file>

<file path=ppt/comments/modernComment_4C0_EBC56541.xml><?xml version="1.0" encoding="utf-8"?>
<p188:cmLst xmlns:a="http://schemas.openxmlformats.org/drawingml/2006/main" xmlns:r="http://schemas.openxmlformats.org/officeDocument/2006/relationships" xmlns:p188="http://schemas.microsoft.com/office/powerpoint/2018/8/main">
  <p188:cm id="{050599B5-2094-48E8-A83B-CE59546C8DFC}" authorId="{10344512-3803-5544-95F9-3FF1D2B69CC3}" created="2023-07-27T20:03:16.398">
    <pc:sldMkLst xmlns:pc="http://schemas.microsoft.com/office/powerpoint/2013/main/command">
      <pc:docMk/>
      <pc:sldMk cId="3955582273" sldId="1216"/>
    </pc:sldMkLst>
    <p188:txBody>
      <a:bodyPr/>
      <a:lstStyle/>
      <a:p>
        <a:r>
          <a:rPr lang="en-US"/>
          <a:t>6</a:t>
        </a:r>
      </a:p>
    </p188:txBody>
  </p188:cm>
</p188:cmLst>
</file>

<file path=ppt/comments/modernComment_4C5_69F0F926.xml><?xml version="1.0" encoding="utf-8"?>
<p188:cmLst xmlns:a="http://schemas.openxmlformats.org/drawingml/2006/main" xmlns:r="http://schemas.openxmlformats.org/officeDocument/2006/relationships" xmlns:p188="http://schemas.microsoft.com/office/powerpoint/2018/8/main">
  <p188:cm id="{85479E9E-5419-41D4-8F81-D2A239C9FC19}" authorId="{10344512-3803-5544-95F9-3FF1D2B69CC3}" created="2023-07-27T20:03:46.562">
    <pc:sldMkLst xmlns:pc="http://schemas.microsoft.com/office/powerpoint/2013/main/command">
      <pc:docMk/>
      <pc:sldMk cId="1777400102" sldId="1221"/>
    </pc:sldMkLst>
    <p188:txBody>
      <a:bodyPr/>
      <a:lstStyle/>
      <a:p>
        <a:r>
          <a:rPr lang="en-US"/>
          <a:t>7</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2C9F3-40E5-42FF-939F-74351AC3308C}" type="datetimeFigureOut">
              <a:rPr lang="en-US" smtClean="0"/>
              <a:t>14-Dec-23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EE834-21A7-4B8A-B45A-3752F39F4747}" type="slidenum">
              <a:rPr lang="en-US" smtClean="0"/>
              <a:t>‹#›</a:t>
            </a:fld>
            <a:endParaRPr lang="en-US"/>
          </a:p>
        </p:txBody>
      </p:sp>
    </p:spTree>
    <p:extLst>
      <p:ext uri="{BB962C8B-B14F-4D97-AF65-F5344CB8AC3E}">
        <p14:creationId xmlns:p14="http://schemas.microsoft.com/office/powerpoint/2010/main" val="148139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3</a:t>
            </a:fld>
            <a:endParaRPr lang="en-US"/>
          </a:p>
        </p:txBody>
      </p:sp>
    </p:spTree>
    <p:extLst>
      <p:ext uri="{BB962C8B-B14F-4D97-AF65-F5344CB8AC3E}">
        <p14:creationId xmlns:p14="http://schemas.microsoft.com/office/powerpoint/2010/main" val="3919923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Intersection checking from ray to triangle</a:t>
            </a:r>
          </a:p>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22</a:t>
            </a:fld>
            <a:endParaRPr lang="en-US"/>
          </a:p>
        </p:txBody>
      </p:sp>
    </p:spTree>
    <p:extLst>
      <p:ext uri="{BB962C8B-B14F-4D97-AF65-F5344CB8AC3E}">
        <p14:creationId xmlns:p14="http://schemas.microsoft.com/office/powerpoint/2010/main" val="16288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5FDDD2-7D0B-4F28-9387-03082E62BAE2}" type="slidenum">
              <a:rPr lang="en-US" smtClean="0"/>
              <a:t>23</a:t>
            </a:fld>
            <a:endParaRPr lang="en-US"/>
          </a:p>
        </p:txBody>
      </p:sp>
    </p:spTree>
    <p:extLst>
      <p:ext uri="{BB962C8B-B14F-4D97-AF65-F5344CB8AC3E}">
        <p14:creationId xmlns:p14="http://schemas.microsoft.com/office/powerpoint/2010/main" val="336262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78</a:t>
            </a:fld>
            <a:endParaRPr lang="en-US"/>
          </a:p>
        </p:txBody>
      </p:sp>
    </p:spTree>
    <p:extLst>
      <p:ext uri="{BB962C8B-B14F-4D97-AF65-F5344CB8AC3E}">
        <p14:creationId xmlns:p14="http://schemas.microsoft.com/office/powerpoint/2010/main" val="21452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First route</a:t>
            </a:r>
          </a:p>
          <a:p>
            <a:r>
              <a:rPr lang="en-US" dirty="0"/>
              <a:t>route =</a:t>
            </a:r>
          </a:p>
          <a:p>
            <a:endParaRPr lang="en-US" dirty="0"/>
          </a:p>
          <a:p>
            <a:r>
              <a:rPr lang="en-US" dirty="0"/>
              <a:t>         0    0.5000         0  937.0000</a:t>
            </a:r>
          </a:p>
          <a:p>
            <a:r>
              <a:rPr lang="en-US" dirty="0"/>
              <a:t>    0.1521    0.3125    3.0000  616.0000</a:t>
            </a:r>
          </a:p>
          <a:p>
            <a:r>
              <a:rPr lang="en-US" dirty="0"/>
              <a:t>    1.0000    0.3200   12.0000  942.0000</a:t>
            </a:r>
          </a:p>
          <a:p>
            <a:r>
              <a:rPr lang="en-US" dirty="0"/>
              <a:t>Second route</a:t>
            </a:r>
          </a:p>
          <a:p>
            <a:r>
              <a:rPr lang="en-US" dirty="0"/>
              <a:t>route =</a:t>
            </a:r>
          </a:p>
          <a:p>
            <a:endParaRPr lang="en-US" dirty="0"/>
          </a:p>
          <a:p>
            <a:r>
              <a:rPr lang="en-US" dirty="0"/>
              <a:t>         0    0.5000         0  937.0000</a:t>
            </a:r>
          </a:p>
          <a:p>
            <a:r>
              <a:rPr lang="en-US" dirty="0"/>
              <a:t>    0.0715    0.7564    3.0000  764.0000</a:t>
            </a:r>
          </a:p>
          <a:p>
            <a:r>
              <a:rPr lang="en-US" dirty="0"/>
              <a:t>    1.0000    0.3200   12.0000  942.0000</a:t>
            </a:r>
          </a:p>
          <a:p>
            <a:endParaRPr lang="en-US" dirty="0"/>
          </a:p>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79</a:t>
            </a:fld>
            <a:endParaRPr lang="en-US"/>
          </a:p>
        </p:txBody>
      </p:sp>
    </p:spTree>
    <p:extLst>
      <p:ext uri="{BB962C8B-B14F-4D97-AF65-F5344CB8AC3E}">
        <p14:creationId xmlns:p14="http://schemas.microsoft.com/office/powerpoint/2010/main" val="152159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These times are from a 3 polytope field with dt = 1.  Multi polytope field shown before was 20 polys with dt = 3 and 900 nodes.  That takes ~150s.  However, doubling dt gives an 8x reduction in time because of cubic scaling on long pole thus giving 18 s.  All of this is before any optimization and is all in Matlab.</a:t>
            </a:r>
          </a:p>
        </p:txBody>
      </p:sp>
      <p:sp>
        <p:nvSpPr>
          <p:cNvPr id="4" name="Slide Number Placeholder 3"/>
          <p:cNvSpPr>
            <a:spLocks noGrp="1"/>
          </p:cNvSpPr>
          <p:nvPr>
            <p:ph type="sldNum" sz="quarter" idx="5"/>
          </p:nvPr>
        </p:nvSpPr>
        <p:spPr/>
        <p:txBody>
          <a:bodyPr/>
          <a:lstStyle/>
          <a:p>
            <a:fld id="{645FDDD2-7D0B-4F28-9387-03082E62BAE2}" type="slidenum">
              <a:rPr lang="en-US" smtClean="0"/>
              <a:t>87</a:t>
            </a:fld>
            <a:endParaRPr lang="en-US"/>
          </a:p>
        </p:txBody>
      </p:sp>
    </p:spTree>
    <p:extLst>
      <p:ext uri="{BB962C8B-B14F-4D97-AF65-F5344CB8AC3E}">
        <p14:creationId xmlns:p14="http://schemas.microsoft.com/office/powerpoint/2010/main" val="202180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2EE834-21A7-4B8A-B45A-3752F39F4747}" type="slidenum">
              <a:rPr lang="en-US" smtClean="0"/>
              <a:t>109</a:t>
            </a:fld>
            <a:endParaRPr lang="en-US"/>
          </a:p>
        </p:txBody>
      </p:sp>
    </p:spTree>
    <p:extLst>
      <p:ext uri="{BB962C8B-B14F-4D97-AF65-F5344CB8AC3E}">
        <p14:creationId xmlns:p14="http://schemas.microsoft.com/office/powerpoint/2010/main" val="416399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29BE-AF36-FAAB-1A46-6E660BE63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5815B9-9070-2D34-2E8F-9433460A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B67708-9988-CAC4-4251-AB045EFC9CEF}"/>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55EA02AA-A0B4-B554-CCEB-38EC9785F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691A7-2414-E188-39F8-E4B02C9CB8D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165659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7938-FA4F-8C01-E6C4-6762B14A5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7A556E-0DAE-31B2-7141-FD22A9A9B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54F9E-B603-28C0-25AF-C04F66252884}"/>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257DD85D-417C-82FD-CB9C-274CB3884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94EFB-1CB3-F34A-A35E-6740B47B8C8F}"/>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18698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7DE85-80CB-0C25-8F93-82D1CBA536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712F1-F065-5755-28D3-A054559E7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08ED8-9F0D-DC34-BAB6-848D1A5BAC70}"/>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E4B51679-E06B-779D-F8B9-5C39C54D5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E1B00-7248-7947-C71A-8E8B67752915}"/>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49104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D09-2DE9-2078-620B-61E2485F3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648188-09F1-1A8F-CE31-78B370A4A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A9F16-426B-E6FA-0E96-1EE7BB8F612C}"/>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A447AEEA-361F-E3DC-32E9-3FF7F5683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C0144-9105-60FE-9D5E-270F300B2E7B}"/>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3604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AE57-EEE2-5F83-8EEE-DD46B1FDC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84D99A-10F2-D006-7968-336930858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6A639D-5196-44A7-19D5-B40E467D293E}"/>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15CF0CB5-44B8-D906-71F2-E7D86640F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14677-904C-513E-95B5-C34170E386E6}"/>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63884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FE3F-880E-1B2C-BDE4-0E84B1174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67C40-678C-04D1-C59A-4495DB4D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BF0D20-BFBF-4706-0548-8CF983191E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78A447-11C0-1347-2413-98E4519F62EB}"/>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6" name="Footer Placeholder 5">
            <a:extLst>
              <a:ext uri="{FF2B5EF4-FFF2-40B4-BE49-F238E27FC236}">
                <a16:creationId xmlns:a16="http://schemas.microsoft.com/office/drawing/2014/main" id="{37E2192A-6E6B-F3FA-D829-C212F0E3C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C1997-7FE5-B41E-0C85-B69B09BD36D3}"/>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1551379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8D18-36F9-F5AE-D8C7-8037D9413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C4F6E9-15A3-D3C4-81B2-88084CA39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9F80E6-BCCF-4D96-EF21-A227484C0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854B45-C8BB-6160-53C9-D373FA6AA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9ECD1-6DFB-2763-2754-353985E2B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5BF6-AD0A-47E5-447E-4CEF1FBBB290}"/>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8" name="Footer Placeholder 7">
            <a:extLst>
              <a:ext uri="{FF2B5EF4-FFF2-40B4-BE49-F238E27FC236}">
                <a16:creationId xmlns:a16="http://schemas.microsoft.com/office/drawing/2014/main" id="{91517A43-F2DC-2181-5481-15B8ADB0F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C2FF4E-D388-9836-D44C-646FA11DAA02}"/>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59197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6AFD3-D2C8-3164-8C85-07E16EDCB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D14C67-4343-8D46-8BBC-343C34333930}"/>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4" name="Footer Placeholder 3">
            <a:extLst>
              <a:ext uri="{FF2B5EF4-FFF2-40B4-BE49-F238E27FC236}">
                <a16:creationId xmlns:a16="http://schemas.microsoft.com/office/drawing/2014/main" id="{38E4A679-06E0-C535-BF70-29C174FC5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50286D-2DB7-F34F-BFDF-23306E627AC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424195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E2B80-19CE-2ED9-62D5-A0737762D6D3}"/>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3" name="Footer Placeholder 2">
            <a:extLst>
              <a:ext uri="{FF2B5EF4-FFF2-40B4-BE49-F238E27FC236}">
                <a16:creationId xmlns:a16="http://schemas.microsoft.com/office/drawing/2014/main" id="{B14FB461-9ED7-92E6-5929-0538FD969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B4E19A-B72C-83FC-6D5F-A1C1E56DB740}"/>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60544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2F60-9318-E563-24FC-38E2F37FC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E0BCB1-903D-A3D0-CEC6-6932B30BD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92568C-6298-7D82-836F-FE2411A51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20BDA-9933-079D-435A-D784F92AE2AE}"/>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6" name="Footer Placeholder 5">
            <a:extLst>
              <a:ext uri="{FF2B5EF4-FFF2-40B4-BE49-F238E27FC236}">
                <a16:creationId xmlns:a16="http://schemas.microsoft.com/office/drawing/2014/main" id="{FA6D81C9-78DC-5DDA-729B-FA6207762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DDB9F-B2A4-694F-8A4E-7F7FB5D3AAD7}"/>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274250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D2D3-BC24-B581-AB94-F18E090A3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BE47F-57F7-BD3C-B446-E94F0B5EA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3E295-9655-E2B3-0173-A55B748A6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A1349-B585-57D8-B852-0F8906EE3CB5}"/>
              </a:ext>
            </a:extLst>
          </p:cNvPr>
          <p:cNvSpPr>
            <a:spLocks noGrp="1"/>
          </p:cNvSpPr>
          <p:nvPr>
            <p:ph type="dt" sz="half" idx="10"/>
          </p:nvPr>
        </p:nvSpPr>
        <p:spPr/>
        <p:txBody>
          <a:bodyPr/>
          <a:lstStyle/>
          <a:p>
            <a:fld id="{66E601EE-70D4-4F12-97CE-BCA930FFB34B}" type="datetimeFigureOut">
              <a:rPr lang="en-US" smtClean="0"/>
              <a:t>14-Dec-23</a:t>
            </a:fld>
            <a:endParaRPr lang="en-US"/>
          </a:p>
        </p:txBody>
      </p:sp>
      <p:sp>
        <p:nvSpPr>
          <p:cNvPr id="6" name="Footer Placeholder 5">
            <a:extLst>
              <a:ext uri="{FF2B5EF4-FFF2-40B4-BE49-F238E27FC236}">
                <a16:creationId xmlns:a16="http://schemas.microsoft.com/office/drawing/2014/main" id="{C3765B6B-3742-6278-2634-7F14C68F9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0ED5F-9CFD-7654-3D95-9EE539F4EC5A}"/>
              </a:ext>
            </a:extLst>
          </p:cNvPr>
          <p:cNvSpPr>
            <a:spLocks noGrp="1"/>
          </p:cNvSpPr>
          <p:nvPr>
            <p:ph type="sldNum" sz="quarter" idx="12"/>
          </p:nvPr>
        </p:nvSpPr>
        <p:spPr/>
        <p:txBody>
          <a:bodyPr/>
          <a:lstStyle/>
          <a:p>
            <a:fld id="{854AA15A-F346-4327-9147-65B9AE406DF9}" type="slidenum">
              <a:rPr lang="en-US" smtClean="0"/>
              <a:t>‹#›</a:t>
            </a:fld>
            <a:endParaRPr lang="en-US"/>
          </a:p>
        </p:txBody>
      </p:sp>
    </p:spTree>
    <p:extLst>
      <p:ext uri="{BB962C8B-B14F-4D97-AF65-F5344CB8AC3E}">
        <p14:creationId xmlns:p14="http://schemas.microsoft.com/office/powerpoint/2010/main" val="30103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A7BA3C-4EE2-4CC9-8381-6D34CC5F3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24248A-E1F7-C26F-6CA9-815E5B46B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C5AA9-65AA-25E5-3E6F-334B432C9C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601EE-70D4-4F12-97CE-BCA930FFB34B}" type="datetimeFigureOut">
              <a:rPr lang="en-US" smtClean="0"/>
              <a:t>14-Dec-23</a:t>
            </a:fld>
            <a:endParaRPr lang="en-US"/>
          </a:p>
        </p:txBody>
      </p:sp>
      <p:sp>
        <p:nvSpPr>
          <p:cNvPr id="5" name="Footer Placeholder 4">
            <a:extLst>
              <a:ext uri="{FF2B5EF4-FFF2-40B4-BE49-F238E27FC236}">
                <a16:creationId xmlns:a16="http://schemas.microsoft.com/office/drawing/2014/main" id="{4D4AD4DA-6661-C258-644F-02DC8D36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D676DB-1FA5-6375-4AC5-41A3B6F57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AA15A-F346-4327-9147-65B9AE406DF9}" type="slidenum">
              <a:rPr lang="en-US" smtClean="0"/>
              <a:t>‹#›</a:t>
            </a:fld>
            <a:endParaRPr lang="en-US"/>
          </a:p>
        </p:txBody>
      </p:sp>
      <p:sp>
        <p:nvSpPr>
          <p:cNvPr id="7" name="hc"/>
          <p:cNvSpPr txBox="1"/>
          <p:nvPr userDrawn="1"/>
        </p:nvSpPr>
        <p:spPr>
          <a:xfrm>
            <a:off x="0" y="0"/>
            <a:ext cx="12192000" cy="369332"/>
          </a:xfrm>
          <a:prstGeom prst="rect">
            <a:avLst/>
          </a:prstGeom>
          <a:noFill/>
        </p:spPr>
        <p:txBody>
          <a:bodyPr vert="horz" rtlCol="0">
            <a:spAutoFit/>
          </a:bodyPr>
          <a:lstStyle/>
          <a:p>
            <a:endParaRPr lang="en-US">
              <a:solidFill>
                <a:schemeClr val="tx1"/>
              </a:solidFill>
            </a:endParaRPr>
          </a:p>
        </p:txBody>
      </p:sp>
      <p:sp>
        <p:nvSpPr>
          <p:cNvPr id="8" name="fc"/>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val="256953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microsoft.com/office/2018/10/relationships/comments" Target="../comments/modernComment_43D_B5F059AF.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gif"/><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9.gif"/><Relationship Id="rId2" Type="http://schemas.openxmlformats.org/officeDocument/2006/relationships/image" Target="../media/image102.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16.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4AC_D6C653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4B1_DB9E113A.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microsoft.com/office/2018/10/relationships/comments" Target="../comments/modernComment_4B2_B1BCDE0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49A_6A86BD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18/10/relationships/comments" Target="../comments/modernComment_49B_921E877B.xml"/><Relationship Id="rId4" Type="http://schemas.openxmlformats.org/officeDocument/2006/relationships/image" Target="../media/image13.sv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gif"/><Relationship Id="rId7" Type="http://schemas.openxmlformats.org/officeDocument/2006/relationships/image" Target="../media/image29.gif"/><Relationship Id="rId2" Type="http://schemas.openxmlformats.org/officeDocument/2006/relationships/image" Target="../media/image24.gif"/><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6.gif"/></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gif"/><Relationship Id="rId7" Type="http://schemas.openxmlformats.org/officeDocument/2006/relationships/image" Target="../media/image36.gif"/><Relationship Id="rId2" Type="http://schemas.openxmlformats.org/officeDocument/2006/relationships/image" Target="../media/image24.gif"/><Relationship Id="rId1" Type="http://schemas.openxmlformats.org/officeDocument/2006/relationships/slideLayout" Target="../slideLayouts/slideLayout2.xml"/><Relationship Id="rId6" Type="http://schemas.openxmlformats.org/officeDocument/2006/relationships/image" Target="../media/image35.gif"/><Relationship Id="rId5" Type="http://schemas.openxmlformats.org/officeDocument/2006/relationships/image" Target="../media/image34.gif"/><Relationship Id="rId4" Type="http://schemas.openxmlformats.org/officeDocument/2006/relationships/image" Target="../media/image33.gif"/></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gif"/><Relationship Id="rId4" Type="http://schemas.openxmlformats.org/officeDocument/2006/relationships/image" Target="../media/image4.gif"/></Relationships>
</file>

<file path=ppt/slides/_rels/slide50.xml.rels><?xml version="1.0" encoding="UTF-8" standalone="yes"?>
<Relationships xmlns="http://schemas.openxmlformats.org/package/2006/relationships"><Relationship Id="rId3" Type="http://schemas.openxmlformats.org/officeDocument/2006/relationships/image" Target="../media/image39.gif"/><Relationship Id="rId7" Type="http://schemas.openxmlformats.org/officeDocument/2006/relationships/image" Target="../media/image43.gif"/><Relationship Id="rId2" Type="http://schemas.openxmlformats.org/officeDocument/2006/relationships/image" Target="../media/image24.gif"/><Relationship Id="rId1" Type="http://schemas.openxmlformats.org/officeDocument/2006/relationships/slideLayout" Target="../slideLayouts/slideLayout2.xml"/><Relationship Id="rId6" Type="http://schemas.openxmlformats.org/officeDocument/2006/relationships/image" Target="../media/image42.gif"/><Relationship Id="rId5" Type="http://schemas.openxmlformats.org/officeDocument/2006/relationships/image" Target="../media/image41.gif"/><Relationship Id="rId4" Type="http://schemas.openxmlformats.org/officeDocument/2006/relationships/image" Target="../media/image40.gif"/></Relationships>
</file>

<file path=ppt/slides/_rels/slide51.xml.rels><?xml version="1.0" encoding="UTF-8" standalone="yes"?>
<Relationships xmlns="http://schemas.openxmlformats.org/package/2006/relationships"><Relationship Id="rId8" Type="http://schemas.microsoft.com/office/2018/10/relationships/comments" Target="../comments/modernComment_4C0_EBC56541.xml"/><Relationship Id="rId3" Type="http://schemas.openxmlformats.org/officeDocument/2006/relationships/image" Target="../media/image30.gif"/><Relationship Id="rId7" Type="http://schemas.openxmlformats.org/officeDocument/2006/relationships/image" Target="../media/image31.png"/><Relationship Id="rId2" Type="http://schemas.openxmlformats.org/officeDocument/2006/relationships/image" Target="../media/image22.gif"/><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8.png"/><Relationship Id="rId4" Type="http://schemas.openxmlformats.org/officeDocument/2006/relationships/image" Target="../media/image37.gif"/></Relationships>
</file>

<file path=ppt/slides/_rels/slide52.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gif"/><Relationship Id="rId7" Type="http://schemas.openxmlformats.org/officeDocument/2006/relationships/image" Target="../media/image51.gif"/><Relationship Id="rId2" Type="http://schemas.openxmlformats.org/officeDocument/2006/relationships/image" Target="../media/image46.gif"/><Relationship Id="rId1" Type="http://schemas.openxmlformats.org/officeDocument/2006/relationships/slideLayout" Target="../slideLayouts/slideLayout2.xml"/><Relationship Id="rId6" Type="http://schemas.openxmlformats.org/officeDocument/2006/relationships/image" Target="../media/image50.gif"/><Relationship Id="rId5" Type="http://schemas.openxmlformats.org/officeDocument/2006/relationships/image" Target="../media/image49.gif"/><Relationship Id="rId4" Type="http://schemas.openxmlformats.org/officeDocument/2006/relationships/image" Target="../media/image48.gif"/></Relationships>
</file>

<file path=ppt/slides/_rels/slide55.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gif"/><Relationship Id="rId7" Type="http://schemas.openxmlformats.org/officeDocument/2006/relationships/image" Target="../media/image59.gif"/><Relationship Id="rId2" Type="http://schemas.openxmlformats.org/officeDocument/2006/relationships/image" Target="../media/image54.gif"/><Relationship Id="rId1" Type="http://schemas.openxmlformats.org/officeDocument/2006/relationships/slideLayout" Target="../slideLayouts/slideLayout2.xml"/><Relationship Id="rId6" Type="http://schemas.openxmlformats.org/officeDocument/2006/relationships/image" Target="../media/image58.gif"/><Relationship Id="rId5" Type="http://schemas.openxmlformats.org/officeDocument/2006/relationships/image" Target="../media/image57.gif"/><Relationship Id="rId4" Type="http://schemas.openxmlformats.org/officeDocument/2006/relationships/image" Target="../media/image56.gif"/></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microsoft.com/office/2018/10/relationships/comments" Target="../comments/modernComment_4C5_69F0F926.xml"/><Relationship Id="rId5" Type="http://schemas.openxmlformats.org/officeDocument/2006/relationships/image" Target="../media/image63.gif"/><Relationship Id="rId4" Type="http://schemas.openxmlformats.org/officeDocument/2006/relationships/image" Target="../media/image62.gif"/></Relationships>
</file>

<file path=ppt/slides/_rels/slide58.xml.rels><?xml version="1.0" encoding="UTF-8" standalone="yes"?>
<Relationships xmlns="http://schemas.openxmlformats.org/package/2006/relationships"><Relationship Id="rId3" Type="http://schemas.openxmlformats.org/officeDocument/2006/relationships/image" Target="../media/image65.gif"/><Relationship Id="rId7" Type="http://schemas.openxmlformats.org/officeDocument/2006/relationships/image" Target="../media/image69.gif"/><Relationship Id="rId2" Type="http://schemas.openxmlformats.org/officeDocument/2006/relationships/image" Target="../media/image64.gif"/><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gif"/><Relationship Id="rId4" Type="http://schemas.openxmlformats.org/officeDocument/2006/relationships/image" Target="../media/image66.gif"/></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62.gif"/><Relationship Id="rId4" Type="http://schemas.openxmlformats.org/officeDocument/2006/relationships/image" Target="../media/image7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4.gif"/><Relationship Id="rId7" Type="http://schemas.openxmlformats.org/officeDocument/2006/relationships/image" Target="../media/image66.gif"/><Relationship Id="rId2" Type="http://schemas.openxmlformats.org/officeDocument/2006/relationships/image" Target="../media/image73.gif"/><Relationship Id="rId1" Type="http://schemas.openxmlformats.org/officeDocument/2006/relationships/slideLayout" Target="../slideLayouts/slideLayout2.xml"/><Relationship Id="rId6" Type="http://schemas.openxmlformats.org/officeDocument/2006/relationships/image" Target="../media/image65.gif"/><Relationship Id="rId5" Type="http://schemas.openxmlformats.org/officeDocument/2006/relationships/image" Target="../media/image64.gif"/><Relationship Id="rId4" Type="http://schemas.openxmlformats.org/officeDocument/2006/relationships/image" Target="../media/image75.gif"/></Relationships>
</file>

<file path=ppt/slides/_rels/slide6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63.gif"/><Relationship Id="rId4" Type="http://schemas.openxmlformats.org/officeDocument/2006/relationships/image" Target="../media/image78.gif"/></Relationships>
</file>

<file path=ppt/slides/_rels/slide62.xml.rels><?xml version="1.0" encoding="UTF-8" standalone="yes"?>
<Relationships xmlns="http://schemas.openxmlformats.org/package/2006/relationships"><Relationship Id="rId3" Type="http://schemas.openxmlformats.org/officeDocument/2006/relationships/image" Target="../media/image80.gif"/><Relationship Id="rId7" Type="http://schemas.openxmlformats.org/officeDocument/2006/relationships/image" Target="../media/image69.gif"/><Relationship Id="rId2" Type="http://schemas.openxmlformats.org/officeDocument/2006/relationships/image" Target="../media/image79.gif"/><Relationship Id="rId1" Type="http://schemas.openxmlformats.org/officeDocument/2006/relationships/slideLayout" Target="../slideLayouts/slideLayout2.xml"/><Relationship Id="rId6" Type="http://schemas.openxmlformats.org/officeDocument/2006/relationships/image" Target="../media/image68.gif"/><Relationship Id="rId5" Type="http://schemas.openxmlformats.org/officeDocument/2006/relationships/image" Target="../media/image67.gif"/><Relationship Id="rId4" Type="http://schemas.openxmlformats.org/officeDocument/2006/relationships/image" Target="../media/image81.gi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0.png"/></Relationships>
</file>

<file path=ppt/slides/_rels/slide66.xml.rels><?xml version="1.0" encoding="UTF-8" standalone="yes"?>
<Relationships xmlns="http://schemas.openxmlformats.org/package/2006/relationships"><Relationship Id="rId2" Type="http://schemas.microsoft.com/office/2018/10/relationships/comments" Target="../comments/modernComment_463_BD0668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microsoft.com/office/2018/10/relationships/comments" Target="../comments/modernComment_483_5480628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gif"/><Relationship Id="rId1" Type="http://schemas.openxmlformats.org/officeDocument/2006/relationships/slideLayout" Target="../slideLayouts/slideLayout2.xml"/><Relationship Id="rId5" Type="http://schemas.openxmlformats.org/officeDocument/2006/relationships/image" Target="../media/image87.gif"/><Relationship Id="rId4" Type="http://schemas.openxmlformats.org/officeDocument/2006/relationships/image" Target="../media/image86.png"/></Relationships>
</file>

<file path=ppt/slides/_rels/slide7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gif"/><Relationship Id="rId1" Type="http://schemas.openxmlformats.org/officeDocument/2006/relationships/slideLayout" Target="../slideLayouts/slideLayout2.xml"/><Relationship Id="rId5" Type="http://schemas.openxmlformats.org/officeDocument/2006/relationships/image" Target="../media/image87.gif"/><Relationship Id="rId4" Type="http://schemas.openxmlformats.org/officeDocument/2006/relationships/image" Target="../media/image86.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gif"/><Relationship Id="rId1" Type="http://schemas.openxmlformats.org/officeDocument/2006/relationships/slideLayout" Target="../slideLayouts/slideLayout2.xml"/><Relationship Id="rId5" Type="http://schemas.openxmlformats.org/officeDocument/2006/relationships/image" Target="../media/image87.gif"/><Relationship Id="rId4" Type="http://schemas.openxmlformats.org/officeDocument/2006/relationships/image" Target="../media/image86.png"/></Relationships>
</file>

<file path=ppt/slides/_rels/slide81.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2.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emf"/><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84.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 Id="rId4" Type="http://schemas.microsoft.com/office/2018/10/relationships/comments" Target="../comments/modernComment_494_A976216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8/10/relationships/comments" Target="../comments/modernComment_430_D76D388A.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microsoft.com/office/2018/10/relationships/comments" Target="../comments/modernComment_432_574154B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08AD5-97BB-13E6-C699-A8F88FB61A31}"/>
              </a:ext>
            </a:extLst>
          </p:cNvPr>
          <p:cNvSpPr>
            <a:spLocks noGrp="1"/>
          </p:cNvSpPr>
          <p:nvPr>
            <p:ph type="ctrTitle"/>
          </p:nvPr>
        </p:nvSpPr>
        <p:spPr/>
        <p:txBody>
          <a:bodyPr/>
          <a:lstStyle/>
          <a:p>
            <a:r>
              <a:rPr lang="en-US" dirty="0"/>
              <a:t>3D Planning</a:t>
            </a:r>
          </a:p>
        </p:txBody>
      </p:sp>
      <p:sp>
        <p:nvSpPr>
          <p:cNvPr id="3" name="Subtitle 2">
            <a:extLst>
              <a:ext uri="{FF2B5EF4-FFF2-40B4-BE49-F238E27FC236}">
                <a16:creationId xmlns:a16="http://schemas.microsoft.com/office/drawing/2014/main" id="{13C1B5D3-8998-5008-E3D7-FFAD36BA51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554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To accommodate objects that change position in time, time-space can be employed.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10</a:t>
            </a:fld>
            <a:endParaRPr lang="en-US"/>
          </a:p>
        </p:txBody>
      </p: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spTree>
    <p:extLst>
      <p:ext uri="{BB962C8B-B14F-4D97-AF65-F5344CB8AC3E}">
        <p14:creationId xmlns:p14="http://schemas.microsoft.com/office/powerpoint/2010/main" val="706498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4258403"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If the line segments through the plane segments are restricted to starting and ending at vertices, the number of common vertices indicates the shortest path. </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100</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1956829" y="3512912"/>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088157" y="3505200"/>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9080" y="332249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76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927100" y="1097681"/>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Graphs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623866" y="1097681"/>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planes</a:t>
            </a:r>
          </a:p>
          <a:p>
            <a:endParaRPr lang="en-US" b="1" dirty="0"/>
          </a:p>
          <a:p>
            <a:endParaRPr lang="en-US" b="1" dirty="0"/>
          </a:p>
          <a:p>
            <a:endParaRPr lang="en-US" b="1" dirty="0"/>
          </a:p>
          <a:p>
            <a:endParaRPr lang="en-US" b="1" dirty="0"/>
          </a:p>
          <a:p>
            <a:endParaRPr lang="en-US" b="1" dirty="0"/>
          </a:p>
          <a:p>
            <a:endParaRPr lang="en-US" b="1"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13813" y="-487573"/>
            <a:ext cx="11376107" cy="1297952"/>
          </a:xfrm>
        </p:spPr>
        <p:txBody>
          <a:bodyPr>
            <a:normAutofit fontScale="90000"/>
          </a:bodyPr>
          <a:lstStyle/>
          <a:p>
            <a:r>
              <a:rPr lang="en-US" dirty="0"/>
              <a:t>Because of this, the plane segment visibility graph would yield the same path as the line segment visibility graph.</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101</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279284" y="205541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293899" y="1315152"/>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273" y="1423860"/>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223" y="1707795"/>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82584F29-EFEC-0017-F4E8-077027B0FD0F}"/>
              </a:ext>
            </a:extLst>
          </p:cNvPr>
          <p:cNvCxnSpPr>
            <a:cxnSpLocks/>
            <a:stCxn id="18" idx="2"/>
            <a:endCxn id="18" idx="0"/>
          </p:cNvCxnSpPr>
          <p:nvPr/>
        </p:nvCxnSpPr>
        <p:spPr>
          <a:xfrm flipV="1">
            <a:off x="2134728" y="2225099"/>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5C2E676-665E-15B7-8A62-CC4C8274A22C}"/>
              </a:ext>
            </a:extLst>
          </p:cNvPr>
          <p:cNvCxnSpPr>
            <a:cxnSpLocks/>
            <a:stCxn id="29" idx="4"/>
          </p:cNvCxnSpPr>
          <p:nvPr/>
        </p:nvCxnSpPr>
        <p:spPr>
          <a:xfrm flipH="1" flipV="1">
            <a:off x="3266056" y="2217387"/>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71F96FB-EEC4-87FB-F1CA-A6DB343F5BC6}"/>
              </a:ext>
            </a:extLst>
          </p:cNvPr>
          <p:cNvCxnSpPr>
            <a:cxnSpLocks/>
            <a:stCxn id="30" idx="2"/>
            <a:endCxn id="31" idx="4"/>
          </p:cNvCxnSpPr>
          <p:nvPr/>
        </p:nvCxnSpPr>
        <p:spPr>
          <a:xfrm>
            <a:off x="8368788" y="1746862"/>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2DC07-D9E8-9439-B30E-1B34D836BB44}"/>
              </a:ext>
            </a:extLst>
          </p:cNvPr>
          <p:cNvSpPr txBox="1"/>
          <p:nvPr/>
        </p:nvSpPr>
        <p:spPr>
          <a:xfrm>
            <a:off x="927100" y="3900097"/>
            <a:ext cx="4040433" cy="2308324"/>
          </a:xfrm>
          <a:prstGeom prst="rect">
            <a:avLst/>
          </a:prstGeom>
          <a:noFill/>
          <a:ln>
            <a:solidFill>
              <a:schemeClr val="accent1"/>
            </a:solidFill>
          </a:ln>
        </p:spPr>
        <p:txBody>
          <a:bodyPr wrap="square" rtlCol="0">
            <a:spAutoFit/>
          </a:bodyPr>
          <a:lstStyle/>
          <a:p>
            <a:r>
              <a:rPr lang="en-US" b="1" dirty="0"/>
              <a:t>1 common vertex,</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9" name="TextBox 8">
            <a:extLst>
              <a:ext uri="{FF2B5EF4-FFF2-40B4-BE49-F238E27FC236}">
                <a16:creationId xmlns:a16="http://schemas.microsoft.com/office/drawing/2014/main" id="{F3AE3A47-8F3C-BB3D-ACEB-D83904CEB001}"/>
              </a:ext>
            </a:extLst>
          </p:cNvPr>
          <p:cNvSpPr txBox="1"/>
          <p:nvPr/>
        </p:nvSpPr>
        <p:spPr>
          <a:xfrm>
            <a:off x="6623866" y="3900097"/>
            <a:ext cx="4258403" cy="2308324"/>
          </a:xfrm>
          <a:prstGeom prst="rect">
            <a:avLst/>
          </a:prstGeom>
          <a:noFill/>
          <a:ln>
            <a:solidFill>
              <a:schemeClr val="accent1"/>
            </a:solidFill>
          </a:ln>
        </p:spPr>
        <p:txBody>
          <a:bodyPr wrap="square" rtlCol="0">
            <a:spAutoFit/>
          </a:bodyPr>
          <a:lstStyle/>
          <a:p>
            <a:r>
              <a:rPr lang="en-US" b="1" dirty="0"/>
              <a:t>2 common vertices,</a:t>
            </a:r>
          </a:p>
          <a:p>
            <a:r>
              <a:rPr lang="en-US" b="1" dirty="0"/>
              <a:t>Graph formed by lines</a:t>
            </a:r>
          </a:p>
          <a:p>
            <a:endParaRPr lang="en-US" b="1" dirty="0"/>
          </a:p>
          <a:p>
            <a:endParaRPr lang="en-US" b="1" dirty="0"/>
          </a:p>
          <a:p>
            <a:endParaRPr lang="en-US" b="1" dirty="0"/>
          </a:p>
          <a:p>
            <a:endParaRPr lang="en-US" b="1" dirty="0"/>
          </a:p>
          <a:p>
            <a:endParaRPr lang="en-US" b="1" dirty="0"/>
          </a:p>
          <a:p>
            <a:endParaRPr lang="en-US" b="1" dirty="0"/>
          </a:p>
        </p:txBody>
      </p:sp>
      <p:sp>
        <p:nvSpPr>
          <p:cNvPr id="10" name="Isosceles Triangle 9">
            <a:extLst>
              <a:ext uri="{FF2B5EF4-FFF2-40B4-BE49-F238E27FC236}">
                <a16:creationId xmlns:a16="http://schemas.microsoft.com/office/drawing/2014/main" id="{78291E1D-8A47-B8D3-1655-CFE5A9F6B351}"/>
              </a:ext>
            </a:extLst>
          </p:cNvPr>
          <p:cNvSpPr/>
          <p:nvPr/>
        </p:nvSpPr>
        <p:spPr>
          <a:xfrm rot="2983558">
            <a:off x="2279284" y="4857831"/>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3B1F865-A9F9-C31B-A891-281D4A81C53E}"/>
              </a:ext>
            </a:extLst>
          </p:cNvPr>
          <p:cNvSpPr/>
          <p:nvPr/>
        </p:nvSpPr>
        <p:spPr>
          <a:xfrm rot="207760">
            <a:off x="3293899" y="4117568"/>
            <a:ext cx="1253633" cy="959868"/>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98EDD14-2986-E881-DDF0-C175E9B3BC5D}"/>
              </a:ext>
            </a:extLst>
          </p:cNvPr>
          <p:cNvSpPr/>
          <p:nvPr/>
        </p:nvSpPr>
        <p:spPr>
          <a:xfrm rot="3600000">
            <a:off x="8555273" y="4226276"/>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6FEC827-73FA-4AB3-C952-47CACA913326}"/>
              </a:ext>
            </a:extLst>
          </p:cNvPr>
          <p:cNvSpPr/>
          <p:nvPr/>
        </p:nvSpPr>
        <p:spPr>
          <a:xfrm rot="191891">
            <a:off x="9004223" y="4510211"/>
            <a:ext cx="1250280" cy="1152519"/>
          </a:xfrm>
          <a:prstGeom prst="triangl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2433D60-A63B-BEF2-53EC-536A50CDF403}"/>
              </a:ext>
            </a:extLst>
          </p:cNvPr>
          <p:cNvCxnSpPr>
            <a:cxnSpLocks/>
            <a:stCxn id="10" idx="2"/>
            <a:endCxn id="10" idx="0"/>
          </p:cNvCxnSpPr>
          <p:nvPr/>
        </p:nvCxnSpPr>
        <p:spPr>
          <a:xfrm flipV="1">
            <a:off x="2134728" y="5027515"/>
            <a:ext cx="1137544" cy="142264"/>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B07210-A7A5-AF7C-DC0C-178974A37E24}"/>
              </a:ext>
            </a:extLst>
          </p:cNvPr>
          <p:cNvCxnSpPr>
            <a:cxnSpLocks/>
            <a:stCxn id="11" idx="4"/>
          </p:cNvCxnSpPr>
          <p:nvPr/>
        </p:nvCxnSpPr>
        <p:spPr>
          <a:xfrm flipH="1" flipV="1">
            <a:off x="3266056" y="5019803"/>
            <a:ext cx="1251345" cy="94615"/>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5DCCAB-6370-A8FD-6FAC-5DA4651308DB}"/>
              </a:ext>
            </a:extLst>
          </p:cNvPr>
          <p:cNvCxnSpPr>
            <a:cxnSpLocks/>
            <a:stCxn id="12" idx="2"/>
            <a:endCxn id="13" idx="4"/>
          </p:cNvCxnSpPr>
          <p:nvPr/>
        </p:nvCxnSpPr>
        <p:spPr>
          <a:xfrm>
            <a:off x="8368788" y="4549278"/>
            <a:ext cx="1852592" cy="1147431"/>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427695"/>
      </p:ext>
    </p:extLst>
  </p:cSld>
  <p:clrMapOvr>
    <a:masterClrMapping/>
  </p:clrMapOvr>
  <p:extLst>
    <p:ext uri="{6950BFC3-D8DA-4A85-94F7-54DA5524770B}">
      <p188:commentRel xmlns:p188="http://schemas.microsoft.com/office/powerpoint/2018/8/main" xmlns="" r:id="rId2"/>
    </p:ext>
  </p:extLs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7381-BB9D-BF83-9F54-F2C06FA17E0A}"/>
              </a:ext>
            </a:extLst>
          </p:cNvPr>
          <p:cNvSpPr>
            <a:spLocks noGrp="1"/>
          </p:cNvSpPr>
          <p:nvPr>
            <p:ph type="title"/>
          </p:nvPr>
        </p:nvSpPr>
        <p:spPr/>
        <p:txBody>
          <a:bodyPr>
            <a:normAutofit fontScale="90000"/>
          </a:bodyPr>
          <a:lstStyle/>
          <a:p>
            <a:r>
              <a:rPr lang="en-US" dirty="0"/>
              <a:t>A moving goal can be implemented by giving the goal point a trajectory.  This leads to the planner intercepting the goal.</a:t>
            </a:r>
          </a:p>
        </p:txBody>
      </p:sp>
      <p:sp>
        <p:nvSpPr>
          <p:cNvPr id="3" name="Slide Number Placeholder 2">
            <a:extLst>
              <a:ext uri="{FF2B5EF4-FFF2-40B4-BE49-F238E27FC236}">
                <a16:creationId xmlns:a16="http://schemas.microsoft.com/office/drawing/2014/main" id="{23D97672-E490-1A97-C46D-E40352624ECF}"/>
              </a:ext>
            </a:extLst>
          </p:cNvPr>
          <p:cNvSpPr>
            <a:spLocks noGrp="1"/>
          </p:cNvSpPr>
          <p:nvPr>
            <p:ph type="sldNum" sz="quarter" idx="12"/>
          </p:nvPr>
        </p:nvSpPr>
        <p:spPr/>
        <p:txBody>
          <a:bodyPr/>
          <a:lstStyle/>
          <a:p>
            <a:fld id="{CB3FC469-CA8B-4EE5-AE73-966FC6A86920}" type="slidenum">
              <a:rPr lang="en-US" smtClean="0"/>
              <a:t>102</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E875B99F-635D-2976-47E5-CC966678F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7393" y="2215729"/>
            <a:ext cx="4475540" cy="3364065"/>
          </a:xfrm>
        </p:spPr>
      </p:pic>
      <p:pic>
        <p:nvPicPr>
          <p:cNvPr id="10" name="Picture 9">
            <a:extLst>
              <a:ext uri="{FF2B5EF4-FFF2-40B4-BE49-F238E27FC236}">
                <a16:creationId xmlns:a16="http://schemas.microsoft.com/office/drawing/2014/main" id="{8B1F8C98-6967-5508-B54F-5316EEA0C8CA}"/>
              </a:ext>
            </a:extLst>
          </p:cNvPr>
          <p:cNvPicPr>
            <a:picLocks noChangeAspect="1"/>
          </p:cNvPicPr>
          <p:nvPr/>
        </p:nvPicPr>
        <p:blipFill>
          <a:blip r:embed="rId3"/>
          <a:stretch>
            <a:fillRect/>
          </a:stretch>
        </p:blipFill>
        <p:spPr>
          <a:xfrm>
            <a:off x="1492089" y="2215729"/>
            <a:ext cx="2876550" cy="2162175"/>
          </a:xfrm>
          <a:prstGeom prst="rect">
            <a:avLst/>
          </a:prstGeom>
        </p:spPr>
      </p:pic>
      <p:pic>
        <p:nvPicPr>
          <p:cNvPr id="12" name="Picture 11">
            <a:extLst>
              <a:ext uri="{FF2B5EF4-FFF2-40B4-BE49-F238E27FC236}">
                <a16:creationId xmlns:a16="http://schemas.microsoft.com/office/drawing/2014/main" id="{AC58C1AD-3E63-BE6C-9DD0-63D962C2AE3E}"/>
              </a:ext>
            </a:extLst>
          </p:cNvPr>
          <p:cNvPicPr>
            <a:picLocks noChangeAspect="1"/>
          </p:cNvPicPr>
          <p:nvPr/>
        </p:nvPicPr>
        <p:blipFill>
          <a:blip r:embed="rId4"/>
          <a:stretch>
            <a:fillRect/>
          </a:stretch>
        </p:blipFill>
        <p:spPr>
          <a:xfrm>
            <a:off x="1492089" y="4916263"/>
            <a:ext cx="2876550" cy="2162175"/>
          </a:xfrm>
          <a:prstGeom prst="rect">
            <a:avLst/>
          </a:prstGeom>
        </p:spPr>
      </p:pic>
    </p:spTree>
    <p:extLst>
      <p:ext uri="{BB962C8B-B14F-4D97-AF65-F5344CB8AC3E}">
        <p14:creationId xmlns:p14="http://schemas.microsoft.com/office/powerpoint/2010/main" val="865629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81AC-0E8F-925C-5DF0-2B808F36FDC0}"/>
              </a:ext>
            </a:extLst>
          </p:cNvPr>
          <p:cNvSpPr>
            <a:spLocks noGrp="1"/>
          </p:cNvSpPr>
          <p:nvPr>
            <p:ph type="title"/>
          </p:nvPr>
        </p:nvSpPr>
        <p:spPr/>
        <p:txBody>
          <a:bodyPr>
            <a:normAutofit fontScale="90000"/>
          </a:bodyPr>
          <a:lstStyle/>
          <a:p>
            <a:r>
              <a:rPr lang="en-US" dirty="0"/>
              <a:t>Solving this problem requires </a:t>
            </a:r>
            <a:r>
              <a:rPr lang="en-US" dirty="0">
                <a:highlight>
                  <a:srgbClr val="FFFF00"/>
                </a:highlight>
              </a:rPr>
              <a:t>a slight modification</a:t>
            </a:r>
            <a:r>
              <a:rPr lang="en-US" dirty="0"/>
              <a:t> as highlighted in the excerpt of the standard A* algorithm below:</a:t>
            </a:r>
          </a:p>
        </p:txBody>
      </p:sp>
      <p:sp>
        <p:nvSpPr>
          <p:cNvPr id="3" name="Slide Number Placeholder 2">
            <a:extLst>
              <a:ext uri="{FF2B5EF4-FFF2-40B4-BE49-F238E27FC236}">
                <a16:creationId xmlns:a16="http://schemas.microsoft.com/office/drawing/2014/main" id="{698D9B74-62D0-C828-CBB3-373A3127701E}"/>
              </a:ext>
            </a:extLst>
          </p:cNvPr>
          <p:cNvSpPr>
            <a:spLocks noGrp="1"/>
          </p:cNvSpPr>
          <p:nvPr>
            <p:ph type="sldNum" sz="quarter" idx="12"/>
          </p:nvPr>
        </p:nvSpPr>
        <p:spPr/>
        <p:txBody>
          <a:bodyPr/>
          <a:lstStyle/>
          <a:p>
            <a:fld id="{CB3FC469-CA8B-4EE5-AE73-966FC6A86920}" type="slidenum">
              <a:rPr lang="en-US" smtClean="0"/>
              <a:t>103</a:t>
            </a:fld>
            <a:endParaRPr lang="en-US"/>
          </a:p>
        </p:txBody>
      </p:sp>
      <p:sp>
        <p:nvSpPr>
          <p:cNvPr id="4" name="Content Placeholder 3">
            <a:extLst>
              <a:ext uri="{FF2B5EF4-FFF2-40B4-BE49-F238E27FC236}">
                <a16:creationId xmlns:a16="http://schemas.microsoft.com/office/drawing/2014/main" id="{FA38D606-89D3-5AD1-B13F-784F7A2BD183}"/>
              </a:ext>
            </a:extLst>
          </p:cNvPr>
          <p:cNvSpPr>
            <a:spLocks noGrp="1"/>
          </p:cNvSpPr>
          <p:nvPr>
            <p:ph idx="1"/>
          </p:nvPr>
        </p:nvSpPr>
        <p:spPr>
          <a:xfrm>
            <a:off x="643612" y="1095513"/>
            <a:ext cx="7255788" cy="5081450"/>
          </a:xfrm>
        </p:spPr>
        <p:txBody>
          <a:bodyPr>
            <a:normAutofit/>
          </a:bodyPr>
          <a:lstStyle/>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1 </a:t>
            </a:r>
            <a:r>
              <a:rPr lang="en-US" sz="1800" dirty="0">
                <a:solidFill>
                  <a:srgbClr val="00B0F0"/>
                </a:solidFill>
                <a:latin typeface="Courier New" panose="02070309020205020404" pitchFamily="49" charset="0"/>
                <a:cs typeface="Courier New" panose="02070309020205020404" pitchFamily="49" charset="0"/>
              </a:rPr>
              <a:t>While</a:t>
            </a:r>
            <a:r>
              <a:rPr lang="en-US" sz="1800" dirty="0">
                <a:latin typeface="Courier New" panose="02070309020205020404" pitchFamily="49" charset="0"/>
                <a:cs typeface="Courier New" panose="02070309020205020404" pitchFamily="49" charset="0"/>
              </a:rPr>
              <a:t> unvisited list is not empty</a:t>
            </a:r>
          </a:p>
          <a:p>
            <a:pPr marL="0" indent="0">
              <a:buNone/>
            </a:pPr>
            <a:r>
              <a:rPr lang="en-US" sz="1800" dirty="0">
                <a:latin typeface="Courier New" panose="02070309020205020404" pitchFamily="49" charset="0"/>
                <a:cs typeface="Courier New" panose="02070309020205020404" pitchFamily="49" charset="0"/>
              </a:rPr>
              <a:t>2     </a:t>
            </a:r>
            <a:r>
              <a:rPr lang="en-US" sz="1800" dirty="0">
                <a:solidFill>
                  <a:srgbClr val="00B0F0"/>
                </a:solidFill>
                <a:latin typeface="Courier New" panose="02070309020205020404" pitchFamily="49" charset="0"/>
                <a:cs typeface="Courier New" panose="02070309020205020404" pitchFamily="49" charset="0"/>
              </a:rPr>
              <a:t>pop</a:t>
            </a:r>
            <a:r>
              <a:rPr lang="en-US" sz="1800" dirty="0">
                <a:latin typeface="Courier New" panose="02070309020205020404" pitchFamily="49" charset="0"/>
                <a:cs typeface="Courier New" panose="02070309020205020404" pitchFamily="49" charset="0"/>
              </a:rPr>
              <a:t> node with least cost</a:t>
            </a:r>
          </a:p>
          <a:p>
            <a:pPr marL="0" indent="0">
              <a:buNone/>
            </a:pPr>
            <a:r>
              <a:rPr lang="en-US" sz="1800" dirty="0">
                <a:latin typeface="Courier New" panose="02070309020205020404" pitchFamily="49" charset="0"/>
                <a:cs typeface="Courier New" panose="02070309020205020404" pitchFamily="49" charset="0"/>
              </a:rPr>
              <a:t>3     </a:t>
            </a:r>
            <a:r>
              <a:rPr lang="en-US" sz="1800" dirty="0">
                <a:solidFill>
                  <a:srgbClr val="00B0F0"/>
                </a:solidFill>
                <a:latin typeface="Courier New" panose="02070309020205020404" pitchFamily="49" charset="0"/>
                <a:cs typeface="Courier New" panose="02070309020205020404" pitchFamily="49" charset="0"/>
              </a:rPr>
              <a:t>get</a:t>
            </a:r>
            <a:r>
              <a:rPr lang="en-US" sz="1800" dirty="0">
                <a:latin typeface="Courier New" panose="02070309020205020404" pitchFamily="49" charset="0"/>
                <a:cs typeface="Courier New" panose="02070309020205020404" pitchFamily="49" charset="0"/>
              </a:rPr>
              <a:t> list of its successors</a:t>
            </a:r>
          </a:p>
          <a:p>
            <a:pPr marL="0" indent="0">
              <a:buNone/>
            </a:pPr>
            <a:r>
              <a:rPr lang="en-US" sz="1800" dirty="0">
                <a:latin typeface="Courier New" panose="02070309020205020404" pitchFamily="49" charset="0"/>
                <a:cs typeface="Courier New" panose="02070309020205020404" pitchFamily="49" charset="0"/>
              </a:rPr>
              <a:t>4</a:t>
            </a:r>
            <a:r>
              <a:rPr lang="en-US" sz="1800" dirty="0">
                <a:solidFill>
                  <a:srgbClr val="00B0F0"/>
                </a:solidFill>
                <a:latin typeface="Courier New" panose="02070309020205020404" pitchFamily="49" charset="0"/>
                <a:cs typeface="Courier New" panose="02070309020205020404" pitchFamily="49" charset="0"/>
              </a:rPr>
              <a:t>     for</a:t>
            </a:r>
            <a:r>
              <a:rPr lang="en-US" sz="1800" dirty="0">
                <a:latin typeface="Courier New" panose="02070309020205020404" pitchFamily="49" charset="0"/>
                <a:cs typeface="Courier New" panose="02070309020205020404" pitchFamily="49" charset="0"/>
              </a:rPr>
              <a:t> each successor</a:t>
            </a:r>
          </a:p>
          <a:p>
            <a:pPr marL="0" indent="0">
              <a:buNone/>
            </a:pPr>
            <a:r>
              <a:rPr lang="en-US" sz="1800" dirty="0">
                <a:latin typeface="Courier New" panose="02070309020205020404" pitchFamily="49" charset="0"/>
                <a:cs typeface="Courier New" panose="02070309020205020404" pitchFamily="49" charset="0"/>
              </a:rPr>
              <a:t>5		</a:t>
            </a:r>
            <a:r>
              <a:rPr lang="en-US" sz="1800" dirty="0">
                <a:solidFill>
                  <a:schemeClr val="accent1"/>
                </a:solidFill>
                <a:highlight>
                  <a:srgbClr val="FFFF00"/>
                </a:highlight>
                <a:latin typeface="Courier New" panose="02070309020205020404" pitchFamily="49" charset="0"/>
                <a:cs typeface="Courier New" panose="02070309020205020404" pitchFamily="49" charset="0"/>
              </a:rPr>
              <a:t>sort</a:t>
            </a:r>
            <a:r>
              <a:rPr lang="en-US" sz="1800" dirty="0">
                <a:highlight>
                  <a:srgbClr val="FFFF00"/>
                </a:highlight>
                <a:latin typeface="Courier New" panose="02070309020205020404" pitchFamily="49" charset="0"/>
                <a:cs typeface="Courier New" panose="02070309020205020404" pitchFamily="49" charset="0"/>
              </a:rPr>
              <a:t> successors in cost order</a:t>
            </a:r>
          </a:p>
          <a:p>
            <a:pPr marL="0" indent="0">
              <a:buNone/>
            </a:pPr>
            <a:r>
              <a:rPr lang="en-US" sz="1800" dirty="0">
                <a:latin typeface="Courier New" panose="02070309020205020404" pitchFamily="49" charset="0"/>
                <a:cs typeface="Courier New" panose="02070309020205020404" pitchFamily="49" charset="0"/>
              </a:rPr>
              <a:t>6		check </a:t>
            </a:r>
            <a:r>
              <a:rPr lang="en-US" sz="1800" dirty="0">
                <a:solidFill>
                  <a:srgbClr val="00B0F0"/>
                </a:solidFill>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successor is the goal</a:t>
            </a:r>
          </a:p>
          <a:p>
            <a:pPr marL="0" indent="0">
              <a:buNone/>
            </a:pPr>
            <a:r>
              <a:rPr lang="en-US" sz="1800" dirty="0">
                <a:latin typeface="Courier New" panose="02070309020205020404" pitchFamily="49" charset="0"/>
                <a:cs typeface="Courier New" panose="02070309020205020404" pitchFamily="49" charset="0"/>
              </a:rPr>
              <a:t>...</a:t>
            </a:r>
          </a:p>
        </p:txBody>
      </p:sp>
      <p:sp>
        <p:nvSpPr>
          <p:cNvPr id="5" name="Content Placeholder 3">
            <a:extLst>
              <a:ext uri="{FF2B5EF4-FFF2-40B4-BE49-F238E27FC236}">
                <a16:creationId xmlns:a16="http://schemas.microsoft.com/office/drawing/2014/main" id="{B7F6299A-C86F-0FC0-DA8B-B3DDE46166C2}"/>
              </a:ext>
            </a:extLst>
          </p:cNvPr>
          <p:cNvSpPr txBox="1">
            <a:spLocks/>
          </p:cNvSpPr>
          <p:nvPr/>
        </p:nvSpPr>
        <p:spPr>
          <a:xfrm>
            <a:off x="8392886" y="1264651"/>
            <a:ext cx="3155502" cy="237158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picks nodes to expand based on lowest cost.  However, the successor nodes are not explored in cost order.  Modifying A* to explore successors in cost-order fixes this.</a:t>
            </a:r>
          </a:p>
        </p:txBody>
      </p:sp>
    </p:spTree>
    <p:extLst>
      <p:ext uri="{BB962C8B-B14F-4D97-AF65-F5344CB8AC3E}">
        <p14:creationId xmlns:p14="http://schemas.microsoft.com/office/powerpoint/2010/main" val="27629942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7C82C-6443-7F05-63CA-BA4536F2BAF8}"/>
              </a:ext>
            </a:extLst>
          </p:cNvPr>
          <p:cNvSpPr>
            <a:spLocks noGrp="1"/>
          </p:cNvSpPr>
          <p:nvPr>
            <p:ph type="title"/>
          </p:nvPr>
        </p:nvSpPr>
        <p:spPr/>
        <p:txBody>
          <a:bodyPr/>
          <a:lstStyle/>
          <a:p>
            <a:r>
              <a:rPr lang="en-US" dirty="0"/>
              <a:t>This change can be seen with a moving goal in the distance cost example.</a:t>
            </a:r>
          </a:p>
        </p:txBody>
      </p:sp>
      <p:sp>
        <p:nvSpPr>
          <p:cNvPr id="3" name="Slide Number Placeholder 2">
            <a:extLst>
              <a:ext uri="{FF2B5EF4-FFF2-40B4-BE49-F238E27FC236}">
                <a16:creationId xmlns:a16="http://schemas.microsoft.com/office/drawing/2014/main" id="{32B6208B-502A-212C-5E75-7C7CF022EE21}"/>
              </a:ext>
            </a:extLst>
          </p:cNvPr>
          <p:cNvSpPr>
            <a:spLocks noGrp="1"/>
          </p:cNvSpPr>
          <p:nvPr>
            <p:ph type="sldNum" sz="quarter" idx="12"/>
          </p:nvPr>
        </p:nvSpPr>
        <p:spPr/>
        <p:txBody>
          <a:bodyPr/>
          <a:lstStyle/>
          <a:p>
            <a:fld id="{CB3FC469-CA8B-4EE5-AE73-966FC6A86920}" type="slidenum">
              <a:rPr lang="en-US" smtClean="0"/>
              <a:t>104</a:t>
            </a:fld>
            <a:endParaRPr lang="en-US"/>
          </a:p>
        </p:txBody>
      </p:sp>
      <p:pic>
        <p:nvPicPr>
          <p:cNvPr id="6" name="Content Placeholder 5" descr="A picture containing text, screenshot, line, diagram&#10;&#10;Description automatically generated">
            <a:extLst>
              <a:ext uri="{FF2B5EF4-FFF2-40B4-BE49-F238E27FC236}">
                <a16:creationId xmlns:a16="http://schemas.microsoft.com/office/drawing/2014/main" id="{C4CE7A94-711B-D8FF-1D1E-AC6C3B1FF7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8654" y="1705101"/>
            <a:ext cx="5130614" cy="3856455"/>
          </a:xfrm>
        </p:spPr>
      </p:pic>
      <p:pic>
        <p:nvPicPr>
          <p:cNvPr id="7" name="Content Placeholder 5" descr="A picture containing text, screenshot, line, diagram&#10;&#10;Description automatically generated">
            <a:extLst>
              <a:ext uri="{FF2B5EF4-FFF2-40B4-BE49-F238E27FC236}">
                <a16:creationId xmlns:a16="http://schemas.microsoft.com/office/drawing/2014/main" id="{7FA99C9D-435E-E085-7AF1-F19EFC114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12" y="1705101"/>
            <a:ext cx="5130614" cy="3856455"/>
          </a:xfrm>
          <a:prstGeom prst="rect">
            <a:avLst/>
          </a:prstGeom>
        </p:spPr>
      </p:pic>
      <p:sp>
        <p:nvSpPr>
          <p:cNvPr id="4" name="Title 1">
            <a:extLst>
              <a:ext uri="{FF2B5EF4-FFF2-40B4-BE49-F238E27FC236}">
                <a16:creationId xmlns:a16="http://schemas.microsoft.com/office/drawing/2014/main" id="{9B67D718-A5A7-25EB-2BED-2E67C2FD1C02}"/>
              </a:ext>
            </a:extLst>
          </p:cNvPr>
          <p:cNvSpPr txBox="1">
            <a:spLocks/>
          </p:cNvSpPr>
          <p:nvPr/>
        </p:nvSpPr>
        <p:spPr>
          <a:xfrm>
            <a:off x="712201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1.4577 m</a:t>
            </a:r>
          </a:p>
        </p:txBody>
      </p:sp>
      <p:sp>
        <p:nvSpPr>
          <p:cNvPr id="5" name="Title 1">
            <a:extLst>
              <a:ext uri="{FF2B5EF4-FFF2-40B4-BE49-F238E27FC236}">
                <a16:creationId xmlns:a16="http://schemas.microsoft.com/office/drawing/2014/main" id="{8715F35C-5656-FB60-9B73-A8299BD8506C}"/>
              </a:ext>
            </a:extLst>
          </p:cNvPr>
          <p:cNvSpPr txBox="1">
            <a:spLocks/>
          </p:cNvSpPr>
          <p:nvPr/>
        </p:nvSpPr>
        <p:spPr>
          <a:xfrm>
            <a:off x="1105437" y="5442969"/>
            <a:ext cx="3721995"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Dist. cost = 1.5232 m</a:t>
            </a:r>
          </a:p>
        </p:txBody>
      </p:sp>
      <p:sp>
        <p:nvSpPr>
          <p:cNvPr id="8" name="Arrow: Right 7">
            <a:extLst>
              <a:ext uri="{FF2B5EF4-FFF2-40B4-BE49-F238E27FC236}">
                <a16:creationId xmlns:a16="http://schemas.microsoft.com/office/drawing/2014/main" id="{139FD204-F609-7789-0668-A36F351AD9D4}"/>
              </a:ext>
            </a:extLst>
          </p:cNvPr>
          <p:cNvSpPr/>
          <p:nvPr/>
        </p:nvSpPr>
        <p:spPr>
          <a:xfrm>
            <a:off x="5069984" y="5308508"/>
            <a:ext cx="1781222" cy="14794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successor sort</a:t>
            </a:r>
          </a:p>
        </p:txBody>
      </p:sp>
    </p:spTree>
    <p:extLst>
      <p:ext uri="{BB962C8B-B14F-4D97-AF65-F5344CB8AC3E}">
        <p14:creationId xmlns:p14="http://schemas.microsoft.com/office/powerpoint/2010/main" val="86140460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86B6-362D-B50B-7DE1-323514F331B7}"/>
              </a:ext>
            </a:extLst>
          </p:cNvPr>
          <p:cNvSpPr>
            <a:spLocks noGrp="1"/>
          </p:cNvSpPr>
          <p:nvPr>
            <p:ph type="title"/>
          </p:nvPr>
        </p:nvSpPr>
        <p:spPr/>
        <p:txBody>
          <a:bodyPr/>
          <a:lstStyle/>
          <a:p>
            <a:r>
              <a:rPr lang="en-US" dirty="0"/>
              <a:t>extras</a:t>
            </a:r>
          </a:p>
        </p:txBody>
      </p:sp>
      <p:sp>
        <p:nvSpPr>
          <p:cNvPr id="3" name="Content Placeholder 2">
            <a:extLst>
              <a:ext uri="{FF2B5EF4-FFF2-40B4-BE49-F238E27FC236}">
                <a16:creationId xmlns:a16="http://schemas.microsoft.com/office/drawing/2014/main" id="{1E692A1D-9E61-44AE-FC13-4F91EB0F03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2247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BC2D-06D1-4A28-0F90-09E093716DC2}"/>
              </a:ext>
            </a:extLst>
          </p:cNvPr>
          <p:cNvSpPr>
            <a:spLocks noGrp="1"/>
          </p:cNvSpPr>
          <p:nvPr>
            <p:ph type="title"/>
          </p:nvPr>
        </p:nvSpPr>
        <p:spPr/>
        <p:txBody>
          <a:bodyPr>
            <a:normAutofit fontScale="90000"/>
          </a:bodyPr>
          <a:lstStyle/>
          <a:p>
            <a:r>
              <a:rPr lang="en-US" dirty="0"/>
              <a:t>Bug fix: numerical issues leading to inconsistent collision detection on edges of facets has been resolved.</a:t>
            </a:r>
          </a:p>
        </p:txBody>
      </p:sp>
      <p:sp>
        <p:nvSpPr>
          <p:cNvPr id="3" name="Slide Number Placeholder 2">
            <a:extLst>
              <a:ext uri="{FF2B5EF4-FFF2-40B4-BE49-F238E27FC236}">
                <a16:creationId xmlns:a16="http://schemas.microsoft.com/office/drawing/2014/main" id="{C1906EBD-5862-945C-8FB8-F5A98471330B}"/>
              </a:ext>
            </a:extLst>
          </p:cNvPr>
          <p:cNvSpPr>
            <a:spLocks noGrp="1"/>
          </p:cNvSpPr>
          <p:nvPr>
            <p:ph type="sldNum" sz="quarter" idx="12"/>
          </p:nvPr>
        </p:nvSpPr>
        <p:spPr/>
        <p:txBody>
          <a:bodyPr/>
          <a:lstStyle/>
          <a:p>
            <a:fld id="{CB3FC469-CA8B-4EE5-AE73-966FC6A86920}" type="slidenum">
              <a:rPr lang="en-US" smtClean="0"/>
              <a:t>106</a:t>
            </a:fld>
            <a:endParaRPr lang="en-US"/>
          </a:p>
        </p:txBody>
      </p:sp>
      <p:sp>
        <p:nvSpPr>
          <p:cNvPr id="4" name="Content Placeholder 3">
            <a:extLst>
              <a:ext uri="{FF2B5EF4-FFF2-40B4-BE49-F238E27FC236}">
                <a16:creationId xmlns:a16="http://schemas.microsoft.com/office/drawing/2014/main" id="{66DAF855-1817-FC6F-B526-13C4088806CA}"/>
              </a:ext>
            </a:extLst>
          </p:cNvPr>
          <p:cNvSpPr>
            <a:spLocks noGrp="1"/>
          </p:cNvSpPr>
          <p:nvPr>
            <p:ph idx="1"/>
          </p:nvPr>
        </p:nvSpPr>
        <p:spPr>
          <a:xfrm>
            <a:off x="643612" y="1095513"/>
            <a:ext cx="5211757" cy="5081450"/>
          </a:xfrm>
        </p:spPr>
        <p:txBody>
          <a:bodyPr/>
          <a:lstStyle/>
          <a:p>
            <a:pPr marL="0" indent="0">
              <a:buNone/>
            </a:pPr>
            <a:r>
              <a:rPr lang="en-US" dirty="0"/>
              <a:t>Before bug fix: edges sometimes have collision</a:t>
            </a:r>
          </a:p>
        </p:txBody>
      </p:sp>
      <p:pic>
        <p:nvPicPr>
          <p:cNvPr id="6" name="Picture 5">
            <a:extLst>
              <a:ext uri="{FF2B5EF4-FFF2-40B4-BE49-F238E27FC236}">
                <a16:creationId xmlns:a16="http://schemas.microsoft.com/office/drawing/2014/main" id="{E90C3365-DC98-BAA1-6416-1972940219F5}"/>
              </a:ext>
            </a:extLst>
          </p:cNvPr>
          <p:cNvPicPr>
            <a:picLocks noChangeAspect="1"/>
          </p:cNvPicPr>
          <p:nvPr/>
        </p:nvPicPr>
        <p:blipFill>
          <a:blip r:embed="rId2"/>
          <a:stretch>
            <a:fillRect/>
          </a:stretch>
        </p:blipFill>
        <p:spPr>
          <a:xfrm>
            <a:off x="6336632" y="1619608"/>
            <a:ext cx="5017168" cy="3771183"/>
          </a:xfrm>
          <a:prstGeom prst="rect">
            <a:avLst/>
          </a:prstGeom>
        </p:spPr>
      </p:pic>
      <p:pic>
        <p:nvPicPr>
          <p:cNvPr id="8" name="Picture 7">
            <a:extLst>
              <a:ext uri="{FF2B5EF4-FFF2-40B4-BE49-F238E27FC236}">
                <a16:creationId xmlns:a16="http://schemas.microsoft.com/office/drawing/2014/main" id="{761BEB55-E8E7-690F-DF73-2EC692CC735F}"/>
              </a:ext>
            </a:extLst>
          </p:cNvPr>
          <p:cNvPicPr>
            <a:picLocks noChangeAspect="1"/>
          </p:cNvPicPr>
          <p:nvPr/>
        </p:nvPicPr>
        <p:blipFill>
          <a:blip r:embed="rId3"/>
          <a:stretch>
            <a:fillRect/>
          </a:stretch>
        </p:blipFill>
        <p:spPr>
          <a:xfrm>
            <a:off x="643612" y="1619608"/>
            <a:ext cx="5017169" cy="3771183"/>
          </a:xfrm>
          <a:prstGeom prst="rect">
            <a:avLst/>
          </a:prstGeom>
        </p:spPr>
      </p:pic>
      <p:sp>
        <p:nvSpPr>
          <p:cNvPr id="9" name="Content Placeholder 3">
            <a:extLst>
              <a:ext uri="{FF2B5EF4-FFF2-40B4-BE49-F238E27FC236}">
                <a16:creationId xmlns:a16="http://schemas.microsoft.com/office/drawing/2014/main" id="{AFDA79D9-81AF-8263-96AD-22A157F3860A}"/>
              </a:ext>
            </a:extLst>
          </p:cNvPr>
          <p:cNvSpPr txBox="1">
            <a:spLocks/>
          </p:cNvSpPr>
          <p:nvPr/>
        </p:nvSpPr>
        <p:spPr>
          <a:xfrm>
            <a:off x="6623306" y="1095513"/>
            <a:ext cx="5211757"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After bug fix: edges do not have collision, mid-facet rays do</a:t>
            </a:r>
          </a:p>
        </p:txBody>
      </p:sp>
    </p:spTree>
    <p:extLst>
      <p:ext uri="{BB962C8B-B14F-4D97-AF65-F5344CB8AC3E}">
        <p14:creationId xmlns:p14="http://schemas.microsoft.com/office/powerpoint/2010/main" val="22320823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If the cone of possible space is intersected by a face, a nice formula for the appropriate conic section can be found representing reachable points on the face.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107</a:t>
            </a:fld>
            <a:endParaRPr lang="en-US"/>
          </a:p>
        </p:txBody>
      </p:sp>
      <p:sp>
        <p:nvSpPr>
          <p:cNvPr id="4" name="Content Placeholder 3">
            <a:extLst>
              <a:ext uri="{FF2B5EF4-FFF2-40B4-BE49-F238E27FC236}">
                <a16:creationId xmlns:a16="http://schemas.microsoft.com/office/drawing/2014/main" id="{E2D96CBF-ADBB-0827-2E9A-A4846FB73E2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2"/>
          <a:stretch>
            <a:fillRect/>
          </a:stretch>
        </p:blipFill>
        <p:spPr>
          <a:xfrm>
            <a:off x="3356785" y="1278452"/>
            <a:ext cx="6168216" cy="5579548"/>
          </a:xfrm>
          <a:prstGeom prst="rect">
            <a:avLst/>
          </a:prstGeom>
        </p:spPr>
      </p:pic>
    </p:spTree>
    <p:extLst>
      <p:ext uri="{BB962C8B-B14F-4D97-AF65-F5344CB8AC3E}">
        <p14:creationId xmlns:p14="http://schemas.microsoft.com/office/powerpoint/2010/main" val="3686519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AE76-F2DE-1F3F-F273-F7579FE10193}"/>
              </a:ext>
            </a:extLst>
          </p:cNvPr>
          <p:cNvSpPr>
            <a:spLocks noGrp="1"/>
          </p:cNvSpPr>
          <p:nvPr>
            <p:ph type="title"/>
          </p:nvPr>
        </p:nvSpPr>
        <p:spPr/>
        <p:txBody>
          <a:bodyPr>
            <a:normAutofit fontScale="90000"/>
          </a:bodyPr>
          <a:lstStyle/>
          <a:p>
            <a:r>
              <a:rPr lang="en-US" dirty="0"/>
              <a:t>However, if several faces partially intersect the cone, the set of reachable points becomes difficult to describe.</a:t>
            </a:r>
          </a:p>
        </p:txBody>
      </p:sp>
      <p:sp>
        <p:nvSpPr>
          <p:cNvPr id="3" name="Slide Number Placeholder 2">
            <a:extLst>
              <a:ext uri="{FF2B5EF4-FFF2-40B4-BE49-F238E27FC236}">
                <a16:creationId xmlns:a16="http://schemas.microsoft.com/office/drawing/2014/main" id="{C0CF4FD6-8685-12E7-8831-86E9425533A0}"/>
              </a:ext>
            </a:extLst>
          </p:cNvPr>
          <p:cNvSpPr>
            <a:spLocks noGrp="1"/>
          </p:cNvSpPr>
          <p:nvPr>
            <p:ph type="sldNum" sz="quarter" idx="12"/>
          </p:nvPr>
        </p:nvSpPr>
        <p:spPr/>
        <p:txBody>
          <a:bodyPr/>
          <a:lstStyle/>
          <a:p>
            <a:fld id="{CB3FC469-CA8B-4EE5-AE73-966FC6A86920}" type="slidenum">
              <a:rPr lang="en-US" smtClean="0"/>
              <a:t>108</a:t>
            </a:fld>
            <a:endParaRPr lang="en-US"/>
          </a:p>
        </p:txBody>
      </p:sp>
      <p:pic>
        <p:nvPicPr>
          <p:cNvPr id="13" name="Content Placeholder 12">
            <a:extLst>
              <a:ext uri="{FF2B5EF4-FFF2-40B4-BE49-F238E27FC236}">
                <a16:creationId xmlns:a16="http://schemas.microsoft.com/office/drawing/2014/main" id="{AFEDD2E1-666C-6F00-F0BA-05CECE8FDF64}"/>
              </a:ext>
            </a:extLst>
          </p:cNvPr>
          <p:cNvPicPr>
            <a:picLocks noGrp="1" noChangeAspect="1"/>
          </p:cNvPicPr>
          <p:nvPr>
            <p:ph idx="1"/>
          </p:nvPr>
        </p:nvPicPr>
        <p:blipFill>
          <a:blip r:embed="rId2"/>
          <a:stretch>
            <a:fillRect/>
          </a:stretch>
        </p:blipFill>
        <p:spPr>
          <a:xfrm>
            <a:off x="5334396" y="3801035"/>
            <a:ext cx="619211" cy="495369"/>
          </a:xfrm>
        </p:spPr>
      </p:pic>
      <p:pic>
        <p:nvPicPr>
          <p:cNvPr id="6" name="Picture 5">
            <a:extLst>
              <a:ext uri="{FF2B5EF4-FFF2-40B4-BE49-F238E27FC236}">
                <a16:creationId xmlns:a16="http://schemas.microsoft.com/office/drawing/2014/main" id="{8EA5CC67-EE09-BCC0-1394-16E9181CC572}"/>
              </a:ext>
            </a:extLst>
          </p:cNvPr>
          <p:cNvPicPr>
            <a:picLocks noChangeAspect="1"/>
          </p:cNvPicPr>
          <p:nvPr/>
        </p:nvPicPr>
        <p:blipFill>
          <a:blip r:embed="rId3"/>
          <a:stretch>
            <a:fillRect/>
          </a:stretch>
        </p:blipFill>
        <p:spPr>
          <a:xfrm>
            <a:off x="3356785" y="1278452"/>
            <a:ext cx="6168216" cy="5579548"/>
          </a:xfrm>
          <a:prstGeom prst="rect">
            <a:avLst/>
          </a:prstGeom>
        </p:spPr>
      </p:pic>
      <p:pic>
        <p:nvPicPr>
          <p:cNvPr id="9" name="Picture 8">
            <a:extLst>
              <a:ext uri="{FF2B5EF4-FFF2-40B4-BE49-F238E27FC236}">
                <a16:creationId xmlns:a16="http://schemas.microsoft.com/office/drawing/2014/main" id="{A70E4C4D-731F-561B-B42A-D0F915DF7D5C}"/>
              </a:ext>
            </a:extLst>
          </p:cNvPr>
          <p:cNvPicPr>
            <a:picLocks noChangeAspect="1"/>
          </p:cNvPicPr>
          <p:nvPr/>
        </p:nvPicPr>
        <p:blipFill>
          <a:blip r:embed="rId4"/>
          <a:stretch>
            <a:fillRect/>
          </a:stretch>
        </p:blipFill>
        <p:spPr>
          <a:xfrm rot="17568549">
            <a:off x="5101001" y="3331396"/>
            <a:ext cx="1086002" cy="609685"/>
          </a:xfrm>
          <a:prstGeom prst="rect">
            <a:avLst/>
          </a:prstGeom>
        </p:spPr>
      </p:pic>
      <p:pic>
        <p:nvPicPr>
          <p:cNvPr id="11" name="Picture 10">
            <a:extLst>
              <a:ext uri="{FF2B5EF4-FFF2-40B4-BE49-F238E27FC236}">
                <a16:creationId xmlns:a16="http://schemas.microsoft.com/office/drawing/2014/main" id="{8298CDEF-AEDB-4B42-A8DF-C542A051039C}"/>
              </a:ext>
            </a:extLst>
          </p:cNvPr>
          <p:cNvPicPr>
            <a:picLocks noChangeAspect="1"/>
          </p:cNvPicPr>
          <p:nvPr/>
        </p:nvPicPr>
        <p:blipFill>
          <a:blip r:embed="rId2"/>
          <a:stretch>
            <a:fillRect/>
          </a:stretch>
        </p:blipFill>
        <p:spPr>
          <a:xfrm>
            <a:off x="5715000" y="2851658"/>
            <a:ext cx="396240" cy="1237431"/>
          </a:xfrm>
          <a:prstGeom prst="rect">
            <a:avLst/>
          </a:prstGeom>
        </p:spPr>
      </p:pic>
      <p:sp>
        <p:nvSpPr>
          <p:cNvPr id="18" name="Oval 17">
            <a:extLst>
              <a:ext uri="{FF2B5EF4-FFF2-40B4-BE49-F238E27FC236}">
                <a16:creationId xmlns:a16="http://schemas.microsoft.com/office/drawing/2014/main" id="{D82D673E-FD72-D531-7D9D-B3A92AE31ACD}"/>
              </a:ext>
            </a:extLst>
          </p:cNvPr>
          <p:cNvSpPr/>
          <p:nvPr/>
        </p:nvSpPr>
        <p:spPr>
          <a:xfrm>
            <a:off x="5715000" y="2273800"/>
            <a:ext cx="730250" cy="4521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9D9188A-587A-A952-7610-AC10842DF95F}"/>
              </a:ext>
            </a:extLst>
          </p:cNvPr>
          <p:cNvPicPr>
            <a:picLocks noChangeAspect="1"/>
          </p:cNvPicPr>
          <p:nvPr/>
        </p:nvPicPr>
        <p:blipFill>
          <a:blip r:embed="rId5"/>
          <a:stretch>
            <a:fillRect/>
          </a:stretch>
        </p:blipFill>
        <p:spPr>
          <a:xfrm>
            <a:off x="5532291" y="2230455"/>
            <a:ext cx="333422" cy="485843"/>
          </a:xfrm>
          <a:prstGeom prst="rect">
            <a:avLst/>
          </a:prstGeom>
        </p:spPr>
      </p:pic>
      <p:pic>
        <p:nvPicPr>
          <p:cNvPr id="22" name="Picture 21">
            <a:extLst>
              <a:ext uri="{FF2B5EF4-FFF2-40B4-BE49-F238E27FC236}">
                <a16:creationId xmlns:a16="http://schemas.microsoft.com/office/drawing/2014/main" id="{CC5E17E6-C87A-A952-84D4-7C6D88E1C9C9}"/>
              </a:ext>
            </a:extLst>
          </p:cNvPr>
          <p:cNvPicPr>
            <a:picLocks noChangeAspect="1"/>
          </p:cNvPicPr>
          <p:nvPr/>
        </p:nvPicPr>
        <p:blipFill>
          <a:blip r:embed="rId6"/>
          <a:stretch>
            <a:fillRect/>
          </a:stretch>
        </p:blipFill>
        <p:spPr>
          <a:xfrm>
            <a:off x="6426648" y="2549268"/>
            <a:ext cx="219106" cy="200053"/>
          </a:xfrm>
          <a:prstGeom prst="rect">
            <a:avLst/>
          </a:prstGeom>
        </p:spPr>
      </p:pic>
      <p:pic>
        <p:nvPicPr>
          <p:cNvPr id="24" name="Picture 23">
            <a:extLst>
              <a:ext uri="{FF2B5EF4-FFF2-40B4-BE49-F238E27FC236}">
                <a16:creationId xmlns:a16="http://schemas.microsoft.com/office/drawing/2014/main" id="{191D56BC-CB5A-32D7-6659-546F5B8E11A8}"/>
              </a:ext>
            </a:extLst>
          </p:cNvPr>
          <p:cNvPicPr>
            <a:picLocks noChangeAspect="1"/>
          </p:cNvPicPr>
          <p:nvPr/>
        </p:nvPicPr>
        <p:blipFill>
          <a:blip r:embed="rId6"/>
          <a:stretch>
            <a:fillRect/>
          </a:stretch>
        </p:blipFill>
        <p:spPr>
          <a:xfrm>
            <a:off x="6326396" y="2299808"/>
            <a:ext cx="219106" cy="200053"/>
          </a:xfrm>
          <a:prstGeom prst="rect">
            <a:avLst/>
          </a:prstGeom>
        </p:spPr>
      </p:pic>
      <p:pic>
        <p:nvPicPr>
          <p:cNvPr id="26" name="Picture 25">
            <a:extLst>
              <a:ext uri="{FF2B5EF4-FFF2-40B4-BE49-F238E27FC236}">
                <a16:creationId xmlns:a16="http://schemas.microsoft.com/office/drawing/2014/main" id="{8EF48990-C93A-E258-2256-095F6DEED026}"/>
              </a:ext>
            </a:extLst>
          </p:cNvPr>
          <p:cNvPicPr>
            <a:picLocks noChangeAspect="1"/>
          </p:cNvPicPr>
          <p:nvPr/>
        </p:nvPicPr>
        <p:blipFill>
          <a:blip r:embed="rId6"/>
          <a:stretch>
            <a:fillRect/>
          </a:stretch>
        </p:blipFill>
        <p:spPr>
          <a:xfrm>
            <a:off x="6364403" y="2399834"/>
            <a:ext cx="219106" cy="200053"/>
          </a:xfrm>
          <a:prstGeom prst="rect">
            <a:avLst/>
          </a:prstGeom>
        </p:spPr>
      </p:pic>
      <p:pic>
        <p:nvPicPr>
          <p:cNvPr id="28" name="Picture 27">
            <a:extLst>
              <a:ext uri="{FF2B5EF4-FFF2-40B4-BE49-F238E27FC236}">
                <a16:creationId xmlns:a16="http://schemas.microsoft.com/office/drawing/2014/main" id="{1605FF25-E066-0C4C-F2F8-428848DBD201}"/>
              </a:ext>
            </a:extLst>
          </p:cNvPr>
          <p:cNvPicPr>
            <a:picLocks noChangeAspect="1"/>
          </p:cNvPicPr>
          <p:nvPr/>
        </p:nvPicPr>
        <p:blipFill>
          <a:blip r:embed="rId7"/>
          <a:stretch>
            <a:fillRect/>
          </a:stretch>
        </p:blipFill>
        <p:spPr>
          <a:xfrm>
            <a:off x="6523153" y="2072952"/>
            <a:ext cx="1952898" cy="476316"/>
          </a:xfrm>
          <a:prstGeom prst="rect">
            <a:avLst/>
          </a:prstGeom>
        </p:spPr>
      </p:pic>
      <p:pic>
        <p:nvPicPr>
          <p:cNvPr id="30" name="Picture 29">
            <a:extLst>
              <a:ext uri="{FF2B5EF4-FFF2-40B4-BE49-F238E27FC236}">
                <a16:creationId xmlns:a16="http://schemas.microsoft.com/office/drawing/2014/main" id="{9E310311-4439-CF06-BDC0-15D3DBCA2063}"/>
              </a:ext>
            </a:extLst>
          </p:cNvPr>
          <p:cNvPicPr>
            <a:picLocks noChangeAspect="1"/>
          </p:cNvPicPr>
          <p:nvPr/>
        </p:nvPicPr>
        <p:blipFill>
          <a:blip r:embed="rId7"/>
          <a:stretch>
            <a:fillRect/>
          </a:stretch>
        </p:blipFill>
        <p:spPr>
          <a:xfrm>
            <a:off x="6865939" y="2779365"/>
            <a:ext cx="1952898" cy="476316"/>
          </a:xfrm>
          <a:prstGeom prst="rect">
            <a:avLst/>
          </a:prstGeom>
        </p:spPr>
      </p:pic>
      <p:pic>
        <p:nvPicPr>
          <p:cNvPr id="32" name="Picture 31">
            <a:extLst>
              <a:ext uri="{FF2B5EF4-FFF2-40B4-BE49-F238E27FC236}">
                <a16:creationId xmlns:a16="http://schemas.microsoft.com/office/drawing/2014/main" id="{84DE07FA-DFD4-CA33-C1FE-1722E9DD72C0}"/>
              </a:ext>
            </a:extLst>
          </p:cNvPr>
          <p:cNvPicPr>
            <a:picLocks noChangeAspect="1"/>
          </p:cNvPicPr>
          <p:nvPr/>
        </p:nvPicPr>
        <p:blipFill>
          <a:blip r:embed="rId7"/>
          <a:stretch>
            <a:fillRect/>
          </a:stretch>
        </p:blipFill>
        <p:spPr>
          <a:xfrm>
            <a:off x="7080874" y="3467100"/>
            <a:ext cx="1952898" cy="476316"/>
          </a:xfrm>
          <a:prstGeom prst="rect">
            <a:avLst/>
          </a:prstGeom>
        </p:spPr>
      </p:pic>
      <p:pic>
        <p:nvPicPr>
          <p:cNvPr id="34" name="Picture 33">
            <a:extLst>
              <a:ext uri="{FF2B5EF4-FFF2-40B4-BE49-F238E27FC236}">
                <a16:creationId xmlns:a16="http://schemas.microsoft.com/office/drawing/2014/main" id="{3EA61B23-2D22-13BA-BF2F-5BB73DFE39A0}"/>
              </a:ext>
            </a:extLst>
          </p:cNvPr>
          <p:cNvPicPr>
            <a:picLocks noChangeAspect="1"/>
          </p:cNvPicPr>
          <p:nvPr/>
        </p:nvPicPr>
        <p:blipFill>
          <a:blip r:embed="rId7"/>
          <a:stretch>
            <a:fillRect/>
          </a:stretch>
        </p:blipFill>
        <p:spPr>
          <a:xfrm>
            <a:off x="7342051" y="4154835"/>
            <a:ext cx="1952898" cy="476316"/>
          </a:xfrm>
          <a:prstGeom prst="rect">
            <a:avLst/>
          </a:prstGeom>
        </p:spPr>
      </p:pic>
      <p:cxnSp>
        <p:nvCxnSpPr>
          <p:cNvPr id="15" name="Straight Connector 14">
            <a:extLst>
              <a:ext uri="{FF2B5EF4-FFF2-40B4-BE49-F238E27FC236}">
                <a16:creationId xmlns:a16="http://schemas.microsoft.com/office/drawing/2014/main" id="{7F14C2C6-0F2B-CBEB-CF2C-FAC54BE67840}"/>
              </a:ext>
            </a:extLst>
          </p:cNvPr>
          <p:cNvCxnSpPr>
            <a:cxnSpLocks/>
          </p:cNvCxnSpPr>
          <p:nvPr/>
        </p:nvCxnSpPr>
        <p:spPr>
          <a:xfrm flipH="1">
            <a:off x="5829300" y="1804541"/>
            <a:ext cx="280264" cy="28436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795FC8-5514-44F1-C504-7EFF28F2F3E9}"/>
              </a:ext>
            </a:extLst>
          </p:cNvPr>
          <p:cNvCxnSpPr>
            <a:cxnSpLocks/>
          </p:cNvCxnSpPr>
          <p:nvPr/>
        </p:nvCxnSpPr>
        <p:spPr>
          <a:xfrm>
            <a:off x="6058845" y="1804541"/>
            <a:ext cx="240978" cy="1212982"/>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2870FF-F767-3C74-709A-8DB0E6A7A9CF}"/>
              </a:ext>
            </a:extLst>
          </p:cNvPr>
          <p:cNvCxnSpPr>
            <a:cxnSpLocks/>
          </p:cNvCxnSpPr>
          <p:nvPr/>
        </p:nvCxnSpPr>
        <p:spPr>
          <a:xfrm flipH="1">
            <a:off x="5037140" y="1804541"/>
            <a:ext cx="1021705" cy="4431159"/>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090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19430" y="201357"/>
            <a:ext cx="11311116" cy="6500041"/>
            <a:chOff x="619430" y="201357"/>
            <a:chExt cx="11311116" cy="6500041"/>
          </a:xfrm>
        </p:grpSpPr>
        <p:grpSp>
          <p:nvGrpSpPr>
            <p:cNvPr id="22" name="Group 21">
              <a:extLst>
                <a:ext uri="{FF2B5EF4-FFF2-40B4-BE49-F238E27FC236}">
                  <a16:creationId xmlns:a16="http://schemas.microsoft.com/office/drawing/2014/main" id="{BB38E1E8-EBD2-622A-AF33-DFD10CF06355}"/>
                </a:ext>
              </a:extLst>
            </p:cNvPr>
            <p:cNvGrpSpPr/>
            <p:nvPr/>
          </p:nvGrpSpPr>
          <p:grpSpPr>
            <a:xfrm>
              <a:off x="619430" y="201357"/>
              <a:ext cx="11135247" cy="6500041"/>
              <a:chOff x="619430" y="201357"/>
              <a:chExt cx="11135247" cy="6500041"/>
            </a:xfrm>
          </p:grpSpPr>
          <p:sp>
            <p:nvSpPr>
              <p:cNvPr id="4" name="Rectangle: Rounded Corners 3">
                <a:extLst>
                  <a:ext uri="{FF2B5EF4-FFF2-40B4-BE49-F238E27FC236}">
                    <a16:creationId xmlns:a16="http://schemas.microsoft.com/office/drawing/2014/main" id="{F35635D9-C3F0-EBE0-554F-FC08E1CF6580}"/>
                  </a:ext>
                </a:extLst>
              </p:cNvPr>
              <p:cNvSpPr/>
              <p:nvPr/>
            </p:nvSpPr>
            <p:spPr>
              <a:xfrm>
                <a:off x="3465256" y="951886"/>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fcn_make_timespace_polyhedra_from_polygons</a:t>
                </a:r>
                <a:endParaRPr lang="en-US" dirty="0"/>
              </a:p>
            </p:txBody>
          </p:sp>
          <p:sp>
            <p:nvSpPr>
              <p:cNvPr id="6" name="Arrow: Down 5">
                <a:extLst>
                  <a:ext uri="{FF2B5EF4-FFF2-40B4-BE49-F238E27FC236}">
                    <a16:creationId xmlns:a16="http://schemas.microsoft.com/office/drawing/2014/main" id="{85BB6A18-6D17-4777-750E-5935EBE0A27C}"/>
                  </a:ext>
                </a:extLst>
              </p:cNvPr>
              <p:cNvSpPr/>
              <p:nvPr/>
            </p:nvSpPr>
            <p:spPr>
              <a:xfrm>
                <a:off x="3727039" y="201357"/>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2D polytopes defined as vertices,</a:t>
                </a:r>
              </a:p>
              <a:p>
                <a:pPr algn="ctr"/>
                <a:r>
                  <a:rPr lang="en-US" dirty="0"/>
                  <a:t>Max translation distance</a:t>
                </a:r>
              </a:p>
            </p:txBody>
          </p:sp>
          <p:sp>
            <p:nvSpPr>
              <p:cNvPr id="7" name="Arrow: Down 6">
                <a:extLst>
                  <a:ext uri="{FF2B5EF4-FFF2-40B4-BE49-F238E27FC236}">
                    <a16:creationId xmlns:a16="http://schemas.microsoft.com/office/drawing/2014/main" id="{81224EC7-A030-6D90-C8A6-5B868638EB80}"/>
                  </a:ext>
                </a:extLst>
              </p:cNvPr>
              <p:cNvSpPr/>
              <p:nvPr/>
            </p:nvSpPr>
            <p:spPr>
              <a:xfrm>
                <a:off x="3589387" y="1479959"/>
                <a:ext cx="4864511"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vertices</a:t>
                </a:r>
              </a:p>
            </p:txBody>
          </p:sp>
          <p:sp>
            <p:nvSpPr>
              <p:cNvPr id="8" name="Rectangle: Rounded Corners 7">
                <a:extLst>
                  <a:ext uri="{FF2B5EF4-FFF2-40B4-BE49-F238E27FC236}">
                    <a16:creationId xmlns:a16="http://schemas.microsoft.com/office/drawing/2014/main" id="{53DA032C-F2EA-A148-49EA-D8E935F28ACE}"/>
                  </a:ext>
                </a:extLst>
              </p:cNvPr>
              <p:cNvSpPr/>
              <p:nvPr/>
            </p:nvSpPr>
            <p:spPr>
              <a:xfrm>
                <a:off x="619431" y="2210619"/>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fcn_make_facets_from_verts</a:t>
                </a:r>
                <a:endParaRPr lang="en-US" dirty="0"/>
              </a:p>
            </p:txBody>
          </p:sp>
          <p:sp>
            <p:nvSpPr>
              <p:cNvPr id="9" name="Arrow: Down 8">
                <a:extLst>
                  <a:ext uri="{FF2B5EF4-FFF2-40B4-BE49-F238E27FC236}">
                    <a16:creationId xmlns:a16="http://schemas.microsoft.com/office/drawing/2014/main" id="{B413C089-7B44-89FD-1502-AC131AB5A474}"/>
                  </a:ext>
                </a:extLst>
              </p:cNvPr>
              <p:cNvSpPr/>
              <p:nvPr/>
            </p:nvSpPr>
            <p:spPr>
              <a:xfrm>
                <a:off x="881214" y="2698954"/>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vertices, with fields for facets</a:t>
                </a:r>
              </a:p>
            </p:txBody>
          </p:sp>
          <p:sp>
            <p:nvSpPr>
              <p:cNvPr id="10" name="Rectangle: Rounded Corners 9">
                <a:extLst>
                  <a:ext uri="{FF2B5EF4-FFF2-40B4-BE49-F238E27FC236}">
                    <a16:creationId xmlns:a16="http://schemas.microsoft.com/office/drawing/2014/main" id="{050A86DB-8667-76FF-03FD-B815650DA4B9}"/>
                  </a:ext>
                </a:extLst>
              </p:cNvPr>
              <p:cNvSpPr/>
              <p:nvPr/>
            </p:nvSpPr>
            <p:spPr>
              <a:xfrm>
                <a:off x="619430" y="3469352"/>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fcn_make_triangular_surfels_from_facets</a:t>
                </a:r>
                <a:endParaRPr lang="en-US" dirty="0"/>
              </a:p>
            </p:txBody>
          </p:sp>
          <p:sp>
            <p:nvSpPr>
              <p:cNvPr id="11" name="Arrow: Down 10">
                <a:extLst>
                  <a:ext uri="{FF2B5EF4-FFF2-40B4-BE49-F238E27FC236}">
                    <a16:creationId xmlns:a16="http://schemas.microsoft.com/office/drawing/2014/main" id="{3020F762-1461-14BD-28B2-9E81FC2EF77B}"/>
                  </a:ext>
                </a:extLst>
              </p:cNvPr>
              <p:cNvSpPr/>
              <p:nvPr/>
            </p:nvSpPr>
            <p:spPr>
              <a:xfrm>
                <a:off x="1018867" y="3929829"/>
                <a:ext cx="4726859" cy="750529"/>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triangular surface elements</a:t>
                </a:r>
              </a:p>
            </p:txBody>
          </p:sp>
          <p:sp>
            <p:nvSpPr>
              <p:cNvPr id="12" name="Rectangle: Rounded Corners 11">
                <a:extLst>
                  <a:ext uri="{FF2B5EF4-FFF2-40B4-BE49-F238E27FC236}">
                    <a16:creationId xmlns:a16="http://schemas.microsoft.com/office/drawing/2014/main" id="{2994BE85-D4BC-879D-F73B-7EBDE84B81C2}"/>
                  </a:ext>
                </a:extLst>
              </p:cNvPr>
              <p:cNvSpPr/>
              <p:nvPr/>
            </p:nvSpPr>
            <p:spPr>
              <a:xfrm>
                <a:off x="6158679" y="2210619"/>
                <a:ext cx="5265175"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fcn_interpolate_polytopes_in_time</a:t>
                </a:r>
                <a:endParaRPr lang="en-US" dirty="0"/>
              </a:p>
            </p:txBody>
          </p:sp>
          <p:sp>
            <p:nvSpPr>
              <p:cNvPr id="14" name="Arrow: Down 13">
                <a:extLst>
                  <a:ext uri="{FF2B5EF4-FFF2-40B4-BE49-F238E27FC236}">
                    <a16:creationId xmlns:a16="http://schemas.microsoft.com/office/drawing/2014/main" id="{BB9882FC-5AA7-9836-945D-DCAF5697828A}"/>
                  </a:ext>
                </a:extLst>
              </p:cNvPr>
              <p:cNvSpPr/>
              <p:nvPr/>
            </p:nvSpPr>
            <p:spPr>
              <a:xfrm>
                <a:off x="6007510" y="2707046"/>
                <a:ext cx="2718729" cy="1961535"/>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dense vertices</a:t>
                </a:r>
              </a:p>
            </p:txBody>
          </p:sp>
          <p:sp>
            <p:nvSpPr>
              <p:cNvPr id="17" name="Rectangle: Rounded Corners 16">
                <a:extLst>
                  <a:ext uri="{FF2B5EF4-FFF2-40B4-BE49-F238E27FC236}">
                    <a16:creationId xmlns:a16="http://schemas.microsoft.com/office/drawing/2014/main" id="{D997D8CC-96A6-CBDB-789D-38A514E868B6}"/>
                  </a:ext>
                </a:extLst>
              </p:cNvPr>
              <p:cNvSpPr/>
              <p:nvPr/>
            </p:nvSpPr>
            <p:spPr>
              <a:xfrm>
                <a:off x="2975485" y="4680358"/>
                <a:ext cx="4724028"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fcn_visibility_graph_3d_global</a:t>
                </a:r>
              </a:p>
            </p:txBody>
          </p:sp>
          <p:sp>
            <p:nvSpPr>
              <p:cNvPr id="18" name="Rectangle: Rounded Corners 17">
                <a:extLst>
                  <a:ext uri="{FF2B5EF4-FFF2-40B4-BE49-F238E27FC236}">
                    <a16:creationId xmlns:a16="http://schemas.microsoft.com/office/drawing/2014/main" id="{B4DDF528-EA22-D13B-FC1F-439CD23FB64C}"/>
                  </a:ext>
                </a:extLst>
              </p:cNvPr>
              <p:cNvSpPr/>
              <p:nvPr/>
            </p:nvSpPr>
            <p:spPr>
              <a:xfrm>
                <a:off x="2985930" y="5684989"/>
                <a:ext cx="8768747"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fcn_algorithm_Astar3d</a:t>
                </a:r>
              </a:p>
            </p:txBody>
          </p:sp>
          <p:sp>
            <p:nvSpPr>
              <p:cNvPr id="20" name="Arrow: Down 19">
                <a:extLst>
                  <a:ext uri="{FF2B5EF4-FFF2-40B4-BE49-F238E27FC236}">
                    <a16:creationId xmlns:a16="http://schemas.microsoft.com/office/drawing/2014/main" id="{1695C17B-37F0-FEAF-5C3B-0BFD824D3777}"/>
                  </a:ext>
                </a:extLst>
              </p:cNvPr>
              <p:cNvSpPr/>
              <p:nvPr/>
            </p:nvSpPr>
            <p:spPr>
              <a:xfrm>
                <a:off x="3795249" y="6193194"/>
                <a:ext cx="4726859" cy="508204"/>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a:t>
                </a:r>
              </a:p>
            </p:txBody>
          </p:sp>
          <p:sp>
            <p:nvSpPr>
              <p:cNvPr id="21" name="Arrow: Down 20">
                <a:extLst>
                  <a:ext uri="{FF2B5EF4-FFF2-40B4-BE49-F238E27FC236}">
                    <a16:creationId xmlns:a16="http://schemas.microsoft.com/office/drawing/2014/main" id="{A548A41F-1520-08CA-9832-13E62122949A}"/>
                  </a:ext>
                </a:extLst>
              </p:cNvPr>
              <p:cNvSpPr/>
              <p:nvPr/>
            </p:nvSpPr>
            <p:spPr>
              <a:xfrm>
                <a:off x="3106136" y="5196654"/>
                <a:ext cx="4726859" cy="508204"/>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Visibilty</a:t>
                </a:r>
                <a:r>
                  <a:rPr lang="en-US" dirty="0"/>
                  <a:t> graph</a:t>
                </a:r>
              </a:p>
            </p:txBody>
          </p:sp>
        </p:grpSp>
        <p:sp>
          <p:nvSpPr>
            <p:cNvPr id="16" name="Arrow: Down 13">
              <a:extLst>
                <a:ext uri="{FF2B5EF4-FFF2-40B4-BE49-F238E27FC236}">
                  <a16:creationId xmlns:a16="http://schemas.microsoft.com/office/drawing/2014/main" id="{BB9882FC-5AA7-9836-945D-DCAF5697828A}"/>
                </a:ext>
              </a:extLst>
            </p:cNvPr>
            <p:cNvSpPr/>
            <p:nvPr/>
          </p:nvSpPr>
          <p:spPr>
            <a:xfrm>
              <a:off x="8849143" y="2718822"/>
              <a:ext cx="2718729" cy="1961535"/>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3D polytopes defined as dense vertices</a:t>
              </a:r>
            </a:p>
          </p:txBody>
        </p:sp>
        <p:sp>
          <p:nvSpPr>
            <p:cNvPr id="19" name="Rectangle: Rounded Corners 16">
              <a:extLst>
                <a:ext uri="{FF2B5EF4-FFF2-40B4-BE49-F238E27FC236}">
                  <a16:creationId xmlns:a16="http://schemas.microsoft.com/office/drawing/2014/main" id="{D997D8CC-96A6-CBDB-789D-38A514E868B6}"/>
                </a:ext>
              </a:extLst>
            </p:cNvPr>
            <p:cNvSpPr/>
            <p:nvPr/>
          </p:nvSpPr>
          <p:spPr>
            <a:xfrm>
              <a:off x="7961297" y="4688450"/>
              <a:ext cx="3922643" cy="5082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smtClean="0"/>
                <a:t>fcn_algorithm_generate_cost_graph</a:t>
              </a:r>
              <a:endParaRPr lang="en-US" dirty="0"/>
            </a:p>
          </p:txBody>
        </p:sp>
        <p:sp>
          <p:nvSpPr>
            <p:cNvPr id="23" name="Arrow: Down 20">
              <a:extLst>
                <a:ext uri="{FF2B5EF4-FFF2-40B4-BE49-F238E27FC236}">
                  <a16:creationId xmlns:a16="http://schemas.microsoft.com/office/drawing/2014/main" id="{A548A41F-1520-08CA-9832-13E62122949A}"/>
                </a:ext>
              </a:extLst>
            </p:cNvPr>
            <p:cNvSpPr/>
            <p:nvPr/>
          </p:nvSpPr>
          <p:spPr>
            <a:xfrm>
              <a:off x="7961297" y="5204747"/>
              <a:ext cx="3969249" cy="508204"/>
            </a:xfrm>
            <a:prstGeom prst="downArrow">
              <a:avLst>
                <a:gd name="adj1" fmla="val 72641"/>
                <a:gd name="adj2" fmla="val 469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Cost graph, heuristic cost</a:t>
              </a:r>
              <a:endParaRPr lang="en-US" dirty="0"/>
            </a:p>
          </p:txBody>
        </p:sp>
      </p:grpSp>
    </p:spTree>
    <p:extLst>
      <p:ext uri="{BB962C8B-B14F-4D97-AF65-F5344CB8AC3E}">
        <p14:creationId xmlns:p14="http://schemas.microsoft.com/office/powerpoint/2010/main" val="136328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fontScale="90000"/>
          </a:bodyPr>
          <a:lstStyle/>
          <a:p>
            <a:r>
              <a:rPr lang="en-US" dirty="0"/>
              <a:t>In time space, obstacles are 3D, with their position in time changing along the vertical axis.</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11</a:t>
            </a:fld>
            <a:endParaRPr lang="en-US"/>
          </a:p>
        </p:txBody>
      </p:sp>
      <p:grpSp>
        <p:nvGrpSpPr>
          <p:cNvPr id="4" name="Group 3">
            <a:extLst>
              <a:ext uri="{FF2B5EF4-FFF2-40B4-BE49-F238E27FC236}">
                <a16:creationId xmlns:a16="http://schemas.microsoft.com/office/drawing/2014/main" id="{B0B3A98C-0FC8-4977-39EB-6529FF00FF89}"/>
              </a:ext>
            </a:extLst>
          </p:cNvPr>
          <p:cNvGrpSpPr/>
          <p:nvPr/>
        </p:nvGrpSpPr>
        <p:grpSpPr>
          <a:xfrm>
            <a:off x="1978619" y="3073400"/>
            <a:ext cx="6665320" cy="3430791"/>
            <a:chOff x="1978619" y="3073400"/>
            <a:chExt cx="6665320" cy="3430791"/>
          </a:xfrm>
        </p:grpSpPr>
        <p:cxnSp>
          <p:nvCxnSpPr>
            <p:cNvPr id="21" name="Straight Connector 20">
              <a:extLst>
                <a:ext uri="{FF2B5EF4-FFF2-40B4-BE49-F238E27FC236}">
                  <a16:creationId xmlns:a16="http://schemas.microsoft.com/office/drawing/2014/main" id="{7E984780-67B3-86BC-3E3A-8D2E085388F9}"/>
                </a:ext>
              </a:extLst>
            </p:cNvPr>
            <p:cNvCxnSpPr>
              <a:cxnSpLocks/>
              <a:stCxn id="14" idx="0"/>
              <a:endCxn id="15" idx="0"/>
            </p:cNvCxnSpPr>
            <p:nvPr/>
          </p:nvCxnSpPr>
          <p:spPr>
            <a:xfrm flipV="1">
              <a:off x="5374750" y="3546233"/>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EC7726-31D9-30DD-CB05-2291D1BCDEA2}"/>
                </a:ext>
              </a:extLst>
            </p:cNvPr>
            <p:cNvCxnSpPr>
              <a:cxnSpLocks/>
              <a:stCxn id="14" idx="5"/>
              <a:endCxn id="15" idx="5"/>
            </p:cNvCxnSpPr>
            <p:nvPr/>
          </p:nvCxnSpPr>
          <p:spPr>
            <a:xfrm flipV="1">
              <a:off x="6286456"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718C77C-7A4A-B063-3E94-3E3C42374827}"/>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AD75BB4-1A12-E033-F8DC-89D89062B68D}"/>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11758E-6C2F-9B5D-7D6B-71093050B503}"/>
                </a:ext>
              </a:extLst>
            </p:cNvPr>
            <p:cNvSpPr txBox="1"/>
            <p:nvPr/>
          </p:nvSpPr>
          <p:spPr>
            <a:xfrm rot="20829472">
              <a:off x="3142798" y="4437494"/>
              <a:ext cx="1295400" cy="369332"/>
            </a:xfrm>
            <a:prstGeom prst="rect">
              <a:avLst/>
            </a:prstGeom>
            <a:noFill/>
          </p:spPr>
          <p:txBody>
            <a:bodyPr wrap="square" rtlCol="0">
              <a:spAutoFit/>
            </a:bodyPr>
            <a:lstStyle/>
            <a:p>
              <a:r>
                <a:rPr lang="en-US" dirty="0"/>
                <a:t>X-Y plane</a:t>
              </a:r>
            </a:p>
          </p:txBody>
        </p:sp>
        <p:cxnSp>
          <p:nvCxnSpPr>
            <p:cNvPr id="11" name="Straight Arrow Connector 10">
              <a:extLst>
                <a:ext uri="{FF2B5EF4-FFF2-40B4-BE49-F238E27FC236}">
                  <a16:creationId xmlns:a16="http://schemas.microsoft.com/office/drawing/2014/main" id="{4BC7C2BC-7AA2-EE60-4FA7-8DF658C4791C}"/>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E077D5-B232-4C66-FDAB-35D5CBF44782}"/>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4" name="Pentagon 13">
              <a:extLst>
                <a:ext uri="{FF2B5EF4-FFF2-40B4-BE49-F238E27FC236}">
                  <a16:creationId xmlns:a16="http://schemas.microsoft.com/office/drawing/2014/main" id="{5EA4DBA6-B162-9BC7-84B2-4EBED80A27B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entagon 14">
              <a:extLst>
                <a:ext uri="{FF2B5EF4-FFF2-40B4-BE49-F238E27FC236}">
                  <a16:creationId xmlns:a16="http://schemas.microsoft.com/office/drawing/2014/main" id="{D35F09C4-456E-6BA0-C16D-A37FB28AA671}"/>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5FF32E8-05DA-F2E3-C8B3-3FF330CE782A}"/>
                </a:ext>
              </a:extLst>
            </p:cNvPr>
            <p:cNvSpPr txBox="1"/>
            <p:nvPr/>
          </p:nvSpPr>
          <p:spPr>
            <a:xfrm>
              <a:off x="7318110" y="3442771"/>
              <a:ext cx="1295400" cy="646331"/>
            </a:xfrm>
            <a:prstGeom prst="rect">
              <a:avLst/>
            </a:prstGeom>
            <a:noFill/>
          </p:spPr>
          <p:txBody>
            <a:bodyPr wrap="square" rtlCol="0">
              <a:spAutoFit/>
            </a:bodyPr>
            <a:lstStyle/>
            <a:p>
              <a:r>
                <a:rPr lang="en-US" dirty="0"/>
                <a:t>Polytope at time </a:t>
              </a:r>
              <a:r>
                <a:rPr lang="en-US" i="1" dirty="0"/>
                <a:t>t</a:t>
              </a:r>
              <a:r>
                <a:rPr lang="en-US" i="1" baseline="-25000" dirty="0"/>
                <a:t>k+1</a:t>
              </a:r>
            </a:p>
          </p:txBody>
        </p:sp>
        <p:sp>
          <p:nvSpPr>
            <p:cNvPr id="18" name="TextBox 17">
              <a:extLst>
                <a:ext uri="{FF2B5EF4-FFF2-40B4-BE49-F238E27FC236}">
                  <a16:creationId xmlns:a16="http://schemas.microsoft.com/office/drawing/2014/main" id="{E74EC888-8F76-4544-29AA-EA1CF935A1F1}"/>
                </a:ext>
              </a:extLst>
            </p:cNvPr>
            <p:cNvSpPr txBox="1"/>
            <p:nvPr/>
          </p:nvSpPr>
          <p:spPr>
            <a:xfrm>
              <a:off x="6390816" y="4454967"/>
              <a:ext cx="1332065" cy="646331"/>
            </a:xfrm>
            <a:prstGeom prst="rect">
              <a:avLst/>
            </a:prstGeom>
            <a:noFill/>
          </p:spPr>
          <p:txBody>
            <a:bodyPr wrap="square" rtlCol="0">
              <a:spAutoFit/>
            </a:bodyPr>
            <a:lstStyle/>
            <a:p>
              <a:r>
                <a:rPr lang="en-US" dirty="0"/>
                <a:t>Polytope at time </a:t>
              </a:r>
              <a:r>
                <a:rPr lang="en-US" i="1" dirty="0" err="1"/>
                <a:t>t</a:t>
              </a:r>
              <a:r>
                <a:rPr lang="en-US" i="1" baseline="-25000" dirty="0" err="1"/>
                <a:t>k</a:t>
              </a:r>
              <a:endParaRPr lang="en-US" i="1" baseline="-25000" dirty="0"/>
            </a:p>
          </p:txBody>
        </p:sp>
        <p:cxnSp>
          <p:nvCxnSpPr>
            <p:cNvPr id="24" name="Straight Connector 23">
              <a:extLst>
                <a:ext uri="{FF2B5EF4-FFF2-40B4-BE49-F238E27FC236}">
                  <a16:creationId xmlns:a16="http://schemas.microsoft.com/office/drawing/2014/main" id="{25916A87-43AD-5930-D078-DA248310688C}"/>
                </a:ext>
              </a:extLst>
            </p:cNvPr>
            <p:cNvCxnSpPr>
              <a:cxnSpLocks/>
              <a:stCxn id="14" idx="1"/>
              <a:endCxn id="15" idx="1"/>
            </p:cNvCxnSpPr>
            <p:nvPr/>
          </p:nvCxnSpPr>
          <p:spPr>
            <a:xfrm flipV="1">
              <a:off x="4463044" y="369840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44E096A-9B4B-1FB5-0367-02146616A52E}"/>
                </a:ext>
              </a:extLst>
            </p:cNvPr>
            <p:cNvCxnSpPr>
              <a:cxnSpLocks/>
              <a:stCxn id="14" idx="2"/>
              <a:endCxn id="15" idx="2"/>
            </p:cNvCxnSpPr>
            <p:nvPr/>
          </p:nvCxnSpPr>
          <p:spPr>
            <a:xfrm flipV="1">
              <a:off x="481128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A60ECE-AFDB-75D1-C56F-C7A0D487AFCB}"/>
                </a:ext>
              </a:extLst>
            </p:cNvPr>
            <p:cNvCxnSpPr>
              <a:cxnSpLocks/>
              <a:stCxn id="14" idx="4"/>
              <a:endCxn id="15" idx="4"/>
            </p:cNvCxnSpPr>
            <p:nvPr/>
          </p:nvCxnSpPr>
          <p:spPr>
            <a:xfrm flipV="1">
              <a:off x="5938215" y="3944625"/>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B4D0F-3794-4BA9-752E-62873A7BDDB6}"/>
                </a:ext>
              </a:extLst>
            </p:cNvPr>
            <p:cNvSpPr txBox="1"/>
            <p:nvPr/>
          </p:nvSpPr>
          <p:spPr>
            <a:xfrm>
              <a:off x="2546103" y="5857860"/>
              <a:ext cx="6097836" cy="646331"/>
            </a:xfrm>
            <a:prstGeom prst="rect">
              <a:avLst/>
            </a:prstGeom>
            <a:noFill/>
            <a:ln>
              <a:solidFill>
                <a:schemeClr val="accent1">
                  <a:lumMod val="50000"/>
                </a:schemeClr>
              </a:solidFill>
            </a:ln>
          </p:spPr>
          <p:txBody>
            <a:bodyPr wrap="square">
              <a:spAutoFit/>
            </a:bodyPr>
            <a:lstStyle/>
            <a:p>
              <a:r>
                <a:rPr lang="en-US" dirty="0"/>
                <a:t>Note: polytope positions are labelled at discrete times to show progression but the 3D polytopes are continuous.</a:t>
              </a:r>
            </a:p>
          </p:txBody>
        </p:sp>
      </p:grpSp>
    </p:spTree>
    <p:extLst>
      <p:ext uri="{BB962C8B-B14F-4D97-AF65-F5344CB8AC3E}">
        <p14:creationId xmlns:p14="http://schemas.microsoft.com/office/powerpoint/2010/main" val="3603321745"/>
      </p:ext>
    </p:extLst>
  </p:cSld>
  <p:clrMapOvr>
    <a:masterClrMapping/>
  </p:clrMapOvr>
  <p:extLst>
    <p:ext uri="{6950BFC3-D8DA-4A85-94F7-54DA5524770B}">
      <p188:commentRel xmlns:p188="http://schemas.microsoft.com/office/powerpoint/2018/8/main" xmlns=""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rmAutofit/>
          </a:bodyPr>
          <a:lstStyle/>
          <a:p>
            <a:r>
              <a:rPr lang="en-US" dirty="0"/>
              <a:t>A 3D visibility graph can </a:t>
            </a:r>
            <a:r>
              <a:rPr lang="en-US"/>
              <a:t>be constructed…</a:t>
            </a:r>
            <a:endParaRPr lang="en-US" dirty="0"/>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12</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36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AECC8AD6-DF7A-9D4C-8D11-B606013EB669}"/>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598402" y="122028"/>
            <a:ext cx="11376107" cy="1205046"/>
          </a:xfrm>
        </p:spPr>
        <p:txBody>
          <a:bodyPr>
            <a:normAutofit fontScale="90000"/>
          </a:bodyPr>
          <a:lstStyle/>
          <a:p>
            <a:r>
              <a:rPr lang="en-US" dirty="0"/>
              <a:t>A 3D visibility graph can be constructed and searched for a path, as in 2D.</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13</a:t>
            </a:fld>
            <a:endParaRPr lang="en-US"/>
          </a:p>
        </p:txBody>
      </p:sp>
      <p:cxnSp>
        <p:nvCxnSpPr>
          <p:cNvPr id="73" name="Straight Connector 72">
            <a:extLst>
              <a:ext uri="{FF2B5EF4-FFF2-40B4-BE49-F238E27FC236}">
                <a16:creationId xmlns:a16="http://schemas.microsoft.com/office/drawing/2014/main" id="{A76D729B-A3E4-F5F7-583C-40060C2F0397}"/>
              </a:ext>
            </a:extLst>
          </p:cNvPr>
          <p:cNvCxnSpPr>
            <a:cxnSpLocks/>
            <a:stCxn id="79" idx="0"/>
            <a:endCxn id="80"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DBEBB18-425C-D751-06D1-BE37B65C21F6}"/>
              </a:ext>
            </a:extLst>
          </p:cNvPr>
          <p:cNvCxnSpPr>
            <a:cxnSpLocks/>
            <a:stCxn id="79" idx="5"/>
            <a:endCxn id="80"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46D7586-F039-F370-B500-BBB92A4ABD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337C6FF-5645-9D66-A91E-F0622157081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AAA000E-0E85-C4C9-F5BE-050F6EF0B307}"/>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DE2F4B3-CD17-C7F7-0746-7514B0FC85D3}"/>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79" name="Pentagon 78">
            <a:extLst>
              <a:ext uri="{FF2B5EF4-FFF2-40B4-BE49-F238E27FC236}">
                <a16:creationId xmlns:a16="http://schemas.microsoft.com/office/drawing/2014/main" id="{32D6B872-17C8-2B48-9A0C-67D4E6B6E08B}"/>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entagon 79">
            <a:extLst>
              <a:ext uri="{FF2B5EF4-FFF2-40B4-BE49-F238E27FC236}">
                <a16:creationId xmlns:a16="http://schemas.microsoft.com/office/drawing/2014/main" id="{1A0CA40D-DA40-05E3-5E11-607B239A91D4}"/>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12E2B3AF-CFD8-894D-01BD-86F89704E2F7}"/>
              </a:ext>
            </a:extLst>
          </p:cNvPr>
          <p:cNvCxnSpPr>
            <a:cxnSpLocks/>
            <a:stCxn id="79" idx="1"/>
            <a:endCxn id="80"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0D6989A-2D23-5572-499C-3CC4BAC28F23}"/>
              </a:ext>
            </a:extLst>
          </p:cNvPr>
          <p:cNvCxnSpPr>
            <a:cxnSpLocks/>
            <a:stCxn id="79" idx="2"/>
            <a:endCxn id="80"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056D6C-B81F-6B91-4993-E7C4D0DE490E}"/>
              </a:ext>
            </a:extLst>
          </p:cNvPr>
          <p:cNvCxnSpPr>
            <a:cxnSpLocks/>
            <a:stCxn id="79" idx="4"/>
            <a:endCxn id="80"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898786-FDDE-5228-B250-DF0AC6188AA0}"/>
              </a:ext>
            </a:extLst>
          </p:cNvPr>
          <p:cNvCxnSpPr>
            <a:cxnSpLocks/>
            <a:endCxn id="79"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5" name="Multiplication Sign 84">
            <a:extLst>
              <a:ext uri="{FF2B5EF4-FFF2-40B4-BE49-F238E27FC236}">
                <a16:creationId xmlns:a16="http://schemas.microsoft.com/office/drawing/2014/main" id="{A09F5B85-D112-C9AC-1DB7-1D2AC450801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097CEC3E-D663-51FC-A049-A608E08B9604}"/>
              </a:ext>
            </a:extLst>
          </p:cNvPr>
          <p:cNvCxnSpPr>
            <a:cxnSpLocks/>
            <a:stCxn id="101" idx="2"/>
            <a:endCxn id="79"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4284963-1A3A-6C91-2C46-CD0BECD9E51C}"/>
              </a:ext>
            </a:extLst>
          </p:cNvPr>
          <p:cNvCxnSpPr>
            <a:cxnSpLocks/>
            <a:endCxn id="80"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9FB5D23-36B1-8679-AF63-077D7A0EC3EC}"/>
              </a:ext>
            </a:extLst>
          </p:cNvPr>
          <p:cNvCxnSpPr>
            <a:cxnSpLocks/>
            <a:endCxn id="80"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C299F0D-D237-1033-656A-85FF05D20A6F}"/>
              </a:ext>
            </a:extLst>
          </p:cNvPr>
          <p:cNvCxnSpPr>
            <a:cxnSpLocks/>
            <a:stCxn id="80" idx="0"/>
            <a:endCxn id="80"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CA57056-4E54-287B-E635-AF5C8E6F9FA8}"/>
              </a:ext>
            </a:extLst>
          </p:cNvPr>
          <p:cNvCxnSpPr>
            <a:cxnSpLocks/>
            <a:stCxn id="80" idx="5"/>
            <a:endCxn id="85"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6BA0164-2F05-F16B-9B45-87D1417AB82E}"/>
              </a:ext>
            </a:extLst>
          </p:cNvPr>
          <p:cNvCxnSpPr>
            <a:cxnSpLocks/>
            <a:stCxn id="80" idx="0"/>
            <a:endCxn id="85"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9C3F6A-838A-9AEC-503B-8DFA161BC092}"/>
              </a:ext>
            </a:extLst>
          </p:cNvPr>
          <p:cNvCxnSpPr>
            <a:cxnSpLocks/>
            <a:stCxn id="79" idx="5"/>
            <a:endCxn id="85"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AA4E878-FA70-E2CE-F4BC-6C7DD9882282}"/>
              </a:ext>
            </a:extLst>
          </p:cNvPr>
          <p:cNvCxnSpPr>
            <a:cxnSpLocks/>
            <a:stCxn id="79" idx="4"/>
            <a:endCxn id="85"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56EDD56-0676-04ED-5161-61995C062DD8}"/>
              </a:ext>
            </a:extLst>
          </p:cNvPr>
          <p:cNvCxnSpPr>
            <a:cxnSpLocks/>
            <a:stCxn id="79" idx="2"/>
            <a:endCxn id="79"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42F7D16-CD8C-EDB8-075D-556398CBF1C5}"/>
              </a:ext>
            </a:extLst>
          </p:cNvPr>
          <p:cNvCxnSpPr>
            <a:cxnSpLocks/>
            <a:stCxn id="79" idx="2"/>
            <a:endCxn id="80"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8AA6161-CC64-E025-C8CB-5B863CA79EE3}"/>
              </a:ext>
            </a:extLst>
          </p:cNvPr>
          <p:cNvCxnSpPr>
            <a:cxnSpLocks/>
            <a:stCxn id="79" idx="0"/>
            <a:endCxn id="80"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808F943-D855-02FA-9378-5F26335A0D76}"/>
              </a:ext>
            </a:extLst>
          </p:cNvPr>
          <p:cNvCxnSpPr>
            <a:cxnSpLocks/>
            <a:stCxn id="79" idx="4"/>
            <a:endCxn id="80"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AFEF80-9E13-5084-D2C5-3FCFBC6DBD10}"/>
              </a:ext>
            </a:extLst>
          </p:cNvPr>
          <p:cNvCxnSpPr>
            <a:cxnSpLocks/>
            <a:stCxn id="79" idx="5"/>
            <a:endCxn id="80"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E1C15E3-2109-AA4D-FECD-EB36F148F84C}"/>
              </a:ext>
            </a:extLst>
          </p:cNvPr>
          <p:cNvCxnSpPr>
            <a:cxnSpLocks/>
            <a:stCxn id="79" idx="1"/>
            <a:endCxn id="80"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26C3F9-C042-20E6-A942-55C202B08EDE}"/>
              </a:ext>
            </a:extLst>
          </p:cNvPr>
          <p:cNvCxnSpPr>
            <a:cxnSpLocks/>
            <a:endCxn id="80"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1" name="Multiplication Sign 100">
            <a:extLst>
              <a:ext uri="{FF2B5EF4-FFF2-40B4-BE49-F238E27FC236}">
                <a16:creationId xmlns:a16="http://schemas.microsoft.com/office/drawing/2014/main" id="{32E94618-D799-1298-1C8B-D61C0A247311}"/>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2" name="Straight Connector 101">
            <a:extLst>
              <a:ext uri="{FF2B5EF4-FFF2-40B4-BE49-F238E27FC236}">
                <a16:creationId xmlns:a16="http://schemas.microsoft.com/office/drawing/2014/main" id="{F411B6D2-D708-B0A8-5BC8-CF4420E6FF83}"/>
              </a:ext>
            </a:extLst>
          </p:cNvPr>
          <p:cNvCxnSpPr>
            <a:cxnSpLocks/>
            <a:stCxn id="80"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C006616-204C-2C79-0E60-637BD1906782}"/>
              </a:ext>
            </a:extLst>
          </p:cNvPr>
          <p:cNvCxnSpPr>
            <a:cxnSpLocks/>
            <a:stCxn id="79" idx="2"/>
            <a:endCxn id="80"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B804BBA-0270-C62D-B925-76020FFE160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5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14</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196402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a:t>
            </a:r>
          </a:p>
        </p:txBody>
      </p:sp>
      <p:sp>
        <p:nvSpPr>
          <p:cNvPr id="3" name="Slide Number Placeholder 2"/>
          <p:cNvSpPr>
            <a:spLocks noGrp="1"/>
          </p:cNvSpPr>
          <p:nvPr>
            <p:ph type="sldNum" sz="quarter" idx="12"/>
          </p:nvPr>
        </p:nvSpPr>
        <p:spPr/>
        <p:txBody>
          <a:bodyPr/>
          <a:lstStyle/>
          <a:p>
            <a:fld id="{CB3FC469-CA8B-4EE5-AE73-966FC6A86920}" type="slidenum">
              <a:rPr lang="en-US" smtClean="0"/>
              <a:t>15</a:t>
            </a:fld>
            <a:endParaRPr lang="en-US"/>
          </a:p>
        </p:txBody>
      </p:sp>
      <p:sp>
        <p:nvSpPr>
          <p:cNvPr id="4" name="Content Placeholder 3"/>
          <p:cNvSpPr>
            <a:spLocks noGrp="1"/>
          </p:cNvSpPr>
          <p:nvPr>
            <p:ph idx="1"/>
          </p:nvPr>
        </p:nvSpPr>
        <p:spPr/>
        <p:txBody>
          <a:bodyPr>
            <a:normAutofit fontScale="47500" lnSpcReduction="20000"/>
          </a:bodyPr>
          <a:lstStyle/>
          <a:p>
            <a:r>
              <a:rPr lang="en-US" dirty="0"/>
              <a:t>Silver, 2005</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“Cooperative A* (CA*) searches space-time for a non-colliding route. Hierarchical Cooperative A* (HCA*) uses an abstract heuristic to boost performance. Finally, Windowed Hierarchical Cooperative A* (WHCA*) limits the space-time search depth to a dynamic window, spreading computation over the duration of the route.”</a:t>
            </a:r>
          </a:p>
          <a:p>
            <a:pPr lvl="1">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Local repair A* (LRA*) plans around immediate neighbors as if stationary, then reads in the new positions and repairs the path.  </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Pros: These methods are advantageous when the path of the obstacles is not known as they are reactive.</a:t>
            </a:r>
          </a:p>
          <a:p>
            <a:pPr lvl="2">
              <a:lnSpc>
                <a:spcPct val="107000"/>
              </a:lnSpc>
              <a:spcBef>
                <a:spcPts val="0"/>
              </a:spcBef>
              <a:spcAft>
                <a:spcPts val="800"/>
              </a:spcAft>
            </a:pPr>
            <a:r>
              <a:rPr lang="en-US" kern="100" dirty="0">
                <a:latin typeface="Calibri" panose="020F0502020204030204" pitchFamily="34" charset="0"/>
                <a:ea typeface="Yu Mincho" panose="02020400000000000000" pitchFamily="18" charset="-128"/>
                <a:cs typeface="Times New Roman" panose="02020603050405020304" pitchFamily="18" charset="0"/>
              </a:rPr>
              <a:t>Cons: Can lead to cycles unless random noise is injected into the path.</a:t>
            </a:r>
          </a:p>
          <a:p>
            <a:r>
              <a:rPr lang="en-US" dirty="0" err="1"/>
              <a:t>Blasi</a:t>
            </a:r>
            <a:r>
              <a:rPr lang="en-US" dirty="0"/>
              <a:t>, 2022</a:t>
            </a:r>
          </a:p>
          <a:p>
            <a:pPr lvl="1"/>
            <a:r>
              <a:rPr lang="en-US" dirty="0"/>
              <a:t>project the 3D obstacles to a flat 2D x-y plane and plan through this</a:t>
            </a:r>
          </a:p>
          <a:p>
            <a:pPr lvl="2"/>
            <a:r>
              <a:rPr lang="en-US" dirty="0"/>
              <a:t>Pros: simple, 2D</a:t>
            </a:r>
          </a:p>
          <a:p>
            <a:pPr lvl="2"/>
            <a:r>
              <a:rPr lang="en-US" dirty="0"/>
              <a:t>Cons: extremely conservative, may incorrectly show missions as impossible</a:t>
            </a:r>
          </a:p>
          <a:p>
            <a:pPr lvl="1"/>
            <a:r>
              <a:rPr lang="en-US" dirty="0"/>
              <a:t>Find the vertical plane that goes through the start and goal and plan through this</a:t>
            </a:r>
          </a:p>
          <a:p>
            <a:pPr lvl="2"/>
            <a:r>
              <a:rPr lang="en-US" dirty="0"/>
              <a:t>Pros: simple, 2D</a:t>
            </a:r>
          </a:p>
          <a:p>
            <a:pPr lvl="2"/>
            <a:r>
              <a:rPr lang="en-US" dirty="0"/>
              <a:t>Cons: Assumes the goal can be reached by only driving “straight” along the line from A to B with variations in z only</a:t>
            </a:r>
          </a:p>
          <a:p>
            <a:pPr lvl="1"/>
            <a:r>
              <a:rPr lang="en-US" dirty="0"/>
              <a:t>Create a layered visibility graph (essentially gridded in time but grid free in space) and find optimal path from </a:t>
            </a:r>
            <a:r>
              <a:rPr lang="en-US" dirty="0" err="1"/>
              <a:t>t</a:t>
            </a:r>
            <a:r>
              <a:rPr lang="en-US" baseline="-25000" dirty="0" err="1"/>
              <a:t>k</a:t>
            </a:r>
            <a:r>
              <a:rPr lang="en-US" dirty="0"/>
              <a:t> to t</a:t>
            </a:r>
            <a:r>
              <a:rPr lang="en-US" baseline="-25000" dirty="0"/>
              <a:t>k+1</a:t>
            </a:r>
            <a:endParaRPr lang="en-US" dirty="0"/>
          </a:p>
          <a:p>
            <a:pPr lvl="2"/>
            <a:r>
              <a:rPr lang="en-US" dirty="0"/>
              <a:t>Pros: still grid free in space, reduced complexity of visibility computation as </a:t>
            </a:r>
            <a:r>
              <a:rPr lang="en-US" dirty="0" err="1"/>
              <a:t>vgraph</a:t>
            </a:r>
            <a:r>
              <a:rPr lang="en-US" dirty="0"/>
              <a:t> only needs to be calculated from one layer to the next</a:t>
            </a:r>
          </a:p>
          <a:p>
            <a:pPr lvl="2"/>
            <a:r>
              <a:rPr lang="en-US" dirty="0"/>
              <a:t>Cons: gridded in time, system may be sensitive to time step choice</a:t>
            </a:r>
          </a:p>
          <a:p>
            <a:r>
              <a:rPr lang="en-US" dirty="0"/>
              <a:t>Jiang, 1993</a:t>
            </a:r>
          </a:p>
          <a:p>
            <a:pPr lvl="1"/>
            <a:r>
              <a:rPr lang="en-US" dirty="0"/>
              <a:t>Proposes an efficient </a:t>
            </a:r>
            <a:r>
              <a:rPr lang="en-US" dirty="0" err="1"/>
              <a:t>vgraph</a:t>
            </a:r>
            <a:r>
              <a:rPr lang="en-US" dirty="0"/>
              <a:t> calculation for 3D</a:t>
            </a:r>
          </a:p>
          <a:p>
            <a:pPr lvl="2"/>
            <a:r>
              <a:rPr lang="en-US" dirty="0"/>
              <a:t>Pros: timely enough for real time use</a:t>
            </a:r>
          </a:p>
          <a:p>
            <a:pPr lvl="2"/>
            <a:r>
              <a:rPr lang="en-US" dirty="0"/>
              <a:t>Cons: assumes convex </a:t>
            </a:r>
            <a:r>
              <a:rPr lang="en-US" dirty="0" err="1"/>
              <a:t>obstalces</a:t>
            </a:r>
            <a:r>
              <a:rPr lang="en-US" dirty="0"/>
              <a:t>, with time as the vertical dimension obstacles can easily not be convex if they change direction over time</a:t>
            </a:r>
          </a:p>
        </p:txBody>
      </p:sp>
    </p:spTree>
    <p:extLst>
      <p:ext uri="{BB962C8B-B14F-4D97-AF65-F5344CB8AC3E}">
        <p14:creationId xmlns:p14="http://schemas.microsoft.com/office/powerpoint/2010/main" val="70758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16</a:t>
            </a:fld>
            <a:endParaRPr lang="en-US"/>
          </a:p>
        </p:txBody>
      </p:sp>
      <p:sp>
        <p:nvSpPr>
          <p:cNvPr id="4" name="Content Placeholder 3"/>
          <p:cNvSpPr>
            <a:spLocks noGrp="1"/>
          </p:cNvSpPr>
          <p:nvPr>
            <p:ph idx="1"/>
          </p:nvPr>
        </p:nvSpPr>
        <p:spPr/>
        <p:txBody>
          <a:bodyPr>
            <a:normAutofit fontScale="77500" lnSpcReduction="20000"/>
          </a:bodyPr>
          <a:lstStyle/>
          <a:p>
            <a:r>
              <a:rPr lang="en-US" dirty="0"/>
              <a:t>Lu, 2019</a:t>
            </a:r>
          </a:p>
          <a:p>
            <a:pPr lvl="1"/>
            <a:r>
              <a:rPr lang="en-US" dirty="0"/>
              <a:t>Connectivity metrics are presented for 3D visibility graphs with lots of verticality</a:t>
            </a:r>
          </a:p>
          <a:p>
            <a:pPr lvl="2"/>
            <a:r>
              <a:rPr lang="en-US" dirty="0"/>
              <a:t>Pros: this result may indicate that in the presence of many high speed obstacles, most connectivity will be x-y planar indicating the layered visibility approach of </a:t>
            </a:r>
            <a:r>
              <a:rPr lang="en-US" dirty="0" err="1"/>
              <a:t>Blasi</a:t>
            </a:r>
            <a:r>
              <a:rPr lang="en-US" dirty="0"/>
              <a:t> et al. is potentially more viable</a:t>
            </a:r>
          </a:p>
          <a:p>
            <a:r>
              <a:rPr lang="en-US" dirty="0" err="1"/>
              <a:t>Hunang</a:t>
            </a:r>
            <a:r>
              <a:rPr lang="en-US" dirty="0"/>
              <a:t>, 2019</a:t>
            </a:r>
          </a:p>
          <a:p>
            <a:pPr lvl="1"/>
            <a:r>
              <a:rPr lang="en-US" dirty="0"/>
              <a:t>Another method where the 3D planning is composed of discrete 2D planning tasks.  In this method a plane is formed from the current position to the goal and this plane is planned through.</a:t>
            </a:r>
          </a:p>
          <a:p>
            <a:pPr lvl="2"/>
            <a:r>
              <a:rPr lang="en-US" dirty="0"/>
              <a:t>Pros: this could be applied by finding a plane that goes through the start at t=0 and the goal at some t&gt;0, planning through the 2D plane, and seeing if the velocity condition was violated.  If so, try a plane with a greater angle from horizontal, if not, this is the lowest total time way to get to the destination</a:t>
            </a:r>
          </a:p>
          <a:p>
            <a:pPr lvl="2"/>
            <a:r>
              <a:rPr lang="en-US" dirty="0"/>
              <a:t>Cons: finding the intersection of the planes and polytopes at each elevation angle attempted is not trivial</a:t>
            </a:r>
          </a:p>
          <a:p>
            <a:r>
              <a:rPr lang="en-US" dirty="0" err="1"/>
              <a:t>Bygi</a:t>
            </a:r>
            <a:r>
              <a:rPr lang="en-US" dirty="0"/>
              <a:t>, 2007</a:t>
            </a:r>
          </a:p>
          <a:p>
            <a:pPr lvl="1"/>
            <a:r>
              <a:rPr lang="en-US" dirty="0"/>
              <a:t>Claim because the analogue of a line segment in 2D is a plane segment in 3D, thus a 3D visibility graph is not line segments connecting points but rather plane segments connecting objects</a:t>
            </a:r>
          </a:p>
          <a:p>
            <a:pPr lvl="2"/>
            <a:r>
              <a:rPr lang="en-US" dirty="0"/>
              <a:t>Pros: gives a plane the planner can route on for each pair of visible objects</a:t>
            </a:r>
          </a:p>
          <a:p>
            <a:pPr lvl="2"/>
            <a:r>
              <a:rPr lang="en-US" dirty="0"/>
              <a:t>Cons: graphs can be searched with A* but sets of planes cannot</a:t>
            </a:r>
          </a:p>
          <a:p>
            <a:endParaRPr lang="en-US" dirty="0"/>
          </a:p>
        </p:txBody>
      </p:sp>
    </p:spTree>
    <p:extLst>
      <p:ext uri="{BB962C8B-B14F-4D97-AF65-F5344CB8AC3E}">
        <p14:creationId xmlns:p14="http://schemas.microsoft.com/office/powerpoint/2010/main" val="44571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3D planning concepts from the literature (cont.)</a:t>
            </a:r>
          </a:p>
        </p:txBody>
      </p:sp>
      <p:sp>
        <p:nvSpPr>
          <p:cNvPr id="3" name="Slide Number Placeholder 2"/>
          <p:cNvSpPr>
            <a:spLocks noGrp="1"/>
          </p:cNvSpPr>
          <p:nvPr>
            <p:ph type="sldNum" sz="quarter" idx="12"/>
          </p:nvPr>
        </p:nvSpPr>
        <p:spPr/>
        <p:txBody>
          <a:bodyPr/>
          <a:lstStyle/>
          <a:p>
            <a:fld id="{CB3FC469-CA8B-4EE5-AE73-966FC6A86920}" type="slidenum">
              <a:rPr lang="en-US" smtClean="0"/>
              <a:t>17</a:t>
            </a:fld>
            <a:endParaRPr lang="en-US"/>
          </a:p>
        </p:txBody>
      </p:sp>
      <p:sp>
        <p:nvSpPr>
          <p:cNvPr id="4" name="Content Placeholder 3"/>
          <p:cNvSpPr>
            <a:spLocks noGrp="1"/>
          </p:cNvSpPr>
          <p:nvPr>
            <p:ph idx="1"/>
          </p:nvPr>
        </p:nvSpPr>
        <p:spPr/>
        <p:txBody>
          <a:bodyPr>
            <a:normAutofit fontScale="77500" lnSpcReduction="20000"/>
          </a:bodyPr>
          <a:lstStyle/>
          <a:p>
            <a:r>
              <a:rPr lang="en-US" dirty="0">
                <a:highlight>
                  <a:srgbClr val="FFFF00"/>
                </a:highlight>
              </a:rPr>
              <a:t>You, 2019</a:t>
            </a:r>
          </a:p>
          <a:p>
            <a:pPr lvl="1"/>
            <a:r>
              <a:rPr lang="en-US" dirty="0">
                <a:highlight>
                  <a:srgbClr val="FFFF00"/>
                </a:highlight>
              </a:rPr>
              <a:t>Describe a method similar to what will be shown in the following slides where nodes are added on sides of facets, and nodes are visible to others if the line segment connecting them does not cross a facet</a:t>
            </a:r>
          </a:p>
          <a:p>
            <a:pPr lvl="2"/>
            <a:r>
              <a:rPr lang="en-US" dirty="0">
                <a:highlight>
                  <a:srgbClr val="FFFF00"/>
                </a:highlight>
              </a:rPr>
              <a:t>Pros: very analogous to what we do in 2D</a:t>
            </a:r>
          </a:p>
          <a:p>
            <a:pPr lvl="2"/>
            <a:r>
              <a:rPr lang="en-US" dirty="0">
                <a:highlight>
                  <a:srgbClr val="FFFF00"/>
                </a:highlight>
              </a:rPr>
              <a:t>Cons: sensitive to node resolution when discretizing facet edges</a:t>
            </a:r>
          </a:p>
          <a:p>
            <a:r>
              <a:rPr lang="en-US" dirty="0"/>
              <a:t>Li, 2019</a:t>
            </a:r>
          </a:p>
          <a:p>
            <a:pPr lvl="1"/>
            <a:r>
              <a:rPr lang="en-US" dirty="0"/>
              <a:t>Run a space and time optimizer after RRT explores the configuration space, rather than planning an optimal path from the start</a:t>
            </a:r>
          </a:p>
          <a:p>
            <a:pPr lvl="2"/>
            <a:r>
              <a:rPr lang="en-US" dirty="0"/>
              <a:t>Pros: does not require optimality of planner or </a:t>
            </a:r>
            <a:r>
              <a:rPr lang="en-US" dirty="0" err="1"/>
              <a:t>vgraph</a:t>
            </a:r>
            <a:endParaRPr lang="en-US" dirty="0"/>
          </a:p>
          <a:p>
            <a:pPr lvl="2"/>
            <a:r>
              <a:rPr lang="en-US" dirty="0"/>
              <a:t>Cons: RTT can be slow, resulting path likely will not be globally optimal</a:t>
            </a:r>
          </a:p>
          <a:p>
            <a:r>
              <a:rPr lang="en-US" dirty="0">
                <a:highlight>
                  <a:srgbClr val="FFFF00"/>
                </a:highlight>
              </a:rPr>
              <a:t>Fujimura, 1989</a:t>
            </a:r>
          </a:p>
          <a:p>
            <a:pPr lvl="1"/>
            <a:r>
              <a:rPr lang="en-US" dirty="0">
                <a:highlight>
                  <a:srgbClr val="FFFF00"/>
                </a:highlight>
              </a:rPr>
              <a:t>The problem is framed similar to what is proposed in the following slides.  </a:t>
            </a:r>
            <a:r>
              <a:rPr lang="en-US" dirty="0" err="1">
                <a:highlight>
                  <a:srgbClr val="FFFF00"/>
                </a:highlight>
              </a:rPr>
              <a:t>Vgraphs</a:t>
            </a:r>
            <a:r>
              <a:rPr lang="en-US" dirty="0">
                <a:highlight>
                  <a:srgbClr val="FFFF00"/>
                </a:highlight>
              </a:rPr>
              <a:t> are not used as they change over time.  </a:t>
            </a:r>
            <a:r>
              <a:rPr lang="en-US" dirty="0" err="1">
                <a:highlight>
                  <a:srgbClr val="FFFF00"/>
                </a:highlight>
              </a:rPr>
              <a:t>Timespace</a:t>
            </a:r>
            <a:r>
              <a:rPr lang="en-US" dirty="0">
                <a:highlight>
                  <a:srgbClr val="FFFF00"/>
                </a:highlight>
              </a:rPr>
              <a:t> is recursively broken into cells of non-constant size.</a:t>
            </a:r>
          </a:p>
          <a:p>
            <a:pPr lvl="2"/>
            <a:r>
              <a:rPr lang="en-US" dirty="0">
                <a:highlight>
                  <a:srgbClr val="FFFF00"/>
                </a:highlight>
              </a:rPr>
              <a:t>Pros: method allows for velocity and acceleration constraints</a:t>
            </a:r>
          </a:p>
          <a:p>
            <a:pPr lvl="2"/>
            <a:r>
              <a:rPr lang="en-US" dirty="0">
                <a:highlight>
                  <a:srgbClr val="FFFF00"/>
                </a:highlight>
              </a:rPr>
              <a:t>Cons: use constant velocity so convex obstacles create convex volumes, discretize environment as cells</a:t>
            </a:r>
          </a:p>
        </p:txBody>
      </p:sp>
    </p:spTree>
    <p:extLst>
      <p:ext uri="{BB962C8B-B14F-4D97-AF65-F5344CB8AC3E}">
        <p14:creationId xmlns:p14="http://schemas.microsoft.com/office/powerpoint/2010/main" val="3456158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8772-C90A-314E-C9FC-4B6C263B4CFE}"/>
              </a:ext>
            </a:extLst>
          </p:cNvPr>
          <p:cNvSpPr>
            <a:spLocks noGrp="1"/>
          </p:cNvSpPr>
          <p:nvPr>
            <p:ph type="title"/>
          </p:nvPr>
        </p:nvSpPr>
        <p:spPr/>
        <p:txBody>
          <a:bodyPr>
            <a:normAutofit fontScale="90000"/>
          </a:bodyPr>
          <a:lstStyle/>
          <a:p>
            <a:r>
              <a:rPr lang="en-US" dirty="0"/>
              <a:t>Some 2D planning concepts also exist.  These plan through moving 2D obstacles rather than </a:t>
            </a:r>
            <a:r>
              <a:rPr lang="en-US" dirty="0" err="1"/>
              <a:t>timespace</a:t>
            </a:r>
            <a:r>
              <a:rPr lang="en-US" dirty="0"/>
              <a:t>.</a:t>
            </a:r>
          </a:p>
        </p:txBody>
      </p:sp>
      <p:sp>
        <p:nvSpPr>
          <p:cNvPr id="3" name="Slide Number Placeholder 2">
            <a:extLst>
              <a:ext uri="{FF2B5EF4-FFF2-40B4-BE49-F238E27FC236}">
                <a16:creationId xmlns:a16="http://schemas.microsoft.com/office/drawing/2014/main" id="{D7D190B4-2869-1A8B-690F-AE328D724B47}"/>
              </a:ext>
            </a:extLst>
          </p:cNvPr>
          <p:cNvSpPr>
            <a:spLocks noGrp="1"/>
          </p:cNvSpPr>
          <p:nvPr>
            <p:ph type="sldNum" sz="quarter" idx="12"/>
          </p:nvPr>
        </p:nvSpPr>
        <p:spPr/>
        <p:txBody>
          <a:bodyPr/>
          <a:lstStyle/>
          <a:p>
            <a:fld id="{CB3FC469-CA8B-4EE5-AE73-966FC6A86920}" type="slidenum">
              <a:rPr lang="en-US" smtClean="0"/>
              <a:t>18</a:t>
            </a:fld>
            <a:endParaRPr lang="en-US"/>
          </a:p>
        </p:txBody>
      </p:sp>
      <p:sp>
        <p:nvSpPr>
          <p:cNvPr id="4" name="Content Placeholder 3">
            <a:extLst>
              <a:ext uri="{FF2B5EF4-FFF2-40B4-BE49-F238E27FC236}">
                <a16:creationId xmlns:a16="http://schemas.microsoft.com/office/drawing/2014/main" id="{67661671-C982-4C9E-64BD-0D6141BCE343}"/>
              </a:ext>
            </a:extLst>
          </p:cNvPr>
          <p:cNvSpPr>
            <a:spLocks noGrp="1"/>
          </p:cNvSpPr>
          <p:nvPr>
            <p:ph idx="1"/>
          </p:nvPr>
        </p:nvSpPr>
        <p:spPr/>
        <p:txBody>
          <a:bodyPr>
            <a:normAutofit lnSpcReduction="10000"/>
          </a:bodyPr>
          <a:lstStyle/>
          <a:p>
            <a:r>
              <a:rPr lang="en-US" dirty="0" err="1"/>
              <a:t>Nasrollahy</a:t>
            </a:r>
            <a:r>
              <a:rPr lang="en-US" dirty="0"/>
              <a:t>, 2009</a:t>
            </a:r>
          </a:p>
          <a:p>
            <a:pPr lvl="1"/>
            <a:r>
              <a:rPr lang="en-US" dirty="0"/>
              <a:t>Particle swarm optimization is used to locally plan in the presence of moving obstacles and goal</a:t>
            </a:r>
          </a:p>
          <a:p>
            <a:pPr lvl="2"/>
            <a:r>
              <a:rPr lang="en-US" dirty="0"/>
              <a:t>Pros: goal can move as well as obstacles, obstacle trajectories do not need to be known in advance</a:t>
            </a:r>
          </a:p>
          <a:p>
            <a:pPr lvl="2"/>
            <a:r>
              <a:rPr lang="en-US" dirty="0"/>
              <a:t>Cons: assumes obstacles relocate, then stop so the robot can advance through a changed field of static obstacles</a:t>
            </a:r>
          </a:p>
          <a:p>
            <a:r>
              <a:rPr lang="en-US" dirty="0" err="1"/>
              <a:t>Schouwenaars</a:t>
            </a:r>
            <a:r>
              <a:rPr lang="en-US" dirty="0"/>
              <a:t>, 2001</a:t>
            </a:r>
          </a:p>
          <a:p>
            <a:pPr lvl="1"/>
            <a:r>
              <a:rPr lang="en-US" dirty="0"/>
              <a:t>Problem is formulated as a mixed integer linear program so that path is out of all obstacles at all time steps</a:t>
            </a:r>
          </a:p>
          <a:p>
            <a:pPr lvl="2"/>
            <a:r>
              <a:rPr lang="en-US" dirty="0"/>
              <a:t>Pros: many MILP solvers exist that could be leveraged</a:t>
            </a:r>
          </a:p>
          <a:p>
            <a:pPr lvl="2"/>
            <a:r>
              <a:rPr lang="en-US" dirty="0"/>
              <a:t>Cons: this has the time step issue of potentially having a collision between time steps that is not captured</a:t>
            </a:r>
          </a:p>
        </p:txBody>
      </p:sp>
    </p:spTree>
    <p:extLst>
      <p:ext uri="{BB962C8B-B14F-4D97-AF65-F5344CB8AC3E}">
        <p14:creationId xmlns:p14="http://schemas.microsoft.com/office/powerpoint/2010/main" val="367322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C11A-539E-E276-3666-0BF4DFDB3072}"/>
              </a:ext>
            </a:extLst>
          </p:cNvPr>
          <p:cNvSpPr>
            <a:spLocks noGrp="1"/>
          </p:cNvSpPr>
          <p:nvPr>
            <p:ph type="title"/>
          </p:nvPr>
        </p:nvSpPr>
        <p:spPr/>
        <p:txBody>
          <a:bodyPr>
            <a:normAutofit fontScale="90000"/>
          </a:bodyPr>
          <a:lstStyle/>
          <a:p>
            <a:r>
              <a:rPr lang="en-US" dirty="0"/>
              <a:t>Several methods involve converting the 3D planning problem to a 2D problem for simplicity.</a:t>
            </a:r>
          </a:p>
        </p:txBody>
      </p:sp>
      <p:sp>
        <p:nvSpPr>
          <p:cNvPr id="3" name="Slide Number Placeholder 2">
            <a:extLst>
              <a:ext uri="{FF2B5EF4-FFF2-40B4-BE49-F238E27FC236}">
                <a16:creationId xmlns:a16="http://schemas.microsoft.com/office/drawing/2014/main" id="{A94B130B-FB34-CF2A-BB09-4C62F908AC6C}"/>
              </a:ext>
            </a:extLst>
          </p:cNvPr>
          <p:cNvSpPr>
            <a:spLocks noGrp="1"/>
          </p:cNvSpPr>
          <p:nvPr>
            <p:ph type="sldNum" sz="quarter" idx="12"/>
          </p:nvPr>
        </p:nvSpPr>
        <p:spPr/>
        <p:txBody>
          <a:bodyPr/>
          <a:lstStyle/>
          <a:p>
            <a:fld id="{CB3FC469-CA8B-4EE5-AE73-966FC6A86920}" type="slidenum">
              <a:rPr lang="en-US" smtClean="0"/>
              <a:t>19</a:t>
            </a:fld>
            <a:endParaRPr lang="en-US"/>
          </a:p>
        </p:txBody>
      </p:sp>
      <p:sp>
        <p:nvSpPr>
          <p:cNvPr id="4" name="Content Placeholder 3">
            <a:extLst>
              <a:ext uri="{FF2B5EF4-FFF2-40B4-BE49-F238E27FC236}">
                <a16:creationId xmlns:a16="http://schemas.microsoft.com/office/drawing/2014/main" id="{AB4CB47F-87FC-E58A-6C87-6D77E22964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9552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B68C-D74E-F352-DD0F-47215D0F2780}"/>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C703A11E-8950-A43E-2E53-9D9AAC1531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673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Blasi Layered Visibility approach showing </a:t>
            </a:r>
            <a:r>
              <a:rPr lang="en-US" dirty="0" err="1"/>
              <a:t>vgraph</a:t>
            </a:r>
            <a:r>
              <a:rPr lang="en-US" dirty="0"/>
              <a:t> in pink and path from </a:t>
            </a:r>
            <a:r>
              <a:rPr lang="en-US" dirty="0" err="1"/>
              <a:t>Dijkstras</a:t>
            </a:r>
            <a:r>
              <a:rPr lang="en-US" dirty="0"/>
              <a:t> in green (smoothed path in red).</a:t>
            </a:r>
          </a:p>
        </p:txBody>
      </p:sp>
      <p:sp>
        <p:nvSpPr>
          <p:cNvPr id="3" name="Slide Number Placeholder 2"/>
          <p:cNvSpPr>
            <a:spLocks noGrp="1"/>
          </p:cNvSpPr>
          <p:nvPr>
            <p:ph type="sldNum" sz="quarter" idx="12"/>
          </p:nvPr>
        </p:nvSpPr>
        <p:spPr/>
        <p:txBody>
          <a:bodyPr/>
          <a:lstStyle/>
          <a:p>
            <a:fld id="{CB3FC469-CA8B-4EE5-AE73-966FC6A86920}" type="slidenum">
              <a:rPr lang="en-US" smtClean="0"/>
              <a:t>20</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7" name="TextBox 6">
            <a:extLst>
              <a:ext uri="{FF2B5EF4-FFF2-40B4-BE49-F238E27FC236}">
                <a16:creationId xmlns:a16="http://schemas.microsoft.com/office/drawing/2014/main" id="{85CA60D0-758A-4FC2-C51C-B22F30C4A8F1}"/>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158407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Notice visibility only goes to the next time stamp.  E.g. the two highlighted points are visible from each other but do not get connected as they are two time steps apart.</a:t>
            </a:r>
          </a:p>
        </p:txBody>
      </p:sp>
      <p:sp>
        <p:nvSpPr>
          <p:cNvPr id="3" name="Slide Number Placeholder 2"/>
          <p:cNvSpPr>
            <a:spLocks noGrp="1"/>
          </p:cNvSpPr>
          <p:nvPr>
            <p:ph type="sldNum" sz="quarter" idx="12"/>
          </p:nvPr>
        </p:nvSpPr>
        <p:spPr/>
        <p:txBody>
          <a:bodyPr/>
          <a:lstStyle/>
          <a:p>
            <a:fld id="{CB3FC469-CA8B-4EE5-AE73-966FC6A86920}" type="slidenum">
              <a:rPr lang="en-US" smtClean="0"/>
              <a:t>21</a:t>
            </a:fld>
            <a:endParaRPr lang="en-US"/>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353897" y="2137741"/>
            <a:ext cx="7297168" cy="2686425"/>
          </a:xfrm>
          <a:prstGeom prst="rect">
            <a:avLst/>
          </a:prstGeom>
        </p:spPr>
      </p:pic>
      <p:sp>
        <p:nvSpPr>
          <p:cNvPr id="6" name="Oval 5">
            <a:extLst>
              <a:ext uri="{FF2B5EF4-FFF2-40B4-BE49-F238E27FC236}">
                <a16:creationId xmlns:a16="http://schemas.microsoft.com/office/drawing/2014/main" id="{CEAD2E71-81E1-B712-0A24-59B2664E4449}"/>
              </a:ext>
            </a:extLst>
          </p:cNvPr>
          <p:cNvSpPr/>
          <p:nvPr/>
        </p:nvSpPr>
        <p:spPr>
          <a:xfrm>
            <a:off x="4330262" y="4035972"/>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5B3322C-5AD2-0C16-A586-154DF5FE5D06}"/>
              </a:ext>
            </a:extLst>
          </p:cNvPr>
          <p:cNvSpPr/>
          <p:nvPr/>
        </p:nvSpPr>
        <p:spPr>
          <a:xfrm>
            <a:off x="4913586" y="3480953"/>
            <a:ext cx="157655" cy="84083"/>
          </a:xfrm>
          <a:prstGeom prst="ellipse">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5A7E2E6-12C6-2B7B-1D10-DA58C5545566}"/>
              </a:ext>
            </a:extLst>
          </p:cNvPr>
          <p:cNvSpPr txBox="1"/>
          <p:nvPr/>
        </p:nvSpPr>
        <p:spPr>
          <a:xfrm>
            <a:off x="3156779" y="5603492"/>
            <a:ext cx="6098720" cy="923330"/>
          </a:xfrm>
          <a:prstGeom prst="rect">
            <a:avLst/>
          </a:prstGeom>
          <a:noFill/>
        </p:spPr>
        <p:txBody>
          <a:bodyPr wrap="square">
            <a:spAutoFit/>
          </a:bodyPr>
          <a:lstStyle/>
          <a:p>
            <a:r>
              <a:rPr lang="en-US" dirty="0"/>
              <a:t>Blasi, Luciano, et al. "UAV Path Planning in 3D Constrained Environments Based on Layered Essential Visibility Graphs." </a:t>
            </a:r>
            <a:r>
              <a:rPr lang="en-US" i="1" dirty="0"/>
              <a:t>IEEE Transactions on Aerospace and Electronic Systems</a:t>
            </a:r>
            <a:r>
              <a:rPr lang="en-US" dirty="0"/>
              <a:t> (2022).</a:t>
            </a:r>
          </a:p>
        </p:txBody>
      </p:sp>
    </p:spTree>
    <p:extLst>
      <p:ext uri="{BB962C8B-B14F-4D97-AF65-F5344CB8AC3E}">
        <p14:creationId xmlns:p14="http://schemas.microsoft.com/office/powerpoint/2010/main" val="349509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3B102-C112-D09A-FDF8-75277B3B5483}"/>
              </a:ext>
            </a:extLst>
          </p:cNvPr>
          <p:cNvSpPr>
            <a:spLocks noGrp="1"/>
          </p:cNvSpPr>
          <p:nvPr>
            <p:ph type="title"/>
          </p:nvPr>
        </p:nvSpPr>
        <p:spPr>
          <a:xfrm>
            <a:off x="643612" y="83928"/>
            <a:ext cx="11376107" cy="1205046"/>
          </a:xfrm>
        </p:spPr>
        <p:txBody>
          <a:bodyPr>
            <a:noAutofit/>
          </a:bodyPr>
          <a:lstStyle/>
          <a:p>
            <a:r>
              <a:rPr lang="en-US" sz="2000" dirty="0"/>
              <a:t>One method is to project obstacles onto one plane.  This obviously is conservative and can lead to </a:t>
            </a:r>
            <a:r>
              <a:rPr lang="en-US" sz="2000" dirty="0" err="1"/>
              <a:t>unroutable</a:t>
            </a:r>
            <a:r>
              <a:rPr lang="en-US" sz="2000" dirty="0"/>
              <a:t> maps as all possible obstacle positions are avoided.  However, it may be possible for relatively sparse fields with obstacles whose speeds are low relative to their size.</a:t>
            </a:r>
          </a:p>
        </p:txBody>
      </p:sp>
      <p:sp>
        <p:nvSpPr>
          <p:cNvPr id="3" name="Slide Number Placeholder 2">
            <a:extLst>
              <a:ext uri="{FF2B5EF4-FFF2-40B4-BE49-F238E27FC236}">
                <a16:creationId xmlns:a16="http://schemas.microsoft.com/office/drawing/2014/main" id="{A571B14D-FAC0-5C90-7B4C-4C5ABD6AA362}"/>
              </a:ext>
            </a:extLst>
          </p:cNvPr>
          <p:cNvSpPr>
            <a:spLocks noGrp="1"/>
          </p:cNvSpPr>
          <p:nvPr>
            <p:ph type="sldNum" sz="quarter" idx="12"/>
          </p:nvPr>
        </p:nvSpPr>
        <p:spPr/>
        <p:txBody>
          <a:bodyPr/>
          <a:lstStyle/>
          <a:p>
            <a:fld id="{CB3FC469-CA8B-4EE5-AE73-966FC6A86920}" type="slidenum">
              <a:rPr lang="en-US" smtClean="0"/>
              <a:t>22</a:t>
            </a:fld>
            <a:endParaRPr lang="en-US"/>
          </a:p>
        </p:txBody>
      </p:sp>
      <p:cxnSp>
        <p:nvCxnSpPr>
          <p:cNvPr id="7" name="Straight Connector 6">
            <a:extLst>
              <a:ext uri="{FF2B5EF4-FFF2-40B4-BE49-F238E27FC236}">
                <a16:creationId xmlns:a16="http://schemas.microsoft.com/office/drawing/2014/main" id="{82CD446A-FC2F-C992-0D90-F994655505F4}"/>
              </a:ext>
            </a:extLst>
          </p:cNvPr>
          <p:cNvCxnSpPr>
            <a:cxnSpLocks/>
            <a:stCxn id="29" idx="0"/>
            <a:endCxn id="35"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74CBA9-1BCD-15E7-4C53-D2AD42C16B3A}"/>
              </a:ext>
            </a:extLst>
          </p:cNvPr>
          <p:cNvCxnSpPr>
            <a:cxnSpLocks/>
            <a:stCxn id="29" idx="5"/>
            <a:endCxn id="35"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6F33AD-9C6C-170D-C967-2B9219020987}"/>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69E281F-D8CE-2BB8-A738-A6EE334A5481}"/>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0956B4-2261-CAA3-FBA1-DA3DFAA963E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27CE66-69AC-5F28-6364-4AE8A8D46138}"/>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9" name="Pentagon 28">
            <a:extLst>
              <a:ext uri="{FF2B5EF4-FFF2-40B4-BE49-F238E27FC236}">
                <a16:creationId xmlns:a16="http://schemas.microsoft.com/office/drawing/2014/main" id="{77E81539-86E9-4542-5808-F26341EF28D5}"/>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Pentagon 34">
            <a:extLst>
              <a:ext uri="{FF2B5EF4-FFF2-40B4-BE49-F238E27FC236}">
                <a16:creationId xmlns:a16="http://schemas.microsoft.com/office/drawing/2014/main" id="{7A9B32D5-3E97-8597-F18D-927D6DB9E76B}"/>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2DCE7042-2D9F-1980-7E17-A5F6CCAC25E0}"/>
              </a:ext>
            </a:extLst>
          </p:cNvPr>
          <p:cNvCxnSpPr>
            <a:cxnSpLocks/>
            <a:stCxn id="29" idx="1"/>
            <a:endCxn id="35"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D0D0D8-A224-BE4E-90F6-53129C187EB8}"/>
              </a:ext>
            </a:extLst>
          </p:cNvPr>
          <p:cNvCxnSpPr>
            <a:cxnSpLocks/>
            <a:stCxn id="29" idx="2"/>
            <a:endCxn id="35"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AECD9A-1232-DEA7-079F-A60B1781DBC9}"/>
              </a:ext>
            </a:extLst>
          </p:cNvPr>
          <p:cNvCxnSpPr>
            <a:cxnSpLocks/>
            <a:stCxn id="29" idx="4"/>
            <a:endCxn id="35"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0EED0E-AB35-46EA-272E-8DD221166E5E}"/>
              </a:ext>
            </a:extLst>
          </p:cNvPr>
          <p:cNvCxnSpPr>
            <a:cxnSpLocks/>
            <a:stCxn id="68" idx="0"/>
            <a:endCxn id="69" idx="0"/>
          </p:cNvCxnSpPr>
          <p:nvPr/>
        </p:nvCxnSpPr>
        <p:spPr>
          <a:xfrm flipV="1">
            <a:off x="9392854" y="4417974"/>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4B0709-67A2-394C-D181-13FB14DD170C}"/>
              </a:ext>
            </a:extLst>
          </p:cNvPr>
          <p:cNvCxnSpPr>
            <a:cxnSpLocks/>
            <a:stCxn id="68" idx="5"/>
            <a:endCxn id="69" idx="5"/>
          </p:cNvCxnSpPr>
          <p:nvPr/>
        </p:nvCxnSpPr>
        <p:spPr>
          <a:xfrm flipV="1">
            <a:off x="10304560"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5209B67-FBEF-B02C-6484-F29E9CC1701F}"/>
              </a:ext>
            </a:extLst>
          </p:cNvPr>
          <p:cNvCxnSpPr>
            <a:cxnSpLocks/>
          </p:cNvCxnSpPr>
          <p:nvPr/>
        </p:nvCxnSpPr>
        <p:spPr>
          <a:xfrm flipV="1">
            <a:off x="7122563" y="4562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87A17DE-AE90-8CB2-476F-B40D286F5404}"/>
              </a:ext>
            </a:extLst>
          </p:cNvPr>
          <p:cNvCxnSpPr>
            <a:cxnSpLocks/>
          </p:cNvCxnSpPr>
          <p:nvPr/>
        </p:nvCxnSpPr>
        <p:spPr>
          <a:xfrm>
            <a:off x="7111036" y="4898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9750FC-9C3E-B81A-17F3-F3A0AB6F0456}"/>
              </a:ext>
            </a:extLst>
          </p:cNvPr>
          <p:cNvCxnSpPr>
            <a:cxnSpLocks/>
          </p:cNvCxnSpPr>
          <p:nvPr/>
        </p:nvCxnSpPr>
        <p:spPr>
          <a:xfrm flipV="1">
            <a:off x="7122563" y="3025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7C5C0DC-8985-F0F0-7114-56C8C42BD67B}"/>
              </a:ext>
            </a:extLst>
          </p:cNvPr>
          <p:cNvSpPr txBox="1"/>
          <p:nvPr/>
        </p:nvSpPr>
        <p:spPr>
          <a:xfrm rot="16200000">
            <a:off x="6156366" y="3516392"/>
            <a:ext cx="1295400" cy="369332"/>
          </a:xfrm>
          <a:prstGeom prst="rect">
            <a:avLst/>
          </a:prstGeom>
          <a:noFill/>
        </p:spPr>
        <p:txBody>
          <a:bodyPr wrap="square" rtlCol="0">
            <a:spAutoFit/>
          </a:bodyPr>
          <a:lstStyle/>
          <a:p>
            <a:r>
              <a:rPr lang="en-US" dirty="0"/>
              <a:t>time</a:t>
            </a:r>
          </a:p>
        </p:txBody>
      </p:sp>
      <p:sp>
        <p:nvSpPr>
          <p:cNvPr id="68" name="Pentagon 67">
            <a:extLst>
              <a:ext uri="{FF2B5EF4-FFF2-40B4-BE49-F238E27FC236}">
                <a16:creationId xmlns:a16="http://schemas.microsoft.com/office/drawing/2014/main" id="{ADE4A526-C75F-63EF-263B-F776CDEAA59E}"/>
              </a:ext>
            </a:extLst>
          </p:cNvPr>
          <p:cNvSpPr/>
          <p:nvPr/>
        </p:nvSpPr>
        <p:spPr>
          <a:xfrm>
            <a:off x="8481146" y="441797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Pentagon 68">
            <a:extLst>
              <a:ext uri="{FF2B5EF4-FFF2-40B4-BE49-F238E27FC236}">
                <a16:creationId xmlns:a16="http://schemas.microsoft.com/office/drawing/2014/main" id="{2C11528D-16D1-E5F8-9498-929B60B70790}"/>
              </a:ext>
            </a:extLst>
          </p:cNvPr>
          <p:cNvSpPr/>
          <p:nvPr/>
        </p:nvSpPr>
        <p:spPr>
          <a:xfrm>
            <a:off x="9304710" y="4417974"/>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A3D39498-1934-1FE8-62FA-32510474EE99}"/>
              </a:ext>
            </a:extLst>
          </p:cNvPr>
          <p:cNvCxnSpPr>
            <a:cxnSpLocks/>
            <a:stCxn id="68" idx="1"/>
            <a:endCxn id="69" idx="1"/>
          </p:cNvCxnSpPr>
          <p:nvPr/>
        </p:nvCxnSpPr>
        <p:spPr>
          <a:xfrm flipV="1">
            <a:off x="8481148" y="457014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CB61681-0A4F-A98B-64DF-E3A5BD3EF925}"/>
              </a:ext>
            </a:extLst>
          </p:cNvPr>
          <p:cNvCxnSpPr>
            <a:cxnSpLocks/>
            <a:stCxn id="68" idx="2"/>
            <a:endCxn id="69" idx="2"/>
          </p:cNvCxnSpPr>
          <p:nvPr/>
        </p:nvCxnSpPr>
        <p:spPr>
          <a:xfrm flipV="1">
            <a:off x="882938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5E71195-C3F9-D4E7-0E29-CC2ABA419C85}"/>
              </a:ext>
            </a:extLst>
          </p:cNvPr>
          <p:cNvCxnSpPr>
            <a:cxnSpLocks/>
            <a:stCxn id="68" idx="4"/>
            <a:endCxn id="69" idx="4"/>
          </p:cNvCxnSpPr>
          <p:nvPr/>
        </p:nvCxnSpPr>
        <p:spPr>
          <a:xfrm flipV="1">
            <a:off x="9956319" y="4816366"/>
            <a:ext cx="823564" cy="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8" name="Arrow: Right 77">
            <a:extLst>
              <a:ext uri="{FF2B5EF4-FFF2-40B4-BE49-F238E27FC236}">
                <a16:creationId xmlns:a16="http://schemas.microsoft.com/office/drawing/2014/main" id="{6FCECBCE-5B38-DA51-4DBB-FCADF5A2D6D0}"/>
              </a:ext>
            </a:extLst>
          </p:cNvPr>
          <p:cNvSpPr/>
          <p:nvPr/>
        </p:nvSpPr>
        <p:spPr>
          <a:xfrm>
            <a:off x="5919990" y="3653444"/>
            <a:ext cx="660061" cy="655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Multiplication Sign 78">
            <a:extLst>
              <a:ext uri="{FF2B5EF4-FFF2-40B4-BE49-F238E27FC236}">
                <a16:creationId xmlns:a16="http://schemas.microsoft.com/office/drawing/2014/main" id="{F936919D-4EFB-1B6D-0386-5D59E1B7FA14}"/>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Multiplication Sign 79">
            <a:extLst>
              <a:ext uri="{FF2B5EF4-FFF2-40B4-BE49-F238E27FC236}">
                <a16:creationId xmlns:a16="http://schemas.microsoft.com/office/drawing/2014/main" id="{8A505B14-791C-E537-ADF4-B5307E6937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81" name="Multiplication Sign 80">
            <a:extLst>
              <a:ext uri="{FF2B5EF4-FFF2-40B4-BE49-F238E27FC236}">
                <a16:creationId xmlns:a16="http://schemas.microsoft.com/office/drawing/2014/main" id="{688D6DA0-284C-9DB5-5373-DDC52EC2095C}"/>
              </a:ext>
            </a:extLst>
          </p:cNvPr>
          <p:cNvSpPr/>
          <p:nvPr/>
        </p:nvSpPr>
        <p:spPr>
          <a:xfrm>
            <a:off x="11331495" y="459159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Multiplication Sign 81">
            <a:extLst>
              <a:ext uri="{FF2B5EF4-FFF2-40B4-BE49-F238E27FC236}">
                <a16:creationId xmlns:a16="http://schemas.microsoft.com/office/drawing/2014/main" id="{7E95CD06-D3DE-9EFF-5FCA-FFDFBD08B341}"/>
              </a:ext>
            </a:extLst>
          </p:cNvPr>
          <p:cNvSpPr/>
          <p:nvPr/>
        </p:nvSpPr>
        <p:spPr>
          <a:xfrm>
            <a:off x="7970368" y="4628612"/>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95" name="Rectangle 94">
            <a:extLst>
              <a:ext uri="{FF2B5EF4-FFF2-40B4-BE49-F238E27FC236}">
                <a16:creationId xmlns:a16="http://schemas.microsoft.com/office/drawing/2014/main" id="{CD07D6AD-64BA-89A9-7E8E-58C4D62803E4}"/>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040871F0-203B-DED1-EA17-53895B7376A1}"/>
              </a:ext>
            </a:extLst>
          </p:cNvPr>
          <p:cNvSpPr/>
          <p:nvPr/>
        </p:nvSpPr>
        <p:spPr>
          <a:xfrm>
            <a:off x="6649999" y="21388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44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586616B6-4E73-34AB-94E3-5B0B9F354F6A}"/>
              </a:ext>
            </a:extLst>
          </p:cNvPr>
          <p:cNvGrpSpPr/>
          <p:nvPr/>
        </p:nvGrpSpPr>
        <p:grpSpPr>
          <a:xfrm>
            <a:off x="643612" y="4233350"/>
            <a:ext cx="3612885" cy="2259724"/>
            <a:chOff x="402067" y="1986455"/>
            <a:chExt cx="5161920" cy="3436880"/>
          </a:xfrm>
        </p:grpSpPr>
        <p:cxnSp>
          <p:nvCxnSpPr>
            <p:cNvPr id="58" name="Straight Connector 57">
              <a:extLst>
                <a:ext uri="{FF2B5EF4-FFF2-40B4-BE49-F238E27FC236}">
                  <a16:creationId xmlns:a16="http://schemas.microsoft.com/office/drawing/2014/main" id="{88F3BF71-F5B7-F515-0986-E466B9C4A9CE}"/>
                </a:ext>
              </a:extLst>
            </p:cNvPr>
            <p:cNvCxnSpPr>
              <a:cxnSpLocks/>
              <a:stCxn id="64" idx="0"/>
              <a:endCxn id="65"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AD17C4D-1275-F453-3FD5-C2CBE136FACE}"/>
                </a:ext>
              </a:extLst>
            </p:cNvPr>
            <p:cNvCxnSpPr>
              <a:cxnSpLocks/>
              <a:stCxn id="64" idx="5"/>
              <a:endCxn id="65"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D00D69-DAB7-3232-BC64-A783CD05F3ED}"/>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8264148-7403-8B5B-86C0-2697B3FF073A}"/>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E3B7C13-CED2-8842-97F5-478EDB13FE01}"/>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72AB80F-F8CD-CECA-2BEF-E1D89BA8972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64" name="Pentagon 63">
              <a:extLst>
                <a:ext uri="{FF2B5EF4-FFF2-40B4-BE49-F238E27FC236}">
                  <a16:creationId xmlns:a16="http://schemas.microsoft.com/office/drawing/2014/main" id="{0E746AF1-583D-9E7B-7AF9-D224E9E25462}"/>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696A06F-4E86-0278-C547-C561899AC5A3}"/>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01B8C34B-2F1C-F257-4E40-99E47286B82B}"/>
                </a:ext>
              </a:extLst>
            </p:cNvPr>
            <p:cNvCxnSpPr>
              <a:cxnSpLocks/>
              <a:stCxn id="64" idx="1"/>
              <a:endCxn id="65"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7D9D9B8-740E-6A7F-8AD8-D8E41E7A4E70}"/>
                </a:ext>
              </a:extLst>
            </p:cNvPr>
            <p:cNvCxnSpPr>
              <a:cxnSpLocks/>
              <a:stCxn id="64" idx="2"/>
              <a:endCxn id="65"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61014AC-0EAF-6078-6409-12BD136DB85B}"/>
                </a:ext>
              </a:extLst>
            </p:cNvPr>
            <p:cNvCxnSpPr>
              <a:cxnSpLocks/>
              <a:stCxn id="64" idx="4"/>
              <a:endCxn id="65"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Multiplication Sign 68">
              <a:extLst>
                <a:ext uri="{FF2B5EF4-FFF2-40B4-BE49-F238E27FC236}">
                  <a16:creationId xmlns:a16="http://schemas.microsoft.com/office/drawing/2014/main" id="{1C781082-6AC9-B83D-6234-2342B42D49C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ultiplication Sign 69">
              <a:extLst>
                <a:ext uri="{FF2B5EF4-FFF2-40B4-BE49-F238E27FC236}">
                  <a16:creationId xmlns:a16="http://schemas.microsoft.com/office/drawing/2014/main" id="{CA875A01-EB6B-B552-0DE3-4EAA0DCC3661}"/>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71" name="Rectangle 70">
              <a:extLst>
                <a:ext uri="{FF2B5EF4-FFF2-40B4-BE49-F238E27FC236}">
                  <a16:creationId xmlns:a16="http://schemas.microsoft.com/office/drawing/2014/main" id="{403569B7-EB2E-12FB-740B-ADA6CA6DC8CF}"/>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00AA1D-1B65-EDCE-5725-7B8BF3E98B8A}"/>
              </a:ext>
            </a:extLst>
          </p:cNvPr>
          <p:cNvSpPr>
            <a:spLocks noGrp="1"/>
          </p:cNvSpPr>
          <p:nvPr>
            <p:ph type="title"/>
          </p:nvPr>
        </p:nvSpPr>
        <p:spPr>
          <a:xfrm>
            <a:off x="643612" y="303654"/>
            <a:ext cx="11376107" cy="1283585"/>
          </a:xfrm>
        </p:spPr>
        <p:txBody>
          <a:bodyPr>
            <a:normAutofit fontScale="90000"/>
          </a:bodyPr>
          <a:lstStyle/>
          <a:p>
            <a:r>
              <a:rPr lang="en-US" dirty="0">
                <a:latin typeface="Franklin Gothic Demi"/>
                <a:ea typeface="Tahoma"/>
                <a:cs typeface="Tahoma"/>
              </a:rPr>
              <a:t>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a:t>
            </a:r>
          </a:p>
        </p:txBody>
      </p:sp>
      <p:sp>
        <p:nvSpPr>
          <p:cNvPr id="3" name="Slide Number Placeholder 2">
            <a:extLst>
              <a:ext uri="{FF2B5EF4-FFF2-40B4-BE49-F238E27FC236}">
                <a16:creationId xmlns:a16="http://schemas.microsoft.com/office/drawing/2014/main" id="{7DF5606E-DF2A-A6DC-7D39-8D372448E6A3}"/>
              </a:ext>
            </a:extLst>
          </p:cNvPr>
          <p:cNvSpPr>
            <a:spLocks noGrp="1"/>
          </p:cNvSpPr>
          <p:nvPr>
            <p:ph type="sldNum" sz="quarter" idx="12"/>
          </p:nvPr>
        </p:nvSpPr>
        <p:spPr/>
        <p:txBody>
          <a:bodyPr/>
          <a:lstStyle/>
          <a:p>
            <a:fld id="{CB3FC469-CA8B-4EE5-AE73-966FC6A86920}" type="slidenum">
              <a:rPr lang="en-US" smtClean="0"/>
              <a:t>23</a:t>
            </a:fld>
            <a:endParaRPr lang="en-US"/>
          </a:p>
        </p:txBody>
      </p:sp>
      <p:grpSp>
        <p:nvGrpSpPr>
          <p:cNvPr id="22" name="Group 21">
            <a:extLst>
              <a:ext uri="{FF2B5EF4-FFF2-40B4-BE49-F238E27FC236}">
                <a16:creationId xmlns:a16="http://schemas.microsoft.com/office/drawing/2014/main" id="{065FBDC2-E42C-B9FA-7E0D-655C2A4D2B74}"/>
              </a:ext>
            </a:extLst>
          </p:cNvPr>
          <p:cNvGrpSpPr/>
          <p:nvPr/>
        </p:nvGrpSpPr>
        <p:grpSpPr>
          <a:xfrm>
            <a:off x="643612" y="1702676"/>
            <a:ext cx="3612885" cy="2259724"/>
            <a:chOff x="402067" y="1986455"/>
            <a:chExt cx="5161920" cy="3436880"/>
          </a:xfrm>
        </p:grpSpPr>
        <p:cxnSp>
          <p:nvCxnSpPr>
            <p:cNvPr id="5" name="Straight Connector 4">
              <a:extLst>
                <a:ext uri="{FF2B5EF4-FFF2-40B4-BE49-F238E27FC236}">
                  <a16:creationId xmlns:a16="http://schemas.microsoft.com/office/drawing/2014/main" id="{89D1ED1F-E215-1917-2924-1FCE088EE0EE}"/>
                </a:ext>
              </a:extLst>
            </p:cNvPr>
            <p:cNvCxnSpPr>
              <a:cxnSpLocks/>
              <a:stCxn id="11" idx="0"/>
              <a:endCxn id="12"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8CFD3C1-9021-7256-C8F9-D91DACE3C8A9}"/>
                </a:ext>
              </a:extLst>
            </p:cNvPr>
            <p:cNvCxnSpPr>
              <a:cxnSpLocks/>
              <a:stCxn id="11" idx="5"/>
              <a:endCxn id="12"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6DB71F0-6639-73C5-E91D-AD4C9CE6D986}"/>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7E7F40C-0BC6-6C5B-AFE2-327C16BC0EFB}"/>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A513DE4-9DF8-8911-D5EF-34BDDE84695B}"/>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6421CE-6BC5-6A1A-81B6-A6EB6765A1E4}"/>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6E3E396C-DAC1-4B94-9D72-25E7226BB7A0}"/>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449F8C81-9CBB-4156-901D-214208AD6F8E}"/>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EBF1C4A-0105-8D0B-8DD9-D0FFB7C411D2}"/>
                </a:ext>
              </a:extLst>
            </p:cNvPr>
            <p:cNvCxnSpPr>
              <a:cxnSpLocks/>
              <a:stCxn id="11" idx="1"/>
              <a:endCxn id="12"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B64695-9BFA-6357-D36C-AAB80DC7E170}"/>
                </a:ext>
              </a:extLst>
            </p:cNvPr>
            <p:cNvCxnSpPr>
              <a:cxnSpLocks/>
              <a:stCxn id="11" idx="2"/>
              <a:endCxn id="12"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4AB111-FE9A-4485-6490-A6D3C54BBA47}"/>
                </a:ext>
              </a:extLst>
            </p:cNvPr>
            <p:cNvCxnSpPr>
              <a:cxnSpLocks/>
              <a:stCxn id="11" idx="4"/>
              <a:endCxn id="12"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6AA445AD-768E-0904-616B-0FC21C5E3C8C}"/>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67FA8021-D930-E1F6-52E0-0D6EF93EA61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0446645-D677-4431-D860-AA350C563603}"/>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3E836581-1AD0-7F67-1860-B09A8F66D483}"/>
              </a:ext>
            </a:extLst>
          </p:cNvPr>
          <p:cNvGrpSpPr/>
          <p:nvPr/>
        </p:nvGrpSpPr>
        <p:grpSpPr>
          <a:xfrm>
            <a:off x="7583334" y="1654644"/>
            <a:ext cx="3612885" cy="2259724"/>
            <a:chOff x="402067" y="1986455"/>
            <a:chExt cx="5161920" cy="3436880"/>
          </a:xfrm>
        </p:grpSpPr>
        <p:cxnSp>
          <p:nvCxnSpPr>
            <p:cNvPr id="29" name="Straight Connector 28">
              <a:extLst>
                <a:ext uri="{FF2B5EF4-FFF2-40B4-BE49-F238E27FC236}">
                  <a16:creationId xmlns:a16="http://schemas.microsoft.com/office/drawing/2014/main" id="{E70EE5F5-4DB9-3661-0C8E-BC4DDE9F86CE}"/>
                </a:ext>
              </a:extLst>
            </p:cNvPr>
            <p:cNvCxnSpPr>
              <a:cxnSpLocks/>
              <a:stCxn id="35" idx="0"/>
              <a:endCxn id="36" idx="0"/>
            </p:cNvCxnSpPr>
            <p:nvPr/>
          </p:nvCxnSpPr>
          <p:spPr>
            <a:xfrm flipV="1">
              <a:off x="3175522" y="3505697"/>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F6FCAD2-6C86-F1BF-B2C7-FF04EE16EBB3}"/>
                </a:ext>
              </a:extLst>
            </p:cNvPr>
            <p:cNvCxnSpPr>
              <a:cxnSpLocks/>
              <a:stCxn id="35" idx="5"/>
              <a:endCxn id="36" idx="5"/>
            </p:cNvCxnSpPr>
            <p:nvPr/>
          </p:nvCxnSpPr>
          <p:spPr>
            <a:xfrm flipV="1">
              <a:off x="4087228"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ED6673-63D9-FF82-D7A5-CC9BE10B395C}"/>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2FB64A-06F7-BB45-67DD-2E4193FFEFE2}"/>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99E14D-4D9D-4DA2-F1E0-ACB3E5FDF41F}"/>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D98DC8A-FDDC-2BCB-4E4F-7AF49CF1A790}"/>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35" name="Pentagon 34">
              <a:extLst>
                <a:ext uri="{FF2B5EF4-FFF2-40B4-BE49-F238E27FC236}">
                  <a16:creationId xmlns:a16="http://schemas.microsoft.com/office/drawing/2014/main" id="{19AA0A28-87AC-B7DE-9A0F-57113C073548}"/>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Pentagon 35">
              <a:extLst>
                <a:ext uri="{FF2B5EF4-FFF2-40B4-BE49-F238E27FC236}">
                  <a16:creationId xmlns:a16="http://schemas.microsoft.com/office/drawing/2014/main" id="{83DE165F-C3F4-F1C5-29E6-575CF3587885}"/>
                </a:ext>
              </a:extLst>
            </p:cNvPr>
            <p:cNvSpPr/>
            <p:nvPr/>
          </p:nvSpPr>
          <p:spPr>
            <a:xfrm>
              <a:off x="2607030" y="3505697"/>
              <a:ext cx="1823416" cy="398394"/>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7E456A59-7F8D-7A10-E1D2-11F7F63CEB9C}"/>
                </a:ext>
              </a:extLst>
            </p:cNvPr>
            <p:cNvCxnSpPr>
              <a:cxnSpLocks/>
              <a:stCxn id="35" idx="1"/>
              <a:endCxn id="36" idx="1"/>
            </p:cNvCxnSpPr>
            <p:nvPr/>
          </p:nvCxnSpPr>
          <p:spPr>
            <a:xfrm flipV="1">
              <a:off x="2263815" y="3657869"/>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E48130E-86DD-3AE4-5991-2A71A9385349}"/>
                </a:ext>
              </a:extLst>
            </p:cNvPr>
            <p:cNvCxnSpPr>
              <a:cxnSpLocks/>
              <a:stCxn id="35" idx="2"/>
              <a:endCxn id="36" idx="2"/>
            </p:cNvCxnSpPr>
            <p:nvPr/>
          </p:nvCxnSpPr>
          <p:spPr>
            <a:xfrm flipV="1">
              <a:off x="2612056"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781EEA6-5D74-C990-788B-8F81B13CE38E}"/>
                </a:ext>
              </a:extLst>
            </p:cNvPr>
            <p:cNvCxnSpPr>
              <a:cxnSpLocks/>
              <a:stCxn id="35" idx="4"/>
              <a:endCxn id="36" idx="4"/>
            </p:cNvCxnSpPr>
            <p:nvPr/>
          </p:nvCxnSpPr>
          <p:spPr>
            <a:xfrm flipV="1">
              <a:off x="3738987" y="3904090"/>
              <a:ext cx="343216" cy="84306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Multiplication Sign 39">
              <a:extLst>
                <a:ext uri="{FF2B5EF4-FFF2-40B4-BE49-F238E27FC236}">
                  <a16:creationId xmlns:a16="http://schemas.microsoft.com/office/drawing/2014/main" id="{AE0BAE22-A8A2-1CC3-C26A-F0257E02A716}"/>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ication Sign 40">
              <a:extLst>
                <a:ext uri="{FF2B5EF4-FFF2-40B4-BE49-F238E27FC236}">
                  <a16:creationId xmlns:a16="http://schemas.microsoft.com/office/drawing/2014/main" id="{9EB819CC-B324-9E14-879B-001B88138983}"/>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42" name="Rectangle 41">
              <a:extLst>
                <a:ext uri="{FF2B5EF4-FFF2-40B4-BE49-F238E27FC236}">
                  <a16:creationId xmlns:a16="http://schemas.microsoft.com/office/drawing/2014/main" id="{BD854125-03CB-FEFC-2F3C-EFA605D26BD8}"/>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Pentagon 42">
            <a:extLst>
              <a:ext uri="{FF2B5EF4-FFF2-40B4-BE49-F238E27FC236}">
                <a16:creationId xmlns:a16="http://schemas.microsoft.com/office/drawing/2014/main" id="{9A8E3A68-FA71-4DD9-B56E-483828AE7A57}"/>
              </a:ext>
            </a:extLst>
          </p:cNvPr>
          <p:cNvSpPr/>
          <p:nvPr/>
        </p:nvSpPr>
        <p:spPr>
          <a:xfrm>
            <a:off x="8805880" y="3192628"/>
            <a:ext cx="1596959" cy="261941"/>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Pentagon 43">
            <a:extLst>
              <a:ext uri="{FF2B5EF4-FFF2-40B4-BE49-F238E27FC236}">
                <a16:creationId xmlns:a16="http://schemas.microsoft.com/office/drawing/2014/main" id="{8CC8C577-85FE-4A31-DD11-A206536B9B2E}"/>
              </a:ext>
            </a:extLst>
          </p:cNvPr>
          <p:cNvSpPr/>
          <p:nvPr/>
        </p:nvSpPr>
        <p:spPr>
          <a:xfrm>
            <a:off x="8805880" y="2638322"/>
            <a:ext cx="1630891" cy="261940"/>
          </a:xfrm>
          <a:prstGeom prst="pentagon">
            <a:avLst/>
          </a:prstGeom>
          <a:solidFill>
            <a:srgbClr val="CC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7869E94C-BD25-699F-9C53-23C3436B9F77}"/>
              </a:ext>
            </a:extLst>
          </p:cNvPr>
          <p:cNvCxnSpPr>
            <a:cxnSpLocks/>
            <a:stCxn id="43" idx="1"/>
          </p:cNvCxnSpPr>
          <p:nvPr/>
        </p:nvCxnSpPr>
        <p:spPr>
          <a:xfrm flipV="1">
            <a:off x="8805882" y="2732829"/>
            <a:ext cx="19332" cy="559851"/>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DBDF861-DFE0-B25C-E961-B6E0C7B57718}"/>
              </a:ext>
            </a:extLst>
          </p:cNvPr>
          <p:cNvCxnSpPr>
            <a:cxnSpLocks/>
            <a:stCxn id="43" idx="5"/>
            <a:endCxn id="44" idx="5"/>
          </p:cNvCxnSpPr>
          <p:nvPr/>
        </p:nvCxnSpPr>
        <p:spPr>
          <a:xfrm flipV="1">
            <a:off x="10402837" y="2738374"/>
            <a:ext cx="33932" cy="554306"/>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3686FB-C736-DBC7-BDF1-C81C2AA89969}"/>
              </a:ext>
            </a:extLst>
          </p:cNvPr>
          <p:cNvCxnSpPr>
            <a:cxnSpLocks/>
            <a:stCxn id="43" idx="2"/>
            <a:endCxn id="44" idx="2"/>
          </p:cNvCxnSpPr>
          <p:nvPr/>
        </p:nvCxnSpPr>
        <p:spPr>
          <a:xfrm flipV="1">
            <a:off x="9110873" y="2900261"/>
            <a:ext cx="648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28AF0E9-FBCA-88BB-3BFD-8AD5F4EF3F46}"/>
              </a:ext>
            </a:extLst>
          </p:cNvPr>
          <p:cNvCxnSpPr>
            <a:cxnSpLocks/>
            <a:stCxn id="43" idx="4"/>
            <a:endCxn id="44" idx="4"/>
          </p:cNvCxnSpPr>
          <p:nvPr/>
        </p:nvCxnSpPr>
        <p:spPr>
          <a:xfrm flipV="1">
            <a:off x="10097846" y="2900261"/>
            <a:ext cx="27451" cy="554307"/>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id="{0D51B60D-C33E-0EF7-BB97-1E29C83E34AC}"/>
              </a:ext>
            </a:extLst>
          </p:cNvPr>
          <p:cNvSpPr/>
          <p:nvPr/>
        </p:nvSpPr>
        <p:spPr>
          <a:xfrm>
            <a:off x="4895485" y="1869533"/>
            <a:ext cx="2258199" cy="1864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slow, large obstacle: projection is not significantly larger</a:t>
            </a:r>
          </a:p>
        </p:txBody>
      </p:sp>
      <p:sp>
        <p:nvSpPr>
          <p:cNvPr id="93" name="Arrow: Right 92">
            <a:extLst>
              <a:ext uri="{FF2B5EF4-FFF2-40B4-BE49-F238E27FC236}">
                <a16:creationId xmlns:a16="http://schemas.microsoft.com/office/drawing/2014/main" id="{11385A3F-EA65-A2F3-0885-194D1B0469E3}"/>
              </a:ext>
            </a:extLst>
          </p:cNvPr>
          <p:cNvSpPr/>
          <p:nvPr/>
        </p:nvSpPr>
        <p:spPr>
          <a:xfrm>
            <a:off x="4895485" y="4400208"/>
            <a:ext cx="2258199" cy="1842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fast, small obstacle: projection is significant larger than obstacle</a:t>
            </a:r>
          </a:p>
        </p:txBody>
      </p:sp>
      <p:grpSp>
        <p:nvGrpSpPr>
          <p:cNvPr id="4" name="Group 3">
            <a:extLst>
              <a:ext uri="{FF2B5EF4-FFF2-40B4-BE49-F238E27FC236}">
                <a16:creationId xmlns:a16="http://schemas.microsoft.com/office/drawing/2014/main" id="{A72560CB-6790-D5E4-712F-F58DCBE49AE9}"/>
              </a:ext>
            </a:extLst>
          </p:cNvPr>
          <p:cNvGrpSpPr/>
          <p:nvPr/>
        </p:nvGrpSpPr>
        <p:grpSpPr>
          <a:xfrm>
            <a:off x="7563908" y="4233350"/>
            <a:ext cx="3612885" cy="2259724"/>
            <a:chOff x="402067" y="1986455"/>
            <a:chExt cx="5161920" cy="3436880"/>
          </a:xfrm>
        </p:grpSpPr>
        <p:cxnSp>
          <p:nvCxnSpPr>
            <p:cNvPr id="19" name="Straight Connector 18">
              <a:extLst>
                <a:ext uri="{FF2B5EF4-FFF2-40B4-BE49-F238E27FC236}">
                  <a16:creationId xmlns:a16="http://schemas.microsoft.com/office/drawing/2014/main" id="{B100E740-DECE-02B6-08F7-367A5AB5699D}"/>
                </a:ext>
              </a:extLst>
            </p:cNvPr>
            <p:cNvCxnSpPr>
              <a:cxnSpLocks/>
              <a:stCxn id="26" idx="0"/>
              <a:endCxn id="27" idx="0"/>
            </p:cNvCxnSpPr>
            <p:nvPr/>
          </p:nvCxnSpPr>
          <p:spPr>
            <a:xfrm flipH="1" flipV="1">
              <a:off x="1586767" y="3071726"/>
              <a:ext cx="3377023" cy="139882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DAD6BA5-59E6-7045-6C8B-F057C2531CA5}"/>
                </a:ext>
              </a:extLst>
            </p:cNvPr>
            <p:cNvCxnSpPr>
              <a:cxnSpLocks/>
              <a:stCxn id="26" idx="5"/>
              <a:endCxn id="27" idx="5"/>
            </p:cNvCxnSpPr>
            <p:nvPr/>
          </p:nvCxnSpPr>
          <p:spPr>
            <a:xfrm flipH="1" flipV="1">
              <a:off x="1847339" y="3134154"/>
              <a:ext cx="3377022"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CB3973-D88E-D411-299E-B6EFF725ADA0}"/>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178E7D-0D1E-9FD7-7B28-6E7570841AF6}"/>
                </a:ext>
              </a:extLst>
            </p:cNvPr>
            <p:cNvCxnSpPr>
              <a:cxnSpLocks/>
            </p:cNvCxnSpPr>
            <p:nvPr/>
          </p:nvCxnSpPr>
          <p:spPr>
            <a:xfrm>
              <a:off x="893703" y="4828933"/>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101270-A164-95A8-3CE5-54780B2921B7}"/>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68531CC-A3C7-E5DB-42C5-EE676F0E8C8A}"/>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26" name="Pentagon 25">
              <a:extLst>
                <a:ext uri="{FF2B5EF4-FFF2-40B4-BE49-F238E27FC236}">
                  <a16:creationId xmlns:a16="http://schemas.microsoft.com/office/drawing/2014/main" id="{1EB199CB-63E6-8975-DCEE-B8B1D366D341}"/>
                </a:ext>
              </a:extLst>
            </p:cNvPr>
            <p:cNvSpPr/>
            <p:nvPr/>
          </p:nvSpPr>
          <p:spPr>
            <a:xfrm>
              <a:off x="4703219" y="4470554"/>
              <a:ext cx="521142" cy="210521"/>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entagon 26">
              <a:extLst>
                <a:ext uri="{FF2B5EF4-FFF2-40B4-BE49-F238E27FC236}">
                  <a16:creationId xmlns:a16="http://schemas.microsoft.com/office/drawing/2014/main" id="{F597F100-ADDE-26CB-BD8C-2D26A98D1A80}"/>
                </a:ext>
              </a:extLst>
            </p:cNvPr>
            <p:cNvSpPr/>
            <p:nvPr/>
          </p:nvSpPr>
          <p:spPr>
            <a:xfrm>
              <a:off x="1326196" y="3071726"/>
              <a:ext cx="521143" cy="16343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280AC985-7FCA-694E-35D0-FC60B1D2DDFC}"/>
                </a:ext>
              </a:extLst>
            </p:cNvPr>
            <p:cNvCxnSpPr>
              <a:cxnSpLocks/>
              <a:stCxn id="26" idx="1"/>
              <a:endCxn id="27" idx="1"/>
            </p:cNvCxnSpPr>
            <p:nvPr/>
          </p:nvCxnSpPr>
          <p:spPr>
            <a:xfrm flipH="1" flipV="1">
              <a:off x="1326196" y="3134154"/>
              <a:ext cx="3377023" cy="1416811"/>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AF65673-6C19-EDAC-291B-D2FA089C6104}"/>
                </a:ext>
              </a:extLst>
            </p:cNvPr>
            <p:cNvCxnSpPr>
              <a:cxnSpLocks/>
              <a:stCxn id="26" idx="2"/>
              <a:endCxn id="27" idx="2"/>
            </p:cNvCxnSpPr>
            <p:nvPr/>
          </p:nvCxnSpPr>
          <p:spPr>
            <a:xfrm flipH="1" flipV="1">
              <a:off x="1425726" y="3235165"/>
              <a:ext cx="3377023"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55EBC7-9B15-B3E2-5523-FE5ECE95B927}"/>
                </a:ext>
              </a:extLst>
            </p:cNvPr>
            <p:cNvCxnSpPr>
              <a:cxnSpLocks/>
              <a:stCxn id="26" idx="4"/>
              <a:endCxn id="27" idx="4"/>
            </p:cNvCxnSpPr>
            <p:nvPr/>
          </p:nvCxnSpPr>
          <p:spPr>
            <a:xfrm flipH="1" flipV="1">
              <a:off x="1747809" y="3235165"/>
              <a:ext cx="3377022" cy="144590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A716411-F75D-BB9F-8C82-E369B1D3E6C8}"/>
                </a:ext>
              </a:extLst>
            </p:cNvPr>
            <p:cNvSpPr/>
            <p:nvPr/>
          </p:nvSpPr>
          <p:spPr>
            <a:xfrm>
              <a:off x="5286933" y="2920426"/>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ication Sign 51">
              <a:extLst>
                <a:ext uri="{FF2B5EF4-FFF2-40B4-BE49-F238E27FC236}">
                  <a16:creationId xmlns:a16="http://schemas.microsoft.com/office/drawing/2014/main" id="{5228CE27-A028-97AD-094D-6AC559B213DD}"/>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54" name="Rectangle 53">
              <a:extLst>
                <a:ext uri="{FF2B5EF4-FFF2-40B4-BE49-F238E27FC236}">
                  <a16:creationId xmlns:a16="http://schemas.microsoft.com/office/drawing/2014/main" id="{E9EA2CE9-9843-D340-6105-53E51AF7DFE6}"/>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E3C51092-C570-609F-E7A9-D2A23226534D}"/>
              </a:ext>
            </a:extLst>
          </p:cNvPr>
          <p:cNvCxnSpPr>
            <a:cxnSpLocks/>
            <a:stCxn id="147" idx="3"/>
            <a:endCxn id="146" idx="3"/>
          </p:cNvCxnSpPr>
          <p:nvPr/>
        </p:nvCxnSpPr>
        <p:spPr>
          <a:xfrm flipV="1">
            <a:off x="8199650"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D9457-F43F-768A-4FD4-831442C709E1}"/>
              </a:ext>
            </a:extLst>
          </p:cNvPr>
          <p:cNvCxnSpPr>
            <a:cxnSpLocks/>
            <a:stCxn id="147" idx="1"/>
            <a:endCxn id="146" idx="1"/>
          </p:cNvCxnSpPr>
          <p:nvPr/>
        </p:nvCxnSpPr>
        <p:spPr>
          <a:xfrm flipV="1">
            <a:off x="10947914"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CF706B-313E-C0FB-A112-A9EDE6A9AE16}"/>
              </a:ext>
            </a:extLst>
          </p:cNvPr>
          <p:cNvCxnSpPr>
            <a:cxnSpLocks/>
            <a:stCxn id="147" idx="2"/>
            <a:endCxn id="146" idx="2"/>
          </p:cNvCxnSpPr>
          <p:nvPr/>
        </p:nvCxnSpPr>
        <p:spPr>
          <a:xfrm flipV="1">
            <a:off x="8234607" y="5072535"/>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9912865-B562-8A46-FDFB-2BF2B18007EE}"/>
              </a:ext>
            </a:extLst>
          </p:cNvPr>
          <p:cNvCxnSpPr>
            <a:cxnSpLocks/>
            <a:stCxn id="147" idx="0"/>
            <a:endCxn id="146" idx="0"/>
          </p:cNvCxnSpPr>
          <p:nvPr/>
        </p:nvCxnSpPr>
        <p:spPr>
          <a:xfrm flipV="1">
            <a:off x="10982871" y="5002621"/>
            <a:ext cx="11062" cy="932230"/>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46" name="Hexagon 145">
            <a:extLst>
              <a:ext uri="{FF2B5EF4-FFF2-40B4-BE49-F238E27FC236}">
                <a16:creationId xmlns:a16="http://schemas.microsoft.com/office/drawing/2014/main" id="{704C986D-0CBB-E1D2-68A2-9C0608930511}"/>
              </a:ext>
            </a:extLst>
          </p:cNvPr>
          <p:cNvSpPr/>
          <p:nvPr/>
        </p:nvSpPr>
        <p:spPr>
          <a:xfrm>
            <a:off x="8210712" y="493270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a:extLst>
              <a:ext uri="{FF2B5EF4-FFF2-40B4-BE49-F238E27FC236}">
                <a16:creationId xmlns:a16="http://schemas.microsoft.com/office/drawing/2014/main" id="{C7ECA2A6-0AE3-7D32-DF5B-DCAE4DAF70A0}"/>
              </a:ext>
            </a:extLst>
          </p:cNvPr>
          <p:cNvSpPr/>
          <p:nvPr/>
        </p:nvSpPr>
        <p:spPr>
          <a:xfrm>
            <a:off x="8199650" y="5864937"/>
            <a:ext cx="2783221" cy="139828"/>
          </a:xfrm>
          <a:prstGeom prst="hexagon">
            <a:avLst/>
          </a:prstGeom>
          <a:solidFill>
            <a:srgbClr val="CC0000">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569402"/>
      </p:ext>
    </p:extLst>
  </p:cSld>
  <p:clrMapOvr>
    <a:masterClrMapping/>
  </p:clrMapOvr>
  <p:extLst>
    <p:ext uri="{6950BFC3-D8DA-4A85-94F7-54DA5524770B}">
      <p188:commentRel xmlns:p188="http://schemas.microsoft.com/office/powerpoint/2018/8/main" xmlns=""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C7F9-D899-9DC4-F2FD-52A08CFDE862}"/>
              </a:ext>
            </a:extLst>
          </p:cNvPr>
          <p:cNvSpPr>
            <a:spLocks noGrp="1"/>
          </p:cNvSpPr>
          <p:nvPr>
            <p:ph type="title"/>
          </p:nvPr>
        </p:nvSpPr>
        <p:spPr>
          <a:xfrm>
            <a:off x="643612" y="83927"/>
            <a:ext cx="11376107" cy="932055"/>
          </a:xfrm>
        </p:spPr>
        <p:txBody>
          <a:bodyPr>
            <a:normAutofit fontScale="90000"/>
          </a:bodyPr>
          <a:lstStyle/>
          <a:p>
            <a:r>
              <a:rPr lang="en-US" dirty="0"/>
              <a:t>Elevated plane method: </a:t>
            </a:r>
            <a:r>
              <a:rPr lang="en-US" dirty="0">
                <a:solidFill>
                  <a:schemeClr val="bg1">
                    <a:lumMod val="50000"/>
                  </a:schemeClr>
                </a:solidFill>
              </a:rPr>
              <a:t>a plane</a:t>
            </a:r>
            <a:r>
              <a:rPr lang="en-US" dirty="0"/>
              <a:t> containing the </a:t>
            </a:r>
            <a:r>
              <a:rPr lang="en-US" dirty="0">
                <a:solidFill>
                  <a:schemeClr val="accent6">
                    <a:lumMod val="75000"/>
                  </a:schemeClr>
                </a:solidFill>
              </a:rPr>
              <a:t>start</a:t>
            </a:r>
            <a:r>
              <a:rPr lang="en-US" dirty="0"/>
              <a:t> and </a:t>
            </a:r>
            <a:r>
              <a:rPr lang="en-US" dirty="0">
                <a:solidFill>
                  <a:srgbClr val="FF0000"/>
                </a:solidFill>
              </a:rPr>
              <a:t>goal</a:t>
            </a:r>
            <a:r>
              <a:rPr lang="en-US" dirty="0"/>
              <a:t> is created.  Where the 3D obstacles intersect the plane, a 2D obstacle is placed.  The 2D path planning problem is then solved.  </a:t>
            </a:r>
          </a:p>
        </p:txBody>
      </p:sp>
      <p:sp>
        <p:nvSpPr>
          <p:cNvPr id="3" name="Slide Number Placeholder 2">
            <a:extLst>
              <a:ext uri="{FF2B5EF4-FFF2-40B4-BE49-F238E27FC236}">
                <a16:creationId xmlns:a16="http://schemas.microsoft.com/office/drawing/2014/main" id="{62A95868-28D1-072A-C734-D178141CA923}"/>
              </a:ext>
            </a:extLst>
          </p:cNvPr>
          <p:cNvSpPr>
            <a:spLocks noGrp="1"/>
          </p:cNvSpPr>
          <p:nvPr>
            <p:ph type="sldNum" sz="quarter" idx="12"/>
          </p:nvPr>
        </p:nvSpPr>
        <p:spPr/>
        <p:txBody>
          <a:bodyPr/>
          <a:lstStyle/>
          <a:p>
            <a:fld id="{CB3FC469-CA8B-4EE5-AE73-966FC6A86920}" type="slidenum">
              <a:rPr lang="en-US" smtClean="0"/>
              <a:t>24</a:t>
            </a:fld>
            <a:endParaRPr lang="en-US"/>
          </a:p>
        </p:txBody>
      </p:sp>
      <p:sp>
        <p:nvSpPr>
          <p:cNvPr id="4" name="Content Placeholder 3">
            <a:extLst>
              <a:ext uri="{FF2B5EF4-FFF2-40B4-BE49-F238E27FC236}">
                <a16:creationId xmlns:a16="http://schemas.microsoft.com/office/drawing/2014/main" id="{60F54097-F430-0B99-2AA5-723500E7B0F6}"/>
              </a:ext>
            </a:extLst>
          </p:cNvPr>
          <p:cNvSpPr>
            <a:spLocks noGrp="1"/>
          </p:cNvSpPr>
          <p:nvPr>
            <p:ph idx="1"/>
          </p:nvPr>
        </p:nvSpPr>
        <p:spPr>
          <a:xfrm>
            <a:off x="7830207" y="1095513"/>
            <a:ext cx="3938460" cy="5081450"/>
          </a:xfrm>
        </p:spPr>
        <p:txBody>
          <a:bodyPr>
            <a:normAutofit lnSpcReduction="10000"/>
          </a:bodyPr>
          <a:lstStyle/>
          <a:p>
            <a:r>
              <a:rPr lang="en-US" dirty="0"/>
              <a:t>Pros: removes the time degree of freedom as for each plane there is now only one time a point can be arrived at thus creating a 2D problem</a:t>
            </a:r>
          </a:p>
          <a:p>
            <a:r>
              <a:rPr lang="en-US" dirty="0"/>
              <a:t>Cons: finding the intersection of a plane and each obstacle can be costly, this may need to be repeated for several planes.</a:t>
            </a:r>
          </a:p>
        </p:txBody>
      </p:sp>
      <p:cxnSp>
        <p:nvCxnSpPr>
          <p:cNvPr id="5" name="Straight Connector 4">
            <a:extLst>
              <a:ext uri="{FF2B5EF4-FFF2-40B4-BE49-F238E27FC236}">
                <a16:creationId xmlns:a16="http://schemas.microsoft.com/office/drawing/2014/main" id="{BF61AD2B-0532-3565-C35A-7AC983FB75B8}"/>
              </a:ext>
            </a:extLst>
          </p:cNvPr>
          <p:cNvCxnSpPr>
            <a:cxnSpLocks/>
            <a:stCxn id="11" idx="0"/>
            <a:endCxn id="12" idx="0"/>
          </p:cNvCxnSpPr>
          <p:nvPr/>
        </p:nvCxnSpPr>
        <p:spPr>
          <a:xfrm flipV="1">
            <a:off x="3175521" y="347202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215FAB7-A9E6-9DB6-379E-EB94A6AE8206}"/>
              </a:ext>
            </a:extLst>
          </p:cNvPr>
          <p:cNvCxnSpPr>
            <a:cxnSpLocks/>
            <a:stCxn id="11" idx="5"/>
            <a:endCxn id="12" idx="5"/>
          </p:cNvCxnSpPr>
          <p:nvPr/>
        </p:nvCxnSpPr>
        <p:spPr>
          <a:xfrm flipV="1">
            <a:off x="4087227"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28378E-78AC-E4D7-34C4-B6A07DDD5759}"/>
              </a:ext>
            </a:extLst>
          </p:cNvPr>
          <p:cNvCxnSpPr>
            <a:cxnSpLocks/>
          </p:cNvCxnSpPr>
          <p:nvPr/>
        </p:nvCxnSpPr>
        <p:spPr>
          <a:xfrm flipV="1">
            <a:off x="905230" y="4492867"/>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A283CB8-B997-FC8D-D1EF-B39B91340255}"/>
              </a:ext>
            </a:extLst>
          </p:cNvPr>
          <p:cNvCxnSpPr>
            <a:cxnSpLocks/>
          </p:cNvCxnSpPr>
          <p:nvPr/>
        </p:nvCxnSpPr>
        <p:spPr>
          <a:xfrm>
            <a:off x="893703" y="4828933"/>
            <a:ext cx="326512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FC856EF-5924-253B-D9A1-D58F08E2FCC4}"/>
              </a:ext>
            </a:extLst>
          </p:cNvPr>
          <p:cNvCxnSpPr>
            <a:cxnSpLocks/>
          </p:cNvCxnSpPr>
          <p:nvPr/>
        </p:nvCxnSpPr>
        <p:spPr>
          <a:xfrm flipV="1">
            <a:off x="905230" y="2956167"/>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2FFA11-042A-DB04-654E-5F29525831D5}"/>
              </a:ext>
            </a:extLst>
          </p:cNvPr>
          <p:cNvSpPr txBox="1"/>
          <p:nvPr/>
        </p:nvSpPr>
        <p:spPr>
          <a:xfrm rot="16200000">
            <a:off x="-60967" y="3447175"/>
            <a:ext cx="1295400" cy="369332"/>
          </a:xfrm>
          <a:prstGeom prst="rect">
            <a:avLst/>
          </a:prstGeom>
          <a:noFill/>
        </p:spPr>
        <p:txBody>
          <a:bodyPr wrap="square" rtlCol="0">
            <a:spAutoFit/>
          </a:bodyPr>
          <a:lstStyle/>
          <a:p>
            <a:r>
              <a:rPr lang="en-US" dirty="0"/>
              <a:t>time</a:t>
            </a:r>
          </a:p>
        </p:txBody>
      </p:sp>
      <p:sp>
        <p:nvSpPr>
          <p:cNvPr id="11" name="Pentagon 10">
            <a:extLst>
              <a:ext uri="{FF2B5EF4-FFF2-40B4-BE49-F238E27FC236}">
                <a16:creationId xmlns:a16="http://schemas.microsoft.com/office/drawing/2014/main" id="{8C9D19DE-F66D-8C04-5E82-C41C31DAEB6B}"/>
              </a:ext>
            </a:extLst>
          </p:cNvPr>
          <p:cNvSpPr/>
          <p:nvPr/>
        </p:nvSpPr>
        <p:spPr>
          <a:xfrm>
            <a:off x="2263813" y="43487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entagon 11">
            <a:extLst>
              <a:ext uri="{FF2B5EF4-FFF2-40B4-BE49-F238E27FC236}">
                <a16:creationId xmlns:a16="http://schemas.microsoft.com/office/drawing/2014/main" id="{3A4DA693-2F39-602B-FB62-D32E38737132}"/>
              </a:ext>
            </a:extLst>
          </p:cNvPr>
          <p:cNvSpPr/>
          <p:nvPr/>
        </p:nvSpPr>
        <p:spPr>
          <a:xfrm>
            <a:off x="3103490" y="347202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80EFFB7-6687-D633-1179-A4CC54791D13}"/>
              </a:ext>
            </a:extLst>
          </p:cNvPr>
          <p:cNvCxnSpPr>
            <a:cxnSpLocks/>
            <a:stCxn id="11" idx="1"/>
            <a:endCxn id="12" idx="1"/>
          </p:cNvCxnSpPr>
          <p:nvPr/>
        </p:nvCxnSpPr>
        <p:spPr>
          <a:xfrm flipV="1">
            <a:off x="2263815" y="362420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6EE957-1EDD-FDB2-2D06-C8BAFF86D10B}"/>
              </a:ext>
            </a:extLst>
          </p:cNvPr>
          <p:cNvCxnSpPr>
            <a:cxnSpLocks/>
            <a:stCxn id="11" idx="2"/>
            <a:endCxn id="12" idx="2"/>
          </p:cNvCxnSpPr>
          <p:nvPr/>
        </p:nvCxnSpPr>
        <p:spPr>
          <a:xfrm flipV="1">
            <a:off x="261205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BBFC1B-912F-B558-2CE6-A68C313D68F2}"/>
              </a:ext>
            </a:extLst>
          </p:cNvPr>
          <p:cNvCxnSpPr>
            <a:cxnSpLocks/>
            <a:stCxn id="11" idx="4"/>
            <a:endCxn id="12" idx="4"/>
          </p:cNvCxnSpPr>
          <p:nvPr/>
        </p:nvCxnSpPr>
        <p:spPr>
          <a:xfrm flipV="1">
            <a:off x="3738986" y="387042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Multiplication Sign 15">
            <a:extLst>
              <a:ext uri="{FF2B5EF4-FFF2-40B4-BE49-F238E27FC236}">
                <a16:creationId xmlns:a16="http://schemas.microsoft.com/office/drawing/2014/main" id="{4F296539-CDAF-0402-957D-879CE79BB797}"/>
              </a:ext>
            </a:extLst>
          </p:cNvPr>
          <p:cNvSpPr/>
          <p:nvPr/>
        </p:nvSpPr>
        <p:spPr>
          <a:xfrm>
            <a:off x="5286933" y="3290473"/>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ication Sign 16">
            <a:extLst>
              <a:ext uri="{FF2B5EF4-FFF2-40B4-BE49-F238E27FC236}">
                <a16:creationId xmlns:a16="http://schemas.microsoft.com/office/drawing/2014/main" id="{2ECE649E-D288-D86B-076A-8CB37D202074}"/>
              </a:ext>
            </a:extLst>
          </p:cNvPr>
          <p:cNvSpPr/>
          <p:nvPr/>
        </p:nvSpPr>
        <p:spPr>
          <a:xfrm>
            <a:off x="1719972" y="453663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8" name="Rectangle 17">
            <a:extLst>
              <a:ext uri="{FF2B5EF4-FFF2-40B4-BE49-F238E27FC236}">
                <a16:creationId xmlns:a16="http://schemas.microsoft.com/office/drawing/2014/main" id="{91C0C635-C6D5-379C-3E09-292FFD4237B7}"/>
              </a:ext>
            </a:extLst>
          </p:cNvPr>
          <p:cNvSpPr/>
          <p:nvPr/>
        </p:nvSpPr>
        <p:spPr>
          <a:xfrm>
            <a:off x="402067" y="1986455"/>
            <a:ext cx="5161920" cy="3436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987BCB64-0619-694C-9004-66272163C95E}"/>
              </a:ext>
            </a:extLst>
          </p:cNvPr>
          <p:cNvCxnSpPr/>
          <p:nvPr/>
        </p:nvCxnSpPr>
        <p:spPr>
          <a:xfrm>
            <a:off x="5433848" y="2081048"/>
            <a:ext cx="0" cy="266610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lowchart: Data 21">
            <a:extLst>
              <a:ext uri="{FF2B5EF4-FFF2-40B4-BE49-F238E27FC236}">
                <a16:creationId xmlns:a16="http://schemas.microsoft.com/office/drawing/2014/main" id="{E7CF85FD-291A-658B-3923-DC677B343EFF}"/>
              </a:ext>
            </a:extLst>
          </p:cNvPr>
          <p:cNvSpPr/>
          <p:nvPr/>
        </p:nvSpPr>
        <p:spPr>
          <a:xfrm rot="21011098">
            <a:off x="1363098" y="4116093"/>
            <a:ext cx="4616353" cy="429063"/>
          </a:xfrm>
          <a:prstGeom prst="flowChartInputOutput">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F83CB23-88DB-E3B0-DAE0-ADC25A7D98E0}"/>
              </a:ext>
            </a:extLst>
          </p:cNvPr>
          <p:cNvSpPr txBox="1"/>
          <p:nvPr/>
        </p:nvSpPr>
        <p:spPr>
          <a:xfrm>
            <a:off x="623274" y="5690642"/>
            <a:ext cx="6096000" cy="923330"/>
          </a:xfrm>
          <a:prstGeom prst="rect">
            <a:avLst/>
          </a:prstGeom>
          <a:noFill/>
        </p:spPr>
        <p:txBody>
          <a:bodyPr wrap="square">
            <a:spAutoFit/>
          </a:bodyPr>
          <a:lstStyle/>
          <a:p>
            <a:r>
              <a:rPr lang="en-US" dirty="0"/>
              <a:t>If it is not possible due to velocity constraints, the plane is </a:t>
            </a:r>
            <a:r>
              <a:rPr lang="en-US" dirty="0">
                <a:solidFill>
                  <a:schemeClr val="accent2">
                    <a:lumMod val="75000"/>
                  </a:schemeClr>
                </a:solidFill>
              </a:rPr>
              <a:t>tilted up</a:t>
            </a:r>
            <a:r>
              <a:rPr lang="en-US" dirty="0"/>
              <a:t>.  The lowest angle plane is the shortest total time to reach the goal found by this search.</a:t>
            </a:r>
          </a:p>
        </p:txBody>
      </p:sp>
      <p:sp>
        <p:nvSpPr>
          <p:cNvPr id="25" name="Pentagon 24">
            <a:extLst>
              <a:ext uri="{FF2B5EF4-FFF2-40B4-BE49-F238E27FC236}">
                <a16:creationId xmlns:a16="http://schemas.microsoft.com/office/drawing/2014/main" id="{6F5694BA-C25C-3B0E-A761-13B491F66DB1}"/>
              </a:ext>
            </a:extLst>
          </p:cNvPr>
          <p:cNvSpPr/>
          <p:nvPr/>
        </p:nvSpPr>
        <p:spPr>
          <a:xfrm rot="21012508">
            <a:off x="2335427" y="4155353"/>
            <a:ext cx="2176566" cy="276000"/>
          </a:xfrm>
          <a:prstGeom prst="pentagon">
            <a:avLst/>
          </a:prstGeom>
          <a:solidFill>
            <a:srgbClr val="5B9BD5">
              <a:alpha val="60000"/>
            </a:srgb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c 25">
            <a:extLst>
              <a:ext uri="{FF2B5EF4-FFF2-40B4-BE49-F238E27FC236}">
                <a16:creationId xmlns:a16="http://schemas.microsoft.com/office/drawing/2014/main" id="{DF218D9D-6AEC-95A2-FA7D-C1FB830D5943}"/>
              </a:ext>
            </a:extLst>
          </p:cNvPr>
          <p:cNvSpPr/>
          <p:nvPr/>
        </p:nvSpPr>
        <p:spPr>
          <a:xfrm>
            <a:off x="3371472" y="4543294"/>
            <a:ext cx="611324" cy="590087"/>
          </a:xfrm>
          <a:prstGeom prst="arc">
            <a:avLst>
              <a:gd name="adj1" fmla="val 16892406"/>
              <a:gd name="adj2" fmla="val 123415"/>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1944834"/>
      </p:ext>
    </p:extLst>
  </p:cSld>
  <p:clrMapOvr>
    <a:masterClrMapping/>
  </p:clrMapOvr>
  <p:extLst>
    <p:ext uri="{6950BFC3-D8DA-4A85-94F7-54DA5524770B}">
      <p188:commentRel xmlns:p188="http://schemas.microsoft.com/office/powerpoint/2018/8/main" xmlns=""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C579-4752-B911-CF4A-6EA54382701A}"/>
              </a:ext>
            </a:extLst>
          </p:cNvPr>
          <p:cNvSpPr>
            <a:spLocks noGrp="1"/>
          </p:cNvSpPr>
          <p:nvPr>
            <p:ph type="title"/>
          </p:nvPr>
        </p:nvSpPr>
        <p:spPr/>
        <p:txBody>
          <a:bodyPr>
            <a:normAutofit fontScale="90000"/>
          </a:bodyPr>
          <a:lstStyle/>
          <a:p>
            <a:r>
              <a:rPr lang="en-US" dirty="0"/>
              <a:t>The You et al. method is close to what will be implemented in the following slides for true 3D planning here.</a:t>
            </a:r>
          </a:p>
        </p:txBody>
      </p:sp>
      <p:sp>
        <p:nvSpPr>
          <p:cNvPr id="3" name="Slide Number Placeholder 2">
            <a:extLst>
              <a:ext uri="{FF2B5EF4-FFF2-40B4-BE49-F238E27FC236}">
                <a16:creationId xmlns:a16="http://schemas.microsoft.com/office/drawing/2014/main" id="{F55CFEAB-46AD-3442-61D6-66CCC7F9DC55}"/>
              </a:ext>
            </a:extLst>
          </p:cNvPr>
          <p:cNvSpPr>
            <a:spLocks noGrp="1"/>
          </p:cNvSpPr>
          <p:nvPr>
            <p:ph type="sldNum" sz="quarter" idx="12"/>
          </p:nvPr>
        </p:nvSpPr>
        <p:spPr/>
        <p:txBody>
          <a:bodyPr/>
          <a:lstStyle/>
          <a:p>
            <a:fld id="{CB3FC469-CA8B-4EE5-AE73-966FC6A86920}" type="slidenum">
              <a:rPr lang="en-US" smtClean="0"/>
              <a:t>25</a:t>
            </a:fld>
            <a:endParaRPr lang="en-US" dirty="0"/>
          </a:p>
        </p:txBody>
      </p:sp>
      <p:sp>
        <p:nvSpPr>
          <p:cNvPr id="4" name="Content Placeholder 3">
            <a:extLst>
              <a:ext uri="{FF2B5EF4-FFF2-40B4-BE49-F238E27FC236}">
                <a16:creationId xmlns:a16="http://schemas.microsoft.com/office/drawing/2014/main" id="{1331DAD4-D5B7-4F3B-FFBA-0F092313C304}"/>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DC0A096-ABF8-994C-FD03-A3444F1820F4}"/>
              </a:ext>
            </a:extLst>
          </p:cNvPr>
          <p:cNvPicPr>
            <a:picLocks noChangeAspect="1"/>
          </p:cNvPicPr>
          <p:nvPr/>
        </p:nvPicPr>
        <p:blipFill>
          <a:blip r:embed="rId2"/>
          <a:stretch>
            <a:fillRect/>
          </a:stretch>
        </p:blipFill>
        <p:spPr>
          <a:xfrm>
            <a:off x="961718" y="2855079"/>
            <a:ext cx="4401164" cy="1562318"/>
          </a:xfrm>
          <a:prstGeom prst="rect">
            <a:avLst/>
          </a:prstGeom>
        </p:spPr>
      </p:pic>
      <p:pic>
        <p:nvPicPr>
          <p:cNvPr id="8" name="Picture 7">
            <a:extLst>
              <a:ext uri="{FF2B5EF4-FFF2-40B4-BE49-F238E27FC236}">
                <a16:creationId xmlns:a16="http://schemas.microsoft.com/office/drawing/2014/main" id="{C57406C2-71D3-F024-827A-41CC3E5C0431}"/>
              </a:ext>
            </a:extLst>
          </p:cNvPr>
          <p:cNvPicPr>
            <a:picLocks noChangeAspect="1"/>
          </p:cNvPicPr>
          <p:nvPr/>
        </p:nvPicPr>
        <p:blipFill>
          <a:blip r:embed="rId3"/>
          <a:stretch>
            <a:fillRect/>
          </a:stretch>
        </p:blipFill>
        <p:spPr>
          <a:xfrm>
            <a:off x="7232628" y="2788395"/>
            <a:ext cx="3572374" cy="1629002"/>
          </a:xfrm>
          <a:prstGeom prst="rect">
            <a:avLst/>
          </a:prstGeom>
        </p:spPr>
      </p:pic>
      <p:sp>
        <p:nvSpPr>
          <p:cNvPr id="10" name="TextBox 9">
            <a:extLst>
              <a:ext uri="{FF2B5EF4-FFF2-40B4-BE49-F238E27FC236}">
                <a16:creationId xmlns:a16="http://schemas.microsoft.com/office/drawing/2014/main" id="{02E48D2F-B044-6EDE-9BF3-C0B71041A16D}"/>
              </a:ext>
            </a:extLst>
          </p:cNvPr>
          <p:cNvSpPr txBox="1"/>
          <p:nvPr/>
        </p:nvSpPr>
        <p:spPr>
          <a:xfrm>
            <a:off x="2922815" y="5204325"/>
            <a:ext cx="6096000" cy="1200329"/>
          </a:xfrm>
          <a:prstGeom prst="rect">
            <a:avLst/>
          </a:prstGeom>
          <a:noFill/>
        </p:spPr>
        <p:txBody>
          <a:bodyPr wrap="square">
            <a:spAutoFit/>
          </a:bodyPr>
          <a:lstStyle/>
          <a:p>
            <a:r>
              <a:rPr lang="en-US" dirty="0"/>
              <a:t>You, </a:t>
            </a:r>
            <a:r>
              <a:rPr lang="en-US" dirty="0" err="1"/>
              <a:t>Yangwei</a:t>
            </a:r>
            <a:r>
              <a:rPr lang="en-US" dirty="0"/>
              <a:t>, </a:t>
            </a:r>
            <a:r>
              <a:rPr lang="en-US" dirty="0" err="1"/>
              <a:t>Caixia</a:t>
            </a:r>
            <a:r>
              <a:rPr lang="en-US" dirty="0"/>
              <a:t> Cai, and Yan Wu. "3D visibility graph based motion planning and control." </a:t>
            </a:r>
            <a:r>
              <a:rPr lang="en-US" i="1" dirty="0"/>
              <a:t>Proceedings of the 2019 5th International Conference on Robotics and Artificial Intelligence</a:t>
            </a:r>
            <a:r>
              <a:rPr lang="en-US" dirty="0"/>
              <a:t>. 2019.</a:t>
            </a:r>
          </a:p>
        </p:txBody>
      </p:sp>
    </p:spTree>
    <p:extLst>
      <p:ext uri="{BB962C8B-B14F-4D97-AF65-F5344CB8AC3E}">
        <p14:creationId xmlns:p14="http://schemas.microsoft.com/office/powerpoint/2010/main" val="286283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26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46980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9615-E457-5D27-6C2E-41761457B2CB}"/>
              </a:ext>
            </a:extLst>
          </p:cNvPr>
          <p:cNvSpPr>
            <a:spLocks noGrp="1"/>
          </p:cNvSpPr>
          <p:nvPr>
            <p:ph type="title"/>
          </p:nvPr>
        </p:nvSpPr>
        <p:spPr/>
        <p:txBody>
          <a:bodyPr/>
          <a:lstStyle/>
          <a:p>
            <a:r>
              <a:rPr lang="en-US" dirty="0"/>
              <a:t>Specific next steps for possible method:</a:t>
            </a:r>
          </a:p>
        </p:txBody>
      </p:sp>
      <p:sp>
        <p:nvSpPr>
          <p:cNvPr id="3" name="Slide Number Placeholder 2">
            <a:extLst>
              <a:ext uri="{FF2B5EF4-FFF2-40B4-BE49-F238E27FC236}">
                <a16:creationId xmlns:a16="http://schemas.microsoft.com/office/drawing/2014/main" id="{6280C5F5-9FA9-7026-F55D-CFF92DF5B28E}"/>
              </a:ext>
            </a:extLst>
          </p:cNvPr>
          <p:cNvSpPr>
            <a:spLocks noGrp="1"/>
          </p:cNvSpPr>
          <p:nvPr>
            <p:ph type="sldNum" sz="quarter" idx="12"/>
          </p:nvPr>
        </p:nvSpPr>
        <p:spPr/>
        <p:txBody>
          <a:bodyPr/>
          <a:lstStyle/>
          <a:p>
            <a:fld id="{CB3FC469-CA8B-4EE5-AE73-966FC6A86920}" type="slidenum">
              <a:rPr lang="en-US" smtClean="0"/>
              <a:t>27</a:t>
            </a:fld>
            <a:endParaRPr lang="en-US"/>
          </a:p>
        </p:txBody>
      </p:sp>
      <p:sp>
        <p:nvSpPr>
          <p:cNvPr id="4" name="Content Placeholder 3">
            <a:extLst>
              <a:ext uri="{FF2B5EF4-FFF2-40B4-BE49-F238E27FC236}">
                <a16:creationId xmlns:a16="http://schemas.microsoft.com/office/drawing/2014/main" id="{DC2DC7F0-1DFE-C29D-937E-16AEFE08671F}"/>
              </a:ext>
            </a:extLst>
          </p:cNvPr>
          <p:cNvSpPr>
            <a:spLocks noGrp="1"/>
          </p:cNvSpPr>
          <p:nvPr>
            <p:ph idx="1"/>
          </p:nvPr>
        </p:nvSpPr>
        <p:spPr>
          <a:xfrm>
            <a:off x="643613" y="1095513"/>
            <a:ext cx="6172824" cy="5081450"/>
          </a:xfrm>
          <a:ln>
            <a:solidFill>
              <a:schemeClr val="accent1"/>
            </a:solidFill>
          </a:ln>
        </p:spPr>
        <p:txBody>
          <a:bodyPr>
            <a:normAutofit fontScale="92500"/>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Continuous </a:t>
            </a:r>
            <a:r>
              <a:rPr lang="en-US" sz="1800" kern="100" dirty="0" err="1">
                <a:effectLst/>
                <a:latin typeface="Calibri" panose="020F0502020204030204" pitchFamily="34" charset="0"/>
                <a:ea typeface="Yu Mincho" panose="02020400000000000000" pitchFamily="18" charset="-128"/>
                <a:cs typeface="Times New Roman" panose="02020603050405020304" pitchFamily="18" charset="0"/>
              </a:rPr>
              <a:t>obstalces</a:t>
            </a:r>
            <a:r>
              <a:rPr lang="en-US" sz="1800" kern="100" dirty="0">
                <a:latin typeface="Calibri" panose="020F0502020204030204" pitchFamily="34" charset="0"/>
                <a:ea typeface="Yu Mincho" panose="02020400000000000000" pitchFamily="18" charset="-128"/>
                <a:cs typeface="Times New Roman" panose="02020603050405020304" pitchFamily="18" charset="0"/>
              </a:rPr>
              <a:t>, brute force visibility check</a:t>
            </a:r>
            <a:endParaRPr lang="en-US" sz="18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Map</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make 3D polytopes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polyhedra</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as vertices now have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x,y,t</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instead of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x,y</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Need to be able to plot them</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 this can still be 2D, as it is still one point to one point, OR it may be 3D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Draw line from point to point</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Check if face collision</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Convex obstacle method given by Prof. Sommer, involves using outward surface normal</a:t>
            </a:r>
          </a:p>
          <a:p>
            <a:pPr marR="0" lvl="2">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Ray casting method given by Prof. Sommer, similar to Seth’s method that is currently used</a:t>
            </a: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If not, it’s visible</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Make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cgraph</a:t>
            </a: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 &amp; </a:t>
            </a:r>
            <a:r>
              <a:rPr lang="en-US" sz="1400" kern="100" dirty="0" err="1">
                <a:effectLst/>
                <a:latin typeface="Calibri" panose="020F0502020204030204" pitchFamily="34" charset="0"/>
                <a:ea typeface="Yu Mincho" panose="02020400000000000000" pitchFamily="18" charset="-128"/>
                <a:cs typeface="Times New Roman" panose="02020603050405020304" pitchFamily="18" charset="0"/>
              </a:rPr>
              <a:t>hgraph</a:t>
            </a:r>
            <a:endParaRPr lang="en-US" sz="1400" kern="100" dirty="0">
              <a:effectLst/>
              <a:latin typeface="Calibri" panose="020F0502020204030204" pitchFamily="34" charset="0"/>
              <a:ea typeface="Yu Mincho" panose="02020400000000000000" pitchFamily="18" charset="-128"/>
              <a:cs typeface="Times New Roman" panose="02020603050405020304" pitchFamily="18" charset="0"/>
            </a:endParaRPr>
          </a:p>
          <a:p>
            <a:pPr marR="0" lvl="1">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Cost and heuristic cost can still be calculated as distance or time (z-distance only)</a:t>
            </a:r>
          </a:p>
          <a:p>
            <a:pPr marR="0" lvl="0">
              <a:lnSpc>
                <a:spcPct val="107000"/>
              </a:lnSpc>
              <a:spcBef>
                <a:spcPts val="0"/>
              </a:spcBef>
              <a:spcAft>
                <a:spcPts val="0"/>
              </a:spcAft>
              <a:buFont typeface="+mj-lt"/>
              <a:buAutoNum type="arabicPeriod"/>
            </a:pPr>
            <a:r>
              <a:rPr lang="en-US" sz="1400" kern="100" dirty="0">
                <a:effectLst/>
                <a:latin typeface="Calibri" panose="020F0502020204030204" pitchFamily="34" charset="0"/>
                <a:ea typeface="Yu Mincho" panose="02020400000000000000" pitchFamily="18" charset="-128"/>
                <a:cs typeface="Times New Roman" panose="02020603050405020304" pitchFamily="18" charset="0"/>
              </a:rPr>
              <a:t>Plan path</a:t>
            </a:r>
          </a:p>
          <a:p>
            <a:pPr marR="0" lvl="1">
              <a:lnSpc>
                <a:spcPct val="107000"/>
              </a:lnSpc>
              <a:spcBef>
                <a:spcPts val="0"/>
              </a:spcBef>
              <a:spcAft>
                <a:spcPts val="800"/>
              </a:spcAft>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A* will work in 3D</a:t>
            </a:r>
          </a:p>
          <a:p>
            <a:pPr lvl="1">
              <a:lnSpc>
                <a:spcPct val="107000"/>
              </a:lnSpc>
              <a:spcBef>
                <a:spcPts val="0"/>
              </a:spcBef>
              <a:buFont typeface="+mj-lt"/>
              <a:buAutoNum type="arabicPeriod"/>
            </a:pPr>
            <a:r>
              <a:rPr lang="en-US" sz="1400" kern="100" dirty="0">
                <a:latin typeface="Calibri" panose="020F0502020204030204" pitchFamily="34" charset="0"/>
                <a:ea typeface="Yu Mincho" panose="02020400000000000000" pitchFamily="18" charset="-128"/>
                <a:cs typeface="Times New Roman" panose="02020603050405020304" pitchFamily="18" charset="0"/>
              </a:rPr>
              <a:t>Critical planning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substep</a:t>
            </a:r>
            <a:r>
              <a:rPr lang="en-US" sz="1400" kern="100" dirty="0">
                <a:latin typeface="Calibri" panose="020F0502020204030204" pitchFamily="34" charset="0"/>
                <a:ea typeface="Yu Mincho" panose="02020400000000000000" pitchFamily="18" charset="-128"/>
                <a:cs typeface="Times New Roman" panose="02020603050405020304" pitchFamily="18" charset="0"/>
              </a:rPr>
              <a:t>: discarding </a:t>
            </a:r>
            <a:r>
              <a:rPr lang="en-US" sz="1400" kern="100" dirty="0" err="1">
                <a:latin typeface="Calibri" panose="020F0502020204030204" pitchFamily="34" charset="0"/>
                <a:ea typeface="Yu Mincho" panose="02020400000000000000" pitchFamily="18" charset="-128"/>
                <a:cs typeface="Times New Roman" panose="02020603050405020304" pitchFamily="18" charset="0"/>
              </a:rPr>
              <a:t>vgraph</a:t>
            </a:r>
            <a:r>
              <a:rPr lang="en-US" sz="1400" kern="100" dirty="0">
                <a:latin typeface="Calibri" panose="020F0502020204030204" pitchFamily="34" charset="0"/>
                <a:ea typeface="Yu Mincho" panose="02020400000000000000" pitchFamily="18" charset="-128"/>
                <a:cs typeface="Times New Roman" panose="02020603050405020304" pitchFamily="18" charset="0"/>
              </a:rPr>
              <a:t> edges based on time constraints (can’t go too fast, can’t go backwards in time)</a:t>
            </a:r>
          </a:p>
          <a:p>
            <a:pPr lvl="2">
              <a:lnSpc>
                <a:spcPct val="107000"/>
              </a:lnSpc>
              <a:spcBef>
                <a:spcPts val="0"/>
              </a:spcBef>
              <a:buFont typeface="+mj-lt"/>
              <a:buAutoNum type="arabicPeriod"/>
            </a:pP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Conic section approach: cone in </a:t>
            </a:r>
            <a:r>
              <a:rPr lang="en-US" sz="1050" kern="100" dirty="0" err="1">
                <a:effectLst/>
                <a:latin typeface="Calibri" panose="020F0502020204030204" pitchFamily="34" charset="0"/>
                <a:ea typeface="Yu Mincho" panose="02020400000000000000" pitchFamily="18" charset="-128"/>
                <a:cs typeface="Times New Roman" panose="02020603050405020304" pitchFamily="18" charset="0"/>
              </a:rPr>
              <a:t>timespace</a:t>
            </a:r>
            <a:r>
              <a:rPr lang="en-US" sz="1050" kern="100" dirty="0">
                <a:effectLst/>
                <a:latin typeface="Calibri" panose="020F0502020204030204" pitchFamily="34" charset="0"/>
                <a:ea typeface="Yu Mincho" panose="02020400000000000000" pitchFamily="18" charset="-128"/>
                <a:cs typeface="Times New Roman" panose="02020603050405020304" pitchFamily="18" charset="0"/>
              </a:rPr>
              <a:t> represents constraints, only keep edges in cone</a:t>
            </a:r>
          </a:p>
          <a:p>
            <a:pPr lvl="2">
              <a:lnSpc>
                <a:spcPct val="107000"/>
              </a:lnSpc>
              <a:spcBef>
                <a:spcPts val="0"/>
              </a:spcBef>
              <a:buFont typeface="+mj-lt"/>
              <a:buAutoNum type="arabicPeriod"/>
            </a:pPr>
            <a:r>
              <a:rPr lang="en-US" sz="1050" kern="100" dirty="0">
                <a:latin typeface="Calibri" panose="020F0502020204030204" pitchFamily="34" charset="0"/>
                <a:ea typeface="Yu Mincho" panose="02020400000000000000" pitchFamily="18" charset="-128"/>
                <a:cs typeface="Times New Roman" panose="02020603050405020304" pitchFamily="18" charset="0"/>
              </a:rPr>
              <a:t>Slope approach: discard edges that have too shallow of a slope when gathering successors to a node</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907750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latin typeface="Franklin Gothic Demi"/>
                <a:ea typeface="Tahoma"/>
                <a:cs typeface="Tahoma"/>
              </a:rPr>
              <a:t>As an example, let’s focus on a simple moving wall with 2-points that translates between the start and goal.</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28</a:t>
            </a:fld>
            <a:endParaRPr lang="en-US"/>
          </a:p>
        </p:txBody>
      </p:sp>
      <p:cxnSp>
        <p:nvCxnSpPr>
          <p:cNvPr id="5" name="Straight Connector 4">
            <a:extLst>
              <a:ext uri="{FF2B5EF4-FFF2-40B4-BE49-F238E27FC236}">
                <a16:creationId xmlns:a16="http://schemas.microsoft.com/office/drawing/2014/main" id="{F3DFFD96-3BA2-5449-6F59-FAAE2F64C514}"/>
              </a:ext>
            </a:extLst>
          </p:cNvPr>
          <p:cNvCxnSpPr>
            <a:cxnSpLocks/>
          </p:cNvCxnSpPr>
          <p:nvPr/>
        </p:nvCxnSpPr>
        <p:spPr>
          <a:xfrm flipH="1" flipV="1">
            <a:off x="4148586" y="1884422"/>
            <a:ext cx="641341" cy="929780"/>
          </a:xfrm>
          <a:prstGeom prst="line">
            <a:avLst/>
          </a:prstGeom>
          <a:ln w="571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8F9A4C65-D08B-4845-8D7E-5C5CAE7040B6}"/>
              </a:ext>
            </a:extLst>
          </p:cNvPr>
          <p:cNvSpPr/>
          <p:nvPr/>
        </p:nvSpPr>
        <p:spPr>
          <a:xfrm>
            <a:off x="7261037" y="234566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ication Sign 12">
            <a:extLst>
              <a:ext uri="{FF2B5EF4-FFF2-40B4-BE49-F238E27FC236}">
                <a16:creationId xmlns:a16="http://schemas.microsoft.com/office/drawing/2014/main" id="{A344177D-8C22-9427-68A1-9167DB07F394}"/>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15" name="Straight Arrow Connector 14">
            <a:extLst>
              <a:ext uri="{FF2B5EF4-FFF2-40B4-BE49-F238E27FC236}">
                <a16:creationId xmlns:a16="http://schemas.microsoft.com/office/drawing/2014/main" id="{B30F4785-D89C-4BC3-498B-7B3ADCA4CBFB}"/>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137BF9-C986-5F22-FB6C-C8E68D34B269}"/>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74698A9-92CA-22F3-654C-5761E8599DB4}"/>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22" name="TextBox 21">
            <a:extLst>
              <a:ext uri="{FF2B5EF4-FFF2-40B4-BE49-F238E27FC236}">
                <a16:creationId xmlns:a16="http://schemas.microsoft.com/office/drawing/2014/main" id="{ECBDF2B0-DC24-C4A5-DF36-235A2D1BF93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cxnSp>
        <p:nvCxnSpPr>
          <p:cNvPr id="4" name="Straight Connector 3">
            <a:extLst>
              <a:ext uri="{FF2B5EF4-FFF2-40B4-BE49-F238E27FC236}">
                <a16:creationId xmlns:a16="http://schemas.microsoft.com/office/drawing/2014/main" id="{3D738EAF-E540-B0CE-56DC-219B5E0B137B}"/>
              </a:ext>
            </a:extLst>
          </p:cNvPr>
          <p:cNvCxnSpPr>
            <a:cxnSpLocks/>
          </p:cNvCxnSpPr>
          <p:nvPr/>
        </p:nvCxnSpPr>
        <p:spPr>
          <a:xfrm flipH="1" flipV="1">
            <a:off x="4858034" y="2896043"/>
            <a:ext cx="641341" cy="92978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D6C7B31-B04D-255E-96A8-9EA9806E9695}"/>
              </a:ext>
            </a:extLst>
          </p:cNvPr>
          <p:cNvCxnSpPr>
            <a:cxnSpLocks/>
          </p:cNvCxnSpPr>
          <p:nvPr/>
        </p:nvCxnSpPr>
        <p:spPr>
          <a:xfrm flipH="1" flipV="1">
            <a:off x="5567482" y="3907663"/>
            <a:ext cx="641341" cy="929780"/>
          </a:xfrm>
          <a:prstGeom prst="line">
            <a:avLst/>
          </a:prstGeom>
          <a:ln w="571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136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lstStyle/>
          <a:p>
            <a:r>
              <a:rPr lang="en-US" dirty="0">
                <a:latin typeface="Franklin Gothic Demi"/>
                <a:ea typeface="Tahoma"/>
                <a:cs typeface="Tahoma"/>
              </a:rPr>
              <a:t>In </a:t>
            </a:r>
            <a:r>
              <a:rPr lang="en-US" dirty="0" err="1">
                <a:latin typeface="Franklin Gothic Demi"/>
                <a:ea typeface="Tahoma"/>
                <a:cs typeface="Tahoma"/>
              </a:rPr>
              <a:t>timespace</a:t>
            </a:r>
            <a:r>
              <a:rPr lang="en-US" dirty="0">
                <a:latin typeface="Franklin Gothic Demi"/>
                <a:ea typeface="Tahoma"/>
                <a:cs typeface="Tahoma"/>
              </a:rPr>
              <a:t>, this translating line segment becomes a plane segment.</a:t>
            </a:r>
            <a:endParaRPr lang="en-US" dirty="0"/>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29</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209155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546726-0176-7E1A-254C-C5A2D3DDBE8A}"/>
              </a:ext>
            </a:extLst>
          </p:cNvPr>
          <p:cNvSpPr>
            <a:spLocks noGrp="1"/>
          </p:cNvSpPr>
          <p:nvPr>
            <p:ph type="sldNum" sz="quarter" idx="12"/>
          </p:nvPr>
        </p:nvSpPr>
        <p:spPr/>
        <p:txBody>
          <a:bodyPr/>
          <a:lstStyle/>
          <a:p>
            <a:fld id="{CB3FC469-CA8B-4EE5-AE73-966FC6A86920}" type="slidenum">
              <a:rPr lang="en-US" smtClean="0"/>
              <a:t>3</a:t>
            </a:fld>
            <a:endParaRPr lang="en-US"/>
          </a:p>
        </p:txBody>
      </p:sp>
      <p:sp>
        <p:nvSpPr>
          <p:cNvPr id="5" name="Content Placeholder 1">
            <a:extLst>
              <a:ext uri="{FF2B5EF4-FFF2-40B4-BE49-F238E27FC236}">
                <a16:creationId xmlns:a16="http://schemas.microsoft.com/office/drawing/2014/main" id="{086CA4E8-F982-3D44-4BF7-DD053D7CF101}"/>
              </a:ext>
            </a:extLst>
          </p:cNvPr>
          <p:cNvSpPr>
            <a:spLocks noGrp="1"/>
          </p:cNvSpPr>
          <p:nvPr>
            <p:ph sz="half" idx="1"/>
          </p:nvPr>
        </p:nvSpPr>
        <p:spPr>
          <a:xfrm>
            <a:off x="495300" y="662940"/>
            <a:ext cx="11696699" cy="1846336"/>
          </a:xfrm>
        </p:spPr>
        <p:txBody>
          <a:bodyPr vert="horz" lIns="91440" tIns="45720" rIns="91440" bIns="45720" rtlCol="0" anchor="t">
            <a:normAutofit/>
          </a:bodyPr>
          <a:lstStyle/>
          <a:p>
            <a:r>
              <a:rPr lang="en-US" sz="2400" dirty="0">
                <a:latin typeface="Calibri"/>
                <a:cs typeface="Calibri"/>
              </a:rPr>
              <a:t>Extend graph-based mission planning from a static 2D environment to dynamic situations to represent time-varying obstacles (XYT or XYZT), environmental conditions, and threats </a:t>
            </a:r>
            <a:endParaRPr lang="en-US" dirty="0">
              <a:latin typeface="Calibri"/>
              <a:cs typeface="Calibri"/>
            </a:endParaRPr>
          </a:p>
          <a:p>
            <a:r>
              <a:rPr lang="en-US" sz="2400" dirty="0">
                <a:latin typeface="Calibri"/>
                <a:cs typeface="Calibri"/>
              </a:rPr>
              <a:t>Key research question is whether the path planning process can be solved sufficiently quickly</a:t>
            </a:r>
            <a:endParaRPr lang="en-US" dirty="0">
              <a:latin typeface="Calibri"/>
              <a:cs typeface="Calibri"/>
            </a:endParaRPr>
          </a:p>
        </p:txBody>
      </p:sp>
      <p:sp>
        <p:nvSpPr>
          <p:cNvPr id="6" name="Title 2">
            <a:extLst>
              <a:ext uri="{FF2B5EF4-FFF2-40B4-BE49-F238E27FC236}">
                <a16:creationId xmlns:a16="http://schemas.microsoft.com/office/drawing/2014/main" id="{55CCAEE9-9136-0C4D-355E-661A45203778}"/>
              </a:ext>
            </a:extLst>
          </p:cNvPr>
          <p:cNvSpPr txBox="1">
            <a:spLocks/>
          </p:cNvSpPr>
          <p:nvPr/>
        </p:nvSpPr>
        <p:spPr>
          <a:xfrm>
            <a:off x="495300" y="39762"/>
            <a:ext cx="9669125" cy="559263"/>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Task 1: Global Path Planning in a Dynamic and/or 3D Environment</a:t>
            </a:r>
          </a:p>
        </p:txBody>
      </p:sp>
      <p:grpSp>
        <p:nvGrpSpPr>
          <p:cNvPr id="2" name="Group 1">
            <a:extLst>
              <a:ext uri="{FF2B5EF4-FFF2-40B4-BE49-F238E27FC236}">
                <a16:creationId xmlns:a16="http://schemas.microsoft.com/office/drawing/2014/main" id="{08FA4F4D-C73F-9563-FA0E-2025280C2C55}"/>
              </a:ext>
            </a:extLst>
          </p:cNvPr>
          <p:cNvGrpSpPr/>
          <p:nvPr/>
        </p:nvGrpSpPr>
        <p:grpSpPr>
          <a:xfrm>
            <a:off x="442014" y="2882900"/>
            <a:ext cx="11365057" cy="3318590"/>
            <a:chOff x="442014" y="2882900"/>
            <a:chExt cx="11365057" cy="3318590"/>
          </a:xfrm>
        </p:grpSpPr>
        <p:grpSp>
          <p:nvGrpSpPr>
            <p:cNvPr id="69" name="Group 68">
              <a:extLst>
                <a:ext uri="{FF2B5EF4-FFF2-40B4-BE49-F238E27FC236}">
                  <a16:creationId xmlns:a16="http://schemas.microsoft.com/office/drawing/2014/main" id="{71A96041-4747-002B-1C9D-D98FBA318B23}"/>
                </a:ext>
              </a:extLst>
            </p:cNvPr>
            <p:cNvGrpSpPr/>
            <p:nvPr/>
          </p:nvGrpSpPr>
          <p:grpSpPr>
            <a:xfrm>
              <a:off x="485036" y="3619500"/>
              <a:ext cx="4975964" cy="2389201"/>
              <a:chOff x="1904343" y="2560706"/>
              <a:chExt cx="6844784" cy="2956841"/>
            </a:xfrm>
          </p:grpSpPr>
          <p:sp>
            <p:nvSpPr>
              <p:cNvPr id="48" name="Pentagon 47">
                <a:extLst>
                  <a:ext uri="{FF2B5EF4-FFF2-40B4-BE49-F238E27FC236}">
                    <a16:creationId xmlns:a16="http://schemas.microsoft.com/office/drawing/2014/main" id="{95F2C37B-E940-80F4-4A42-B6D6F415FEA6}"/>
                  </a:ext>
                </a:extLst>
              </p:cNvPr>
              <p:cNvSpPr/>
              <p:nvPr/>
            </p:nvSpPr>
            <p:spPr>
              <a:xfrm>
                <a:off x="4876800" y="2560706"/>
                <a:ext cx="1823416" cy="1736587"/>
              </a:xfrm>
              <a:prstGeom prst="pentagon">
                <a:avLst/>
              </a:prstGeom>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6BF7FF8A-1095-3458-E30B-1A0D2F7969B6}"/>
                  </a:ext>
                </a:extLst>
              </p:cNvPr>
              <p:cNvCxnSpPr>
                <a:endCxn id="48"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97A94C5-6842-4363-923E-12BAC9AE81A3}"/>
                  </a:ext>
                </a:extLst>
              </p:cNvPr>
              <p:cNvCxnSpPr>
                <a:stCxn id="48"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F3524B40-F957-43E0-C308-4074ECA0C7AE}"/>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6475A709-DC2B-9114-0C8A-3E10815D9D8A}"/>
                  </a:ext>
                </a:extLst>
              </p:cNvPr>
              <p:cNvCxnSpPr>
                <a:cxnSpLocks/>
                <a:stCxn id="51" idx="1"/>
                <a:endCxn id="48" idx="0"/>
              </p:cNvCxnSpPr>
              <p:nvPr/>
            </p:nvCxnSpPr>
            <p:spPr>
              <a:xfrm flipV="1">
                <a:off x="3368216" y="2560706"/>
                <a:ext cx="2420292" cy="153867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7C49A1-FF9D-7769-E327-8372B8901A82}"/>
                  </a:ext>
                </a:extLst>
              </p:cNvPr>
              <p:cNvCxnSpPr>
                <a:cxnSpLocks/>
                <a:stCxn id="48" idx="0"/>
                <a:endCxn id="63" idx="0"/>
              </p:cNvCxnSpPr>
              <p:nvPr/>
            </p:nvCxnSpPr>
            <p:spPr>
              <a:xfrm>
                <a:off x="5788508" y="2560706"/>
                <a:ext cx="2750106" cy="128024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55C40D9-B7B1-FF7A-75B9-1E123AA506A1}"/>
                  </a:ext>
                </a:extLst>
              </p:cNvPr>
              <p:cNvCxnSpPr>
                <a:cxnSpLocks/>
                <a:stCxn id="51" idx="2"/>
                <a:endCxn id="48" idx="1"/>
              </p:cNvCxnSpPr>
              <p:nvPr/>
            </p:nvCxnSpPr>
            <p:spPr>
              <a:xfrm flipV="1">
                <a:off x="3368216" y="3224022"/>
                <a:ext cx="1508586" cy="95699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AC60FE-3E83-6832-D3EB-824666E73A64}"/>
                  </a:ext>
                </a:extLst>
              </p:cNvPr>
              <p:cNvCxnSpPr>
                <a:cxnSpLocks/>
                <a:stCxn id="51" idx="1"/>
                <a:endCxn id="48" idx="2"/>
              </p:cNvCxnSpPr>
              <p:nvPr/>
            </p:nvCxnSpPr>
            <p:spPr>
              <a:xfrm>
                <a:off x="3368216" y="4099383"/>
                <a:ext cx="1856827" cy="19790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345AE65-F801-5ECA-3EE6-057F2B757E03}"/>
                  </a:ext>
                </a:extLst>
              </p:cNvPr>
              <p:cNvCxnSpPr>
                <a:cxnSpLocks/>
                <a:stCxn id="63" idx="0"/>
                <a:endCxn id="48" idx="4"/>
              </p:cNvCxnSpPr>
              <p:nvPr/>
            </p:nvCxnSpPr>
            <p:spPr>
              <a:xfrm flipH="1">
                <a:off x="6351973" y="3840951"/>
                <a:ext cx="2186641" cy="45633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EDA7096-BD75-B948-A320-CE7BE8BFDD9F}"/>
                  </a:ext>
                </a:extLst>
              </p:cNvPr>
              <p:cNvCxnSpPr>
                <a:cxnSpLocks/>
                <a:stCxn id="63" idx="2"/>
                <a:endCxn id="48" idx="5"/>
              </p:cNvCxnSpPr>
              <p:nvPr/>
            </p:nvCxnSpPr>
            <p:spPr>
              <a:xfrm flipH="1" flipV="1">
                <a:off x="6700214" y="3224022"/>
                <a:ext cx="1982372" cy="76090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9EF68E-5D4D-E0DF-CDAB-ED2650020D25}"/>
                  </a:ext>
                </a:extLst>
              </p:cNvPr>
              <p:cNvCxnSpPr>
                <a:cxnSpLocks/>
                <a:stCxn id="48" idx="5"/>
                <a:endCxn id="48" idx="0"/>
              </p:cNvCxnSpPr>
              <p:nvPr/>
            </p:nvCxnSpPr>
            <p:spPr>
              <a:xfrm flipH="1" flipV="1">
                <a:off x="5788508" y="2560706"/>
                <a:ext cx="911706" cy="663316"/>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63" name="Multiplication Sign 62">
                <a:extLst>
                  <a:ext uri="{FF2B5EF4-FFF2-40B4-BE49-F238E27FC236}">
                    <a16:creationId xmlns:a16="http://schemas.microsoft.com/office/drawing/2014/main" id="{EB19A9D7-7CA2-DA2D-AECF-72D1D6878DFC}"/>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4A9676F7-89F8-4EC2-CFE5-9D0674DF44E9}"/>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CA704E8B-5A5E-A2E2-A964-6CD582E99B57}"/>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3B80DBE-665C-AB31-5E4D-FBF29F48607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E396A0B-D519-9208-C1EF-CC1F64945F25}"/>
                  </a:ext>
                </a:extLst>
              </p:cNvPr>
              <p:cNvSpPr txBox="1"/>
              <p:nvPr/>
            </p:nvSpPr>
            <p:spPr>
              <a:xfrm>
                <a:off x="2470255" y="5060467"/>
                <a:ext cx="2754787" cy="457080"/>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59604CC1-923F-ABB9-B7FF-9A18EF5BC22F}"/>
                  </a:ext>
                </a:extLst>
              </p:cNvPr>
              <p:cNvSpPr txBox="1"/>
              <p:nvPr/>
            </p:nvSpPr>
            <p:spPr>
              <a:xfrm rot="16200000">
                <a:off x="966221" y="3498828"/>
                <a:ext cx="2384286" cy="508042"/>
              </a:xfrm>
              <a:prstGeom prst="rect">
                <a:avLst/>
              </a:prstGeom>
              <a:noFill/>
            </p:spPr>
            <p:txBody>
              <a:bodyPr wrap="square" rtlCol="0">
                <a:spAutoFit/>
              </a:bodyPr>
              <a:lstStyle/>
              <a:p>
                <a:r>
                  <a:rPr lang="en-US" dirty="0"/>
                  <a:t>Y [distance]</a:t>
                </a:r>
              </a:p>
            </p:txBody>
          </p:sp>
        </p:grpSp>
        <p:sp>
          <p:nvSpPr>
            <p:cNvPr id="70" name="Rectangle 69">
              <a:extLst>
                <a:ext uri="{FF2B5EF4-FFF2-40B4-BE49-F238E27FC236}">
                  <a16:creationId xmlns:a16="http://schemas.microsoft.com/office/drawing/2014/main" id="{D153EA99-F3AF-FAC2-9D16-1CF830EBA9E1}"/>
                </a:ext>
              </a:extLst>
            </p:cNvPr>
            <p:cNvSpPr/>
            <p:nvPr/>
          </p:nvSpPr>
          <p:spPr>
            <a:xfrm>
              <a:off x="442014" y="288290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Static 2D Planning</a:t>
              </a:r>
            </a:p>
          </p:txBody>
        </p:sp>
        <p:sp>
          <p:nvSpPr>
            <p:cNvPr id="71" name="Rectangle 70">
              <a:extLst>
                <a:ext uri="{FF2B5EF4-FFF2-40B4-BE49-F238E27FC236}">
                  <a16:creationId xmlns:a16="http://schemas.microsoft.com/office/drawing/2014/main" id="{4A238A94-4F3E-F1B9-49BB-8C62A5168603}"/>
                </a:ext>
              </a:extLst>
            </p:cNvPr>
            <p:cNvSpPr/>
            <p:nvPr/>
          </p:nvSpPr>
          <p:spPr>
            <a:xfrm>
              <a:off x="6584885" y="2889330"/>
              <a:ext cx="5222186" cy="3312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Dynamic 3D (XYT) Planning</a:t>
              </a:r>
            </a:p>
          </p:txBody>
        </p:sp>
        <p:sp>
          <p:nvSpPr>
            <p:cNvPr id="72" name="Arrow: Right 71">
              <a:extLst>
                <a:ext uri="{FF2B5EF4-FFF2-40B4-BE49-F238E27FC236}">
                  <a16:creationId xmlns:a16="http://schemas.microsoft.com/office/drawing/2014/main" id="{29C5B321-A491-1927-DACC-6A8DF45648F2}"/>
                </a:ext>
              </a:extLst>
            </p:cNvPr>
            <p:cNvSpPr/>
            <p:nvPr/>
          </p:nvSpPr>
          <p:spPr>
            <a:xfrm>
              <a:off x="5858818" y="4313275"/>
              <a:ext cx="641446" cy="9597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D3D579E0-F2A0-5A13-CB9E-7A39F32E2FAB}"/>
                </a:ext>
              </a:extLst>
            </p:cNvPr>
            <p:cNvGrpSpPr/>
            <p:nvPr/>
          </p:nvGrpSpPr>
          <p:grpSpPr>
            <a:xfrm>
              <a:off x="6500264" y="4120393"/>
              <a:ext cx="5217084" cy="1407354"/>
              <a:chOff x="1978619" y="3073400"/>
              <a:chExt cx="6942374" cy="1872766"/>
            </a:xfrm>
          </p:grpSpPr>
          <p:cxnSp>
            <p:nvCxnSpPr>
              <p:cNvPr id="73" name="Straight Arrow Connector 72">
                <a:extLst>
                  <a:ext uri="{FF2B5EF4-FFF2-40B4-BE49-F238E27FC236}">
                    <a16:creationId xmlns:a16="http://schemas.microsoft.com/office/drawing/2014/main" id="{333E410A-53E4-6018-2198-9D5D51A5AAA8}"/>
                  </a:ext>
                </a:extLst>
              </p:cNvPr>
              <p:cNvCxnSpPr>
                <a:cxnSpLocks/>
              </p:cNvCxnSpPr>
              <p:nvPr/>
            </p:nvCxnSpPr>
            <p:spPr>
              <a:xfrm flipV="1">
                <a:off x="3477829" y="3532495"/>
                <a:ext cx="2751663" cy="1122921"/>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F6E67DA-D93B-0FCE-C702-A4CD87F631A1}"/>
                  </a:ext>
                </a:extLst>
              </p:cNvPr>
              <p:cNvCxnSpPr>
                <a:cxnSpLocks/>
                <a:stCxn id="80" idx="0"/>
                <a:endCxn id="81" idx="0"/>
              </p:cNvCxnSpPr>
              <p:nvPr/>
            </p:nvCxnSpPr>
            <p:spPr>
              <a:xfrm flipV="1">
                <a:off x="5374750" y="3546233"/>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08CFB27-6803-D0DD-D47D-B652F2B703AE}"/>
                  </a:ext>
                </a:extLst>
              </p:cNvPr>
              <p:cNvCxnSpPr>
                <a:cxnSpLocks/>
                <a:stCxn id="80" idx="5"/>
                <a:endCxn id="81" idx="5"/>
              </p:cNvCxnSpPr>
              <p:nvPr/>
            </p:nvCxnSpPr>
            <p:spPr>
              <a:xfrm flipV="1">
                <a:off x="6286456"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144B13E-F242-60AF-188C-B8429882159C}"/>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C3B02D4-2113-63AB-D80C-E46BC5CA280E}"/>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0B66B62-828C-24E4-882B-079EE744BA1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C3FA0DC-E6C7-B8FE-8074-723F9739766A}"/>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80" name="Pentagon 79">
                <a:extLst>
                  <a:ext uri="{FF2B5EF4-FFF2-40B4-BE49-F238E27FC236}">
                    <a16:creationId xmlns:a16="http://schemas.microsoft.com/office/drawing/2014/main" id="{EB58B8F0-4927-2C3C-C3F0-67191C43CD7C}"/>
                  </a:ext>
                </a:extLst>
              </p:cNvPr>
              <p:cNvSpPr/>
              <p:nvPr/>
            </p:nvSpPr>
            <p:spPr>
              <a:xfrm>
                <a:off x="4463042" y="442296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Pentagon 80">
                <a:extLst>
                  <a:ext uri="{FF2B5EF4-FFF2-40B4-BE49-F238E27FC236}">
                    <a16:creationId xmlns:a16="http://schemas.microsoft.com/office/drawing/2014/main" id="{2CCFEDB6-C937-3D1A-0E6C-80B9603E5E10}"/>
                  </a:ext>
                </a:extLst>
              </p:cNvPr>
              <p:cNvSpPr/>
              <p:nvPr/>
            </p:nvSpPr>
            <p:spPr>
              <a:xfrm>
                <a:off x="5302719" y="3546233"/>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B4670C08-1772-A14E-4EB1-71476F137FB7}"/>
                  </a:ext>
                </a:extLst>
              </p:cNvPr>
              <p:cNvCxnSpPr>
                <a:cxnSpLocks/>
                <a:stCxn id="80" idx="1"/>
                <a:endCxn id="81" idx="1"/>
              </p:cNvCxnSpPr>
              <p:nvPr/>
            </p:nvCxnSpPr>
            <p:spPr>
              <a:xfrm flipV="1">
                <a:off x="4463044" y="369840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B99F8D1-E501-A4E1-2C92-46C1ED60AB14}"/>
                  </a:ext>
                </a:extLst>
              </p:cNvPr>
              <p:cNvCxnSpPr>
                <a:cxnSpLocks/>
                <a:stCxn id="80" idx="2"/>
                <a:endCxn id="81" idx="2"/>
              </p:cNvCxnSpPr>
              <p:nvPr/>
            </p:nvCxnSpPr>
            <p:spPr>
              <a:xfrm flipV="1">
                <a:off x="481128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E3C09AA-D3DE-4FC5-F687-ECD0D727C7A7}"/>
                  </a:ext>
                </a:extLst>
              </p:cNvPr>
              <p:cNvCxnSpPr>
                <a:cxnSpLocks/>
                <a:stCxn id="80" idx="4"/>
                <a:endCxn id="81" idx="4"/>
              </p:cNvCxnSpPr>
              <p:nvPr/>
            </p:nvCxnSpPr>
            <p:spPr>
              <a:xfrm flipV="1">
                <a:off x="5938215" y="3944625"/>
                <a:ext cx="839677" cy="876730"/>
              </a:xfrm>
              <a:prstGeom prst="line">
                <a:avLst/>
              </a:prstGeom>
              <a:ln w="1270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ECB5345-C9D1-F6AD-7ADF-8EDE4B927D9B}"/>
                  </a:ext>
                </a:extLst>
              </p:cNvPr>
              <p:cNvCxnSpPr>
                <a:cxnSpLocks/>
                <a:endCxn id="80" idx="1"/>
              </p:cNvCxnSpPr>
              <p:nvPr/>
            </p:nvCxnSpPr>
            <p:spPr>
              <a:xfrm flipV="1">
                <a:off x="3326918" y="4575135"/>
                <a:ext cx="1136126" cy="20299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86" name="Multiplication Sign 85">
                <a:extLst>
                  <a:ext uri="{FF2B5EF4-FFF2-40B4-BE49-F238E27FC236}">
                    <a16:creationId xmlns:a16="http://schemas.microsoft.com/office/drawing/2014/main" id="{2406E421-2FC6-2CC5-EBC7-50AEC6BEF7B6}"/>
                  </a:ext>
                </a:extLst>
              </p:cNvPr>
              <p:cNvSpPr/>
              <p:nvPr/>
            </p:nvSpPr>
            <p:spPr>
              <a:xfrm>
                <a:off x="8643939" y="3202208"/>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3277311-48F3-4C1B-C10A-5614BC76FB91}"/>
                  </a:ext>
                </a:extLst>
              </p:cNvPr>
              <p:cNvCxnSpPr>
                <a:cxnSpLocks/>
                <a:stCxn id="102" idx="2"/>
                <a:endCxn id="80" idx="2"/>
              </p:cNvCxnSpPr>
              <p:nvPr/>
            </p:nvCxnSpPr>
            <p:spPr>
              <a:xfrm>
                <a:off x="3462764" y="4801146"/>
                <a:ext cx="1348521" cy="2020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6E97BBD-D579-84DD-63FF-5EABAA496C9F}"/>
                  </a:ext>
                </a:extLst>
              </p:cNvPr>
              <p:cNvCxnSpPr>
                <a:cxnSpLocks/>
                <a:endCxn id="81" idx="2"/>
              </p:cNvCxnSpPr>
              <p:nvPr/>
            </p:nvCxnSpPr>
            <p:spPr>
              <a:xfrm flipV="1">
                <a:off x="3465445" y="3944625"/>
                <a:ext cx="2185517" cy="8335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BD0D767-773A-D982-F057-49AA9B0FDC44}"/>
                  </a:ext>
                </a:extLst>
              </p:cNvPr>
              <p:cNvCxnSpPr>
                <a:cxnSpLocks/>
                <a:endCxn id="81" idx="0"/>
              </p:cNvCxnSpPr>
              <p:nvPr/>
            </p:nvCxnSpPr>
            <p:spPr>
              <a:xfrm flipV="1">
                <a:off x="5299745" y="3546233"/>
                <a:ext cx="914682" cy="15217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C1BB72A-0517-5F69-C143-4C454203761C}"/>
                  </a:ext>
                </a:extLst>
              </p:cNvPr>
              <p:cNvCxnSpPr>
                <a:cxnSpLocks/>
                <a:stCxn id="81" idx="0"/>
                <a:endCxn id="81" idx="5"/>
              </p:cNvCxnSpPr>
              <p:nvPr/>
            </p:nvCxnSpPr>
            <p:spPr>
              <a:xfrm>
                <a:off x="6214427" y="3546233"/>
                <a:ext cx="911706" cy="15217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4A15E2E-9B65-3D7A-7548-CC439AAE5858}"/>
                  </a:ext>
                </a:extLst>
              </p:cNvPr>
              <p:cNvCxnSpPr>
                <a:cxnSpLocks/>
                <a:stCxn id="81" idx="5"/>
                <a:endCxn id="86" idx="3"/>
              </p:cNvCxnSpPr>
              <p:nvPr/>
            </p:nvCxnSpPr>
            <p:spPr>
              <a:xfrm flipV="1">
                <a:off x="7126133" y="3412721"/>
                <a:ext cx="1584347" cy="28568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C1ED05-01BA-4600-9E86-E47AA348EF4E}"/>
                  </a:ext>
                </a:extLst>
              </p:cNvPr>
              <p:cNvCxnSpPr>
                <a:cxnSpLocks/>
                <a:stCxn id="81" idx="0"/>
                <a:endCxn id="86" idx="3"/>
              </p:cNvCxnSpPr>
              <p:nvPr/>
            </p:nvCxnSpPr>
            <p:spPr>
              <a:xfrm flipV="1">
                <a:off x="6214427" y="3412721"/>
                <a:ext cx="2496053" cy="13351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FB4293B-28CD-682B-D72C-3A6DF2423CB9}"/>
                  </a:ext>
                </a:extLst>
              </p:cNvPr>
              <p:cNvCxnSpPr>
                <a:cxnSpLocks/>
                <a:stCxn id="80" idx="5"/>
                <a:endCxn id="86" idx="3"/>
              </p:cNvCxnSpPr>
              <p:nvPr/>
            </p:nvCxnSpPr>
            <p:spPr>
              <a:xfrm flipV="1">
                <a:off x="6286456" y="3412721"/>
                <a:ext cx="2424024" cy="116241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F376089-2D12-05A0-16AF-1281526B3333}"/>
                  </a:ext>
                </a:extLst>
              </p:cNvPr>
              <p:cNvCxnSpPr>
                <a:cxnSpLocks/>
                <a:stCxn id="80" idx="4"/>
                <a:endCxn id="86" idx="3"/>
              </p:cNvCxnSpPr>
              <p:nvPr/>
            </p:nvCxnSpPr>
            <p:spPr>
              <a:xfrm flipV="1">
                <a:off x="5938215" y="3412721"/>
                <a:ext cx="2772265" cy="140863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258E70B-DB33-62A4-7D43-C9F253B36768}"/>
                  </a:ext>
                </a:extLst>
              </p:cNvPr>
              <p:cNvCxnSpPr>
                <a:cxnSpLocks/>
                <a:stCxn id="80" idx="2"/>
                <a:endCxn id="80" idx="4"/>
              </p:cNvCxnSpPr>
              <p:nvPr/>
            </p:nvCxnSpPr>
            <p:spPr>
              <a:xfrm>
                <a:off x="4811285" y="4821355"/>
                <a:ext cx="1126930"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FA7E28E-F8DA-F09C-AF79-1911B298F643}"/>
                  </a:ext>
                </a:extLst>
              </p:cNvPr>
              <p:cNvCxnSpPr>
                <a:cxnSpLocks/>
                <a:stCxn id="80" idx="2"/>
                <a:endCxn id="81" idx="2"/>
              </p:cNvCxnSpPr>
              <p:nvPr/>
            </p:nvCxnSpPr>
            <p:spPr>
              <a:xfrm flipV="1">
                <a:off x="481128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79D0DEE-66D5-A8E3-3673-C26FD7CC9AAE}"/>
                  </a:ext>
                </a:extLst>
              </p:cNvPr>
              <p:cNvCxnSpPr>
                <a:cxnSpLocks/>
                <a:stCxn id="80" idx="0"/>
                <a:endCxn id="81" idx="0"/>
              </p:cNvCxnSpPr>
              <p:nvPr/>
            </p:nvCxnSpPr>
            <p:spPr>
              <a:xfrm flipV="1">
                <a:off x="5374750" y="3546233"/>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C7C61A3-E70D-965E-4D82-1D0C6F237B04}"/>
                  </a:ext>
                </a:extLst>
              </p:cNvPr>
              <p:cNvCxnSpPr>
                <a:cxnSpLocks/>
                <a:stCxn id="80" idx="4"/>
                <a:endCxn id="81" idx="4"/>
              </p:cNvCxnSpPr>
              <p:nvPr/>
            </p:nvCxnSpPr>
            <p:spPr>
              <a:xfrm flipV="1">
                <a:off x="5938215" y="394462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8B36E7C-5F08-0FCC-1808-7E92D0B5F50D}"/>
                  </a:ext>
                </a:extLst>
              </p:cNvPr>
              <p:cNvCxnSpPr>
                <a:cxnSpLocks/>
                <a:stCxn id="80" idx="5"/>
                <a:endCxn id="81" idx="5"/>
              </p:cNvCxnSpPr>
              <p:nvPr/>
            </p:nvCxnSpPr>
            <p:spPr>
              <a:xfrm flipV="1">
                <a:off x="6286456"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C17CBAA-3271-3977-AD76-68F61815C603}"/>
                  </a:ext>
                </a:extLst>
              </p:cNvPr>
              <p:cNvCxnSpPr>
                <a:cxnSpLocks/>
                <a:stCxn id="80" idx="1"/>
                <a:endCxn id="81" idx="1"/>
              </p:cNvCxnSpPr>
              <p:nvPr/>
            </p:nvCxnSpPr>
            <p:spPr>
              <a:xfrm flipV="1">
                <a:off x="4463044" y="3698405"/>
                <a:ext cx="83967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4CE4AFB-F3A9-69D8-7369-E83F714593F0}"/>
                  </a:ext>
                </a:extLst>
              </p:cNvPr>
              <p:cNvCxnSpPr>
                <a:cxnSpLocks/>
                <a:endCxn id="81" idx="1"/>
              </p:cNvCxnSpPr>
              <p:nvPr/>
            </p:nvCxnSpPr>
            <p:spPr>
              <a:xfrm flipV="1">
                <a:off x="3360203" y="3698405"/>
                <a:ext cx="1942518" cy="1109652"/>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02" name="Multiplication Sign 101">
                <a:extLst>
                  <a:ext uri="{FF2B5EF4-FFF2-40B4-BE49-F238E27FC236}">
                    <a16:creationId xmlns:a16="http://schemas.microsoft.com/office/drawing/2014/main" id="{E3C93050-E084-45C2-AA81-13FEB24EC144}"/>
                  </a:ext>
                </a:extLst>
              </p:cNvPr>
              <p:cNvSpPr/>
              <p:nvPr/>
            </p:nvSpPr>
            <p:spPr>
              <a:xfrm>
                <a:off x="3269768" y="460815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03" name="Straight Connector 102">
                <a:extLst>
                  <a:ext uri="{FF2B5EF4-FFF2-40B4-BE49-F238E27FC236}">
                    <a16:creationId xmlns:a16="http://schemas.microsoft.com/office/drawing/2014/main" id="{779F15B8-B6CE-894F-E8FC-CF05A0D562D4}"/>
                  </a:ext>
                </a:extLst>
              </p:cNvPr>
              <p:cNvCxnSpPr>
                <a:cxnSpLocks/>
                <a:stCxn id="81" idx="4"/>
              </p:cNvCxnSpPr>
              <p:nvPr/>
            </p:nvCxnSpPr>
            <p:spPr>
              <a:xfrm flipV="1">
                <a:off x="6777892" y="3469834"/>
                <a:ext cx="1866047" cy="474791"/>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05D3BA9-1FCD-2B9A-5D89-C49F993D4F10}"/>
                  </a:ext>
                </a:extLst>
              </p:cNvPr>
              <p:cNvCxnSpPr>
                <a:cxnSpLocks/>
                <a:stCxn id="80" idx="2"/>
                <a:endCxn id="81" idx="4"/>
              </p:cNvCxnSpPr>
              <p:nvPr/>
            </p:nvCxnSpPr>
            <p:spPr>
              <a:xfrm flipV="1">
                <a:off x="4811285" y="3944625"/>
                <a:ext cx="1966607" cy="87673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A4DFB5B-0B19-9087-00AF-3A55ACED1675}"/>
                  </a:ext>
                </a:extLst>
              </p:cNvPr>
              <p:cNvCxnSpPr>
                <a:cxnSpLocks/>
              </p:cNvCxnSpPr>
              <p:nvPr/>
            </p:nvCxnSpPr>
            <p:spPr>
              <a:xfrm flipV="1">
                <a:off x="6229492" y="3398983"/>
                <a:ext cx="2496053" cy="133512"/>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01063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30</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298526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lowchart: Data 48">
            <a:extLst>
              <a:ext uri="{FF2B5EF4-FFF2-40B4-BE49-F238E27FC236}">
                <a16:creationId xmlns:a16="http://schemas.microsoft.com/office/drawing/2014/main" id="{F5E48A3A-7324-E62D-F455-0961A379977C}"/>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6E7D8-4CEE-29D1-B681-A69633C88A8C}"/>
              </a:ext>
            </a:extLst>
          </p:cNvPr>
          <p:cNvSpPr>
            <a:spLocks noGrp="1"/>
          </p:cNvSpPr>
          <p:nvPr>
            <p:ph type="title"/>
          </p:nvPr>
        </p:nvSpPr>
        <p:spPr/>
        <p:txBody>
          <a:bodyPr>
            <a:normAutofit fontScale="90000"/>
          </a:bodyPr>
          <a:lstStyle/>
          <a:p>
            <a:r>
              <a:rPr lang="en-US" dirty="0"/>
              <a:t>Polytope obstacles will be convex facets in the x-y plane.  The sides form parallelograms if they have constant translational velocity.</a:t>
            </a:r>
          </a:p>
        </p:txBody>
      </p:sp>
      <p:sp>
        <p:nvSpPr>
          <p:cNvPr id="3" name="Slide Number Placeholder 2">
            <a:extLst>
              <a:ext uri="{FF2B5EF4-FFF2-40B4-BE49-F238E27FC236}">
                <a16:creationId xmlns:a16="http://schemas.microsoft.com/office/drawing/2014/main" id="{CE010444-8511-A748-FB9B-5364DCFD5587}"/>
              </a:ext>
            </a:extLst>
          </p:cNvPr>
          <p:cNvSpPr>
            <a:spLocks noGrp="1"/>
          </p:cNvSpPr>
          <p:nvPr>
            <p:ph type="sldNum" sz="quarter" idx="12"/>
          </p:nvPr>
        </p:nvSpPr>
        <p:spPr/>
        <p:txBody>
          <a:bodyPr/>
          <a:lstStyle/>
          <a:p>
            <a:fld id="{CB3FC469-CA8B-4EE5-AE73-966FC6A86920}" type="slidenum">
              <a:rPr lang="en-US" smtClean="0"/>
              <a:t>31</a:t>
            </a:fld>
            <a:endParaRPr lang="en-US"/>
          </a:p>
        </p:txBody>
      </p:sp>
      <p:cxnSp>
        <p:nvCxnSpPr>
          <p:cNvPr id="7" name="Straight Arrow Connector 6">
            <a:extLst>
              <a:ext uri="{FF2B5EF4-FFF2-40B4-BE49-F238E27FC236}">
                <a16:creationId xmlns:a16="http://schemas.microsoft.com/office/drawing/2014/main" id="{6211B002-8BDA-3D5D-2096-EFD244D94816}"/>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51E532-2711-3A16-A997-9E7716427A3C}"/>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81DB2B-E4B8-D91E-BC8C-0C799A886549}"/>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B395C1-B865-14A7-44B1-7374F3ECCF3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7" name="Multiplication Sign 16">
            <a:extLst>
              <a:ext uri="{FF2B5EF4-FFF2-40B4-BE49-F238E27FC236}">
                <a16:creationId xmlns:a16="http://schemas.microsoft.com/office/drawing/2014/main" id="{C64B4AA5-C61C-0ACD-F80B-4530F0B8C410}"/>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ication Sign 31">
            <a:extLst>
              <a:ext uri="{FF2B5EF4-FFF2-40B4-BE49-F238E27FC236}">
                <a16:creationId xmlns:a16="http://schemas.microsoft.com/office/drawing/2014/main" id="{F2373EBB-DBE8-4A5E-E03C-AC7675EB25A4}"/>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1979903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lstStyle/>
          <a:p>
            <a:r>
              <a:rPr lang="en-US" dirty="0">
                <a:latin typeface="Franklin Gothic Demi"/>
                <a:ea typeface="Tahoma"/>
                <a:cs typeface="Tahoma"/>
              </a:rPr>
              <a:t>Next, nodes are added to the geometry.</a:t>
            </a:r>
            <a:endParaRPr lang="en-US" dirty="0"/>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32</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142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B609-ADC7-6CB1-FCF5-A14A9B392112}"/>
              </a:ext>
            </a:extLst>
          </p:cNvPr>
          <p:cNvSpPr>
            <a:spLocks noGrp="1"/>
          </p:cNvSpPr>
          <p:nvPr>
            <p:ph type="title"/>
          </p:nvPr>
        </p:nvSpPr>
        <p:spPr/>
        <p:txBody>
          <a:bodyPr>
            <a:normAutofit fontScale="90000"/>
          </a:bodyPr>
          <a:lstStyle/>
          <a:p>
            <a:r>
              <a:rPr lang="en-US" dirty="0"/>
              <a:t>This may require triangulating the facet, depending on the collision detection method used.</a:t>
            </a:r>
          </a:p>
        </p:txBody>
      </p:sp>
      <p:sp>
        <p:nvSpPr>
          <p:cNvPr id="3" name="Slide Number Placeholder 2">
            <a:extLst>
              <a:ext uri="{FF2B5EF4-FFF2-40B4-BE49-F238E27FC236}">
                <a16:creationId xmlns:a16="http://schemas.microsoft.com/office/drawing/2014/main" id="{3F6D1C8F-B462-4FE4-287F-1BC378CF06B3}"/>
              </a:ext>
            </a:extLst>
          </p:cNvPr>
          <p:cNvSpPr>
            <a:spLocks noGrp="1"/>
          </p:cNvSpPr>
          <p:nvPr>
            <p:ph type="sldNum" sz="quarter" idx="12"/>
          </p:nvPr>
        </p:nvSpPr>
        <p:spPr/>
        <p:txBody>
          <a:bodyPr/>
          <a:lstStyle/>
          <a:p>
            <a:fld id="{CB3FC469-CA8B-4EE5-AE73-966FC6A86920}" type="slidenum">
              <a:rPr lang="en-US" smtClean="0"/>
              <a:t>33</a:t>
            </a:fld>
            <a:endParaRPr lang="en-US"/>
          </a:p>
        </p:txBody>
      </p:sp>
      <p:sp>
        <p:nvSpPr>
          <p:cNvPr id="5" name="Flowchart: Data 4">
            <a:extLst>
              <a:ext uri="{FF2B5EF4-FFF2-40B4-BE49-F238E27FC236}">
                <a16:creationId xmlns:a16="http://schemas.microsoft.com/office/drawing/2014/main" id="{71864EAE-31FD-291A-732B-07B90CAD26FF}"/>
              </a:ext>
            </a:extLst>
          </p:cNvPr>
          <p:cNvSpPr/>
          <p:nvPr/>
        </p:nvSpPr>
        <p:spPr>
          <a:xfrm rot="15039940">
            <a:off x="3840676" y="2985217"/>
            <a:ext cx="2908162" cy="1618694"/>
          </a:xfrm>
          <a:prstGeom prst="flowChartInputOutput">
            <a:avLst/>
          </a:prstGeom>
          <a:solidFill>
            <a:srgbClr val="5B9BD5">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4699F5B-E9E5-146A-55CA-E9ACED713879}"/>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5955BEC-3B85-B7BC-D041-A4CE12414AD3}"/>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92BF4-A590-39C6-EB87-FF6B4D3D8C5D}"/>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FB911F-4A1C-43AD-4C89-624CAA33E8BB}"/>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3D5F51F-D142-5DD2-0A48-9A8EF1D0E527}"/>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6AC619C2-B804-5696-BBB6-EFD53508F173}"/>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2" name="Oval 11">
            <a:extLst>
              <a:ext uri="{FF2B5EF4-FFF2-40B4-BE49-F238E27FC236}">
                <a16:creationId xmlns:a16="http://schemas.microsoft.com/office/drawing/2014/main" id="{67C44751-0E54-0C48-B051-C6A5490B54C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217CD7D-4421-6EA2-F551-AB4084C6B37A}"/>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869A97C-F4B9-AB3D-ED22-2093A9FB3C08}"/>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3FEBE6-85FF-9796-486F-56863C2D9AE6}"/>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8476D02-3129-F0C0-6B54-2FDF9CC289FE}"/>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3E84656-CAA4-45C7-16E6-95CDA3614223}"/>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7" idx="6"/>
          </p:cNvCxnSpPr>
          <p:nvPr/>
        </p:nvCxnSpPr>
        <p:spPr>
          <a:xfrm flipV="1">
            <a:off x="4452120" y="2775141"/>
            <a:ext cx="1234705" cy="9968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a:stCxn id="5" idx="0"/>
            <a:endCxn id="14" idx="1"/>
          </p:cNvCxnSpPr>
          <p:nvPr/>
        </p:nvCxnSpPr>
        <p:spPr>
          <a:xfrm>
            <a:off x="4434772" y="3788108"/>
            <a:ext cx="2064229" cy="1072514"/>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a:stCxn id="5" idx="0"/>
            <a:endCxn id="16" idx="2"/>
          </p:cNvCxnSpPr>
          <p:nvPr/>
        </p:nvCxnSpPr>
        <p:spPr>
          <a:xfrm flipV="1">
            <a:off x="4434772" y="3772010"/>
            <a:ext cx="1661228" cy="160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32817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Pairs of nodes are connected with possible visibility graph edges.</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34</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16"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Tree>
    <p:extLst>
      <p:ext uri="{BB962C8B-B14F-4D97-AF65-F5344CB8AC3E}">
        <p14:creationId xmlns:p14="http://schemas.microsoft.com/office/powerpoint/2010/main" val="384186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collide with a facet are discarded as these are blocked.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35</a:t>
            </a:fld>
            <a:endParaRPr lang="en-US"/>
          </a:p>
        </p:txBody>
      </p:sp>
      <p:grpSp>
        <p:nvGrpSpPr>
          <p:cNvPr id="19" name="Group 18">
            <a:extLst>
              <a:ext uri="{FF2B5EF4-FFF2-40B4-BE49-F238E27FC236}">
                <a16:creationId xmlns:a16="http://schemas.microsoft.com/office/drawing/2014/main" id="{1481A38C-8FD7-FA34-6DD1-85738CEA64B2}"/>
              </a:ext>
            </a:extLst>
          </p:cNvPr>
          <p:cNvGrpSpPr/>
          <p:nvPr/>
        </p:nvGrpSpPr>
        <p:grpSpPr>
          <a:xfrm>
            <a:off x="1978619" y="2340483"/>
            <a:ext cx="5071845" cy="2908162"/>
            <a:chOff x="1978619" y="2340483"/>
            <a:chExt cx="5071845" cy="2908162"/>
          </a:xfrm>
        </p:grpSpPr>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215155"/>
      </p:ext>
    </p:extLst>
  </p:cSld>
  <p:clrMapOvr>
    <a:masterClrMapping/>
  </p:clrMapOvr>
  <p:extLst>
    <p:ext uri="{6950BFC3-D8DA-4A85-94F7-54DA5524770B}">
      <p188:commentRel xmlns:p188="http://schemas.microsoft.com/office/powerpoint/2018/8/main" xmlns=""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p:txBody>
          <a:bodyPr>
            <a:normAutofit fontScale="90000"/>
          </a:bodyPr>
          <a:lstStyle/>
          <a:p>
            <a:r>
              <a:rPr lang="en-US" dirty="0"/>
              <a:t>The following is a basic visibility graph formed from checking collision between rays connecting nodes in the graph and facets representing the obstacle in </a:t>
            </a:r>
            <a:r>
              <a:rPr lang="en-US" dirty="0" err="1"/>
              <a:t>timespace</a:t>
            </a:r>
            <a:r>
              <a:rPr lang="en-US" dirty="0"/>
              <a:t>. </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36</a:t>
            </a:fld>
            <a:endParaRPr lang="en-US"/>
          </a:p>
        </p:txBody>
      </p:sp>
      <p:pic>
        <p:nvPicPr>
          <p:cNvPr id="14" name="Content Placeholder 13" descr="A picture containing text, diagram, screenshot, line&#10;&#10;Description automatically generated">
            <a:extLst>
              <a:ext uri="{FF2B5EF4-FFF2-40B4-BE49-F238E27FC236}">
                <a16:creationId xmlns:a16="http://schemas.microsoft.com/office/drawing/2014/main" id="{2E6523B7-57A4-6CDA-3968-8C1A3B283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2204" y="1791035"/>
            <a:ext cx="5333333" cy="4000000"/>
          </a:xfrm>
        </p:spPr>
      </p:pic>
      <p:pic>
        <p:nvPicPr>
          <p:cNvPr id="16" name="Picture 15" descr="A picture containing diagram, line, design, origami&#10;&#10;Description automatically generated">
            <a:extLst>
              <a:ext uri="{FF2B5EF4-FFF2-40B4-BE49-F238E27FC236}">
                <a16:creationId xmlns:a16="http://schemas.microsoft.com/office/drawing/2014/main" id="{D58566AC-9DFF-24F4-6BC4-CFE317B9B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888" y="1791035"/>
            <a:ext cx="5333333" cy="4000000"/>
          </a:xfrm>
          <a:prstGeom prst="rect">
            <a:avLst/>
          </a:prstGeom>
        </p:spPr>
      </p:pic>
      <p:sp>
        <p:nvSpPr>
          <p:cNvPr id="19" name="Title 1">
            <a:extLst>
              <a:ext uri="{FF2B5EF4-FFF2-40B4-BE49-F238E27FC236}">
                <a16:creationId xmlns:a16="http://schemas.microsoft.com/office/drawing/2014/main" id="{A85B0BFE-47AF-B10A-3B1E-9D44CDA616D1}"/>
              </a:ext>
            </a:extLst>
          </p:cNvPr>
          <p:cNvSpPr txBox="1">
            <a:spLocks/>
          </p:cNvSpPr>
          <p:nvPr/>
        </p:nvSpPr>
        <p:spPr>
          <a:xfrm>
            <a:off x="7304690" y="5649155"/>
            <a:ext cx="4767576" cy="781877"/>
          </a:xfrm>
          <a:prstGeom prst="rect">
            <a:avLst/>
          </a:prstGeom>
        </p:spPr>
        <p:txBody>
          <a:bodyPr vert="horz" lIns="91440" tIns="45720" rIns="91440" bIns="45720" rtlCol="0" anchor="b" anchorCtr="0">
            <a:normAutofit fontScale="82500" lnSpcReduction="1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All rays that were checked are shown.  </a:t>
            </a:r>
            <a:r>
              <a:rPr lang="en-US" dirty="0">
                <a:solidFill>
                  <a:srgbClr val="00B050"/>
                </a:solidFill>
              </a:rPr>
              <a:t>Green</a:t>
            </a:r>
            <a:r>
              <a:rPr lang="en-US" dirty="0"/>
              <a:t> has no collisions while </a:t>
            </a:r>
            <a:r>
              <a:rPr lang="en-US" dirty="0">
                <a:solidFill>
                  <a:srgbClr val="FF0000"/>
                </a:solidFill>
              </a:rPr>
              <a:t>red</a:t>
            </a:r>
            <a:r>
              <a:rPr lang="en-US" dirty="0"/>
              <a:t> do.</a:t>
            </a:r>
          </a:p>
        </p:txBody>
      </p:sp>
    </p:spTree>
    <p:extLst>
      <p:ext uri="{BB962C8B-B14F-4D97-AF65-F5344CB8AC3E}">
        <p14:creationId xmlns:p14="http://schemas.microsoft.com/office/powerpoint/2010/main" val="4173499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Cone outline">
            <a:extLst>
              <a:ext uri="{FF2B5EF4-FFF2-40B4-BE49-F238E27FC236}">
                <a16:creationId xmlns:a16="http://schemas.microsoft.com/office/drawing/2014/main" id="{2AC0E78C-D9A2-C96F-1DBC-3D68ECCCAE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rot="10800000">
            <a:off x="-2342330" y="2929230"/>
            <a:ext cx="11843015" cy="1974928"/>
          </a:xfrm>
          <a:prstGeom prst="rect">
            <a:avLst/>
          </a:prstGeom>
        </p:spPr>
      </p:pic>
      <p:sp>
        <p:nvSpPr>
          <p:cNvPr id="2" name="Title 1">
            <a:extLst>
              <a:ext uri="{FF2B5EF4-FFF2-40B4-BE49-F238E27FC236}">
                <a16:creationId xmlns:a16="http://schemas.microsoft.com/office/drawing/2014/main" id="{FDD9429F-77F3-BF0E-6995-B1CAF7EFED34}"/>
              </a:ext>
            </a:extLst>
          </p:cNvPr>
          <p:cNvSpPr>
            <a:spLocks noGrp="1"/>
          </p:cNvSpPr>
          <p:nvPr>
            <p:ph type="title"/>
          </p:nvPr>
        </p:nvSpPr>
        <p:spPr>
          <a:xfrm>
            <a:off x="643612" y="83927"/>
            <a:ext cx="11376107" cy="941114"/>
          </a:xfrm>
        </p:spPr>
        <p:txBody>
          <a:bodyPr>
            <a:normAutofit fontScale="90000"/>
          </a:bodyPr>
          <a:lstStyle/>
          <a:p>
            <a:r>
              <a:rPr lang="en-US" dirty="0">
                <a:latin typeface="Franklin Gothic Demi"/>
                <a:ea typeface="Tahoma"/>
                <a:cs typeface="Tahoma"/>
              </a:rPr>
              <a:t>Edges that fall outside of a cone representing the speed limit are also discarded.</a:t>
            </a:r>
          </a:p>
        </p:txBody>
      </p:sp>
      <p:sp>
        <p:nvSpPr>
          <p:cNvPr id="3" name="Slide Number Placeholder 2">
            <a:extLst>
              <a:ext uri="{FF2B5EF4-FFF2-40B4-BE49-F238E27FC236}">
                <a16:creationId xmlns:a16="http://schemas.microsoft.com/office/drawing/2014/main" id="{0D1FAF39-42D3-6DAA-7008-A66DFC75A1E2}"/>
              </a:ext>
            </a:extLst>
          </p:cNvPr>
          <p:cNvSpPr>
            <a:spLocks noGrp="1"/>
          </p:cNvSpPr>
          <p:nvPr>
            <p:ph type="sldNum" sz="quarter" idx="12"/>
          </p:nvPr>
        </p:nvSpPr>
        <p:spPr/>
        <p:txBody>
          <a:bodyPr/>
          <a:lstStyle/>
          <a:p>
            <a:fld id="{CB3FC469-CA8B-4EE5-AE73-966FC6A86920}" type="slidenum">
              <a:rPr lang="en-US" smtClean="0"/>
              <a:t>37</a:t>
            </a:fld>
            <a:endParaRPr lang="en-US"/>
          </a:p>
        </p:txBody>
      </p:sp>
      <p:sp>
        <p:nvSpPr>
          <p:cNvPr id="5" name="Flowchart: Data 4">
            <a:extLst>
              <a:ext uri="{FF2B5EF4-FFF2-40B4-BE49-F238E27FC236}">
                <a16:creationId xmlns:a16="http://schemas.microsoft.com/office/drawing/2014/main" id="{256C4A2F-81D7-BDAF-04FD-2A4A39FD040A}"/>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A4F23A-24B5-CB48-1714-675E500A422F}"/>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73EA49-62BF-F6E7-B0DF-AA7978AA9231}"/>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DA1C7C-0AC5-3A2E-6705-75D05ABA90F2}"/>
              </a:ext>
            </a:extLst>
          </p:cNvPr>
          <p:cNvCxnSpPr>
            <a:cxnSpLocks/>
          </p:cNvCxnSpPr>
          <p:nvPr/>
        </p:nvCxnSpPr>
        <p:spPr>
          <a:xfrm flipH="1" flipV="1">
            <a:off x="2470255" y="2642942"/>
            <a:ext cx="11527" cy="23032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639C2F-5890-06C6-5686-9B4780203C5E}"/>
              </a:ext>
            </a:extLst>
          </p:cNvPr>
          <p:cNvSpPr txBox="1"/>
          <p:nvPr/>
        </p:nvSpPr>
        <p:spPr>
          <a:xfrm rot="16200000">
            <a:off x="1495183" y="2096864"/>
            <a:ext cx="1295400" cy="369332"/>
          </a:xfrm>
          <a:prstGeom prst="rect">
            <a:avLst/>
          </a:prstGeom>
          <a:noFill/>
        </p:spPr>
        <p:txBody>
          <a:bodyPr wrap="square" rtlCol="0">
            <a:spAutoFit/>
          </a:bodyPr>
          <a:lstStyle/>
          <a:p>
            <a:r>
              <a:rPr lang="en-US" dirty="0"/>
              <a:t>time</a:t>
            </a:r>
          </a:p>
        </p:txBody>
      </p:sp>
      <p:sp>
        <p:nvSpPr>
          <p:cNvPr id="10" name="Multiplication Sign 9">
            <a:extLst>
              <a:ext uri="{FF2B5EF4-FFF2-40B4-BE49-F238E27FC236}">
                <a16:creationId xmlns:a16="http://schemas.microsoft.com/office/drawing/2014/main" id="{B145C6F3-6594-47FB-7FC4-D4616F573891}"/>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6651298-BBE4-8F0A-81AA-E87C3EFB0094}"/>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4792DEB-AE97-A16D-B81F-034EA9CCE3D4}"/>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E44E5B2-B473-BCE7-878D-2F1BD0F546B9}"/>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9478BCF-366D-44D8-92DF-6730E56E2EFD}"/>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DA0E197-72EF-570D-B830-DE021B2F9F66}"/>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0DA4D88-B307-B2C3-91E6-F70900EAA002}"/>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559C2A6-8492-7793-D80A-B5EAE3111113}"/>
              </a:ext>
            </a:extLst>
          </p:cNvPr>
          <p:cNvCxnSpPr>
            <a:cxnSpLocks/>
            <a:endCxn id="13"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0B7A00-C775-CB18-FBB0-E2FD7F2385B0}"/>
              </a:ext>
            </a:extLst>
          </p:cNvPr>
          <p:cNvCxnSpPr>
            <a:cxnSpLocks/>
            <a:endCxn id="17"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60C99C-2E35-7F3A-E676-BC01991D630E}"/>
              </a:ext>
            </a:extLst>
          </p:cNvPr>
          <p:cNvCxnSpPr>
            <a:cxnSpLocks/>
            <a:endCxn id="15"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78FA6FD-8C36-82FA-AC1C-BDE1698EA419}"/>
              </a:ext>
            </a:extLst>
          </p:cNvPr>
          <p:cNvCxnSpPr>
            <a:cxnSpLocks/>
            <a:stCxn id="11" idx="1"/>
            <a:endCxn id="12"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8FCD69-8F03-4C27-72DA-528C39214AEF}"/>
              </a:ext>
            </a:extLst>
          </p:cNvPr>
          <p:cNvCxnSpPr>
            <a:cxnSpLocks/>
            <a:stCxn id="11" idx="1"/>
            <a:endCxn id="5" idx="3"/>
          </p:cNvCxnSpPr>
          <p:nvPr/>
        </p:nvCxnSpPr>
        <p:spPr>
          <a:xfrm flipV="1">
            <a:off x="3579178" y="3801020"/>
            <a:ext cx="2575564" cy="75171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70EF1DD-FD43-E164-A951-F67CAA6603E5}"/>
              </a:ext>
            </a:extLst>
          </p:cNvPr>
          <p:cNvCxnSpPr>
            <a:cxnSpLocks/>
            <a:endCxn id="14"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470CB7-7F97-AB3A-F971-DA91C8E4A02E}"/>
              </a:ext>
            </a:extLst>
          </p:cNvPr>
          <p:cNvCxnSpPr>
            <a:cxnSpLocks/>
            <a:endCxn id="10"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B78E769-78BA-0B9C-87C7-CC8E174770D6}"/>
              </a:ext>
            </a:extLst>
          </p:cNvPr>
          <p:cNvCxnSpPr>
            <a:cxnSpLocks/>
            <a:stCxn id="16" idx="6"/>
            <a:endCxn id="10"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867F1-D513-1A2F-5227-BA39DB615F2F}"/>
              </a:ext>
            </a:extLst>
          </p:cNvPr>
          <p:cNvCxnSpPr>
            <a:cxnSpLocks/>
            <a:stCxn id="14" idx="2"/>
            <a:endCxn id="10"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688149-F865-7A5B-7E8B-6A19DD02B2F5}"/>
              </a:ext>
            </a:extLst>
          </p:cNvPr>
          <p:cNvCxnSpPr>
            <a:cxnSpLocks/>
            <a:endCxn id="10"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62BFDF4C-86F8-8034-0FF0-F2D060005322}"/>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 name="Straight Connector 3">
            <a:extLst>
              <a:ext uri="{FF2B5EF4-FFF2-40B4-BE49-F238E27FC236}">
                <a16:creationId xmlns:a16="http://schemas.microsoft.com/office/drawing/2014/main" id="{F19C9009-BADA-B15C-F624-AD8C966DEF47}"/>
              </a:ext>
            </a:extLst>
          </p:cNvPr>
          <p:cNvCxnSpPr>
            <a:cxnSpLocks/>
            <a:endCxn id="10" idx="0"/>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474299"/>
      </p:ext>
    </p:extLst>
  </p:cSld>
  <p:clrMapOvr>
    <a:masterClrMapping/>
  </p:clrMapOvr>
  <p:extLst>
    <p:ext uri="{6950BFC3-D8DA-4A85-94F7-54DA5524770B}">
      <p188:commentRel xmlns:p188="http://schemas.microsoft.com/office/powerpoint/2018/8/main" xmlns="" r:id="rId5"/>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7121-16AE-C123-1475-B8FF2FFA7A15}"/>
              </a:ext>
            </a:extLst>
          </p:cNvPr>
          <p:cNvSpPr>
            <a:spLocks noGrp="1"/>
          </p:cNvSpPr>
          <p:nvPr>
            <p:ph type="title"/>
          </p:nvPr>
        </p:nvSpPr>
        <p:spPr>
          <a:xfrm>
            <a:off x="643612" y="83927"/>
            <a:ext cx="11376107" cy="1011586"/>
          </a:xfrm>
        </p:spPr>
        <p:txBody>
          <a:bodyPr>
            <a:normAutofit fontScale="90000"/>
          </a:bodyPr>
          <a:lstStyle/>
          <a:p>
            <a:r>
              <a:rPr lang="en-US" dirty="0"/>
              <a:t>Recall that rays violating a speed limit have to be removed.  Here, rays originating from a single point are plotted.  Green rays are valid while black rays have been removed for going backwards in time or having infinite speed.</a:t>
            </a:r>
          </a:p>
        </p:txBody>
      </p:sp>
      <p:sp>
        <p:nvSpPr>
          <p:cNvPr id="3" name="Slide Number Placeholder 2">
            <a:extLst>
              <a:ext uri="{FF2B5EF4-FFF2-40B4-BE49-F238E27FC236}">
                <a16:creationId xmlns:a16="http://schemas.microsoft.com/office/drawing/2014/main" id="{4C68E33B-CAF3-3197-C4BC-E8D44A66D78A}"/>
              </a:ext>
            </a:extLst>
          </p:cNvPr>
          <p:cNvSpPr>
            <a:spLocks noGrp="1"/>
          </p:cNvSpPr>
          <p:nvPr>
            <p:ph type="sldNum" sz="quarter" idx="12"/>
          </p:nvPr>
        </p:nvSpPr>
        <p:spPr/>
        <p:txBody>
          <a:bodyPr/>
          <a:lstStyle/>
          <a:p>
            <a:fld id="{CB3FC469-CA8B-4EE5-AE73-966FC6A86920}" type="slidenum">
              <a:rPr lang="en-US" smtClean="0"/>
              <a:t>38</a:t>
            </a:fld>
            <a:endParaRPr lang="en-US" dirty="0"/>
          </a:p>
        </p:txBody>
      </p:sp>
      <p:sp>
        <p:nvSpPr>
          <p:cNvPr id="7" name="Content Placeholder 6">
            <a:extLst>
              <a:ext uri="{FF2B5EF4-FFF2-40B4-BE49-F238E27FC236}">
                <a16:creationId xmlns:a16="http://schemas.microsoft.com/office/drawing/2014/main" id="{2C2E3E8E-3994-6EE5-5DF8-FBD4AE59826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5D43BBA-40A8-DF12-A265-BEF337C6698F}"/>
              </a:ext>
            </a:extLst>
          </p:cNvPr>
          <p:cNvPicPr>
            <a:picLocks noChangeAspect="1"/>
          </p:cNvPicPr>
          <p:nvPr/>
        </p:nvPicPr>
        <p:blipFill>
          <a:blip r:embed="rId2"/>
          <a:stretch>
            <a:fillRect/>
          </a:stretch>
        </p:blipFill>
        <p:spPr>
          <a:xfrm>
            <a:off x="3101630" y="1636712"/>
            <a:ext cx="5488917" cy="4125775"/>
          </a:xfrm>
          <a:prstGeom prst="rect">
            <a:avLst/>
          </a:prstGeom>
        </p:spPr>
      </p:pic>
    </p:spTree>
    <p:extLst>
      <p:ext uri="{BB962C8B-B14F-4D97-AF65-F5344CB8AC3E}">
        <p14:creationId xmlns:p14="http://schemas.microsoft.com/office/powerpoint/2010/main" val="2471874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lstStyle/>
          <a:p>
            <a:r>
              <a:rPr lang="en-US" dirty="0"/>
              <a:t>The rainbow contour cone is a visual representation of a speed limit of 0.4 m/s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39</a:t>
            </a:fld>
            <a:endParaRPr lang="en-US"/>
          </a:p>
        </p:txBody>
      </p:sp>
      <p:sp>
        <p:nvSpPr>
          <p:cNvPr id="4" name="Content Placeholder 3">
            <a:extLst>
              <a:ext uri="{FF2B5EF4-FFF2-40B4-BE49-F238E27FC236}">
                <a16:creationId xmlns:a16="http://schemas.microsoft.com/office/drawing/2014/main" id="{7FEC036E-17F3-AAD9-C1C5-7AFAB672062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DED08714-9A76-658F-677B-F852B56D172C}"/>
              </a:ext>
            </a:extLst>
          </p:cNvPr>
          <p:cNvPicPr>
            <a:picLocks noChangeAspect="1"/>
          </p:cNvPicPr>
          <p:nvPr/>
        </p:nvPicPr>
        <p:blipFill>
          <a:blip r:embed="rId2"/>
          <a:stretch>
            <a:fillRect/>
          </a:stretch>
        </p:blipFill>
        <p:spPr>
          <a:xfrm>
            <a:off x="3834527" y="2008512"/>
            <a:ext cx="4994275" cy="3753975"/>
          </a:xfrm>
          <a:prstGeom prst="rect">
            <a:avLst/>
          </a:prstGeom>
        </p:spPr>
      </p:pic>
    </p:spTree>
    <p:extLst>
      <p:ext uri="{BB962C8B-B14F-4D97-AF65-F5344CB8AC3E}">
        <p14:creationId xmlns:p14="http://schemas.microsoft.com/office/powerpoint/2010/main" val="657552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E1AD3-1C49-BAD5-A854-35146F97261D}"/>
              </a:ext>
            </a:extLst>
          </p:cNvPr>
          <p:cNvSpPr>
            <a:spLocks noGrp="1"/>
          </p:cNvSpPr>
          <p:nvPr>
            <p:ph type="title"/>
          </p:nvPr>
        </p:nvSpPr>
        <p:spPr/>
        <p:txBody>
          <a:bodyPr>
            <a:normAutofit fontScale="90000"/>
          </a:bodyPr>
          <a:lstStyle/>
          <a:p>
            <a:r>
              <a:rPr lang="en-US" b="0" dirty="0">
                <a:latin typeface="Franklin Gothic Demi"/>
                <a:ea typeface="Tahoma"/>
                <a:cs typeface="Tahoma"/>
              </a:rPr>
              <a:t>Where will we go?</a:t>
            </a:r>
            <a:r>
              <a:rPr lang="en-US" dirty="0">
                <a:latin typeface="Franklin Gothic Book"/>
                <a:ea typeface="Tahoma"/>
                <a:cs typeface="Tahoma"/>
              </a:rPr>
              <a:t> </a:t>
            </a:r>
            <a:r>
              <a:rPr lang="en-US" b="0" dirty="0">
                <a:latin typeface="Franklin Gothic Book"/>
                <a:ea typeface="Tahoma"/>
                <a:cs typeface="Tahoma"/>
              </a:rPr>
              <a:t>Today we will explain a method for planning towards a moving goal while avoiding moving obstacles with known trajectories.</a:t>
            </a:r>
            <a:endParaRPr lang="en-US" b="0" dirty="0"/>
          </a:p>
        </p:txBody>
      </p:sp>
      <p:sp>
        <p:nvSpPr>
          <p:cNvPr id="3" name="Slide Number Placeholder 2">
            <a:extLst>
              <a:ext uri="{FF2B5EF4-FFF2-40B4-BE49-F238E27FC236}">
                <a16:creationId xmlns:a16="http://schemas.microsoft.com/office/drawing/2014/main" id="{17326D27-41FF-41D8-EB13-9E6F1A2EBC68}"/>
              </a:ext>
            </a:extLst>
          </p:cNvPr>
          <p:cNvSpPr>
            <a:spLocks noGrp="1"/>
          </p:cNvSpPr>
          <p:nvPr>
            <p:ph type="sldNum" sz="quarter" idx="12"/>
          </p:nvPr>
        </p:nvSpPr>
        <p:spPr/>
        <p:txBody>
          <a:bodyPr/>
          <a:lstStyle/>
          <a:p>
            <a:fld id="{CB3FC469-CA8B-4EE5-AE73-966FC6A86920}" type="slidenum">
              <a:rPr lang="en-US" smtClean="0"/>
              <a:t>4</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C10E373B-B146-AC72-6B1C-289E784A1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6868" y="1767059"/>
            <a:ext cx="5273732" cy="3964030"/>
          </a:xfrm>
        </p:spPr>
      </p:pic>
    </p:spTree>
    <p:extLst>
      <p:ext uri="{BB962C8B-B14F-4D97-AF65-F5344CB8AC3E}">
        <p14:creationId xmlns:p14="http://schemas.microsoft.com/office/powerpoint/2010/main" val="943075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990A-8ED9-90B6-EE85-DC73B0712C4C}"/>
              </a:ext>
            </a:extLst>
          </p:cNvPr>
          <p:cNvSpPr>
            <a:spLocks noGrp="1"/>
          </p:cNvSpPr>
          <p:nvPr>
            <p:ph type="title"/>
          </p:nvPr>
        </p:nvSpPr>
        <p:spPr/>
        <p:txBody>
          <a:bodyPr>
            <a:normAutofit fontScale="90000"/>
          </a:bodyPr>
          <a:lstStyle/>
          <a:p>
            <a:r>
              <a:rPr lang="en-US" dirty="0"/>
              <a:t>The rainbow contour cone can be shown for various speed limits.  Notice how there are fewer green (valid) rays for lower speed limits.</a:t>
            </a:r>
          </a:p>
        </p:txBody>
      </p:sp>
      <p:sp>
        <p:nvSpPr>
          <p:cNvPr id="3" name="Slide Number Placeholder 2">
            <a:extLst>
              <a:ext uri="{FF2B5EF4-FFF2-40B4-BE49-F238E27FC236}">
                <a16:creationId xmlns:a16="http://schemas.microsoft.com/office/drawing/2014/main" id="{583BC95B-2E59-9A60-B6D5-AA222EA74B21}"/>
              </a:ext>
            </a:extLst>
          </p:cNvPr>
          <p:cNvSpPr>
            <a:spLocks noGrp="1"/>
          </p:cNvSpPr>
          <p:nvPr>
            <p:ph type="sldNum" sz="quarter" idx="12"/>
          </p:nvPr>
        </p:nvSpPr>
        <p:spPr/>
        <p:txBody>
          <a:bodyPr/>
          <a:lstStyle/>
          <a:p>
            <a:fld id="{CB3FC469-CA8B-4EE5-AE73-966FC6A86920}" type="slidenum">
              <a:rPr lang="en-US" smtClean="0"/>
              <a:t>40</a:t>
            </a:fld>
            <a:endParaRPr lang="en-US"/>
          </a:p>
        </p:txBody>
      </p:sp>
      <p:grpSp>
        <p:nvGrpSpPr>
          <p:cNvPr id="5" name="Group 4">
            <a:extLst>
              <a:ext uri="{FF2B5EF4-FFF2-40B4-BE49-F238E27FC236}">
                <a16:creationId xmlns:a16="http://schemas.microsoft.com/office/drawing/2014/main" id="{8810645B-3E5B-7D2E-EAD0-1A130ED6B14D}"/>
              </a:ext>
            </a:extLst>
          </p:cNvPr>
          <p:cNvGrpSpPr/>
          <p:nvPr/>
        </p:nvGrpSpPr>
        <p:grpSpPr>
          <a:xfrm>
            <a:off x="643612" y="2031206"/>
            <a:ext cx="11125055" cy="4490621"/>
            <a:chOff x="643612" y="2031206"/>
            <a:chExt cx="11125055" cy="4490621"/>
          </a:xfrm>
        </p:grpSpPr>
        <p:pic>
          <p:nvPicPr>
            <p:cNvPr id="11" name="Picture 10">
              <a:extLst>
                <a:ext uri="{FF2B5EF4-FFF2-40B4-BE49-F238E27FC236}">
                  <a16:creationId xmlns:a16="http://schemas.microsoft.com/office/drawing/2014/main" id="{D36F7AAD-BFBE-497B-F364-5946A8145769}"/>
                </a:ext>
              </a:extLst>
            </p:cNvPr>
            <p:cNvPicPr>
              <a:picLocks noChangeAspect="1"/>
            </p:cNvPicPr>
            <p:nvPr/>
          </p:nvPicPr>
          <p:blipFill>
            <a:blip r:embed="rId2"/>
            <a:stretch>
              <a:fillRect/>
            </a:stretch>
          </p:blipFill>
          <p:spPr>
            <a:xfrm>
              <a:off x="643612" y="2031206"/>
              <a:ext cx="3921993" cy="2947988"/>
            </a:xfrm>
            <a:prstGeom prst="rect">
              <a:avLst/>
            </a:prstGeom>
          </p:spPr>
        </p:pic>
        <p:pic>
          <p:nvPicPr>
            <p:cNvPr id="6" name="Picture 5">
              <a:extLst>
                <a:ext uri="{FF2B5EF4-FFF2-40B4-BE49-F238E27FC236}">
                  <a16:creationId xmlns:a16="http://schemas.microsoft.com/office/drawing/2014/main" id="{03CE6547-99A1-DB13-6FF7-041053CC669D}"/>
                </a:ext>
              </a:extLst>
            </p:cNvPr>
            <p:cNvPicPr>
              <a:picLocks noChangeAspect="1"/>
            </p:cNvPicPr>
            <p:nvPr/>
          </p:nvPicPr>
          <p:blipFill>
            <a:blip r:embed="rId3"/>
            <a:stretch>
              <a:fillRect/>
            </a:stretch>
          </p:blipFill>
          <p:spPr>
            <a:xfrm>
              <a:off x="4183610" y="2031206"/>
              <a:ext cx="3921993" cy="2947988"/>
            </a:xfrm>
            <a:prstGeom prst="rect">
              <a:avLst/>
            </a:prstGeom>
          </p:spPr>
        </p:pic>
        <p:pic>
          <p:nvPicPr>
            <p:cNvPr id="9" name="Picture 8">
              <a:extLst>
                <a:ext uri="{FF2B5EF4-FFF2-40B4-BE49-F238E27FC236}">
                  <a16:creationId xmlns:a16="http://schemas.microsoft.com/office/drawing/2014/main" id="{2047A61F-2213-ABE9-5D78-630451231E64}"/>
                </a:ext>
              </a:extLst>
            </p:cNvPr>
            <p:cNvPicPr>
              <a:picLocks noChangeAspect="1"/>
            </p:cNvPicPr>
            <p:nvPr/>
          </p:nvPicPr>
          <p:blipFill>
            <a:blip r:embed="rId4"/>
            <a:stretch>
              <a:fillRect/>
            </a:stretch>
          </p:blipFill>
          <p:spPr>
            <a:xfrm>
              <a:off x="7846674" y="2031206"/>
              <a:ext cx="3921993" cy="2947988"/>
            </a:xfrm>
            <a:prstGeom prst="rect">
              <a:avLst/>
            </a:prstGeom>
          </p:spPr>
        </p:pic>
        <p:sp>
          <p:nvSpPr>
            <p:cNvPr id="4" name="Arrow: Right 3">
              <a:extLst>
                <a:ext uri="{FF2B5EF4-FFF2-40B4-BE49-F238E27FC236}">
                  <a16:creationId xmlns:a16="http://schemas.microsoft.com/office/drawing/2014/main" id="{C3DDD4DF-AAE9-DA37-4075-6378A2671A3F}"/>
                </a:ext>
              </a:extLst>
            </p:cNvPr>
            <p:cNvSpPr/>
            <p:nvPr/>
          </p:nvSpPr>
          <p:spPr>
            <a:xfrm>
              <a:off x="2442837" y="5502324"/>
              <a:ext cx="7777656" cy="10195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Decreasing speed limit</a:t>
              </a:r>
            </a:p>
          </p:txBody>
        </p:sp>
      </p:grpSp>
    </p:spTree>
    <p:extLst>
      <p:ext uri="{BB962C8B-B14F-4D97-AF65-F5344CB8AC3E}">
        <p14:creationId xmlns:p14="http://schemas.microsoft.com/office/powerpoint/2010/main" val="271577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normAutofit fontScale="90000"/>
          </a:bodyPr>
          <a:lstStyle/>
          <a:p>
            <a:r>
              <a:rPr lang="en-US" dirty="0">
                <a:latin typeface="Franklin Gothic Demi"/>
                <a:ea typeface="Tahoma"/>
                <a:cs typeface="Tahoma"/>
              </a:rPr>
              <a:t>A* can then search the valid edges for a path through time space based on a cost metric of our choosing.</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41</a:t>
            </a:fld>
            <a:endParaRPr lang="en-US"/>
          </a:p>
        </p:txBody>
      </p:sp>
      <p:sp>
        <p:nvSpPr>
          <p:cNvPr id="18" name="Flowchart: Data 17">
            <a:extLst>
              <a:ext uri="{FF2B5EF4-FFF2-40B4-BE49-F238E27FC236}">
                <a16:creationId xmlns:a16="http://schemas.microsoft.com/office/drawing/2014/main" id="{BC1F49E2-7310-2F7E-2A6E-45E4AFC77EEE}"/>
              </a:ext>
            </a:extLst>
          </p:cNvPr>
          <p:cNvSpPr/>
          <p:nvPr/>
        </p:nvSpPr>
        <p:spPr>
          <a:xfrm rot="15039940">
            <a:off x="3840676" y="298521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BD34C43A-FE5C-3247-517D-B938707C0958}"/>
              </a:ext>
            </a:extLst>
          </p:cNvPr>
          <p:cNvCxnSpPr>
            <a:cxnSpLocks/>
          </p:cNvCxnSpPr>
          <p:nvPr/>
        </p:nvCxnSpPr>
        <p:spPr>
          <a:xfrm flipV="1">
            <a:off x="2481782" y="461010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400F255-90D6-E4E5-C89F-AAF192387748}"/>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4F840A-381F-6EAC-A2BB-05ECE4482990}"/>
              </a:ext>
            </a:extLst>
          </p:cNvPr>
          <p:cNvCxnSpPr>
            <a:cxnSpLocks/>
          </p:cNvCxnSpPr>
          <p:nvPr/>
        </p:nvCxnSpPr>
        <p:spPr>
          <a:xfrm flipV="1">
            <a:off x="2481782" y="30734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211342F-CA3E-0A8A-C3C6-C5941F9B815F}"/>
              </a:ext>
            </a:extLst>
          </p:cNvPr>
          <p:cNvSpPr txBox="1"/>
          <p:nvPr/>
        </p:nvSpPr>
        <p:spPr>
          <a:xfrm rot="16200000">
            <a:off x="1515585" y="3564408"/>
            <a:ext cx="1295400" cy="369332"/>
          </a:xfrm>
          <a:prstGeom prst="rect">
            <a:avLst/>
          </a:prstGeom>
          <a:noFill/>
        </p:spPr>
        <p:txBody>
          <a:bodyPr wrap="square" rtlCol="0">
            <a:spAutoFit/>
          </a:bodyPr>
          <a:lstStyle/>
          <a:p>
            <a:r>
              <a:rPr lang="en-US" dirty="0"/>
              <a:t>time</a:t>
            </a:r>
          </a:p>
        </p:txBody>
      </p:sp>
      <p:sp>
        <p:nvSpPr>
          <p:cNvPr id="23" name="Multiplication Sign 22">
            <a:extLst>
              <a:ext uri="{FF2B5EF4-FFF2-40B4-BE49-F238E27FC236}">
                <a16:creationId xmlns:a16="http://schemas.microsoft.com/office/drawing/2014/main" id="{6C1F0796-D684-DA3D-E2B5-4410F340AC98}"/>
              </a:ext>
            </a:extLst>
          </p:cNvPr>
          <p:cNvSpPr/>
          <p:nvPr/>
        </p:nvSpPr>
        <p:spPr>
          <a:xfrm>
            <a:off x="6897244" y="335239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7F8F6F4-53C4-CD15-4BC0-6407320DC48B}"/>
              </a:ext>
            </a:extLst>
          </p:cNvPr>
          <p:cNvSpPr/>
          <p:nvPr/>
        </p:nvSpPr>
        <p:spPr>
          <a:xfrm>
            <a:off x="5686825" y="265952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D8FB3CD-6523-3D5B-612F-600651DC393C}"/>
              </a:ext>
            </a:extLst>
          </p:cNvPr>
          <p:cNvSpPr/>
          <p:nvPr/>
        </p:nvSpPr>
        <p:spPr>
          <a:xfrm>
            <a:off x="3991830" y="264294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DBAA7CF-5CE3-9378-8134-F36E01395757}"/>
              </a:ext>
            </a:extLst>
          </p:cNvPr>
          <p:cNvSpPr/>
          <p:nvPr/>
        </p:nvSpPr>
        <p:spPr>
          <a:xfrm>
            <a:off x="6482070" y="484369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7CDD4F-916B-0422-E509-AAB1126D4424}"/>
              </a:ext>
            </a:extLst>
          </p:cNvPr>
          <p:cNvSpPr/>
          <p:nvPr/>
        </p:nvSpPr>
        <p:spPr>
          <a:xfrm>
            <a:off x="4787075" y="482710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A515847-546F-4B70-929A-55EEDFA96D22}"/>
              </a:ext>
            </a:extLst>
          </p:cNvPr>
          <p:cNvSpPr/>
          <p:nvPr/>
        </p:nvSpPr>
        <p:spPr>
          <a:xfrm>
            <a:off x="6096000"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031C45D-6310-2F48-E69D-13465D7B875B}"/>
              </a:ext>
            </a:extLst>
          </p:cNvPr>
          <p:cNvSpPr/>
          <p:nvPr/>
        </p:nvSpPr>
        <p:spPr>
          <a:xfrm>
            <a:off x="4336507" y="3714203"/>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51D3A73-D25B-0A02-1599-3AB1F699F1D8}"/>
              </a:ext>
            </a:extLst>
          </p:cNvPr>
          <p:cNvCxnSpPr>
            <a:cxnSpLocks/>
            <a:endCxn id="26" idx="4"/>
          </p:cNvCxnSpPr>
          <p:nvPr/>
        </p:nvCxnSpPr>
        <p:spPr>
          <a:xfrm flipV="1">
            <a:off x="3472536" y="275855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20DC090-467C-0952-D800-9E422FE90025}"/>
              </a:ext>
            </a:extLst>
          </p:cNvPr>
          <p:cNvCxnSpPr>
            <a:cxnSpLocks/>
            <a:endCxn id="30" idx="6"/>
          </p:cNvCxnSpPr>
          <p:nvPr/>
        </p:nvCxnSpPr>
        <p:spPr>
          <a:xfrm flipV="1">
            <a:off x="3490612" y="377201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CA047EE-AB9F-D5C5-8F33-0AA3D304BECE}"/>
              </a:ext>
            </a:extLst>
          </p:cNvPr>
          <p:cNvCxnSpPr>
            <a:cxnSpLocks/>
            <a:endCxn id="28" idx="2"/>
          </p:cNvCxnSpPr>
          <p:nvPr/>
        </p:nvCxnSpPr>
        <p:spPr>
          <a:xfrm>
            <a:off x="3472536" y="4630604"/>
            <a:ext cx="1314539" cy="25430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298D91-F347-444A-FD12-AD2147E1D412}"/>
              </a:ext>
            </a:extLst>
          </p:cNvPr>
          <p:cNvCxnSpPr>
            <a:cxnSpLocks/>
            <a:stCxn id="24" idx="1"/>
            <a:endCxn id="25" idx="2"/>
          </p:cNvCxnSpPr>
          <p:nvPr/>
        </p:nvCxnSpPr>
        <p:spPr>
          <a:xfrm flipV="1">
            <a:off x="3579178" y="271733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FA9A04-7D61-67FB-2706-0850438B21E4}"/>
              </a:ext>
            </a:extLst>
          </p:cNvPr>
          <p:cNvCxnSpPr>
            <a:cxnSpLocks/>
            <a:stCxn id="24" idx="1"/>
            <a:endCxn id="29" idx="1"/>
          </p:cNvCxnSpPr>
          <p:nvPr/>
        </p:nvCxnSpPr>
        <p:spPr>
          <a:xfrm flipV="1">
            <a:off x="3579178" y="3731134"/>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9C8C18B-1B44-37AD-69FD-BE8CF77602EE}"/>
              </a:ext>
            </a:extLst>
          </p:cNvPr>
          <p:cNvCxnSpPr>
            <a:cxnSpLocks/>
            <a:endCxn id="27" idx="6"/>
          </p:cNvCxnSpPr>
          <p:nvPr/>
        </p:nvCxnSpPr>
        <p:spPr>
          <a:xfrm>
            <a:off x="3490612" y="4658543"/>
            <a:ext cx="3107071" cy="24295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4838626-92D7-CF07-96DD-25B59971BC23}"/>
              </a:ext>
            </a:extLst>
          </p:cNvPr>
          <p:cNvCxnSpPr>
            <a:cxnSpLocks/>
            <a:endCxn id="23" idx="0"/>
          </p:cNvCxnSpPr>
          <p:nvPr/>
        </p:nvCxnSpPr>
        <p:spPr>
          <a:xfrm>
            <a:off x="5807004" y="274048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EF6858-926B-BA05-0FF9-1E7CA82100DF}"/>
              </a:ext>
            </a:extLst>
          </p:cNvPr>
          <p:cNvCxnSpPr>
            <a:cxnSpLocks/>
            <a:stCxn id="29" idx="6"/>
            <a:endCxn id="23" idx="2"/>
          </p:cNvCxnSpPr>
          <p:nvPr/>
        </p:nvCxnSpPr>
        <p:spPr>
          <a:xfrm flipV="1">
            <a:off x="6211613" y="3468810"/>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674FA0-A7D5-F5F8-FFF7-DCFAF81C0742}"/>
              </a:ext>
            </a:extLst>
          </p:cNvPr>
          <p:cNvCxnSpPr>
            <a:cxnSpLocks/>
            <a:stCxn id="27" idx="2"/>
            <a:endCxn id="23" idx="2"/>
          </p:cNvCxnSpPr>
          <p:nvPr/>
        </p:nvCxnSpPr>
        <p:spPr>
          <a:xfrm flipV="1">
            <a:off x="6482070" y="3468810"/>
            <a:ext cx="531594" cy="143268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19479A8-102F-AD1F-C067-F7A8B748070B}"/>
              </a:ext>
            </a:extLst>
          </p:cNvPr>
          <p:cNvCxnSpPr>
            <a:cxnSpLocks/>
            <a:endCxn id="23" idx="3"/>
          </p:cNvCxnSpPr>
          <p:nvPr/>
        </p:nvCxnSpPr>
        <p:spPr>
          <a:xfrm>
            <a:off x="5957282" y="317092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4" name="Multiplication Sign 23">
            <a:extLst>
              <a:ext uri="{FF2B5EF4-FFF2-40B4-BE49-F238E27FC236}">
                <a16:creationId xmlns:a16="http://schemas.microsoft.com/office/drawing/2014/main" id="{987A25BD-866F-2158-A752-226366B2E350}"/>
              </a:ext>
            </a:extLst>
          </p:cNvPr>
          <p:cNvSpPr/>
          <p:nvPr/>
        </p:nvSpPr>
        <p:spPr>
          <a:xfrm>
            <a:off x="3269767" y="445493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1" name="Straight Arrow Connector 40">
            <a:extLst>
              <a:ext uri="{FF2B5EF4-FFF2-40B4-BE49-F238E27FC236}">
                <a16:creationId xmlns:a16="http://schemas.microsoft.com/office/drawing/2014/main" id="{DB1D53AB-1094-42BF-DAA8-29D9C11DBC7A}"/>
              </a:ext>
            </a:extLst>
          </p:cNvPr>
          <p:cNvCxnSpPr>
            <a:cxnSpLocks/>
            <a:stCxn id="24" idx="1"/>
          </p:cNvCxnSpPr>
          <p:nvPr/>
        </p:nvCxnSpPr>
        <p:spPr>
          <a:xfrm flipV="1">
            <a:off x="3579178" y="3772010"/>
            <a:ext cx="2516822" cy="780729"/>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40D55AC-F369-E5BB-67AA-B9E823C8257E}"/>
              </a:ext>
            </a:extLst>
          </p:cNvPr>
          <p:cNvCxnSpPr>
            <a:cxnSpLocks/>
            <a:stCxn id="29" idx="6"/>
            <a:endCxn id="23" idx="3"/>
          </p:cNvCxnSpPr>
          <p:nvPr/>
        </p:nvCxnSpPr>
        <p:spPr>
          <a:xfrm flipV="1">
            <a:off x="6211613" y="3468810"/>
            <a:ext cx="722431" cy="30320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68EB28D-B8AF-12C5-3B6E-D3ADEC22D4EC}"/>
              </a:ext>
            </a:extLst>
          </p:cNvPr>
          <p:cNvCxnSpPr>
            <a:cxnSpLocks/>
          </p:cNvCxnSpPr>
          <p:nvPr/>
        </p:nvCxnSpPr>
        <p:spPr>
          <a:xfrm flipV="1">
            <a:off x="3579178" y="3389190"/>
            <a:ext cx="3354866" cy="116354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51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42</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r>
              <a:rPr lang="en-US" dirty="0">
                <a:solidFill>
                  <a:schemeClr val="bg1">
                    <a:lumMod val="50000"/>
                  </a:schemeClr>
                </a:solidFill>
              </a:rPr>
              <a:t>Introduction to 3D planning</a:t>
            </a:r>
            <a:endParaRPr lang="en-US" dirty="0"/>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t>Examples of 3D planning</a:t>
            </a:r>
          </a:p>
        </p:txBody>
      </p:sp>
    </p:spTree>
    <p:extLst>
      <p:ext uri="{BB962C8B-B14F-4D97-AF65-F5344CB8AC3E}">
        <p14:creationId xmlns:p14="http://schemas.microsoft.com/office/powerpoint/2010/main" val="1608951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02502-8169-C61C-5DC4-B17CD5B7B8E4}"/>
              </a:ext>
            </a:extLst>
          </p:cNvPr>
          <p:cNvSpPr>
            <a:spLocks noGrp="1"/>
          </p:cNvSpPr>
          <p:nvPr>
            <p:ph type="title"/>
          </p:nvPr>
        </p:nvSpPr>
        <p:spPr/>
        <p:txBody>
          <a:bodyPr/>
          <a:lstStyle/>
          <a:p>
            <a:r>
              <a:rPr lang="en-US" dirty="0"/>
              <a:t>We can apply A* to find a path around our simple 2-point moving wall example.</a:t>
            </a:r>
          </a:p>
        </p:txBody>
      </p:sp>
      <p:sp>
        <p:nvSpPr>
          <p:cNvPr id="3" name="Slide Number Placeholder 2">
            <a:extLst>
              <a:ext uri="{FF2B5EF4-FFF2-40B4-BE49-F238E27FC236}">
                <a16:creationId xmlns:a16="http://schemas.microsoft.com/office/drawing/2014/main" id="{19D8A5F6-1E88-CC2D-7AF6-83A2C008FBF7}"/>
              </a:ext>
            </a:extLst>
          </p:cNvPr>
          <p:cNvSpPr>
            <a:spLocks noGrp="1"/>
          </p:cNvSpPr>
          <p:nvPr>
            <p:ph type="sldNum" sz="quarter" idx="12"/>
          </p:nvPr>
        </p:nvSpPr>
        <p:spPr/>
        <p:txBody>
          <a:bodyPr/>
          <a:lstStyle/>
          <a:p>
            <a:fld id="{CB3FC469-CA8B-4EE5-AE73-966FC6A86920}" type="slidenum">
              <a:rPr lang="en-US" smtClean="0"/>
              <a:t>43</a:t>
            </a:fld>
            <a:endParaRPr lang="en-US"/>
          </a:p>
        </p:txBody>
      </p:sp>
      <p:pic>
        <p:nvPicPr>
          <p:cNvPr id="7" name="Content Placeholder 6" descr="A graph with a line&#10;&#10;Description automatically generated">
            <a:extLst>
              <a:ext uri="{FF2B5EF4-FFF2-40B4-BE49-F238E27FC236}">
                <a16:creationId xmlns:a16="http://schemas.microsoft.com/office/drawing/2014/main" id="{F3F861E1-15AE-4DD0-76FE-37BE4F9B0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98" y="1715356"/>
            <a:ext cx="4762403" cy="3579687"/>
          </a:xfrm>
        </p:spPr>
      </p:pic>
    </p:spTree>
    <p:extLst>
      <p:ext uri="{BB962C8B-B14F-4D97-AF65-F5344CB8AC3E}">
        <p14:creationId xmlns:p14="http://schemas.microsoft.com/office/powerpoint/2010/main" val="1132832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B19B-38A8-369A-3D42-AE1C3CAB98DF}"/>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259E18C-E638-F0DA-FE11-7267CC67715D}"/>
              </a:ext>
            </a:extLst>
          </p:cNvPr>
          <p:cNvSpPr>
            <a:spLocks noGrp="1"/>
          </p:cNvSpPr>
          <p:nvPr>
            <p:ph type="sldNum" sz="quarter" idx="12"/>
          </p:nvPr>
        </p:nvSpPr>
        <p:spPr/>
        <p:txBody>
          <a:bodyPr/>
          <a:lstStyle/>
          <a:p>
            <a:fld id="{CB3FC469-CA8B-4EE5-AE73-966FC6A86920}" type="slidenum">
              <a:rPr lang="en-US" smtClean="0"/>
              <a:t>44</a:t>
            </a:fld>
            <a:endParaRPr lang="en-US"/>
          </a:p>
        </p:txBody>
      </p:sp>
      <p:pic>
        <p:nvPicPr>
          <p:cNvPr id="6" name="Content Placeholder 5" descr="A graph with a line&#10;&#10;Description automatically generated">
            <a:extLst>
              <a:ext uri="{FF2B5EF4-FFF2-40B4-BE49-F238E27FC236}">
                <a16:creationId xmlns:a16="http://schemas.microsoft.com/office/drawing/2014/main" id="{092B0F4F-17C6-E8F4-FD20-EE1508282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306" y="2424112"/>
            <a:ext cx="2876550" cy="2162175"/>
          </a:xfrm>
        </p:spPr>
      </p:pic>
      <p:pic>
        <p:nvPicPr>
          <p:cNvPr id="8" name="Picture 7" descr="A graph of a moving two point wall&#10;&#10;Description automatically generated">
            <a:extLst>
              <a:ext uri="{FF2B5EF4-FFF2-40B4-BE49-F238E27FC236}">
                <a16:creationId xmlns:a16="http://schemas.microsoft.com/office/drawing/2014/main" id="{D38BBDDF-9889-23E8-7FBA-6E59C3151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2424112"/>
            <a:ext cx="2876550" cy="2162175"/>
          </a:xfrm>
          <a:prstGeom prst="rect">
            <a:avLst/>
          </a:prstGeom>
        </p:spPr>
      </p:pic>
      <p:pic>
        <p:nvPicPr>
          <p:cNvPr id="10" name="Picture 9" descr="A graph of a moving two point wall&#10;&#10;Description automatically generated">
            <a:extLst>
              <a:ext uri="{FF2B5EF4-FFF2-40B4-BE49-F238E27FC236}">
                <a16:creationId xmlns:a16="http://schemas.microsoft.com/office/drawing/2014/main" id="{B2922826-9A94-D2FB-A20F-C2F56DDC0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0144" y="2424112"/>
            <a:ext cx="2876550" cy="2162175"/>
          </a:xfrm>
          <a:prstGeom prst="rect">
            <a:avLst/>
          </a:prstGeom>
        </p:spPr>
      </p:pic>
    </p:spTree>
    <p:extLst>
      <p:ext uri="{BB962C8B-B14F-4D97-AF65-F5344CB8AC3E}">
        <p14:creationId xmlns:p14="http://schemas.microsoft.com/office/powerpoint/2010/main" val="194949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p:txBody>
          <a:bodyPr>
            <a:normAutofit fontScale="90000"/>
          </a:bodyPr>
          <a:lstStyle/>
          <a:p>
            <a:r>
              <a:rPr lang="en-US" dirty="0"/>
              <a:t>Weighting the cost of time and distance equally leads to a path that goes in front of the moving wall without a significant spatial detour, in a timely manner.</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45</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C68AFF8F-5326-EF97-D479-A0A2DFD77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9710" y="2226259"/>
            <a:ext cx="4286592" cy="3222041"/>
          </a:xfrm>
        </p:spPr>
      </p:pic>
      <p:pic>
        <p:nvPicPr>
          <p:cNvPr id="5" name="Picture 4">
            <a:extLst>
              <a:ext uri="{FF2B5EF4-FFF2-40B4-BE49-F238E27FC236}">
                <a16:creationId xmlns:a16="http://schemas.microsoft.com/office/drawing/2014/main" id="{A9E2627E-9B0F-800F-7B66-D86D6305588E}"/>
              </a:ext>
            </a:extLst>
          </p:cNvPr>
          <p:cNvPicPr>
            <a:picLocks noChangeAspect="1"/>
          </p:cNvPicPr>
          <p:nvPr/>
        </p:nvPicPr>
        <p:blipFill>
          <a:blip r:embed="rId3"/>
          <a:stretch>
            <a:fillRect/>
          </a:stretch>
        </p:blipFill>
        <p:spPr>
          <a:xfrm>
            <a:off x="1014412" y="1785937"/>
            <a:ext cx="4574603" cy="3438526"/>
          </a:xfrm>
          <a:prstGeom prst="rect">
            <a:avLst/>
          </a:prstGeom>
        </p:spPr>
      </p:pic>
    </p:spTree>
    <p:extLst>
      <p:ext uri="{BB962C8B-B14F-4D97-AF65-F5344CB8AC3E}">
        <p14:creationId xmlns:p14="http://schemas.microsoft.com/office/powerpoint/2010/main" val="2296365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93F0-69EC-9246-294F-19ECF9C8D10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97BB68C-C793-B468-E136-8E38A667DFDA}"/>
              </a:ext>
            </a:extLst>
          </p:cNvPr>
          <p:cNvSpPr>
            <a:spLocks noGrp="1"/>
          </p:cNvSpPr>
          <p:nvPr>
            <p:ph type="sldNum" sz="quarter" idx="12"/>
          </p:nvPr>
        </p:nvSpPr>
        <p:spPr/>
        <p:txBody>
          <a:bodyPr/>
          <a:lstStyle/>
          <a:p>
            <a:fld id="{CB3FC469-CA8B-4EE5-AE73-966FC6A86920}" type="slidenum">
              <a:rPr lang="en-US" smtClean="0"/>
              <a:t>46</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FC0E0FBB-E9F6-1EE9-F61F-31AE1405E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377"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4347CA43-6C9C-7818-F738-89FAA04E4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708" y="1343025"/>
            <a:ext cx="2876550" cy="2162175"/>
          </a:xfrm>
          <a:prstGeom prst="rect">
            <a:avLst/>
          </a:prstGeom>
        </p:spPr>
      </p:pic>
      <p:pic>
        <p:nvPicPr>
          <p:cNvPr id="10" name="Picture 9" descr="A graph with a line and x&#10;&#10;Description automatically generated">
            <a:extLst>
              <a:ext uri="{FF2B5EF4-FFF2-40B4-BE49-F238E27FC236}">
                <a16:creationId xmlns:a16="http://schemas.microsoft.com/office/drawing/2014/main" id="{62C02CA5-F107-C4A6-A2CD-E8FB35A0B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218" y="1343025"/>
            <a:ext cx="2876550" cy="2162175"/>
          </a:xfrm>
          <a:prstGeom prst="rect">
            <a:avLst/>
          </a:prstGeom>
        </p:spPr>
      </p:pic>
      <p:pic>
        <p:nvPicPr>
          <p:cNvPr id="12" name="Picture 11" descr="A graph with a line and x&#10;&#10;Description automatically generated">
            <a:extLst>
              <a:ext uri="{FF2B5EF4-FFF2-40B4-BE49-F238E27FC236}">
                <a16:creationId xmlns:a16="http://schemas.microsoft.com/office/drawing/2014/main" id="{FC7D7DED-8A70-1DDB-554E-CC641B91B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377" y="3982421"/>
            <a:ext cx="2876550" cy="2162175"/>
          </a:xfrm>
          <a:prstGeom prst="rect">
            <a:avLst/>
          </a:prstGeom>
        </p:spPr>
      </p:pic>
      <p:pic>
        <p:nvPicPr>
          <p:cNvPr id="14" name="Picture 13" descr="A graph with a line and x&#10;&#10;Description automatically generated">
            <a:extLst>
              <a:ext uri="{FF2B5EF4-FFF2-40B4-BE49-F238E27FC236}">
                <a16:creationId xmlns:a16="http://schemas.microsoft.com/office/drawing/2014/main" id="{53CC91F0-BA06-B580-F87E-A3140F012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708" y="3982421"/>
            <a:ext cx="2876550" cy="2162175"/>
          </a:xfrm>
          <a:prstGeom prst="rect">
            <a:avLst/>
          </a:prstGeom>
        </p:spPr>
      </p:pic>
      <p:pic>
        <p:nvPicPr>
          <p:cNvPr id="16" name="Picture 15" descr="A graph with a line and a line&#10;&#10;Description automatically generated">
            <a:extLst>
              <a:ext uri="{FF2B5EF4-FFF2-40B4-BE49-F238E27FC236}">
                <a16:creationId xmlns:a16="http://schemas.microsoft.com/office/drawing/2014/main" id="{749682FB-10CA-0C48-A352-67870E1193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6218" y="3992949"/>
            <a:ext cx="2876550" cy="2162175"/>
          </a:xfrm>
          <a:prstGeom prst="rect">
            <a:avLst/>
          </a:prstGeom>
        </p:spPr>
      </p:pic>
    </p:spTree>
    <p:extLst>
      <p:ext uri="{BB962C8B-B14F-4D97-AF65-F5344CB8AC3E}">
        <p14:creationId xmlns:p14="http://schemas.microsoft.com/office/powerpoint/2010/main" val="17756840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2853C-4755-5FB4-307B-49C824958DB5}"/>
              </a:ext>
            </a:extLst>
          </p:cNvPr>
          <p:cNvSpPr>
            <a:spLocks noGrp="1"/>
          </p:cNvSpPr>
          <p:nvPr>
            <p:ph type="title"/>
          </p:nvPr>
        </p:nvSpPr>
        <p:spPr>
          <a:xfrm>
            <a:off x="643612" y="83926"/>
            <a:ext cx="11376107" cy="1337283"/>
          </a:xfrm>
        </p:spPr>
        <p:txBody>
          <a:bodyPr>
            <a:normAutofit fontScale="90000"/>
          </a:bodyPr>
          <a:lstStyle/>
          <a:p>
            <a:r>
              <a:rPr lang="en-US" dirty="0"/>
              <a:t>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a:t>
            </a:r>
          </a:p>
        </p:txBody>
      </p:sp>
      <p:sp>
        <p:nvSpPr>
          <p:cNvPr id="3" name="Slide Number Placeholder 2">
            <a:extLst>
              <a:ext uri="{FF2B5EF4-FFF2-40B4-BE49-F238E27FC236}">
                <a16:creationId xmlns:a16="http://schemas.microsoft.com/office/drawing/2014/main" id="{855475EA-47F1-CB8A-B611-06F1B11D5007}"/>
              </a:ext>
            </a:extLst>
          </p:cNvPr>
          <p:cNvSpPr>
            <a:spLocks noGrp="1"/>
          </p:cNvSpPr>
          <p:nvPr>
            <p:ph type="sldNum" sz="quarter" idx="12"/>
          </p:nvPr>
        </p:nvSpPr>
        <p:spPr/>
        <p:txBody>
          <a:bodyPr/>
          <a:lstStyle/>
          <a:p>
            <a:fld id="{CB3FC469-CA8B-4EE5-AE73-966FC6A86920}" type="slidenum">
              <a:rPr lang="en-US" smtClean="0"/>
              <a:t>47</a:t>
            </a:fld>
            <a:endParaRPr lang="en-US"/>
          </a:p>
        </p:txBody>
      </p:sp>
      <p:pic>
        <p:nvPicPr>
          <p:cNvPr id="8" name="Content Placeholder 7" descr="A graph with red and green lines&#10;&#10;Description automatically generated">
            <a:extLst>
              <a:ext uri="{FF2B5EF4-FFF2-40B4-BE49-F238E27FC236}">
                <a16:creationId xmlns:a16="http://schemas.microsoft.com/office/drawing/2014/main" id="{1E15048B-676E-4D49-0748-8DBB831F38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5651" y="2244524"/>
            <a:ext cx="4270374" cy="3209851"/>
          </a:xfrm>
        </p:spPr>
      </p:pic>
      <p:pic>
        <p:nvPicPr>
          <p:cNvPr id="5" name="Picture 4">
            <a:extLst>
              <a:ext uri="{FF2B5EF4-FFF2-40B4-BE49-F238E27FC236}">
                <a16:creationId xmlns:a16="http://schemas.microsoft.com/office/drawing/2014/main" id="{DB37D8D5-4443-B5BE-9161-AC930B85F1D7}"/>
              </a:ext>
            </a:extLst>
          </p:cNvPr>
          <p:cNvPicPr>
            <a:picLocks noChangeAspect="1"/>
          </p:cNvPicPr>
          <p:nvPr/>
        </p:nvPicPr>
        <p:blipFill>
          <a:blip r:embed="rId3"/>
          <a:stretch>
            <a:fillRect/>
          </a:stretch>
        </p:blipFill>
        <p:spPr>
          <a:xfrm>
            <a:off x="1127732" y="2244524"/>
            <a:ext cx="4270374" cy="3209851"/>
          </a:xfrm>
          <a:prstGeom prst="rect">
            <a:avLst/>
          </a:prstGeom>
        </p:spPr>
      </p:pic>
    </p:spTree>
    <p:extLst>
      <p:ext uri="{BB962C8B-B14F-4D97-AF65-F5344CB8AC3E}">
        <p14:creationId xmlns:p14="http://schemas.microsoft.com/office/powerpoint/2010/main" val="2316076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05C8-2AE0-3B74-D70A-BEEC20717330}"/>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B3E961BF-9C42-576F-3C8E-351D39FAB5B4}"/>
              </a:ext>
            </a:extLst>
          </p:cNvPr>
          <p:cNvSpPr>
            <a:spLocks noGrp="1"/>
          </p:cNvSpPr>
          <p:nvPr>
            <p:ph type="sldNum" sz="quarter" idx="12"/>
          </p:nvPr>
        </p:nvSpPr>
        <p:spPr/>
        <p:txBody>
          <a:bodyPr/>
          <a:lstStyle/>
          <a:p>
            <a:fld id="{CB3FC469-CA8B-4EE5-AE73-966FC6A86920}" type="slidenum">
              <a:rPr lang="en-US" smtClean="0"/>
              <a:t>48</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5B86829E-AAE9-CC4E-208C-88FF092E51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574" y="1343025"/>
            <a:ext cx="2876550" cy="2162175"/>
          </a:xfrm>
        </p:spPr>
      </p:pic>
      <p:pic>
        <p:nvPicPr>
          <p:cNvPr id="8" name="Picture 7" descr="A graph with red and green lines&#10;&#10;Description automatically generated">
            <a:extLst>
              <a:ext uri="{FF2B5EF4-FFF2-40B4-BE49-F238E27FC236}">
                <a16:creationId xmlns:a16="http://schemas.microsoft.com/office/drawing/2014/main" id="{A1B623F7-A348-C082-8CED-822D9232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with red and green lines&#10;&#10;Description automatically generated">
            <a:extLst>
              <a:ext uri="{FF2B5EF4-FFF2-40B4-BE49-F238E27FC236}">
                <a16:creationId xmlns:a16="http://schemas.microsoft.com/office/drawing/2014/main" id="{1C6D7380-3EBF-5EF2-F1DA-64664476F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076" y="1343025"/>
            <a:ext cx="2876550" cy="2162175"/>
          </a:xfrm>
          <a:prstGeom prst="rect">
            <a:avLst/>
          </a:prstGeom>
        </p:spPr>
      </p:pic>
      <p:pic>
        <p:nvPicPr>
          <p:cNvPr id="12" name="Picture 11" descr="A diagram of a moving line&#10;&#10;Description automatically generated">
            <a:extLst>
              <a:ext uri="{FF2B5EF4-FFF2-40B4-BE49-F238E27FC236}">
                <a16:creationId xmlns:a16="http://schemas.microsoft.com/office/drawing/2014/main" id="{7FCCB8A7-5B26-EA64-A6B4-DA19AEF570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8574" y="3982421"/>
            <a:ext cx="2876550" cy="2162175"/>
          </a:xfrm>
          <a:prstGeom prst="rect">
            <a:avLst/>
          </a:prstGeom>
        </p:spPr>
      </p:pic>
      <p:pic>
        <p:nvPicPr>
          <p:cNvPr id="14" name="Picture 13" descr="A graph with a line and a red x&#10;&#10;Description automatically generated">
            <a:extLst>
              <a:ext uri="{FF2B5EF4-FFF2-40B4-BE49-F238E27FC236}">
                <a16:creationId xmlns:a16="http://schemas.microsoft.com/office/drawing/2014/main" id="{C33FA83C-4DE3-1BE1-D22E-DC88830DB6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3982421"/>
            <a:ext cx="2876550" cy="2162175"/>
          </a:xfrm>
          <a:prstGeom prst="rect">
            <a:avLst/>
          </a:prstGeom>
        </p:spPr>
      </p:pic>
      <p:pic>
        <p:nvPicPr>
          <p:cNvPr id="16" name="Picture 15" descr="A graph with a line and a red and green line&#10;&#10;Description automatically generated">
            <a:extLst>
              <a:ext uri="{FF2B5EF4-FFF2-40B4-BE49-F238E27FC236}">
                <a16:creationId xmlns:a16="http://schemas.microsoft.com/office/drawing/2014/main" id="{D84F7E52-F680-4841-0CF5-181B972E3E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53361" y="3982420"/>
            <a:ext cx="2876550" cy="2162175"/>
          </a:xfrm>
          <a:prstGeom prst="rect">
            <a:avLst/>
          </a:prstGeom>
        </p:spPr>
      </p:pic>
    </p:spTree>
    <p:extLst>
      <p:ext uri="{BB962C8B-B14F-4D97-AF65-F5344CB8AC3E}">
        <p14:creationId xmlns:p14="http://schemas.microsoft.com/office/powerpoint/2010/main" val="1207835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4672-C8E8-C9C4-2148-0F69E8BEF855}"/>
              </a:ext>
            </a:extLst>
          </p:cNvPr>
          <p:cNvSpPr>
            <a:spLocks noGrp="1"/>
          </p:cNvSpPr>
          <p:nvPr>
            <p:ph type="title"/>
          </p:nvPr>
        </p:nvSpPr>
        <p:spPr/>
        <p:txBody>
          <a:bodyPr>
            <a:normAutofit fontScale="90000"/>
          </a:bodyPr>
          <a:lstStyle/>
          <a:p>
            <a:r>
              <a:rPr lang="en-US" dirty="0"/>
              <a:t>Conversely, penalizing only time leads to a path longer in spatial distance and 3-space, as the planner now “rushes” to go out of its way, behind the wall at the wall’s initial position.</a:t>
            </a:r>
          </a:p>
        </p:txBody>
      </p:sp>
      <p:sp>
        <p:nvSpPr>
          <p:cNvPr id="3" name="Slide Number Placeholder 2">
            <a:extLst>
              <a:ext uri="{FF2B5EF4-FFF2-40B4-BE49-F238E27FC236}">
                <a16:creationId xmlns:a16="http://schemas.microsoft.com/office/drawing/2014/main" id="{8DBED3B5-3464-EB43-3534-D0CAC9E386E8}"/>
              </a:ext>
            </a:extLst>
          </p:cNvPr>
          <p:cNvSpPr>
            <a:spLocks noGrp="1"/>
          </p:cNvSpPr>
          <p:nvPr>
            <p:ph type="sldNum" sz="quarter" idx="12"/>
          </p:nvPr>
        </p:nvSpPr>
        <p:spPr/>
        <p:txBody>
          <a:bodyPr/>
          <a:lstStyle/>
          <a:p>
            <a:fld id="{CB3FC469-CA8B-4EE5-AE73-966FC6A86920}" type="slidenum">
              <a:rPr lang="en-US" smtClean="0"/>
              <a:t>49</a:t>
            </a:fld>
            <a:endParaRPr lang="en-US"/>
          </a:p>
        </p:txBody>
      </p:sp>
      <p:pic>
        <p:nvPicPr>
          <p:cNvPr id="7" name="Content Placeholder 6" descr="A graph with red and green lines&#10;&#10;Description automatically generated">
            <a:extLst>
              <a:ext uri="{FF2B5EF4-FFF2-40B4-BE49-F238E27FC236}">
                <a16:creationId xmlns:a16="http://schemas.microsoft.com/office/drawing/2014/main" id="{0031603E-98F2-DA16-C01B-AC1547856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0067" y="2107281"/>
            <a:ext cx="4324829" cy="3250782"/>
          </a:xfrm>
        </p:spPr>
      </p:pic>
      <p:pic>
        <p:nvPicPr>
          <p:cNvPr id="5" name="Picture 4">
            <a:extLst>
              <a:ext uri="{FF2B5EF4-FFF2-40B4-BE49-F238E27FC236}">
                <a16:creationId xmlns:a16="http://schemas.microsoft.com/office/drawing/2014/main" id="{B14922E5-0765-E9C4-F2D4-971B90C9BCF3}"/>
              </a:ext>
            </a:extLst>
          </p:cNvPr>
          <p:cNvPicPr>
            <a:picLocks noChangeAspect="1"/>
          </p:cNvPicPr>
          <p:nvPr/>
        </p:nvPicPr>
        <p:blipFill>
          <a:blip r:embed="rId3"/>
          <a:stretch>
            <a:fillRect/>
          </a:stretch>
        </p:blipFill>
        <p:spPr>
          <a:xfrm>
            <a:off x="914399" y="2068604"/>
            <a:ext cx="4612952" cy="3467351"/>
          </a:xfrm>
          <a:prstGeom prst="rect">
            <a:avLst/>
          </a:prstGeom>
        </p:spPr>
      </p:pic>
    </p:spTree>
    <p:extLst>
      <p:ext uri="{BB962C8B-B14F-4D97-AF65-F5344CB8AC3E}">
        <p14:creationId xmlns:p14="http://schemas.microsoft.com/office/powerpoint/2010/main" val="12903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8A1A-40CE-5C19-FEC5-CDBB58F055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696C7F6-A64B-A01C-9FFC-3025C8B0EB16}"/>
              </a:ext>
            </a:extLst>
          </p:cNvPr>
          <p:cNvSpPr>
            <a:spLocks noGrp="1"/>
          </p:cNvSpPr>
          <p:nvPr>
            <p:ph type="sldNum" sz="quarter" idx="12"/>
          </p:nvPr>
        </p:nvSpPr>
        <p:spPr/>
        <p:txBody>
          <a:bodyPr/>
          <a:lstStyle/>
          <a:p>
            <a:fld id="{CB3FC469-CA8B-4EE5-AE73-966FC6A86920}" type="slidenum">
              <a:rPr lang="en-US" smtClean="0"/>
              <a:t>5</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45ED6437-8425-AE08-2A96-C0B3AB259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612" y="1333500"/>
            <a:ext cx="2876550" cy="2162175"/>
          </a:xfrm>
        </p:spPr>
      </p:pic>
      <p:pic>
        <p:nvPicPr>
          <p:cNvPr id="8" name="Picture 7" descr="A graph of a speed limit&#10;&#10;Description automatically generated">
            <a:extLst>
              <a:ext uri="{FF2B5EF4-FFF2-40B4-BE49-F238E27FC236}">
                <a16:creationId xmlns:a16="http://schemas.microsoft.com/office/drawing/2014/main" id="{181C8B3D-5E37-4CC8-4E14-23CFF91AE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512" y="1375653"/>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B30CCB3B-4FC7-F000-ED12-9F6F7D259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325" y="1368437"/>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7AFDF231-44C7-CDDC-3656-B178282CC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1237" y="4065225"/>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E9E27A8-EB09-1E32-4B89-BFB2C0CE82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587" y="4062938"/>
            <a:ext cx="2876550" cy="2162175"/>
          </a:xfrm>
          <a:prstGeom prst="rect">
            <a:avLst/>
          </a:prstGeom>
        </p:spPr>
      </p:pic>
    </p:spTree>
    <p:extLst>
      <p:ext uri="{BB962C8B-B14F-4D97-AF65-F5344CB8AC3E}">
        <p14:creationId xmlns:p14="http://schemas.microsoft.com/office/powerpoint/2010/main" val="2350976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8CF2-785A-CD93-1118-A407C74E6B87}"/>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AA87A4E1-D399-2B9D-E654-6C28B2C8758A}"/>
              </a:ext>
            </a:extLst>
          </p:cNvPr>
          <p:cNvSpPr>
            <a:spLocks noGrp="1"/>
          </p:cNvSpPr>
          <p:nvPr>
            <p:ph type="sldNum" sz="quarter" idx="12"/>
          </p:nvPr>
        </p:nvSpPr>
        <p:spPr/>
        <p:txBody>
          <a:bodyPr/>
          <a:lstStyle/>
          <a:p>
            <a:fld id="{CB3FC469-CA8B-4EE5-AE73-966FC6A86920}" type="slidenum">
              <a:rPr lang="en-US" smtClean="0"/>
              <a:t>50</a:t>
            </a:fld>
            <a:endParaRPr lang="en-US"/>
          </a:p>
        </p:txBody>
      </p:sp>
      <p:pic>
        <p:nvPicPr>
          <p:cNvPr id="6" name="Content Placeholder 5" descr="A graph with red and green lines&#10;&#10;Description automatically generated">
            <a:extLst>
              <a:ext uri="{FF2B5EF4-FFF2-40B4-BE49-F238E27FC236}">
                <a16:creationId xmlns:a16="http://schemas.microsoft.com/office/drawing/2014/main" id="{DC031A7F-E57A-8600-6B28-E3B117DB1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7681" y="1266825"/>
            <a:ext cx="2876550" cy="2162175"/>
          </a:xfrm>
        </p:spPr>
      </p:pic>
      <p:pic>
        <p:nvPicPr>
          <p:cNvPr id="8" name="Picture 7" descr="A graph with a line and red and green x&#10;&#10;Description automatically generated">
            <a:extLst>
              <a:ext uri="{FF2B5EF4-FFF2-40B4-BE49-F238E27FC236}">
                <a16:creationId xmlns:a16="http://schemas.microsoft.com/office/drawing/2014/main" id="{D103CDC5-4FF4-DDCA-4925-32AFC0F76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607" y="1266824"/>
            <a:ext cx="2876550" cy="2162175"/>
          </a:xfrm>
          <a:prstGeom prst="rect">
            <a:avLst/>
          </a:prstGeom>
        </p:spPr>
      </p:pic>
      <p:pic>
        <p:nvPicPr>
          <p:cNvPr id="10" name="Picture 9" descr="A graph with a line and a red and green arrow&#10;&#10;Description automatically generated">
            <a:extLst>
              <a:ext uri="{FF2B5EF4-FFF2-40B4-BE49-F238E27FC236}">
                <a16:creationId xmlns:a16="http://schemas.microsoft.com/office/drawing/2014/main" id="{A2BCD1F2-1267-8E37-6EA5-8DA5B46E0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250" y="1266824"/>
            <a:ext cx="2876550" cy="2162175"/>
          </a:xfrm>
          <a:prstGeom prst="rect">
            <a:avLst/>
          </a:prstGeom>
        </p:spPr>
      </p:pic>
      <p:pic>
        <p:nvPicPr>
          <p:cNvPr id="12" name="Picture 11" descr="A graph with a line and a red and green arrow&#10;&#10;Description automatically generated">
            <a:extLst>
              <a:ext uri="{FF2B5EF4-FFF2-40B4-BE49-F238E27FC236}">
                <a16:creationId xmlns:a16="http://schemas.microsoft.com/office/drawing/2014/main" id="{F8A25AB0-13AD-D487-C412-5ED4C41BB1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7681" y="4215622"/>
            <a:ext cx="2876550" cy="2162175"/>
          </a:xfrm>
          <a:prstGeom prst="rect">
            <a:avLst/>
          </a:prstGeom>
        </p:spPr>
      </p:pic>
      <p:pic>
        <p:nvPicPr>
          <p:cNvPr id="14" name="Picture 13" descr="A black and red line with red x and green lines&#10;&#10;Description automatically generated">
            <a:extLst>
              <a:ext uri="{FF2B5EF4-FFF2-40B4-BE49-F238E27FC236}">
                <a16:creationId xmlns:a16="http://schemas.microsoft.com/office/drawing/2014/main" id="{8EC58837-F765-06F3-1B8A-7C120FBFB9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607" y="4215622"/>
            <a:ext cx="2876550" cy="2162175"/>
          </a:xfrm>
          <a:prstGeom prst="rect">
            <a:avLst/>
          </a:prstGeom>
        </p:spPr>
      </p:pic>
      <p:pic>
        <p:nvPicPr>
          <p:cNvPr id="16" name="Picture 15" descr="A black arrow with red and green points&#10;&#10;Description automatically generated">
            <a:extLst>
              <a:ext uri="{FF2B5EF4-FFF2-40B4-BE49-F238E27FC236}">
                <a16:creationId xmlns:a16="http://schemas.microsoft.com/office/drawing/2014/main" id="{5229C633-6B08-B808-E1BF-0B84E51619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250" y="4215622"/>
            <a:ext cx="2876550" cy="2162175"/>
          </a:xfrm>
          <a:prstGeom prst="rect">
            <a:avLst/>
          </a:prstGeom>
        </p:spPr>
      </p:pic>
    </p:spTree>
    <p:extLst>
      <p:ext uri="{BB962C8B-B14F-4D97-AF65-F5344CB8AC3E}">
        <p14:creationId xmlns:p14="http://schemas.microsoft.com/office/powerpoint/2010/main" val="2822234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descr="A graph with red and green lines&#10;&#10;Description automatically generated">
            <a:extLst>
              <a:ext uri="{FF2B5EF4-FFF2-40B4-BE49-F238E27FC236}">
                <a16:creationId xmlns:a16="http://schemas.microsoft.com/office/drawing/2014/main" id="{DD55A270-1F23-1F50-AEF3-D38AB156B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12" y="4040012"/>
            <a:ext cx="3081171" cy="2315979"/>
          </a:xfrm>
          <a:prstGeom prst="rect">
            <a:avLst/>
          </a:prstGeom>
        </p:spPr>
      </p:pic>
      <p:sp>
        <p:nvSpPr>
          <p:cNvPr id="2" name="Title 1">
            <a:extLst>
              <a:ext uri="{FF2B5EF4-FFF2-40B4-BE49-F238E27FC236}">
                <a16:creationId xmlns:a16="http://schemas.microsoft.com/office/drawing/2014/main" id="{28667258-B6FF-4DF8-8C6D-8AAABABB7CAB}"/>
              </a:ext>
            </a:extLst>
          </p:cNvPr>
          <p:cNvSpPr>
            <a:spLocks noGrp="1"/>
          </p:cNvSpPr>
          <p:nvPr>
            <p:ph type="title"/>
          </p:nvPr>
        </p:nvSpPr>
        <p:spPr/>
        <p:txBody>
          <a:bodyPr>
            <a:normAutofit fontScale="90000"/>
          </a:bodyPr>
          <a:lstStyle/>
          <a:p>
            <a:r>
              <a:rPr lang="en-US" dirty="0">
                <a:latin typeface="Franklin Gothic Demi"/>
                <a:ea typeface="Tahoma"/>
                <a:cs typeface="Tahoma"/>
              </a:rPr>
              <a:t>In summary, we see that the cost function choice yields different behavioral modes without explicitly defining these.</a:t>
            </a:r>
          </a:p>
        </p:txBody>
      </p:sp>
      <p:sp>
        <p:nvSpPr>
          <p:cNvPr id="3" name="Slide Number Placeholder 2">
            <a:extLst>
              <a:ext uri="{FF2B5EF4-FFF2-40B4-BE49-F238E27FC236}">
                <a16:creationId xmlns:a16="http://schemas.microsoft.com/office/drawing/2014/main" id="{8C493071-501A-1BE9-D035-CE26DEFECA6E}"/>
              </a:ext>
            </a:extLst>
          </p:cNvPr>
          <p:cNvSpPr>
            <a:spLocks noGrp="1"/>
          </p:cNvSpPr>
          <p:nvPr>
            <p:ph type="sldNum" sz="quarter" idx="12"/>
          </p:nvPr>
        </p:nvSpPr>
        <p:spPr/>
        <p:txBody>
          <a:bodyPr/>
          <a:lstStyle/>
          <a:p>
            <a:fld id="{CB3FC469-CA8B-4EE5-AE73-966FC6A86920}" type="slidenum">
              <a:rPr lang="en-US" smtClean="0"/>
              <a:t>51</a:t>
            </a:fld>
            <a:endParaRPr lang="en-US"/>
          </a:p>
        </p:txBody>
      </p:sp>
      <p:sp>
        <p:nvSpPr>
          <p:cNvPr id="11" name="TextBox 10">
            <a:extLst>
              <a:ext uri="{FF2B5EF4-FFF2-40B4-BE49-F238E27FC236}">
                <a16:creationId xmlns:a16="http://schemas.microsoft.com/office/drawing/2014/main" id="{618A1BBE-A43E-4602-CFCB-0B8E546F710C}"/>
              </a:ext>
            </a:extLst>
          </p:cNvPr>
          <p:cNvSpPr txBox="1"/>
          <p:nvPr/>
        </p:nvSpPr>
        <p:spPr>
          <a:xfrm>
            <a:off x="867104" y="6306206"/>
            <a:ext cx="1721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&amp; distance cost</a:t>
            </a:r>
          </a:p>
        </p:txBody>
      </p:sp>
      <p:sp>
        <p:nvSpPr>
          <p:cNvPr id="12" name="TextBox 11">
            <a:extLst>
              <a:ext uri="{FF2B5EF4-FFF2-40B4-BE49-F238E27FC236}">
                <a16:creationId xmlns:a16="http://schemas.microsoft.com/office/drawing/2014/main" id="{097BDD57-40E9-EBDC-6FDD-61FEC9A6546A}"/>
              </a:ext>
            </a:extLst>
          </p:cNvPr>
          <p:cNvSpPr txBox="1"/>
          <p:nvPr/>
        </p:nvSpPr>
        <p:spPr>
          <a:xfrm>
            <a:off x="4611414"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Distance cost</a:t>
            </a:r>
          </a:p>
        </p:txBody>
      </p:sp>
      <p:sp>
        <p:nvSpPr>
          <p:cNvPr id="13" name="TextBox 12">
            <a:extLst>
              <a:ext uri="{FF2B5EF4-FFF2-40B4-BE49-F238E27FC236}">
                <a16:creationId xmlns:a16="http://schemas.microsoft.com/office/drawing/2014/main" id="{1C7C76FC-3EDC-FE21-B69C-76D724E31D05}"/>
              </a:ext>
            </a:extLst>
          </p:cNvPr>
          <p:cNvSpPr txBox="1"/>
          <p:nvPr/>
        </p:nvSpPr>
        <p:spPr>
          <a:xfrm>
            <a:off x="8342586" y="6490137"/>
            <a:ext cx="1721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Time cost</a:t>
            </a:r>
          </a:p>
        </p:txBody>
      </p:sp>
      <p:pic>
        <p:nvPicPr>
          <p:cNvPr id="15" name="Content Placeholder 7" descr="A graph with red and green lines&#10;&#10;Description automatically generated">
            <a:extLst>
              <a:ext uri="{FF2B5EF4-FFF2-40B4-BE49-F238E27FC236}">
                <a16:creationId xmlns:a16="http://schemas.microsoft.com/office/drawing/2014/main" id="{7201D8B4-B9F4-F55D-60F9-EBBE933F76E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34890" y="4040012"/>
            <a:ext cx="3014936" cy="2266194"/>
          </a:xfrm>
        </p:spPr>
      </p:pic>
      <p:pic>
        <p:nvPicPr>
          <p:cNvPr id="16" name="Content Placeholder 6" descr="A graph with red and green lines&#10;&#10;Description automatically generated">
            <a:extLst>
              <a:ext uri="{FF2B5EF4-FFF2-40B4-BE49-F238E27FC236}">
                <a16:creationId xmlns:a16="http://schemas.microsoft.com/office/drawing/2014/main" id="{27270FC7-2359-DC22-91A4-303B8A1B0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3111" y="3949005"/>
            <a:ext cx="3081171" cy="2315979"/>
          </a:xfrm>
          <a:prstGeom prst="rect">
            <a:avLst/>
          </a:prstGeom>
        </p:spPr>
      </p:pic>
      <p:pic>
        <p:nvPicPr>
          <p:cNvPr id="6" name="Picture 5">
            <a:extLst>
              <a:ext uri="{FF2B5EF4-FFF2-40B4-BE49-F238E27FC236}">
                <a16:creationId xmlns:a16="http://schemas.microsoft.com/office/drawing/2014/main" id="{29765375-CBF5-03D0-0246-D829B2F7FFE6}"/>
              </a:ext>
            </a:extLst>
          </p:cNvPr>
          <p:cNvPicPr>
            <a:picLocks noChangeAspect="1"/>
          </p:cNvPicPr>
          <p:nvPr/>
        </p:nvPicPr>
        <p:blipFill>
          <a:blip r:embed="rId5"/>
          <a:stretch>
            <a:fillRect/>
          </a:stretch>
        </p:blipFill>
        <p:spPr>
          <a:xfrm>
            <a:off x="8730832" y="1266825"/>
            <a:ext cx="2876550" cy="2162175"/>
          </a:xfrm>
          <a:prstGeom prst="rect">
            <a:avLst/>
          </a:prstGeom>
        </p:spPr>
      </p:pic>
      <p:pic>
        <p:nvPicPr>
          <p:cNvPr id="10" name="Picture 9">
            <a:extLst>
              <a:ext uri="{FF2B5EF4-FFF2-40B4-BE49-F238E27FC236}">
                <a16:creationId xmlns:a16="http://schemas.microsoft.com/office/drawing/2014/main" id="{A9F27CEF-5675-9080-871F-2D010DA18A5F}"/>
              </a:ext>
            </a:extLst>
          </p:cNvPr>
          <p:cNvPicPr>
            <a:picLocks noChangeAspect="1"/>
          </p:cNvPicPr>
          <p:nvPr/>
        </p:nvPicPr>
        <p:blipFill>
          <a:blip r:embed="rId6"/>
          <a:stretch>
            <a:fillRect/>
          </a:stretch>
        </p:blipFill>
        <p:spPr>
          <a:xfrm>
            <a:off x="977169" y="1326317"/>
            <a:ext cx="2876550" cy="2162175"/>
          </a:xfrm>
          <a:prstGeom prst="rect">
            <a:avLst/>
          </a:prstGeom>
        </p:spPr>
      </p:pic>
      <p:pic>
        <p:nvPicPr>
          <p:cNvPr id="18" name="Picture 17">
            <a:extLst>
              <a:ext uri="{FF2B5EF4-FFF2-40B4-BE49-F238E27FC236}">
                <a16:creationId xmlns:a16="http://schemas.microsoft.com/office/drawing/2014/main" id="{B5019F63-B29D-631F-0502-FBAEC686DE09}"/>
              </a:ext>
            </a:extLst>
          </p:cNvPr>
          <p:cNvPicPr>
            <a:picLocks noChangeAspect="1"/>
          </p:cNvPicPr>
          <p:nvPr/>
        </p:nvPicPr>
        <p:blipFill>
          <a:blip r:embed="rId7"/>
          <a:stretch>
            <a:fillRect/>
          </a:stretch>
        </p:blipFill>
        <p:spPr>
          <a:xfrm>
            <a:off x="4611414" y="1266824"/>
            <a:ext cx="2876550" cy="2162175"/>
          </a:xfrm>
          <a:prstGeom prst="rect">
            <a:avLst/>
          </a:prstGeom>
        </p:spPr>
      </p:pic>
    </p:spTree>
    <p:extLst>
      <p:ext uri="{BB962C8B-B14F-4D97-AF65-F5344CB8AC3E}">
        <p14:creationId xmlns:p14="http://schemas.microsoft.com/office/powerpoint/2010/main" val="3955582273"/>
      </p:ext>
    </p:extLst>
  </p:cSld>
  <p:clrMapOvr>
    <a:masterClrMapping/>
  </p:clrMapOvr>
  <p:extLst>
    <p:ext uri="{6950BFC3-D8DA-4A85-94F7-54DA5524770B}">
      <p188:commentRel xmlns:p188="http://schemas.microsoft.com/office/powerpoint/2018/8/main" xmlns="" r:id="rId8"/>
    </p:ext>
  </p:extLs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The same algorithms can be used to plan around a polytope moving back and forth instead of a 2-point moving wall.</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52</a:t>
            </a:fld>
            <a:endParaRPr lang="en-US"/>
          </a:p>
        </p:txBody>
      </p:sp>
      <p:pic>
        <p:nvPicPr>
          <p:cNvPr id="7" name="Content Placeholder 6" descr="A graph of a triangle&#10;&#10;Description automatically generated">
            <a:extLst>
              <a:ext uri="{FF2B5EF4-FFF2-40B4-BE49-F238E27FC236}">
                <a16:creationId xmlns:a16="http://schemas.microsoft.com/office/drawing/2014/main" id="{E9A9F281-F1B6-9050-85E9-7CFCD57EB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611" y="2057776"/>
            <a:ext cx="5094989" cy="3829677"/>
          </a:xfrm>
        </p:spPr>
      </p:pic>
    </p:spTree>
    <p:extLst>
      <p:ext uri="{BB962C8B-B14F-4D97-AF65-F5344CB8AC3E}">
        <p14:creationId xmlns:p14="http://schemas.microsoft.com/office/powerpoint/2010/main" val="3061570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C86F-226D-F781-5077-0DB46FE40969}"/>
              </a:ext>
            </a:extLst>
          </p:cNvPr>
          <p:cNvSpPr>
            <a:spLocks noGrp="1"/>
          </p:cNvSpPr>
          <p:nvPr>
            <p:ph type="title"/>
          </p:nvPr>
        </p:nvSpPr>
        <p:spPr/>
        <p:txBody>
          <a:bodyPr>
            <a:normAutofit fontScale="90000"/>
          </a:bodyPr>
          <a:lstStyle/>
          <a:p>
            <a:r>
              <a:rPr lang="en-US" dirty="0"/>
              <a:t>This distance minimizing cost routes through the cusp in the </a:t>
            </a:r>
            <a:r>
              <a:rPr lang="en-US" dirty="0" err="1"/>
              <a:t>timespace</a:t>
            </a:r>
            <a:r>
              <a:rPr lang="en-US" dirty="0"/>
              <a:t> obstacle, equivalent to waiting for the polytope to move out of the way.</a:t>
            </a:r>
          </a:p>
        </p:txBody>
      </p:sp>
      <p:sp>
        <p:nvSpPr>
          <p:cNvPr id="3" name="Slide Number Placeholder 2">
            <a:extLst>
              <a:ext uri="{FF2B5EF4-FFF2-40B4-BE49-F238E27FC236}">
                <a16:creationId xmlns:a16="http://schemas.microsoft.com/office/drawing/2014/main" id="{CF83EE19-9973-85AD-38FF-4F46FCD6CE32}"/>
              </a:ext>
            </a:extLst>
          </p:cNvPr>
          <p:cNvSpPr>
            <a:spLocks noGrp="1"/>
          </p:cNvSpPr>
          <p:nvPr>
            <p:ph type="sldNum" sz="quarter" idx="12"/>
          </p:nvPr>
        </p:nvSpPr>
        <p:spPr/>
        <p:txBody>
          <a:bodyPr/>
          <a:lstStyle/>
          <a:p>
            <a:fld id="{CB3FC469-CA8B-4EE5-AE73-966FC6A86920}" type="slidenum">
              <a:rPr lang="en-US" smtClean="0"/>
              <a:t>53</a:t>
            </a:fld>
            <a:endParaRPr lang="en-US"/>
          </a:p>
        </p:txBody>
      </p:sp>
      <p:pic>
        <p:nvPicPr>
          <p:cNvPr id="5" name="Picture 4" descr="A diagram of a route&#10;&#10;Description automatically generated">
            <a:extLst>
              <a:ext uri="{FF2B5EF4-FFF2-40B4-BE49-F238E27FC236}">
                <a16:creationId xmlns:a16="http://schemas.microsoft.com/office/drawing/2014/main" id="{817ECBC1-0053-E913-1829-BAD2B2B37F88}"/>
              </a:ext>
            </a:extLst>
          </p:cNvPr>
          <p:cNvPicPr>
            <a:picLocks noChangeAspect="1"/>
          </p:cNvPicPr>
          <p:nvPr/>
        </p:nvPicPr>
        <p:blipFill>
          <a:blip r:embed="rId2"/>
          <a:stretch>
            <a:fillRect/>
          </a:stretch>
        </p:blipFill>
        <p:spPr>
          <a:xfrm>
            <a:off x="6827338" y="1948226"/>
            <a:ext cx="4542739" cy="3414575"/>
          </a:xfrm>
          <a:prstGeom prst="rect">
            <a:avLst/>
          </a:prstGeom>
        </p:spPr>
      </p:pic>
      <p:pic>
        <p:nvPicPr>
          <p:cNvPr id="9" name="Content Placeholder 8" descr="A graph of a triangle&#10;&#10;Description automatically generated">
            <a:extLst>
              <a:ext uri="{FF2B5EF4-FFF2-40B4-BE49-F238E27FC236}">
                <a16:creationId xmlns:a16="http://schemas.microsoft.com/office/drawing/2014/main" id="{E54E17A1-F9B7-F628-EAC2-735CFA2C96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727" y="1948226"/>
            <a:ext cx="4774854" cy="3589046"/>
          </a:xfrm>
        </p:spPr>
      </p:pic>
    </p:spTree>
    <p:extLst>
      <p:ext uri="{BB962C8B-B14F-4D97-AF65-F5344CB8AC3E}">
        <p14:creationId xmlns:p14="http://schemas.microsoft.com/office/powerpoint/2010/main" val="62810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F9C5-5E3F-5B30-C12A-A08ABC8DE4F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47C78FB4-B4F5-FA31-2CBF-3F05289B1F88}"/>
              </a:ext>
            </a:extLst>
          </p:cNvPr>
          <p:cNvSpPr>
            <a:spLocks noGrp="1"/>
          </p:cNvSpPr>
          <p:nvPr>
            <p:ph type="sldNum" sz="quarter" idx="12"/>
          </p:nvPr>
        </p:nvSpPr>
        <p:spPr/>
        <p:txBody>
          <a:bodyPr/>
          <a:lstStyle/>
          <a:p>
            <a:fld id="{CB3FC469-CA8B-4EE5-AE73-966FC6A86920}" type="slidenum">
              <a:rPr lang="en-US" smtClean="0"/>
              <a:t>54</a:t>
            </a:fld>
            <a:endParaRPr lang="en-US"/>
          </a:p>
        </p:txBody>
      </p:sp>
      <p:pic>
        <p:nvPicPr>
          <p:cNvPr id="6" name="Content Placeholder 5" descr="A graph of a moving obstacle&#10;&#10;Description automatically generated">
            <a:extLst>
              <a:ext uri="{FF2B5EF4-FFF2-40B4-BE49-F238E27FC236}">
                <a16:creationId xmlns:a16="http://schemas.microsoft.com/office/drawing/2014/main" id="{C392D2BB-7F62-5678-4313-FF840D6C4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825" y="1266825"/>
            <a:ext cx="2876550" cy="2162175"/>
          </a:xfrm>
        </p:spPr>
      </p:pic>
      <p:pic>
        <p:nvPicPr>
          <p:cNvPr id="8" name="Picture 7" descr="A diagram of a triangle&#10;&#10;Description automatically generated">
            <a:extLst>
              <a:ext uri="{FF2B5EF4-FFF2-40B4-BE49-F238E27FC236}">
                <a16:creationId xmlns:a16="http://schemas.microsoft.com/office/drawing/2014/main" id="{8389933C-6FF8-38C0-0C28-D074C4EC7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7725" y="1276350"/>
            <a:ext cx="2876550" cy="2162175"/>
          </a:xfrm>
          <a:prstGeom prst="rect">
            <a:avLst/>
          </a:prstGeom>
        </p:spPr>
      </p:pic>
      <p:pic>
        <p:nvPicPr>
          <p:cNvPr id="10" name="Picture 9" descr="A diagram of a moving obstacle&#10;&#10;Description automatically generated">
            <a:extLst>
              <a:ext uri="{FF2B5EF4-FFF2-40B4-BE49-F238E27FC236}">
                <a16:creationId xmlns:a16="http://schemas.microsoft.com/office/drawing/2014/main" id="{B9064594-D14F-DA26-06DA-02840095C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462" y="1343025"/>
            <a:ext cx="2876550" cy="2162175"/>
          </a:xfrm>
          <a:prstGeom prst="rect">
            <a:avLst/>
          </a:prstGeom>
        </p:spPr>
      </p:pic>
      <p:pic>
        <p:nvPicPr>
          <p:cNvPr id="14" name="Picture 13" descr="A graph of a moving obstacle&#10;&#10;Description automatically generated">
            <a:extLst>
              <a:ext uri="{FF2B5EF4-FFF2-40B4-BE49-F238E27FC236}">
                <a16:creationId xmlns:a16="http://schemas.microsoft.com/office/drawing/2014/main" id="{87BEA9ED-DF6F-0707-3F69-EE46F4701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825" y="4021070"/>
            <a:ext cx="2876550" cy="2162175"/>
          </a:xfrm>
          <a:prstGeom prst="rect">
            <a:avLst/>
          </a:prstGeom>
        </p:spPr>
      </p:pic>
      <p:pic>
        <p:nvPicPr>
          <p:cNvPr id="16" name="Picture 15" descr="A graph of a moving obstacle&#10;&#10;Description automatically generated">
            <a:extLst>
              <a:ext uri="{FF2B5EF4-FFF2-40B4-BE49-F238E27FC236}">
                <a16:creationId xmlns:a16="http://schemas.microsoft.com/office/drawing/2014/main" id="{B1E96A7B-9797-1969-710A-A81CA2FE03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7725" y="4021070"/>
            <a:ext cx="2876550" cy="2162175"/>
          </a:xfrm>
          <a:prstGeom prst="rect">
            <a:avLst/>
          </a:prstGeom>
        </p:spPr>
      </p:pic>
      <p:pic>
        <p:nvPicPr>
          <p:cNvPr id="18" name="Picture 17" descr="A graph of a moving obstacle&#10;&#10;Description automatically generated">
            <a:extLst>
              <a:ext uri="{FF2B5EF4-FFF2-40B4-BE49-F238E27FC236}">
                <a16:creationId xmlns:a16="http://schemas.microsoft.com/office/drawing/2014/main" id="{414565DF-7E40-5B04-5B2C-4BEE630799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2462" y="4021069"/>
            <a:ext cx="2876550" cy="2162175"/>
          </a:xfrm>
          <a:prstGeom prst="rect">
            <a:avLst/>
          </a:prstGeom>
        </p:spPr>
      </p:pic>
    </p:spTree>
    <p:extLst>
      <p:ext uri="{BB962C8B-B14F-4D97-AF65-F5344CB8AC3E}">
        <p14:creationId xmlns:p14="http://schemas.microsoft.com/office/powerpoint/2010/main" val="546147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latin typeface="Franklin Gothic Demi"/>
                <a:ea typeface="Tahoma"/>
                <a:cs typeface="Tahoma"/>
              </a:rPr>
              <a:t>Finally, this method can be used to route around a field of moving polytopes with random velocities, to intercept a moving goal.</a:t>
            </a:r>
            <a:endParaRPr lang="en-US" dirty="0"/>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55</a:t>
            </a:fld>
            <a:endParaRPr lang="en-US"/>
          </a:p>
        </p:txBody>
      </p:sp>
      <p:pic>
        <p:nvPicPr>
          <p:cNvPr id="4" name="Picture 3">
            <a:extLst>
              <a:ext uri="{FF2B5EF4-FFF2-40B4-BE49-F238E27FC236}">
                <a16:creationId xmlns:a16="http://schemas.microsoft.com/office/drawing/2014/main" id="{9E8E8792-AFD2-F3F4-DE42-68585E554500}"/>
              </a:ext>
            </a:extLst>
          </p:cNvPr>
          <p:cNvPicPr>
            <a:picLocks noChangeAspect="1"/>
          </p:cNvPicPr>
          <p:nvPr/>
        </p:nvPicPr>
        <p:blipFill>
          <a:blip r:embed="rId2"/>
          <a:stretch>
            <a:fillRect/>
          </a:stretch>
        </p:blipFill>
        <p:spPr>
          <a:xfrm>
            <a:off x="1327981" y="2405889"/>
            <a:ext cx="3902734" cy="2927051"/>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38CC50AA-8C4A-7BDC-89C1-9120FFCC1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600" y="2171448"/>
            <a:ext cx="4410200" cy="3314952"/>
          </a:xfrm>
          <a:prstGeom prst="rect">
            <a:avLst/>
          </a:prstGeom>
        </p:spPr>
      </p:pic>
    </p:spTree>
    <p:extLst>
      <p:ext uri="{BB962C8B-B14F-4D97-AF65-F5344CB8AC3E}">
        <p14:creationId xmlns:p14="http://schemas.microsoft.com/office/powerpoint/2010/main" val="3312926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C322-D933-2520-7D84-057B32DE3AD9}"/>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601524C5-9877-C579-6560-76EED6DACE7E}"/>
              </a:ext>
            </a:extLst>
          </p:cNvPr>
          <p:cNvSpPr>
            <a:spLocks noGrp="1"/>
          </p:cNvSpPr>
          <p:nvPr>
            <p:ph type="sldNum" sz="quarter" idx="12"/>
          </p:nvPr>
        </p:nvSpPr>
        <p:spPr/>
        <p:txBody>
          <a:bodyPr/>
          <a:lstStyle/>
          <a:p>
            <a:fld id="{CB3FC469-CA8B-4EE5-AE73-966FC6A86920}" type="slidenum">
              <a:rPr lang="en-US" smtClean="0"/>
              <a:t>56</a:t>
            </a:fld>
            <a:endParaRPr lang="en-US"/>
          </a:p>
        </p:txBody>
      </p:sp>
      <p:pic>
        <p:nvPicPr>
          <p:cNvPr id="6" name="Content Placeholder 5" descr="A graph of a speed limit&#10;&#10;Description automatically generated">
            <a:extLst>
              <a:ext uri="{FF2B5EF4-FFF2-40B4-BE49-F238E27FC236}">
                <a16:creationId xmlns:a16="http://schemas.microsoft.com/office/drawing/2014/main" id="{C34D79A3-8C99-86AE-8F34-88DA98D83B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037" y="1343025"/>
            <a:ext cx="2876550" cy="2162175"/>
          </a:xfrm>
        </p:spPr>
      </p:pic>
      <p:pic>
        <p:nvPicPr>
          <p:cNvPr id="8" name="Picture 7" descr="A graph of a speed limit&#10;&#10;Description automatically generated">
            <a:extLst>
              <a:ext uri="{FF2B5EF4-FFF2-40B4-BE49-F238E27FC236}">
                <a16:creationId xmlns:a16="http://schemas.microsoft.com/office/drawing/2014/main" id="{A82A8D83-0E9A-C9D5-48B0-3685B6309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825" y="1343025"/>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2185EE4-1CB2-C4D5-5F5B-88C4CD068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292" y="4254534"/>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2F82ED16-48D5-6892-D28F-068BD09896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5825" y="4254534"/>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BA2179B1-0F64-F5DF-4E51-AEB62D0467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9613" y="1299554"/>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A0155B90-415C-0249-E403-618836BA1E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9613" y="4231029"/>
            <a:ext cx="2876550" cy="2162175"/>
          </a:xfrm>
          <a:prstGeom prst="rect">
            <a:avLst/>
          </a:prstGeom>
        </p:spPr>
      </p:pic>
    </p:spTree>
    <p:extLst>
      <p:ext uri="{BB962C8B-B14F-4D97-AF65-F5344CB8AC3E}">
        <p14:creationId xmlns:p14="http://schemas.microsoft.com/office/powerpoint/2010/main" val="23646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lstStyle/>
          <a:p>
            <a:r>
              <a:rPr lang="en-US" dirty="0"/>
              <a:t>As before, different cost functions can be used.</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57</a:t>
            </a:fld>
            <a:endParaRPr lang="en-US"/>
          </a:p>
        </p:txBody>
      </p:sp>
      <p:sp>
        <p:nvSpPr>
          <p:cNvPr id="4" name="Arrow: Right 3">
            <a:extLst>
              <a:ext uri="{FF2B5EF4-FFF2-40B4-BE49-F238E27FC236}">
                <a16:creationId xmlns:a16="http://schemas.microsoft.com/office/drawing/2014/main" id="{7A3F763C-B459-A65D-B05F-6BECD02A5FFF}"/>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628CE556-F7BA-A981-6645-B6DEC924F5CF}"/>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a:extLst>
              <a:ext uri="{FF2B5EF4-FFF2-40B4-BE49-F238E27FC236}">
                <a16:creationId xmlns:a16="http://schemas.microsoft.com/office/drawing/2014/main" id="{6114126B-E763-0056-9A08-7D16149BCA69}"/>
              </a:ext>
            </a:extLst>
          </p:cNvPr>
          <p:cNvPicPr>
            <a:picLocks noChangeAspect="1"/>
          </p:cNvPicPr>
          <p:nvPr/>
        </p:nvPicPr>
        <p:blipFill>
          <a:blip r:embed="rId2"/>
          <a:stretch>
            <a:fillRect/>
          </a:stretch>
        </p:blipFill>
        <p:spPr>
          <a:xfrm>
            <a:off x="2250663" y="1586899"/>
            <a:ext cx="2876550" cy="2162175"/>
          </a:xfrm>
          <a:prstGeom prst="rect">
            <a:avLst/>
          </a:prstGeom>
        </p:spPr>
      </p:pic>
      <p:pic>
        <p:nvPicPr>
          <p:cNvPr id="12" name="Picture 11">
            <a:extLst>
              <a:ext uri="{FF2B5EF4-FFF2-40B4-BE49-F238E27FC236}">
                <a16:creationId xmlns:a16="http://schemas.microsoft.com/office/drawing/2014/main" id="{99AA56DA-0855-D906-AB36-DC5EDFA28A7B}"/>
              </a:ext>
            </a:extLst>
          </p:cNvPr>
          <p:cNvPicPr>
            <a:picLocks noChangeAspect="1"/>
          </p:cNvPicPr>
          <p:nvPr/>
        </p:nvPicPr>
        <p:blipFill>
          <a:blip r:embed="rId3"/>
          <a:stretch>
            <a:fillRect/>
          </a:stretch>
        </p:blipFill>
        <p:spPr>
          <a:xfrm>
            <a:off x="8059838" y="1586899"/>
            <a:ext cx="2876550" cy="2162175"/>
          </a:xfrm>
          <a:prstGeom prst="rect">
            <a:avLst/>
          </a:prstGeom>
        </p:spPr>
      </p:pic>
      <p:pic>
        <p:nvPicPr>
          <p:cNvPr id="9" name="Picture 8" descr="A graph of a speed limit&#10;&#10;Description automatically generated">
            <a:extLst>
              <a:ext uri="{FF2B5EF4-FFF2-40B4-BE49-F238E27FC236}">
                <a16:creationId xmlns:a16="http://schemas.microsoft.com/office/drawing/2014/main" id="{37060C43-E761-7E81-8324-2994F53A3E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691" y="4163610"/>
            <a:ext cx="3169636" cy="23824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8F3CB1B-01A2-6848-5FE1-419FE7D47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0663" y="4125375"/>
            <a:ext cx="2987675" cy="2245703"/>
          </a:xfrm>
          <a:prstGeom prst="rect">
            <a:avLst/>
          </a:prstGeom>
        </p:spPr>
      </p:pic>
    </p:spTree>
    <p:extLst>
      <p:ext uri="{BB962C8B-B14F-4D97-AF65-F5344CB8AC3E}">
        <p14:creationId xmlns:p14="http://schemas.microsoft.com/office/powerpoint/2010/main" val="1777400102"/>
      </p:ext>
    </p:extLst>
  </p:cSld>
  <p:clrMapOvr>
    <a:masterClrMapping/>
  </p:clrMapOvr>
  <p:extLst>
    <p:ext uri="{6950BFC3-D8DA-4A85-94F7-54DA5524770B}">
      <p188:commentRel xmlns:p188="http://schemas.microsoft.com/office/powerpoint/2018/8/main" xmlns="" r:id="rId6"/>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9DD-D2D7-5484-8036-134AEFA606C3}"/>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1E094426-0D78-149B-7012-B603EE73E58D}"/>
              </a:ext>
            </a:extLst>
          </p:cNvPr>
          <p:cNvSpPr>
            <a:spLocks noGrp="1"/>
          </p:cNvSpPr>
          <p:nvPr>
            <p:ph type="sldNum" sz="quarter" idx="12"/>
          </p:nvPr>
        </p:nvSpPr>
        <p:spPr/>
        <p:txBody>
          <a:bodyPr/>
          <a:lstStyle/>
          <a:p>
            <a:fld id="{CB3FC469-CA8B-4EE5-AE73-966FC6A86920}" type="slidenum">
              <a:rPr lang="en-US" smtClean="0"/>
              <a:t>58</a:t>
            </a:fld>
            <a:endParaRPr lang="en-US"/>
          </a:p>
        </p:txBody>
      </p:sp>
      <p:pic>
        <p:nvPicPr>
          <p:cNvPr id="8" name="Content Placeholder 7" descr="A graph of a speed limit&#10;&#10;Description automatically generated">
            <a:extLst>
              <a:ext uri="{FF2B5EF4-FFF2-40B4-BE49-F238E27FC236}">
                <a16:creationId xmlns:a16="http://schemas.microsoft.com/office/drawing/2014/main" id="{E886D36C-63E7-B83E-A1E3-3AD50ABBB0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9575" y="166523"/>
            <a:ext cx="2876550" cy="2162175"/>
          </a:xfrm>
        </p:spPr>
      </p:pic>
      <p:sp>
        <p:nvSpPr>
          <p:cNvPr id="5" name="Arrow: Right 4">
            <a:extLst>
              <a:ext uri="{FF2B5EF4-FFF2-40B4-BE49-F238E27FC236}">
                <a16:creationId xmlns:a16="http://schemas.microsoft.com/office/drawing/2014/main" id="{F16DD36F-B13F-734E-0D13-2BABEB6F6FAD}"/>
              </a:ext>
            </a:extLst>
          </p:cNvPr>
          <p:cNvSpPr/>
          <p:nvPr/>
        </p:nvSpPr>
        <p:spPr>
          <a:xfrm>
            <a:off x="5754784" y="3171224"/>
            <a:ext cx="1526336" cy="1155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Distance cost</a:t>
            </a:r>
          </a:p>
        </p:txBody>
      </p:sp>
      <p:sp>
        <p:nvSpPr>
          <p:cNvPr id="6" name="Arrow: Left 5">
            <a:extLst>
              <a:ext uri="{FF2B5EF4-FFF2-40B4-BE49-F238E27FC236}">
                <a16:creationId xmlns:a16="http://schemas.microsoft.com/office/drawing/2014/main" id="{C12CD891-1D27-ED07-2640-692D0B773681}"/>
              </a:ext>
            </a:extLst>
          </p:cNvPr>
          <p:cNvSpPr/>
          <p:nvPr/>
        </p:nvSpPr>
        <p:spPr>
          <a:xfrm>
            <a:off x="5567999" y="2247900"/>
            <a:ext cx="1333500" cy="11811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cost</a:t>
            </a:r>
          </a:p>
        </p:txBody>
      </p:sp>
      <p:pic>
        <p:nvPicPr>
          <p:cNvPr id="10" name="Picture 9" descr="A graph of a speed limit&#10;&#10;Description automatically generated">
            <a:extLst>
              <a:ext uri="{FF2B5EF4-FFF2-40B4-BE49-F238E27FC236}">
                <a16:creationId xmlns:a16="http://schemas.microsoft.com/office/drawing/2014/main" id="{CD4B18AE-62F9-A2C3-AC00-9CD98DB07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9575" y="2390302"/>
            <a:ext cx="2876550" cy="2162175"/>
          </a:xfrm>
          <a:prstGeom prst="rect">
            <a:avLst/>
          </a:prstGeom>
        </p:spPr>
      </p:pic>
      <p:pic>
        <p:nvPicPr>
          <p:cNvPr id="12" name="Picture 11" descr="A graph of a speed limit&#10;&#10;Description automatically generated">
            <a:extLst>
              <a:ext uri="{FF2B5EF4-FFF2-40B4-BE49-F238E27FC236}">
                <a16:creationId xmlns:a16="http://schemas.microsoft.com/office/drawing/2014/main" id="{A96D1446-2998-A27B-0EFE-865BBF43B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575" y="4659657"/>
            <a:ext cx="2876550" cy="2162175"/>
          </a:xfrm>
          <a:prstGeom prst="rect">
            <a:avLst/>
          </a:prstGeom>
        </p:spPr>
      </p:pic>
      <p:pic>
        <p:nvPicPr>
          <p:cNvPr id="14" name="Picture 13" descr="A graph of a speed limit&#10;&#10;Description automatically generated">
            <a:extLst>
              <a:ext uri="{FF2B5EF4-FFF2-40B4-BE49-F238E27FC236}">
                <a16:creationId xmlns:a16="http://schemas.microsoft.com/office/drawing/2014/main" id="{8AE2B0FA-1158-7CC7-2E21-4988DFB58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6" name="Picture 15" descr="A graph of a speed limit&#10;&#10;Description automatically generated">
            <a:extLst>
              <a:ext uri="{FF2B5EF4-FFF2-40B4-BE49-F238E27FC236}">
                <a16:creationId xmlns:a16="http://schemas.microsoft.com/office/drawing/2014/main" id="{B1084B92-3525-3EFC-930E-A5E62050E1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E427AB04-EF13-A18F-E122-D6FD3A72E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719354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7A00-291A-9AE7-E341-9C26E7AACE07}"/>
              </a:ext>
            </a:extLst>
          </p:cNvPr>
          <p:cNvSpPr>
            <a:spLocks noGrp="1"/>
          </p:cNvSpPr>
          <p:nvPr>
            <p:ph type="title"/>
          </p:nvPr>
        </p:nvSpPr>
        <p:spPr/>
        <p:txBody>
          <a:bodyPr>
            <a:normAutofit fontScale="90000"/>
          </a:bodyPr>
          <a:lstStyle/>
          <a:p>
            <a:r>
              <a:rPr lang="en-US" dirty="0"/>
              <a:t>Dijkstra’s can also be used to find a path subject to distance cost, and will slightly reduce cost as it explores more nodes.</a:t>
            </a:r>
          </a:p>
        </p:txBody>
      </p:sp>
      <p:sp>
        <p:nvSpPr>
          <p:cNvPr id="3" name="Slide Number Placeholder 2">
            <a:extLst>
              <a:ext uri="{FF2B5EF4-FFF2-40B4-BE49-F238E27FC236}">
                <a16:creationId xmlns:a16="http://schemas.microsoft.com/office/drawing/2014/main" id="{41BA4E36-7668-6CA2-B0CC-06A6A69199E7}"/>
              </a:ext>
            </a:extLst>
          </p:cNvPr>
          <p:cNvSpPr>
            <a:spLocks noGrp="1"/>
          </p:cNvSpPr>
          <p:nvPr>
            <p:ph type="sldNum" sz="quarter" idx="12"/>
          </p:nvPr>
        </p:nvSpPr>
        <p:spPr/>
        <p:txBody>
          <a:bodyPr/>
          <a:lstStyle/>
          <a:p>
            <a:fld id="{CB3FC469-CA8B-4EE5-AE73-966FC6A86920}" type="slidenum">
              <a:rPr lang="en-US" smtClean="0"/>
              <a:t>59</a:t>
            </a:fld>
            <a:endParaRPr lang="en-US"/>
          </a:p>
        </p:txBody>
      </p:sp>
      <p:sp>
        <p:nvSpPr>
          <p:cNvPr id="11" name="Arrow: Right 10">
            <a:extLst>
              <a:ext uri="{FF2B5EF4-FFF2-40B4-BE49-F238E27FC236}">
                <a16:creationId xmlns:a16="http://schemas.microsoft.com/office/drawing/2014/main" id="{C174F4E0-FFC1-1A08-2E86-BB6906BCFD14}"/>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4" name="Picture 3">
            <a:extLst>
              <a:ext uri="{FF2B5EF4-FFF2-40B4-BE49-F238E27FC236}">
                <a16:creationId xmlns:a16="http://schemas.microsoft.com/office/drawing/2014/main" id="{5AE7E857-07B4-AFC5-FB0D-41C2D5E8E26F}"/>
              </a:ext>
            </a:extLst>
          </p:cNvPr>
          <p:cNvPicPr>
            <a:picLocks noChangeAspect="1"/>
          </p:cNvPicPr>
          <p:nvPr/>
        </p:nvPicPr>
        <p:blipFill>
          <a:blip r:embed="rId2"/>
          <a:stretch>
            <a:fillRect/>
          </a:stretch>
        </p:blipFill>
        <p:spPr>
          <a:xfrm>
            <a:off x="1495426" y="1266825"/>
            <a:ext cx="2876550" cy="2162175"/>
          </a:xfrm>
          <a:prstGeom prst="rect">
            <a:avLst/>
          </a:prstGeom>
        </p:spPr>
      </p:pic>
      <p:pic>
        <p:nvPicPr>
          <p:cNvPr id="9" name="Picture 8">
            <a:extLst>
              <a:ext uri="{FF2B5EF4-FFF2-40B4-BE49-F238E27FC236}">
                <a16:creationId xmlns:a16="http://schemas.microsoft.com/office/drawing/2014/main" id="{D5E8DD84-0065-914E-5AD1-801F06A073A8}"/>
              </a:ext>
            </a:extLst>
          </p:cNvPr>
          <p:cNvPicPr>
            <a:picLocks noChangeAspect="1"/>
          </p:cNvPicPr>
          <p:nvPr/>
        </p:nvPicPr>
        <p:blipFill>
          <a:blip r:embed="rId3"/>
          <a:stretch>
            <a:fillRect/>
          </a:stretch>
        </p:blipFill>
        <p:spPr>
          <a:xfrm>
            <a:off x="8610600" y="1266825"/>
            <a:ext cx="2876550" cy="2162175"/>
          </a:xfrm>
          <a:prstGeom prst="rect">
            <a:avLst/>
          </a:prstGeom>
        </p:spPr>
      </p:pic>
      <p:pic>
        <p:nvPicPr>
          <p:cNvPr id="7" name="Picture 6" descr="A graph of a speed limit&#10;&#10;Description automatically generated">
            <a:extLst>
              <a:ext uri="{FF2B5EF4-FFF2-40B4-BE49-F238E27FC236}">
                <a16:creationId xmlns:a16="http://schemas.microsoft.com/office/drawing/2014/main" id="{6CBE2662-5D39-C246-C1B4-EBCAF8B44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087" y="3830021"/>
            <a:ext cx="3169637" cy="23824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0FD1135C-5482-E3A4-2F63-770751421E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5426" y="3830021"/>
            <a:ext cx="3169636" cy="2382475"/>
          </a:xfrm>
          <a:prstGeom prst="rect">
            <a:avLst/>
          </a:prstGeom>
        </p:spPr>
      </p:pic>
      <p:pic>
        <p:nvPicPr>
          <p:cNvPr id="17" name="Picture 16">
            <a:extLst>
              <a:ext uri="{FF2B5EF4-FFF2-40B4-BE49-F238E27FC236}">
                <a16:creationId xmlns:a16="http://schemas.microsoft.com/office/drawing/2014/main" id="{290CD26B-381A-0282-7EB7-A11175547782}"/>
              </a:ext>
            </a:extLst>
          </p:cNvPr>
          <p:cNvPicPr>
            <a:picLocks noChangeAspect="1"/>
          </p:cNvPicPr>
          <p:nvPr/>
        </p:nvPicPr>
        <p:blipFill>
          <a:blip r:embed="rId6"/>
          <a:stretch>
            <a:fillRect/>
          </a:stretch>
        </p:blipFill>
        <p:spPr>
          <a:xfrm>
            <a:off x="9187381" y="3747563"/>
            <a:ext cx="1669305" cy="434795"/>
          </a:xfrm>
          <a:prstGeom prst="rect">
            <a:avLst/>
          </a:prstGeom>
        </p:spPr>
      </p:pic>
      <p:pic>
        <p:nvPicPr>
          <p:cNvPr id="18" name="Picture 17">
            <a:extLst>
              <a:ext uri="{FF2B5EF4-FFF2-40B4-BE49-F238E27FC236}">
                <a16:creationId xmlns:a16="http://schemas.microsoft.com/office/drawing/2014/main" id="{4A35BC24-3E7B-BE85-D5E0-D632B214C9D8}"/>
              </a:ext>
            </a:extLst>
          </p:cNvPr>
          <p:cNvPicPr>
            <a:picLocks noChangeAspect="1"/>
          </p:cNvPicPr>
          <p:nvPr/>
        </p:nvPicPr>
        <p:blipFill>
          <a:blip r:embed="rId6"/>
          <a:stretch>
            <a:fillRect/>
          </a:stretch>
        </p:blipFill>
        <p:spPr>
          <a:xfrm>
            <a:off x="2406181" y="3747562"/>
            <a:ext cx="1669305" cy="434795"/>
          </a:xfrm>
          <a:prstGeom prst="rect">
            <a:avLst/>
          </a:prstGeom>
        </p:spPr>
      </p:pic>
    </p:spTree>
    <p:extLst>
      <p:ext uri="{BB962C8B-B14F-4D97-AF65-F5344CB8AC3E}">
        <p14:creationId xmlns:p14="http://schemas.microsoft.com/office/powerpoint/2010/main" val="324294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Outline</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pPr marL="0" indent="0">
              <a:buNone/>
            </a:pPr>
            <a:r>
              <a:rPr lang="en-US" dirty="0"/>
              <a:t>Planning through moving 2D obstacles is a 3D planning problem!</a:t>
            </a:r>
          </a:p>
          <a:p>
            <a:r>
              <a:rPr lang="en-US" dirty="0"/>
              <a:t>Introduction to 3D planning</a:t>
            </a:r>
          </a:p>
          <a:p>
            <a:r>
              <a:rPr lang="en-US" dirty="0">
                <a:solidFill>
                  <a:schemeClr val="bg1">
                    <a:lumMod val="50000"/>
                  </a:schemeClr>
                </a:solidFill>
              </a:rPr>
              <a:t>Literature on 3D planning</a:t>
            </a:r>
          </a:p>
          <a:p>
            <a:r>
              <a:rPr lang="en-US" dirty="0">
                <a:solidFill>
                  <a:schemeClr val="bg1">
                    <a:lumMod val="50000"/>
                  </a:schemeClr>
                </a:solidFill>
              </a:rPr>
              <a:t>Process for 3D planning</a:t>
            </a:r>
          </a:p>
          <a:p>
            <a:r>
              <a:rPr lang="en-US" dirty="0">
                <a:solidFill>
                  <a:schemeClr val="bg1">
                    <a:lumMod val="50000"/>
                  </a:schemeClr>
                </a:solidFill>
              </a:rPr>
              <a:t>Examples of 3D planning</a:t>
            </a:r>
          </a:p>
        </p:txBody>
      </p:sp>
    </p:spTree>
    <p:extLst>
      <p:ext uri="{BB962C8B-B14F-4D97-AF65-F5344CB8AC3E}">
        <p14:creationId xmlns:p14="http://schemas.microsoft.com/office/powerpoint/2010/main" val="36006617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a:xfrm>
            <a:off x="643612" y="83927"/>
            <a:ext cx="11376107" cy="433827"/>
          </a:xfrm>
        </p:spPr>
        <p:txBody>
          <a:bodyPr>
            <a:normAutofit fontScale="90000"/>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60</a:t>
            </a:fld>
            <a:endParaRPr lang="en-US"/>
          </a:p>
        </p:txBody>
      </p:sp>
      <p:pic>
        <p:nvPicPr>
          <p:cNvPr id="7" name="Content Placeholder 6" descr="A graph of a speed limit&#10;&#10;Description automatically generated">
            <a:extLst>
              <a:ext uri="{FF2B5EF4-FFF2-40B4-BE49-F238E27FC236}">
                <a16:creationId xmlns:a16="http://schemas.microsoft.com/office/drawing/2014/main" id="{1FC4FA78-34A9-7D58-C64B-836F15B66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0842" y="428625"/>
            <a:ext cx="2876550" cy="2162175"/>
          </a:xfrm>
        </p:spPr>
      </p:pic>
      <p:sp>
        <p:nvSpPr>
          <p:cNvPr id="5" name="Arrow: Right 4">
            <a:extLst>
              <a:ext uri="{FF2B5EF4-FFF2-40B4-BE49-F238E27FC236}">
                <a16:creationId xmlns:a16="http://schemas.microsoft.com/office/drawing/2014/main" id="{989EDD4F-BB41-BD7F-B940-58A03E1E4B6F}"/>
              </a:ext>
            </a:extLst>
          </p:cNvPr>
          <p:cNvSpPr/>
          <p:nvPr/>
        </p:nvSpPr>
        <p:spPr>
          <a:xfrm>
            <a:off x="5448300" y="2590800"/>
            <a:ext cx="2019300" cy="1968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from A* to Dijkstra’s</a:t>
            </a:r>
          </a:p>
        </p:txBody>
      </p:sp>
      <p:pic>
        <p:nvPicPr>
          <p:cNvPr id="9" name="Picture 8" descr="A graph of a speed limit&#10;&#10;Description automatically generated">
            <a:extLst>
              <a:ext uri="{FF2B5EF4-FFF2-40B4-BE49-F238E27FC236}">
                <a16:creationId xmlns:a16="http://schemas.microsoft.com/office/drawing/2014/main" id="{88248F8E-E332-BC95-F79D-6AE230784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0842" y="2493962"/>
            <a:ext cx="2876550" cy="2162175"/>
          </a:xfrm>
          <a:prstGeom prst="rect">
            <a:avLst/>
          </a:prstGeom>
        </p:spPr>
      </p:pic>
      <p:pic>
        <p:nvPicPr>
          <p:cNvPr id="11" name="Picture 10" descr="A graph of a speed limit&#10;&#10;Description automatically generated">
            <a:extLst>
              <a:ext uri="{FF2B5EF4-FFF2-40B4-BE49-F238E27FC236}">
                <a16:creationId xmlns:a16="http://schemas.microsoft.com/office/drawing/2014/main" id="{BCECA02A-4199-2442-ACF7-10F5D0BE72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842" y="4559300"/>
            <a:ext cx="2876550" cy="2162175"/>
          </a:xfrm>
          <a:prstGeom prst="rect">
            <a:avLst/>
          </a:prstGeom>
        </p:spPr>
      </p:pic>
      <p:pic>
        <p:nvPicPr>
          <p:cNvPr id="4" name="Content Placeholder 7" descr="A graph of a speed limit&#10;&#10;Description automatically generated">
            <a:extLst>
              <a:ext uri="{FF2B5EF4-FFF2-40B4-BE49-F238E27FC236}">
                <a16:creationId xmlns:a16="http://schemas.microsoft.com/office/drawing/2014/main" id="{5FE4C65C-1B0D-8B00-F0C0-22FF176F2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3013" y="745770"/>
            <a:ext cx="2876550" cy="2162175"/>
          </a:xfrm>
          <a:prstGeom prst="rect">
            <a:avLst/>
          </a:prstGeom>
        </p:spPr>
      </p:pic>
      <p:pic>
        <p:nvPicPr>
          <p:cNvPr id="6" name="Picture 5" descr="A graph of a speed limit&#10;&#10;Description automatically generated">
            <a:extLst>
              <a:ext uri="{FF2B5EF4-FFF2-40B4-BE49-F238E27FC236}">
                <a16:creationId xmlns:a16="http://schemas.microsoft.com/office/drawing/2014/main" id="{16FB969A-5DA3-19E6-96FB-8F4173235E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3013" y="2590800"/>
            <a:ext cx="2876550" cy="2162175"/>
          </a:xfrm>
          <a:prstGeom prst="rect">
            <a:avLst/>
          </a:prstGeom>
        </p:spPr>
      </p:pic>
      <p:pic>
        <p:nvPicPr>
          <p:cNvPr id="8" name="Picture 7" descr="A graph of a speed limit&#10;&#10;Description automatically generated">
            <a:extLst>
              <a:ext uri="{FF2B5EF4-FFF2-40B4-BE49-F238E27FC236}">
                <a16:creationId xmlns:a16="http://schemas.microsoft.com/office/drawing/2014/main" id="{433A6B2B-4855-C80E-2F22-5F14FB7B65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3013" y="4551928"/>
            <a:ext cx="2876550" cy="2162175"/>
          </a:xfrm>
          <a:prstGeom prst="rect">
            <a:avLst/>
          </a:prstGeom>
        </p:spPr>
      </p:pic>
      <p:pic>
        <p:nvPicPr>
          <p:cNvPr id="10" name="Picture 9">
            <a:extLst>
              <a:ext uri="{FF2B5EF4-FFF2-40B4-BE49-F238E27FC236}">
                <a16:creationId xmlns:a16="http://schemas.microsoft.com/office/drawing/2014/main" id="{5F6D253F-3A47-0282-B728-CC0F848B7073}"/>
              </a:ext>
            </a:extLst>
          </p:cNvPr>
          <p:cNvPicPr>
            <a:picLocks noChangeAspect="1"/>
          </p:cNvPicPr>
          <p:nvPr/>
        </p:nvPicPr>
        <p:blipFill>
          <a:blip r:embed="rId8"/>
          <a:stretch>
            <a:fillRect/>
          </a:stretch>
        </p:blipFill>
        <p:spPr>
          <a:xfrm>
            <a:off x="9101139" y="409106"/>
            <a:ext cx="1342878" cy="349772"/>
          </a:xfrm>
          <a:prstGeom prst="rect">
            <a:avLst/>
          </a:prstGeom>
        </p:spPr>
      </p:pic>
      <p:pic>
        <p:nvPicPr>
          <p:cNvPr id="12" name="Picture 11">
            <a:extLst>
              <a:ext uri="{FF2B5EF4-FFF2-40B4-BE49-F238E27FC236}">
                <a16:creationId xmlns:a16="http://schemas.microsoft.com/office/drawing/2014/main" id="{E8F92080-041C-9EC3-39EE-00DA375C80F1}"/>
              </a:ext>
            </a:extLst>
          </p:cNvPr>
          <p:cNvPicPr>
            <a:picLocks noChangeAspect="1"/>
          </p:cNvPicPr>
          <p:nvPr/>
        </p:nvPicPr>
        <p:blipFill>
          <a:blip r:embed="rId8"/>
          <a:stretch>
            <a:fillRect/>
          </a:stretch>
        </p:blipFill>
        <p:spPr>
          <a:xfrm>
            <a:off x="9101139" y="2458215"/>
            <a:ext cx="1342878" cy="349772"/>
          </a:xfrm>
          <a:prstGeom prst="rect">
            <a:avLst/>
          </a:prstGeom>
        </p:spPr>
      </p:pic>
      <p:pic>
        <p:nvPicPr>
          <p:cNvPr id="14" name="Picture 13">
            <a:extLst>
              <a:ext uri="{FF2B5EF4-FFF2-40B4-BE49-F238E27FC236}">
                <a16:creationId xmlns:a16="http://schemas.microsoft.com/office/drawing/2014/main" id="{9291A792-8CBC-71F4-AF94-2CF25B8C0F07}"/>
              </a:ext>
            </a:extLst>
          </p:cNvPr>
          <p:cNvPicPr>
            <a:picLocks noChangeAspect="1"/>
          </p:cNvPicPr>
          <p:nvPr/>
        </p:nvPicPr>
        <p:blipFill>
          <a:blip r:embed="rId8"/>
          <a:stretch>
            <a:fillRect/>
          </a:stretch>
        </p:blipFill>
        <p:spPr>
          <a:xfrm>
            <a:off x="9101139" y="4516998"/>
            <a:ext cx="1342878" cy="349772"/>
          </a:xfrm>
          <a:prstGeom prst="rect">
            <a:avLst/>
          </a:prstGeom>
        </p:spPr>
      </p:pic>
    </p:spTree>
    <p:extLst>
      <p:ext uri="{BB962C8B-B14F-4D97-AF65-F5344CB8AC3E}">
        <p14:creationId xmlns:p14="http://schemas.microsoft.com/office/powerpoint/2010/main" val="807186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20E4-B6F0-A186-D38F-29848803BE77}"/>
              </a:ext>
            </a:extLst>
          </p:cNvPr>
          <p:cNvSpPr>
            <a:spLocks noGrp="1"/>
          </p:cNvSpPr>
          <p:nvPr>
            <p:ph type="title"/>
          </p:nvPr>
        </p:nvSpPr>
        <p:spPr/>
        <p:txBody>
          <a:bodyPr>
            <a:normAutofit fontScale="90000"/>
          </a:bodyPr>
          <a:lstStyle/>
          <a:p>
            <a:r>
              <a:rPr lang="en-US" dirty="0"/>
              <a:t>Time cost paths are significantly impacted by imposition of a speed limit.  Below are two examples of Dijkstra’s algorithm with different speed limits.</a:t>
            </a:r>
          </a:p>
        </p:txBody>
      </p:sp>
      <p:sp>
        <p:nvSpPr>
          <p:cNvPr id="3" name="Slide Number Placeholder 2">
            <a:extLst>
              <a:ext uri="{FF2B5EF4-FFF2-40B4-BE49-F238E27FC236}">
                <a16:creationId xmlns:a16="http://schemas.microsoft.com/office/drawing/2014/main" id="{1B80C9C9-3850-9A8F-47B3-9A442686AB2F}"/>
              </a:ext>
            </a:extLst>
          </p:cNvPr>
          <p:cNvSpPr>
            <a:spLocks noGrp="1"/>
          </p:cNvSpPr>
          <p:nvPr>
            <p:ph type="sldNum" sz="quarter" idx="12"/>
          </p:nvPr>
        </p:nvSpPr>
        <p:spPr/>
        <p:txBody>
          <a:bodyPr/>
          <a:lstStyle/>
          <a:p>
            <a:fld id="{CB3FC469-CA8B-4EE5-AE73-966FC6A86920}" type="slidenum">
              <a:rPr lang="en-US" smtClean="0"/>
              <a:t>61</a:t>
            </a:fld>
            <a:endParaRPr lang="en-US"/>
          </a:p>
        </p:txBody>
      </p:sp>
      <p:pic>
        <p:nvPicPr>
          <p:cNvPr id="5" name="Picture 4">
            <a:extLst>
              <a:ext uri="{FF2B5EF4-FFF2-40B4-BE49-F238E27FC236}">
                <a16:creationId xmlns:a16="http://schemas.microsoft.com/office/drawing/2014/main" id="{33EA24E5-3B3F-6B21-DEBD-1971848D765A}"/>
              </a:ext>
            </a:extLst>
          </p:cNvPr>
          <p:cNvPicPr>
            <a:picLocks noChangeAspect="1"/>
          </p:cNvPicPr>
          <p:nvPr/>
        </p:nvPicPr>
        <p:blipFill>
          <a:blip r:embed="rId2"/>
          <a:stretch>
            <a:fillRect/>
          </a:stretch>
        </p:blipFill>
        <p:spPr>
          <a:xfrm>
            <a:off x="7597930" y="1244631"/>
            <a:ext cx="3795615" cy="2846711"/>
          </a:xfrm>
          <a:prstGeom prst="rect">
            <a:avLst/>
          </a:prstGeom>
        </p:spPr>
      </p:pic>
      <p:pic>
        <p:nvPicPr>
          <p:cNvPr id="10" name="Picture 9">
            <a:extLst>
              <a:ext uri="{FF2B5EF4-FFF2-40B4-BE49-F238E27FC236}">
                <a16:creationId xmlns:a16="http://schemas.microsoft.com/office/drawing/2014/main" id="{6CB54DC3-EC25-F3A6-3CB3-04F1C5F6CAFA}"/>
              </a:ext>
            </a:extLst>
          </p:cNvPr>
          <p:cNvPicPr>
            <a:picLocks noChangeAspect="1"/>
          </p:cNvPicPr>
          <p:nvPr/>
        </p:nvPicPr>
        <p:blipFill>
          <a:blip r:embed="rId3"/>
          <a:stretch>
            <a:fillRect/>
          </a:stretch>
        </p:blipFill>
        <p:spPr>
          <a:xfrm>
            <a:off x="1368082" y="1529467"/>
            <a:ext cx="3314700" cy="2486025"/>
          </a:xfrm>
          <a:prstGeom prst="rect">
            <a:avLst/>
          </a:prstGeom>
        </p:spPr>
      </p:pic>
      <p:sp>
        <p:nvSpPr>
          <p:cNvPr id="13" name="Arrow: Right 12">
            <a:extLst>
              <a:ext uri="{FF2B5EF4-FFF2-40B4-BE49-F238E27FC236}">
                <a16:creationId xmlns:a16="http://schemas.microsoft.com/office/drawing/2014/main" id="{FE498CDF-94AF-B98B-3ED9-45D032EF51C5}"/>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7" name="Picture 6" descr="A graph of a speed limit&#10;&#10;Description automatically generated">
            <a:extLst>
              <a:ext uri="{FF2B5EF4-FFF2-40B4-BE49-F238E27FC236}">
                <a16:creationId xmlns:a16="http://schemas.microsoft.com/office/drawing/2014/main" id="{7417C22D-3BFC-4546-2983-01B64372BB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1196" y="4064244"/>
            <a:ext cx="3195775" cy="2402122"/>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E6AC637F-E025-E930-A926-7538CF2E1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844" y="4064244"/>
            <a:ext cx="2987675" cy="2245703"/>
          </a:xfrm>
          <a:prstGeom prst="rect">
            <a:avLst/>
          </a:prstGeom>
        </p:spPr>
      </p:pic>
    </p:spTree>
    <p:extLst>
      <p:ext uri="{BB962C8B-B14F-4D97-AF65-F5344CB8AC3E}">
        <p14:creationId xmlns:p14="http://schemas.microsoft.com/office/powerpoint/2010/main" val="1120625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3B32-2A81-CE81-2CC3-9A6562DF2BFC}"/>
              </a:ext>
            </a:extLst>
          </p:cNvPr>
          <p:cNvSpPr>
            <a:spLocks noGrp="1"/>
          </p:cNvSpPr>
          <p:nvPr>
            <p:ph type="title"/>
          </p:nvPr>
        </p:nvSpPr>
        <p:spPr/>
        <p:txBody>
          <a:bodyPr/>
          <a:lstStyle/>
          <a:p>
            <a:r>
              <a:rPr lang="en-US" dirty="0"/>
              <a:t>Gif frames from previous slide</a:t>
            </a:r>
          </a:p>
        </p:txBody>
      </p:sp>
      <p:sp>
        <p:nvSpPr>
          <p:cNvPr id="3" name="Slide Number Placeholder 2">
            <a:extLst>
              <a:ext uri="{FF2B5EF4-FFF2-40B4-BE49-F238E27FC236}">
                <a16:creationId xmlns:a16="http://schemas.microsoft.com/office/drawing/2014/main" id="{7CD1B858-96D2-4B7E-5780-77CA7E1E8878}"/>
              </a:ext>
            </a:extLst>
          </p:cNvPr>
          <p:cNvSpPr>
            <a:spLocks noGrp="1"/>
          </p:cNvSpPr>
          <p:nvPr>
            <p:ph type="sldNum" sz="quarter" idx="12"/>
          </p:nvPr>
        </p:nvSpPr>
        <p:spPr/>
        <p:txBody>
          <a:bodyPr/>
          <a:lstStyle/>
          <a:p>
            <a:fld id="{CB3FC469-CA8B-4EE5-AE73-966FC6A86920}" type="slidenum">
              <a:rPr lang="en-US" smtClean="0"/>
              <a:t>62</a:t>
            </a:fld>
            <a:endParaRPr lang="en-US"/>
          </a:p>
        </p:txBody>
      </p:sp>
      <p:pic>
        <p:nvPicPr>
          <p:cNvPr id="8" name="Picture 7" descr="A graph of a speed limit&#10;&#10;Description automatically generated">
            <a:extLst>
              <a:ext uri="{FF2B5EF4-FFF2-40B4-BE49-F238E27FC236}">
                <a16:creationId xmlns:a16="http://schemas.microsoft.com/office/drawing/2014/main" id="{A678864C-D3CE-07A9-FEA6-6811558A3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5609" y="506362"/>
            <a:ext cx="2876550" cy="2162175"/>
          </a:xfrm>
          <a:prstGeom prst="rect">
            <a:avLst/>
          </a:prstGeom>
        </p:spPr>
      </p:pic>
      <p:pic>
        <p:nvPicPr>
          <p:cNvPr id="10" name="Picture 9" descr="A graph of a speed limit&#10;&#10;Description automatically generated">
            <a:extLst>
              <a:ext uri="{FF2B5EF4-FFF2-40B4-BE49-F238E27FC236}">
                <a16:creationId xmlns:a16="http://schemas.microsoft.com/office/drawing/2014/main" id="{37BA3F3E-592E-F174-293F-579D5803C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609" y="2390056"/>
            <a:ext cx="2876550" cy="2162175"/>
          </a:xfrm>
          <a:prstGeom prst="rect">
            <a:avLst/>
          </a:prstGeom>
        </p:spPr>
      </p:pic>
      <p:pic>
        <p:nvPicPr>
          <p:cNvPr id="12" name="Picture 11" descr="A graph of a graph of a speed limit&#10;&#10;Description automatically generated">
            <a:extLst>
              <a:ext uri="{FF2B5EF4-FFF2-40B4-BE49-F238E27FC236}">
                <a16:creationId xmlns:a16="http://schemas.microsoft.com/office/drawing/2014/main" id="{2EB39E10-81F2-9CCE-C77B-5725B0144F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5609" y="4470170"/>
            <a:ext cx="2876550" cy="2162175"/>
          </a:xfrm>
          <a:prstGeom prst="rect">
            <a:avLst/>
          </a:prstGeom>
        </p:spPr>
      </p:pic>
      <p:sp>
        <p:nvSpPr>
          <p:cNvPr id="14" name="Arrow: Right 13">
            <a:extLst>
              <a:ext uri="{FF2B5EF4-FFF2-40B4-BE49-F238E27FC236}">
                <a16:creationId xmlns:a16="http://schemas.microsoft.com/office/drawing/2014/main" id="{AB2EB7FE-5C3D-E9E8-7E1C-2E2A7E612538}"/>
              </a:ext>
            </a:extLst>
          </p:cNvPr>
          <p:cNvSpPr/>
          <p:nvPr/>
        </p:nvSpPr>
        <p:spPr>
          <a:xfrm>
            <a:off x="5082333" y="2772480"/>
            <a:ext cx="2868863" cy="22636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Speed limit removed, route duration halves</a:t>
            </a:r>
          </a:p>
        </p:txBody>
      </p:sp>
      <p:pic>
        <p:nvPicPr>
          <p:cNvPr id="16" name="Picture 15" descr="A graph of a speed limit&#10;&#10;Description automatically generated">
            <a:extLst>
              <a:ext uri="{FF2B5EF4-FFF2-40B4-BE49-F238E27FC236}">
                <a16:creationId xmlns:a16="http://schemas.microsoft.com/office/drawing/2014/main" id="{55E131E4-9793-E8D8-E382-1551EA0DB3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5876" y="980288"/>
            <a:ext cx="2876550" cy="2162175"/>
          </a:xfrm>
          <a:prstGeom prst="rect">
            <a:avLst/>
          </a:prstGeom>
        </p:spPr>
      </p:pic>
      <p:pic>
        <p:nvPicPr>
          <p:cNvPr id="18" name="Picture 17" descr="A graph of a speed limit&#10;&#10;Description automatically generated">
            <a:extLst>
              <a:ext uri="{FF2B5EF4-FFF2-40B4-BE49-F238E27FC236}">
                <a16:creationId xmlns:a16="http://schemas.microsoft.com/office/drawing/2014/main" id="{267590D7-E5CE-ABC7-A96D-58A881530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5876" y="2838450"/>
            <a:ext cx="2876550" cy="2162175"/>
          </a:xfrm>
          <a:prstGeom prst="rect">
            <a:avLst/>
          </a:prstGeom>
        </p:spPr>
      </p:pic>
      <p:pic>
        <p:nvPicPr>
          <p:cNvPr id="19" name="Picture 18" descr="A graph of a speed limit&#10;&#10;Description automatically generated">
            <a:extLst>
              <a:ext uri="{FF2B5EF4-FFF2-40B4-BE49-F238E27FC236}">
                <a16:creationId xmlns:a16="http://schemas.microsoft.com/office/drawing/2014/main" id="{0EEB0F0B-17B3-D628-2173-10B46CB5BD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09687" y="4611898"/>
            <a:ext cx="2876550" cy="2162175"/>
          </a:xfrm>
          <a:prstGeom prst="rect">
            <a:avLst/>
          </a:prstGeom>
        </p:spPr>
      </p:pic>
    </p:spTree>
    <p:extLst>
      <p:ext uri="{BB962C8B-B14F-4D97-AF65-F5344CB8AC3E}">
        <p14:creationId xmlns:p14="http://schemas.microsoft.com/office/powerpoint/2010/main" val="16067757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Advanced Cost Functions</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63</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71616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64</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fontScale="92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 visibility matrix, V, raised to a power, k, yields the reachability matrix describing which nodes can be reached in k-steps.  Thus, for a network with n nodes, the union of R</a:t>
            </a:r>
            <a:r>
              <a:rPr lang="en-US" baseline="-25000" dirty="0"/>
              <a:t>1</a:t>
            </a:r>
            <a:r>
              <a:rPr lang="en-US" dirty="0"/>
              <a:t> through R</a:t>
            </a:r>
            <a:r>
              <a:rPr lang="en-US" baseline="-25000" dirty="0"/>
              <a:t>n</a:t>
            </a:r>
            <a:r>
              <a:rPr lang="en-US" dirty="0"/>
              <a:t> gives the total reachability, R.</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𝒌</m:t>
                          </m:r>
                        </m:sub>
                      </m:sSub>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477328"/>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1287264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5E5548-59E4-FFB1-4FBA-22E7B5B7D455}"/>
              </a:ext>
            </a:extLst>
          </p:cNvPr>
          <p:cNvSpPr txBox="1"/>
          <p:nvPr/>
        </p:nvSpPr>
        <p:spPr>
          <a:xfrm>
            <a:off x="547267" y="3732317"/>
            <a:ext cx="4182388" cy="2862322"/>
          </a:xfrm>
          <a:prstGeom prst="rect">
            <a:avLst/>
          </a:prstGeom>
          <a:noFill/>
          <a:ln>
            <a:solidFill>
              <a:schemeClr val="accent1"/>
            </a:solidFill>
          </a:ln>
        </p:spPr>
        <p:txBody>
          <a:bodyPr wrap="square" rtlCol="0">
            <a:spAutoFit/>
          </a:bodyPr>
          <a:lstStyle/>
          <a:p>
            <a:r>
              <a:rPr lang="en-US" dirty="0"/>
              <a:t>Example visibility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B42463E-FB90-EA21-08B8-F6E689CC50FD}"/>
                  </a:ext>
                </a:extLst>
              </p:cNvPr>
              <p:cNvSpPr>
                <a:spLocks noGrp="1"/>
              </p:cNvSpPr>
              <p:nvPr>
                <p:ph type="title"/>
              </p:nvPr>
            </p:nvSpPr>
            <p:spPr>
              <a:xfrm>
                <a:off x="762000" y="2331827"/>
                <a:ext cx="11308519" cy="781877"/>
              </a:xfrm>
            </p:spPr>
            <p: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r>
                        <a:rPr lang="en-US" b="1"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𝒏</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itle 1">
                <a:extLst>
                  <a:ext uri="{FF2B5EF4-FFF2-40B4-BE49-F238E27FC236}">
                    <a16:creationId xmlns:a16="http://schemas.microsoft.com/office/drawing/2014/main" id="{1B42463E-FB90-EA21-08B8-F6E689CC50FD}"/>
                  </a:ext>
                </a:extLst>
              </p:cNvPr>
              <p:cNvSpPr>
                <a:spLocks noGrp="1" noRot="1" noChangeAspect="1" noMove="1" noResize="1" noEditPoints="1" noAdjustHandles="1" noChangeArrowheads="1" noChangeShapeType="1" noTextEdit="1"/>
              </p:cNvSpPr>
              <p:nvPr>
                <p:ph type="title"/>
              </p:nvPr>
            </p:nvSpPr>
            <p:spPr>
              <a:xfrm>
                <a:off x="762000" y="2331827"/>
                <a:ext cx="11308519" cy="781877"/>
              </a:xfrm>
              <a:blipFill>
                <a:blip r:embed="rId2"/>
                <a:stretch>
                  <a:fillRect b="-1250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0A85F4F-0A05-AA7E-9D02-EE869D1F26E1}"/>
              </a:ext>
            </a:extLst>
          </p:cNvPr>
          <p:cNvSpPr>
            <a:spLocks noGrp="1"/>
          </p:cNvSpPr>
          <p:nvPr>
            <p:ph type="sldNum" sz="quarter" idx="12"/>
          </p:nvPr>
        </p:nvSpPr>
        <p:spPr/>
        <p:txBody>
          <a:bodyPr/>
          <a:lstStyle/>
          <a:p>
            <a:fld id="{CB3FC469-CA8B-4EE5-AE73-966FC6A86920}" type="slidenum">
              <a:rPr lang="en-US" smtClean="0"/>
              <a:t>65</a:t>
            </a:fld>
            <a:endParaRPr lang="en-US"/>
          </a:p>
        </p:txBody>
      </p:sp>
      <p:sp>
        <p:nvSpPr>
          <p:cNvPr id="5" name="Title 1">
            <a:extLst>
              <a:ext uri="{FF2B5EF4-FFF2-40B4-BE49-F238E27FC236}">
                <a16:creationId xmlns:a16="http://schemas.microsoft.com/office/drawing/2014/main" id="{E28B03FD-B60B-F28E-3D25-ACAA055EE7C2}"/>
              </a:ext>
            </a:extLst>
          </p:cNvPr>
          <p:cNvSpPr txBox="1">
            <a:spLocks/>
          </p:cNvSpPr>
          <p:nvPr/>
        </p:nvSpPr>
        <p:spPr>
          <a:xfrm>
            <a:off x="643612" y="83927"/>
            <a:ext cx="11376107" cy="87960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Additionally, if a Boolean vector of starts, S, is employed, a Boolean vector of possible finish points, F, is yielded.</a:t>
            </a:r>
          </a:p>
        </p:txBody>
      </p:sp>
      <p:sp>
        <p:nvSpPr>
          <p:cNvPr id="6" name="Title 1">
            <a:extLst>
              <a:ext uri="{FF2B5EF4-FFF2-40B4-BE49-F238E27FC236}">
                <a16:creationId xmlns:a16="http://schemas.microsoft.com/office/drawing/2014/main" id="{3A896141-A006-1285-DFE4-FC6E0A21114E}"/>
              </a:ext>
            </a:extLst>
          </p:cNvPr>
          <p:cNvSpPr txBox="1">
            <a:spLocks/>
          </p:cNvSpPr>
          <p:nvPr/>
        </p:nvSpPr>
        <p:spPr>
          <a:xfrm>
            <a:off x="1751790" y="2654998"/>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EA398242-3BC6-87BB-74B2-C9C8AFD088D8}"/>
                  </a:ext>
                </a:extLst>
              </p:cNvPr>
              <p:cNvSpPr txBox="1">
                <a:spLocks/>
              </p:cNvSpPr>
              <p:nvPr/>
            </p:nvSpPr>
            <p:spPr>
              <a:xfrm>
                <a:off x="711200" y="1647681"/>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𝑭</m:t>
                          </m:r>
                        </m:e>
                        <m:sub>
                          <m:r>
                            <a:rPr lang="en-US" b="1" i="1" smtClean="0">
                              <a:latin typeface="Cambria Math" panose="02040503050406030204" pitchFamily="18" charset="0"/>
                            </a:rPr>
                            <m:t>𝒌</m:t>
                          </m:r>
                        </m:sub>
                      </m:sSub>
                      <m:r>
                        <a:rPr lang="en-US" i="1" smtClean="0">
                          <a:latin typeface="Cambria Math" panose="02040503050406030204" pitchFamily="18" charset="0"/>
                        </a:rPr>
                        <m:t>=</m:t>
                      </m:r>
                      <m:r>
                        <a:rPr lang="en-US" b="1" i="1" smtClean="0">
                          <a:latin typeface="Cambria Math" panose="02040503050406030204" pitchFamily="18" charset="0"/>
                        </a:rPr>
                        <m:t>𝑺</m:t>
                      </m:r>
                      <m:r>
                        <a:rPr lang="en-US" b="1"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b="1" i="1" smtClean="0">
                              <a:latin typeface="Cambria Math" panose="02040503050406030204" pitchFamily="18" charset="0"/>
                              <a:ea typeface="Cambria Math" panose="02040503050406030204" pitchFamily="18" charset="0"/>
                            </a:rPr>
                            <m:t>𝒌</m:t>
                          </m:r>
                        </m:sup>
                      </m:sSup>
                      <m:r>
                        <a:rPr lang="en-US" b="1"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itle 1">
                <a:extLst>
                  <a:ext uri="{FF2B5EF4-FFF2-40B4-BE49-F238E27FC236}">
                    <a16:creationId xmlns:a16="http://schemas.microsoft.com/office/drawing/2014/main" id="{EA398242-3BC6-87BB-74B2-C9C8AFD088D8}"/>
                  </a:ext>
                </a:extLst>
              </p:cNvPr>
              <p:cNvSpPr txBox="1">
                <a:spLocks noRot="1" noChangeAspect="1" noMove="1" noResize="1" noEditPoints="1" noAdjustHandles="1" noChangeArrowheads="1" noChangeShapeType="1" noTextEdit="1"/>
              </p:cNvSpPr>
              <p:nvPr/>
            </p:nvSpPr>
            <p:spPr>
              <a:xfrm>
                <a:off x="711200" y="1647681"/>
                <a:ext cx="11308519" cy="781877"/>
              </a:xfrm>
              <a:prstGeom prst="rect">
                <a:avLst/>
              </a:prstGeom>
              <a:blipFill>
                <a:blip r:embed="rId3"/>
                <a:stretch>
                  <a:fillRect b="-12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667633-11F5-E169-8015-241EB83ACB10}"/>
                  </a:ext>
                </a:extLst>
              </p:cNvPr>
              <p:cNvSpPr txBox="1"/>
              <p:nvPr/>
            </p:nvSpPr>
            <p:spPr>
              <a:xfrm>
                <a:off x="762000" y="5706076"/>
                <a:ext cx="1979581" cy="460126"/>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a:t>
                </a:r>
                <a:r>
                  <a:rPr lang="en-US" baseline="-25000" dirty="0" err="1">
                    <a:latin typeface="Cambria Math" panose="02040503050406030204" pitchFamily="18" charset="0"/>
                    <a:ea typeface="Cambria Math" panose="02040503050406030204" pitchFamily="18" charset="0"/>
                  </a:rPr>
                  <a:t>example</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𝑉</m:t>
                              </m:r>
                              <m:r>
                                <a:rPr lang="en-US" b="0" i="1" baseline="-25000" smtClean="0">
                                  <a:latin typeface="Cambria Math" panose="02040503050406030204" pitchFamily="18" charset="0"/>
                                </a:rPr>
                                <m:t>11</m:t>
                              </m:r>
                            </m:e>
                            <m:e>
                              <m:r>
                                <a:rPr lang="en-US" b="0" i="1" smtClean="0">
                                  <a:latin typeface="Cambria Math" panose="02040503050406030204" pitchFamily="18" charset="0"/>
                                </a:rPr>
                                <m:t>𝑉</m:t>
                              </m:r>
                              <m:r>
                                <a:rPr lang="en-US" b="0" i="1" baseline="-25000" smtClean="0">
                                  <a:latin typeface="Cambria Math" panose="02040503050406030204" pitchFamily="18" charset="0"/>
                                </a:rPr>
                                <m:t>12</m:t>
                              </m:r>
                            </m:e>
                          </m:mr>
                          <m:mr>
                            <m:e>
                              <m:r>
                                <a:rPr lang="en-US" b="0" i="1" smtClean="0">
                                  <a:latin typeface="Cambria Math" panose="02040503050406030204" pitchFamily="18" charset="0"/>
                                </a:rPr>
                                <m:t>𝑉</m:t>
                              </m:r>
                              <m:r>
                                <a:rPr lang="en-US" b="0" i="1" baseline="-25000" smtClean="0">
                                  <a:latin typeface="Cambria Math" panose="02040503050406030204" pitchFamily="18" charset="0"/>
                                </a:rPr>
                                <m:t>21</m:t>
                              </m:r>
                            </m:e>
                            <m:e>
                              <m:r>
                                <a:rPr lang="en-US" b="0" i="1" smtClean="0">
                                  <a:latin typeface="Cambria Math" panose="02040503050406030204" pitchFamily="18" charset="0"/>
                                </a:rPr>
                                <m:t>𝑉</m:t>
                              </m:r>
                              <m:r>
                                <a:rPr lang="en-US" b="0" i="1" baseline="-25000" smtClean="0">
                                  <a:latin typeface="Cambria Math" panose="02040503050406030204" pitchFamily="18" charset="0"/>
                                </a:rPr>
                                <m:t>22</m:t>
                              </m:r>
                            </m:e>
                          </m:mr>
                        </m:m>
                      </m:e>
                    </m:d>
                  </m:oMath>
                </a14:m>
                <a:endParaRPr lang="en-US" dirty="0"/>
              </a:p>
            </p:txBody>
          </p:sp>
        </mc:Choice>
        <mc:Fallback xmlns="">
          <p:sp>
            <p:nvSpPr>
              <p:cNvPr id="4" name="TextBox 3">
                <a:extLst>
                  <a:ext uri="{FF2B5EF4-FFF2-40B4-BE49-F238E27FC236}">
                    <a16:creationId xmlns:a16="http://schemas.microsoft.com/office/drawing/2014/main" id="{2D667633-11F5-E169-8015-241EB83ACB10}"/>
                  </a:ext>
                </a:extLst>
              </p:cNvPr>
              <p:cNvSpPr txBox="1">
                <a:spLocks noRot="1" noChangeAspect="1" noMove="1" noResize="1" noEditPoints="1" noAdjustHandles="1" noChangeArrowheads="1" noChangeShapeType="1" noTextEdit="1"/>
              </p:cNvSpPr>
              <p:nvPr/>
            </p:nvSpPr>
            <p:spPr>
              <a:xfrm>
                <a:off x="762000" y="5706076"/>
                <a:ext cx="1979581" cy="460126"/>
              </a:xfrm>
              <a:prstGeom prst="rect">
                <a:avLst/>
              </a:prstGeom>
              <a:blipFill>
                <a:blip r:embed="rId4"/>
                <a:stretch>
                  <a:fillRect l="-7077" b="-10526"/>
                </a:stretch>
              </a:blipFill>
            </p:spPr>
            <p:txBody>
              <a:bodyPr/>
              <a:lstStyle/>
              <a:p>
                <a:r>
                  <a:rPr lang="en-US">
                    <a:noFill/>
                  </a:rPr>
                  <a:t> </a:t>
                </a:r>
              </a:p>
            </p:txBody>
          </p:sp>
        </mc:Fallback>
      </mc:AlternateContent>
      <p:sp>
        <p:nvSpPr>
          <p:cNvPr id="8" name="Arrow: Left 7">
            <a:extLst>
              <a:ext uri="{FF2B5EF4-FFF2-40B4-BE49-F238E27FC236}">
                <a16:creationId xmlns:a16="http://schemas.microsoft.com/office/drawing/2014/main" id="{25945B48-3A2C-2708-9666-BC73D743B4DA}"/>
              </a:ext>
            </a:extLst>
          </p:cNvPr>
          <p:cNvSpPr/>
          <p:nvPr/>
        </p:nvSpPr>
        <p:spPr>
          <a:xfrm>
            <a:off x="2741581" y="5491585"/>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9" name="Arrow: Down 8">
            <a:extLst>
              <a:ext uri="{FF2B5EF4-FFF2-40B4-BE49-F238E27FC236}">
                <a16:creationId xmlns:a16="http://schemas.microsoft.com/office/drawing/2014/main" id="{F9FCBF6F-9339-6098-E4BD-4B462BA0B254}"/>
              </a:ext>
            </a:extLst>
          </p:cNvPr>
          <p:cNvSpPr/>
          <p:nvPr/>
        </p:nvSpPr>
        <p:spPr>
          <a:xfrm>
            <a:off x="1944414" y="4484387"/>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2</a:t>
            </a:r>
          </a:p>
        </p:txBody>
      </p:sp>
      <p:sp>
        <p:nvSpPr>
          <p:cNvPr id="11" name="TextBox 10">
            <a:extLst>
              <a:ext uri="{FF2B5EF4-FFF2-40B4-BE49-F238E27FC236}">
                <a16:creationId xmlns:a16="http://schemas.microsoft.com/office/drawing/2014/main" id="{8DB982DA-0793-13CF-1B14-B86647BBCF1F}"/>
              </a:ext>
            </a:extLst>
          </p:cNvPr>
          <p:cNvSpPr txBox="1"/>
          <p:nvPr/>
        </p:nvSpPr>
        <p:spPr>
          <a:xfrm>
            <a:off x="6709236" y="3763624"/>
            <a:ext cx="4182388" cy="1754326"/>
          </a:xfrm>
          <a:prstGeom prst="rect">
            <a:avLst/>
          </a:prstGeom>
          <a:noFill/>
          <a:ln>
            <a:solidFill>
              <a:schemeClr val="accent1"/>
            </a:solidFill>
          </a:ln>
        </p:spPr>
        <p:txBody>
          <a:bodyPr wrap="square" rtlCol="0">
            <a:spAutoFit/>
          </a:bodyPr>
          <a:lstStyle/>
          <a:p>
            <a:r>
              <a:rPr lang="en-US" dirty="0"/>
              <a:t>Note:</a:t>
            </a:r>
          </a:p>
          <a:p>
            <a:pPr marL="285750" indent="-285750">
              <a:buFontTx/>
              <a:buChar char="-"/>
            </a:pPr>
            <a:r>
              <a:rPr lang="en-US" dirty="0"/>
              <a:t>The V and R matrices are Boolean</a:t>
            </a:r>
          </a:p>
          <a:p>
            <a:pPr marL="285750" indent="-285750">
              <a:buFontTx/>
              <a:buChar char="-"/>
            </a:pPr>
            <a:r>
              <a:rPr lang="en-US" dirty="0"/>
              <a:t>The F and S vectors are Boolean </a:t>
            </a:r>
          </a:p>
          <a:p>
            <a:pPr marL="285750" indent="-285750">
              <a:buFontTx/>
              <a:buChar char="-"/>
            </a:pPr>
            <a:r>
              <a:rPr lang="en-US" dirty="0"/>
              <a:t>The union operator is the elementwise Boolean union</a:t>
            </a:r>
          </a:p>
          <a:p>
            <a:endParaRPr lang="en-US" dirty="0"/>
          </a:p>
        </p:txBody>
      </p:sp>
    </p:spTree>
    <p:extLst>
      <p:ext uri="{BB962C8B-B14F-4D97-AF65-F5344CB8AC3E}">
        <p14:creationId xmlns:p14="http://schemas.microsoft.com/office/powerpoint/2010/main" val="3084379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Imagine a simple graph where 3 can be reached from 2 which can be reached from 1.</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66</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313893"/>
      </p:ext>
    </p:extLst>
  </p:cSld>
  <p:clrMapOvr>
    <a:masterClrMapping/>
  </p:clrMapOvr>
  <p:extLst>
    <p:ext uri="{6950BFC3-D8DA-4A85-94F7-54DA5524770B}">
      <p188:commentRel xmlns:p188="http://schemas.microsoft.com/office/powerpoint/2018/8/main" xmlns="" r:id="rId2"/>
    </p:ext>
  </p:extLs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If 3 is the goal and 1 is the start, it is clear there is no edge connecting these.</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67</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69D220-C56C-ADD1-7899-5DA81401BF8C}"/>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3" name="TextBox 12">
                <a:extLst>
                  <a:ext uri="{FF2B5EF4-FFF2-40B4-BE49-F238E27FC236}">
                    <a16:creationId xmlns:a16="http://schemas.microsoft.com/office/drawing/2014/main" id="{4D69D220-C56C-ADD1-7899-5DA81401BF8C}"/>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2"/>
                <a:stretch>
                  <a:fillRect l="-9664"/>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2605899" y="4894211"/>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1820556" y="3973692"/>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p:spTree>
    <p:extLst>
      <p:ext uri="{BB962C8B-B14F-4D97-AF65-F5344CB8AC3E}">
        <p14:creationId xmlns:p14="http://schemas.microsoft.com/office/powerpoint/2010/main" val="1093520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lstStyle/>
          <a:p>
            <a:r>
              <a:rPr lang="en-US" dirty="0"/>
              <a:t>Checking the 2</a:t>
            </a:r>
            <a:r>
              <a:rPr lang="en-US" baseline="30000" dirty="0"/>
              <a:t>nd</a:t>
            </a:r>
            <a:r>
              <a:rPr lang="en-US" dirty="0"/>
              <a:t> order reachability shows it is possible to get from 1 to 3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68</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D906D0-868A-DC5F-803C-AB9D039CF3D7}"/>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4" name="TextBox 13">
                <a:extLst>
                  <a:ext uri="{FF2B5EF4-FFF2-40B4-BE49-F238E27FC236}">
                    <a16:creationId xmlns:a16="http://schemas.microsoft.com/office/drawing/2014/main" id="{2FD906D0-868A-DC5F-803C-AB9D039CF3D7}"/>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p:sp>
        <p:nvSpPr>
          <p:cNvPr id="9" name="Arrow: Left 8">
            <a:extLst>
              <a:ext uri="{FF2B5EF4-FFF2-40B4-BE49-F238E27FC236}">
                <a16:creationId xmlns:a16="http://schemas.microsoft.com/office/drawing/2014/main" id="{E60142AF-6108-4ACE-BCB4-560D1153E155}"/>
              </a:ext>
            </a:extLst>
          </p:cNvPr>
          <p:cNvSpPr/>
          <p:nvPr/>
        </p:nvSpPr>
        <p:spPr>
          <a:xfrm>
            <a:off x="5664410" y="4881649"/>
            <a:ext cx="1733560" cy="71268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pt. 1</a:t>
            </a:r>
          </a:p>
        </p:txBody>
      </p:sp>
      <p:sp>
        <p:nvSpPr>
          <p:cNvPr id="12" name="Arrow: Down 11">
            <a:extLst>
              <a:ext uri="{FF2B5EF4-FFF2-40B4-BE49-F238E27FC236}">
                <a16:creationId xmlns:a16="http://schemas.microsoft.com/office/drawing/2014/main" id="{643EE5C5-2BCA-950C-B3D1-D23AE586E430}"/>
              </a:ext>
            </a:extLst>
          </p:cNvPr>
          <p:cNvSpPr/>
          <p:nvPr/>
        </p:nvSpPr>
        <p:spPr>
          <a:xfrm>
            <a:off x="4879067" y="3961130"/>
            <a:ext cx="987972" cy="1075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pt. 3</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F8E23E7-38B6-CF21-B053-9E2F1F899148}"/>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5" name="TextBox 14">
                <a:extLst>
                  <a:ext uri="{FF2B5EF4-FFF2-40B4-BE49-F238E27FC236}">
                    <a16:creationId xmlns:a16="http://schemas.microsoft.com/office/drawing/2014/main" id="{1F8E23E7-38B6-CF21-B053-9E2F1F899148}"/>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1255337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26A0-A80F-0476-FEF8-B10A85B74A1A}"/>
              </a:ext>
            </a:extLst>
          </p:cNvPr>
          <p:cNvSpPr>
            <a:spLocks noGrp="1"/>
          </p:cNvSpPr>
          <p:nvPr>
            <p:ph type="title"/>
          </p:nvPr>
        </p:nvSpPr>
        <p:spPr/>
        <p:txBody>
          <a:bodyPr>
            <a:normAutofit fontScale="90000"/>
          </a:bodyPr>
          <a:lstStyle/>
          <a:p>
            <a:r>
              <a:rPr lang="en-US" dirty="0"/>
              <a:t>Further, checking the absence of 0’s in the first row of the 2</a:t>
            </a:r>
            <a:r>
              <a:rPr lang="en-US" baseline="30000" dirty="0"/>
              <a:t>nd</a:t>
            </a:r>
            <a:r>
              <a:rPr lang="en-US" dirty="0"/>
              <a:t> order reachability shows the whole graph is reachable from node 1 in 2 steps.</a:t>
            </a:r>
          </a:p>
        </p:txBody>
      </p:sp>
      <p:sp>
        <p:nvSpPr>
          <p:cNvPr id="3" name="Slide Number Placeholder 2">
            <a:extLst>
              <a:ext uri="{FF2B5EF4-FFF2-40B4-BE49-F238E27FC236}">
                <a16:creationId xmlns:a16="http://schemas.microsoft.com/office/drawing/2014/main" id="{1B2A2178-B162-25CF-FC08-7DE67CB904F2}"/>
              </a:ext>
            </a:extLst>
          </p:cNvPr>
          <p:cNvSpPr>
            <a:spLocks noGrp="1"/>
          </p:cNvSpPr>
          <p:nvPr>
            <p:ph type="sldNum" sz="quarter" idx="12"/>
          </p:nvPr>
        </p:nvSpPr>
        <p:spPr/>
        <p:txBody>
          <a:bodyPr/>
          <a:lstStyle/>
          <a:p>
            <a:fld id="{CB3FC469-CA8B-4EE5-AE73-966FC6A86920}" type="slidenum">
              <a:rPr lang="en-US" smtClean="0"/>
              <a:t>69</a:t>
            </a:fld>
            <a:endParaRPr lang="en-US"/>
          </a:p>
        </p:txBody>
      </p:sp>
      <p:sp>
        <p:nvSpPr>
          <p:cNvPr id="4" name="Content Placeholder 3">
            <a:extLst>
              <a:ext uri="{FF2B5EF4-FFF2-40B4-BE49-F238E27FC236}">
                <a16:creationId xmlns:a16="http://schemas.microsoft.com/office/drawing/2014/main" id="{764ACF5F-361A-C316-B28D-734CDA51B92F}"/>
              </a:ext>
            </a:extLst>
          </p:cNvPr>
          <p:cNvSpPr>
            <a:spLocks noGrp="1"/>
          </p:cNvSpPr>
          <p:nvPr>
            <p:ph idx="1"/>
          </p:nvPr>
        </p:nvSpPr>
        <p:spPr>
          <a:xfrm>
            <a:off x="643612" y="1095513"/>
            <a:ext cx="11125055" cy="3050945"/>
          </a:xfrm>
        </p:spPr>
        <p:txBody>
          <a:bodyPr/>
          <a:lstStyle/>
          <a:p>
            <a:endParaRPr lang="en-US" dirty="0"/>
          </a:p>
        </p:txBody>
      </p:sp>
      <p:sp>
        <p:nvSpPr>
          <p:cNvPr id="5" name="Oval 4">
            <a:extLst>
              <a:ext uri="{FF2B5EF4-FFF2-40B4-BE49-F238E27FC236}">
                <a16:creationId xmlns:a16="http://schemas.microsoft.com/office/drawing/2014/main" id="{81FD9F25-A51A-CD83-7824-05F6AC88FE9B}"/>
              </a:ext>
            </a:extLst>
          </p:cNvPr>
          <p:cNvSpPr/>
          <p:nvPr/>
        </p:nvSpPr>
        <p:spPr>
          <a:xfrm>
            <a:off x="2857500" y="22717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a:extLst>
              <a:ext uri="{FF2B5EF4-FFF2-40B4-BE49-F238E27FC236}">
                <a16:creationId xmlns:a16="http://schemas.microsoft.com/office/drawing/2014/main" id="{47AE73A7-D4FC-9709-27EA-E7F0ECDAF748}"/>
              </a:ext>
            </a:extLst>
          </p:cNvPr>
          <p:cNvSpPr/>
          <p:nvPr/>
        </p:nvSpPr>
        <p:spPr>
          <a:xfrm>
            <a:off x="5553404" y="109551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3A0A3CFB-C58C-6B43-FA20-1F515F524158}"/>
              </a:ext>
            </a:extLst>
          </p:cNvPr>
          <p:cNvSpPr/>
          <p:nvPr/>
        </p:nvSpPr>
        <p:spPr>
          <a:xfrm>
            <a:off x="8254564" y="2424153"/>
            <a:ext cx="927538" cy="9275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B155B060-2730-28D3-E7AC-F07517FACD97}"/>
              </a:ext>
            </a:extLst>
          </p:cNvPr>
          <p:cNvSpPr/>
          <p:nvPr/>
        </p:nvSpPr>
        <p:spPr>
          <a:xfrm>
            <a:off x="4351283" y="2133600"/>
            <a:ext cx="3415862" cy="1418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B9B6BA-7BAE-2810-4DEF-BEB94671E8C8}"/>
              </a:ext>
            </a:extLst>
          </p:cNvPr>
          <p:cNvCxnSpPr/>
          <p:nvPr/>
        </p:nvCxnSpPr>
        <p:spPr>
          <a:xfrm flipV="1">
            <a:off x="3541986" y="1524000"/>
            <a:ext cx="2011418" cy="74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B8298C-75A6-6C36-856B-B7631A92BAA3}"/>
              </a:ext>
            </a:extLst>
          </p:cNvPr>
          <p:cNvCxnSpPr>
            <a:cxnSpLocks/>
          </p:cNvCxnSpPr>
          <p:nvPr/>
        </p:nvCxnSpPr>
        <p:spPr>
          <a:xfrm>
            <a:off x="6480942" y="1524000"/>
            <a:ext cx="1970836" cy="90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9D2F7A8-F358-2C99-C541-65B6E779816C}"/>
              </a:ext>
            </a:extLst>
          </p:cNvPr>
          <p:cNvSpPr/>
          <p:nvPr/>
        </p:nvSpPr>
        <p:spPr>
          <a:xfrm>
            <a:off x="4515729" y="4979963"/>
            <a:ext cx="1054092" cy="354037"/>
          </a:xfrm>
          <a:prstGeom prst="rect">
            <a:avLst/>
          </a:prstGeom>
          <a:solidFill>
            <a:schemeClr val="accent1">
              <a:alpha val="4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6146E7-23AD-696E-EE69-4A2482CFB405}"/>
                  </a:ext>
                </a:extLst>
              </p:cNvPr>
              <p:cNvSpPr txBox="1"/>
              <p:nvPr/>
            </p:nvSpPr>
            <p:spPr>
              <a:xfrm>
                <a:off x="3603129" y="5092634"/>
                <a:ext cx="1966692"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R</a:t>
                </a:r>
                <a:r>
                  <a:rPr lang="en-US" baseline="-25000" dirty="0">
                    <a:latin typeface="Cambria Math" panose="02040503050406030204" pitchFamily="18" charset="0"/>
                    <a:ea typeface="Cambria Math" panose="02040503050406030204" pitchFamily="18" charset="0"/>
                  </a:rPr>
                  <a:t>2 </a:t>
                </a:r>
                <a:r>
                  <a:rPr lang="en-US" dirty="0">
                    <a:latin typeface="Cambria Math" panose="02040503050406030204" pitchFamily="18" charset="0"/>
                    <a:ea typeface="Cambria Math" panose="02040503050406030204" pitchFamily="18" charset="0"/>
                  </a:rPr>
                  <a:t>=V</a:t>
                </a:r>
                <a:r>
                  <a:rPr lang="en-US" baseline="30000" dirty="0">
                    <a:latin typeface="Cambria Math" panose="02040503050406030204" pitchFamily="18" charset="0"/>
                    <a:ea typeface="Cambria Math" panose="02040503050406030204" pitchFamily="18" charset="0"/>
                  </a:rPr>
                  <a:t>2</a:t>
                </a:r>
                <a:r>
                  <a:rPr lang="en-US" dirty="0">
                    <a:latin typeface="Cambria Math" panose="02040503050406030204" pitchFamily="18" charset="0"/>
                    <a:ea typeface="Cambria Math" panose="02040503050406030204" pitchFamily="18" charset="0"/>
                  </a:rPr>
                  <a:t>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6" name="TextBox 15">
                <a:extLst>
                  <a:ext uri="{FF2B5EF4-FFF2-40B4-BE49-F238E27FC236}">
                    <a16:creationId xmlns:a16="http://schemas.microsoft.com/office/drawing/2014/main" id="{026146E7-23AD-696E-EE69-4A2482CFB405}"/>
                  </a:ext>
                </a:extLst>
              </p:cNvPr>
              <p:cNvSpPr txBox="1">
                <a:spLocks noRot="1" noChangeAspect="1" noMove="1" noResize="1" noEditPoints="1" noAdjustHandles="1" noChangeArrowheads="1" noChangeShapeType="1" noTextEdit="1"/>
              </p:cNvSpPr>
              <p:nvPr/>
            </p:nvSpPr>
            <p:spPr>
              <a:xfrm>
                <a:off x="3603129" y="5092634"/>
                <a:ext cx="1966692" cy="732573"/>
              </a:xfrm>
              <a:prstGeom prst="rect">
                <a:avLst/>
              </a:prstGeom>
              <a:blipFill>
                <a:blip r:embed="rId2"/>
                <a:stretch>
                  <a:fillRect l="-7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8E1216-BFA2-7AD0-D1F0-E0AE417DE467}"/>
                  </a:ext>
                </a:extLst>
              </p:cNvPr>
              <p:cNvSpPr txBox="1"/>
              <p:nvPr/>
            </p:nvSpPr>
            <p:spPr>
              <a:xfrm>
                <a:off x="1056290" y="5092635"/>
                <a:ext cx="1447319" cy="732573"/>
              </a:xfrm>
              <a:prstGeom prst="rect">
                <a:avLst/>
              </a:prstGeom>
              <a:noFill/>
            </p:spPr>
            <p:txBody>
              <a:bodyPr wrap="none" lIns="0" tIns="0" rIns="0" bIns="0" rtlCol="0">
                <a:spAutoFit/>
              </a:bodyPr>
              <a:lstStyle/>
              <a:p>
                <a:r>
                  <a:rPr lang="en-US" dirty="0">
                    <a:latin typeface="Cambria Math" panose="02040503050406030204" pitchFamily="18" charset="0"/>
                    <a:ea typeface="Cambria Math" panose="02040503050406030204" pitchFamily="18" charset="0"/>
                  </a:rPr>
                  <a:t>V =</a:t>
                </a:r>
                <a:r>
                  <a:rPr lang="en-US" dirty="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17" name="TextBox 16">
                <a:extLst>
                  <a:ext uri="{FF2B5EF4-FFF2-40B4-BE49-F238E27FC236}">
                    <a16:creationId xmlns:a16="http://schemas.microsoft.com/office/drawing/2014/main" id="{B68E1216-BFA2-7AD0-D1F0-E0AE417DE467}"/>
                  </a:ext>
                </a:extLst>
              </p:cNvPr>
              <p:cNvSpPr txBox="1">
                <a:spLocks noRot="1" noChangeAspect="1" noMove="1" noResize="1" noEditPoints="1" noAdjustHandles="1" noChangeArrowheads="1" noChangeShapeType="1" noTextEdit="1"/>
              </p:cNvSpPr>
              <p:nvPr/>
            </p:nvSpPr>
            <p:spPr>
              <a:xfrm>
                <a:off x="1056290" y="5092635"/>
                <a:ext cx="1447319" cy="732573"/>
              </a:xfrm>
              <a:prstGeom prst="rect">
                <a:avLst/>
              </a:prstGeom>
              <a:blipFill>
                <a:blip r:embed="rId3"/>
                <a:stretch>
                  <a:fillRect l="-9664"/>
                </a:stretch>
              </a:blipFill>
            </p:spPr>
            <p:txBody>
              <a:bodyPr/>
              <a:lstStyle/>
              <a:p>
                <a:r>
                  <a:rPr lang="en-US">
                    <a:noFill/>
                  </a:rPr>
                  <a:t> </a:t>
                </a:r>
              </a:p>
            </p:txBody>
          </p:sp>
        </mc:Fallback>
      </mc:AlternateContent>
    </p:spTree>
    <p:extLst>
      <p:ext uri="{BB962C8B-B14F-4D97-AF65-F5344CB8AC3E}">
        <p14:creationId xmlns:p14="http://schemas.microsoft.com/office/powerpoint/2010/main" val="7172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Prior work has used path planners such as A* to route around polytopes in a grid-free map.</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7</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9620383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50D7D-B61D-82EC-A006-4150A8E36262}"/>
              </a:ext>
            </a:extLst>
          </p:cNvPr>
          <p:cNvSpPr>
            <a:spLocks noGrp="1"/>
          </p:cNvSpPr>
          <p:nvPr>
            <p:ph type="title"/>
          </p:nvPr>
        </p:nvSpPr>
        <p:spPr>
          <a:xfrm>
            <a:off x="643612" y="83928"/>
            <a:ext cx="11376107" cy="1011586"/>
          </a:xfrm>
        </p:spPr>
        <p:txBody>
          <a:bodyPr>
            <a:normAutofit fontScale="90000"/>
          </a:bodyPr>
          <a:lstStyle/>
          <a:p>
            <a:r>
              <a:rPr lang="en-US" dirty="0"/>
              <a:t>Prior to planning a path, using the reachability matrices the minimum number of steps to complete a mission and whether or not mission completion is necessary can be determined.</a:t>
            </a:r>
          </a:p>
        </p:txBody>
      </p:sp>
      <p:sp>
        <p:nvSpPr>
          <p:cNvPr id="3" name="Slide Number Placeholder 2">
            <a:extLst>
              <a:ext uri="{FF2B5EF4-FFF2-40B4-BE49-F238E27FC236}">
                <a16:creationId xmlns:a16="http://schemas.microsoft.com/office/drawing/2014/main" id="{0571DAB6-1171-77A6-C7DB-39F7EC0BF397}"/>
              </a:ext>
            </a:extLst>
          </p:cNvPr>
          <p:cNvSpPr>
            <a:spLocks noGrp="1"/>
          </p:cNvSpPr>
          <p:nvPr>
            <p:ph type="sldNum" sz="quarter" idx="12"/>
          </p:nvPr>
        </p:nvSpPr>
        <p:spPr/>
        <p:txBody>
          <a:bodyPr/>
          <a:lstStyle/>
          <a:p>
            <a:fld id="{CB3FC469-CA8B-4EE5-AE73-966FC6A86920}" type="slidenum">
              <a:rPr lang="en-US" smtClean="0"/>
              <a:t>70</a:t>
            </a:fld>
            <a:endParaRPr lang="en-US"/>
          </a:p>
        </p:txBody>
      </p:sp>
      <p:sp>
        <p:nvSpPr>
          <p:cNvPr id="4" name="Content Placeholder 3">
            <a:extLst>
              <a:ext uri="{FF2B5EF4-FFF2-40B4-BE49-F238E27FC236}">
                <a16:creationId xmlns:a16="http://schemas.microsoft.com/office/drawing/2014/main" id="{DAA97ACB-8BDD-02D7-9A42-724B62C76333}"/>
              </a:ext>
            </a:extLst>
          </p:cNvPr>
          <p:cNvSpPr>
            <a:spLocks noGrp="1"/>
          </p:cNvSpPr>
          <p:nvPr>
            <p:ph idx="1"/>
          </p:nvPr>
        </p:nvSpPr>
        <p:spPr>
          <a:xfrm>
            <a:off x="7770489" y="1095514"/>
            <a:ext cx="4249230" cy="5081450"/>
          </a:xfrm>
          <a:ln>
            <a:solidFill>
              <a:schemeClr val="accent1"/>
            </a:solidFill>
          </a:ln>
        </p:spPr>
        <p:txBody>
          <a:bodyPr/>
          <a:lstStyle/>
          <a:p>
            <a:pPr marL="0" indent="0">
              <a:buNone/>
            </a:pPr>
            <a:r>
              <a:rPr lang="en-US" dirty="0"/>
              <a:t>Lower speed limit to 0.01 m/s:</a:t>
            </a:r>
          </a:p>
          <a:p>
            <a:pPr marL="0" indent="0">
              <a:buNone/>
            </a:pPr>
            <a:r>
              <a:rPr lang="en-US" dirty="0"/>
              <a:t>n = 58, mission not possible</a:t>
            </a:r>
          </a:p>
          <a:p>
            <a:pPr marL="0" indent="0">
              <a:buNone/>
            </a:pPr>
            <a:r>
              <a:rPr lang="en-US" dirty="0"/>
              <a:t>(goal and start are 2m apart, max arrival time is 21s =&gt; ~0.1 m/s is minimum speed)</a:t>
            </a:r>
          </a:p>
        </p:txBody>
      </p:sp>
      <p:pic>
        <p:nvPicPr>
          <p:cNvPr id="5" name="Picture 4">
            <a:extLst>
              <a:ext uri="{FF2B5EF4-FFF2-40B4-BE49-F238E27FC236}">
                <a16:creationId xmlns:a16="http://schemas.microsoft.com/office/drawing/2014/main" id="{02AD2BB7-2DAC-BB90-3433-0571CE944ACE}"/>
              </a:ext>
            </a:extLst>
          </p:cNvPr>
          <p:cNvPicPr>
            <a:picLocks noChangeAspect="1"/>
          </p:cNvPicPr>
          <p:nvPr/>
        </p:nvPicPr>
        <p:blipFill>
          <a:blip r:embed="rId2"/>
          <a:stretch>
            <a:fillRect/>
          </a:stretch>
        </p:blipFill>
        <p:spPr>
          <a:xfrm>
            <a:off x="1117378" y="3168648"/>
            <a:ext cx="3614862" cy="2717131"/>
          </a:xfrm>
          <a:prstGeom prst="rect">
            <a:avLst/>
          </a:prstGeom>
        </p:spPr>
      </p:pic>
      <p:sp>
        <p:nvSpPr>
          <p:cNvPr id="6" name="Content Placeholder 3">
            <a:extLst>
              <a:ext uri="{FF2B5EF4-FFF2-40B4-BE49-F238E27FC236}">
                <a16:creationId xmlns:a16="http://schemas.microsoft.com/office/drawing/2014/main" id="{72284208-17C2-BF5A-207E-0BC08B6148FC}"/>
              </a:ext>
            </a:extLst>
          </p:cNvPr>
          <p:cNvSpPr txBox="1">
            <a:spLocks/>
          </p:cNvSpPr>
          <p:nvPr/>
        </p:nvSpPr>
        <p:spPr>
          <a:xfrm>
            <a:off x="800194" y="1095514"/>
            <a:ext cx="4249230" cy="5081450"/>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Speed limit 1 m/s</a:t>
            </a:r>
          </a:p>
          <a:p>
            <a:pPr marL="0" indent="0">
              <a:buFont typeface="Arial" panose="020B0604020202020204" pitchFamily="34" charset="0"/>
              <a:buNone/>
            </a:pPr>
            <a:r>
              <a:rPr lang="en-US" dirty="0"/>
              <a:t>n = 58, mission possible in 2 steps (</a:t>
            </a:r>
            <a:r>
              <a:rPr lang="en-US" dirty="0" err="1"/>
              <a:t>k</a:t>
            </a:r>
            <a:r>
              <a:rPr lang="en-US" baseline="-25000" dirty="0" err="1"/>
              <a:t>min</a:t>
            </a:r>
            <a:r>
              <a:rPr lang="en-US" dirty="0"/>
              <a:t>=2)</a:t>
            </a:r>
          </a:p>
        </p:txBody>
      </p:sp>
      <p:pic>
        <p:nvPicPr>
          <p:cNvPr id="9" name="Picture 8">
            <a:extLst>
              <a:ext uri="{FF2B5EF4-FFF2-40B4-BE49-F238E27FC236}">
                <a16:creationId xmlns:a16="http://schemas.microsoft.com/office/drawing/2014/main" id="{4588F5C7-C5E3-9461-0F98-302092233B93}"/>
              </a:ext>
            </a:extLst>
          </p:cNvPr>
          <p:cNvPicPr>
            <a:picLocks noChangeAspect="1"/>
          </p:cNvPicPr>
          <p:nvPr/>
        </p:nvPicPr>
        <p:blipFill>
          <a:blip r:embed="rId3"/>
          <a:stretch>
            <a:fillRect/>
          </a:stretch>
        </p:blipFill>
        <p:spPr>
          <a:xfrm>
            <a:off x="8087673" y="3168648"/>
            <a:ext cx="3614861" cy="2717131"/>
          </a:xfrm>
          <a:prstGeom prst="rect">
            <a:avLst/>
          </a:prstGeom>
        </p:spPr>
      </p:pic>
    </p:spTree>
    <p:extLst>
      <p:ext uri="{BB962C8B-B14F-4D97-AF65-F5344CB8AC3E}">
        <p14:creationId xmlns:p14="http://schemas.microsoft.com/office/powerpoint/2010/main" val="34952057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BDF1-9BF2-0A7A-F510-A38D5E7B735B}"/>
              </a:ext>
            </a:extLst>
          </p:cNvPr>
          <p:cNvSpPr>
            <a:spLocks noGrp="1"/>
          </p:cNvSpPr>
          <p:nvPr>
            <p:ph type="title"/>
          </p:nvPr>
        </p:nvSpPr>
        <p:spPr/>
        <p:txBody>
          <a:bodyPr/>
          <a:lstStyle/>
          <a:p>
            <a:r>
              <a:rPr lang="en-US" dirty="0"/>
              <a:t>Other applications of the reachability graph:</a:t>
            </a:r>
          </a:p>
        </p:txBody>
      </p:sp>
      <p:sp>
        <p:nvSpPr>
          <p:cNvPr id="3" name="Slide Number Placeholder 2">
            <a:extLst>
              <a:ext uri="{FF2B5EF4-FFF2-40B4-BE49-F238E27FC236}">
                <a16:creationId xmlns:a16="http://schemas.microsoft.com/office/drawing/2014/main" id="{0B5A04D8-629C-D8AD-16CB-A302C17CEEF6}"/>
              </a:ext>
            </a:extLst>
          </p:cNvPr>
          <p:cNvSpPr>
            <a:spLocks noGrp="1"/>
          </p:cNvSpPr>
          <p:nvPr>
            <p:ph type="sldNum" sz="quarter" idx="12"/>
          </p:nvPr>
        </p:nvSpPr>
        <p:spPr/>
        <p:txBody>
          <a:bodyPr/>
          <a:lstStyle/>
          <a:p>
            <a:fld id="{CB3FC469-CA8B-4EE5-AE73-966FC6A86920}" type="slidenum">
              <a:rPr lang="en-US" smtClean="0"/>
              <a:t>71</a:t>
            </a:fld>
            <a:endParaRPr lang="en-US"/>
          </a:p>
        </p:txBody>
      </p:sp>
      <p:sp>
        <p:nvSpPr>
          <p:cNvPr id="4" name="Content Placeholder 3">
            <a:extLst>
              <a:ext uri="{FF2B5EF4-FFF2-40B4-BE49-F238E27FC236}">
                <a16:creationId xmlns:a16="http://schemas.microsoft.com/office/drawing/2014/main" id="{7031E2DE-1768-99B6-6C66-FF0DAD91094A}"/>
              </a:ext>
            </a:extLst>
          </p:cNvPr>
          <p:cNvSpPr>
            <a:spLocks noGrp="1"/>
          </p:cNvSpPr>
          <p:nvPr>
            <p:ph idx="1"/>
          </p:nvPr>
        </p:nvSpPr>
        <p:spPr/>
        <p:txBody>
          <a:bodyPr/>
          <a:lstStyle/>
          <a:p>
            <a:r>
              <a:rPr lang="en-US" dirty="0"/>
              <a:t>When the minimum number of steps is found, this could be combined with an expected cost per step (per </a:t>
            </a:r>
            <a:r>
              <a:rPr lang="en-US" dirty="0" err="1"/>
              <a:t>vgraph</a:t>
            </a:r>
            <a:r>
              <a:rPr lang="en-US" dirty="0"/>
              <a:t> edge) to get a rough order of magnitude of estimated path cost</a:t>
            </a:r>
          </a:p>
          <a:p>
            <a:r>
              <a:rPr lang="en-US" dirty="0"/>
              <a:t>The minimum time-value of all reachable goals can be easily found to yield the best possible arrival time.  This can be plotted as a function of speed limit.</a:t>
            </a:r>
          </a:p>
          <a:p>
            <a:r>
              <a:rPr lang="en-US" dirty="0"/>
              <a:t>Time efficiency: a 1000x1000 matrix can be raised to the 1000</a:t>
            </a:r>
            <a:r>
              <a:rPr lang="en-US" baseline="30000" dirty="0"/>
              <a:t>th</a:t>
            </a:r>
            <a:r>
              <a:rPr lang="en-US" dirty="0"/>
              <a:t> power in approximately 0.26.  This means all 1000 possible step counts can be explored in approximately 4.5 minutes.</a:t>
            </a:r>
          </a:p>
          <a:p>
            <a:endParaRPr lang="en-US" dirty="0"/>
          </a:p>
          <a:p>
            <a:endParaRPr lang="en-US" dirty="0"/>
          </a:p>
        </p:txBody>
      </p:sp>
    </p:spTree>
    <p:extLst>
      <p:ext uri="{BB962C8B-B14F-4D97-AF65-F5344CB8AC3E}">
        <p14:creationId xmlns:p14="http://schemas.microsoft.com/office/powerpoint/2010/main" val="523750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7"/>
            <a:ext cx="11376107" cy="895115"/>
          </a:xfrm>
        </p:spPr>
        <p:txBody>
          <a:bodyPr>
            <a:normAutofit fontScale="90000"/>
          </a:bodyPr>
          <a:lstStyle/>
          <a:p>
            <a:r>
              <a:rPr lang="en-US" dirty="0"/>
              <a:t>How would allowing for an “or” trajectory be accommodated by </a:t>
            </a:r>
            <a:r>
              <a:rPr lang="en-US" dirty="0" err="1"/>
              <a:t>timespace</a:t>
            </a:r>
            <a:r>
              <a:rPr lang="en-US" dirty="0"/>
              <a:t>?  I.e. if an obstacle has two possible future states but cannot arrive at both, how does the planner react?</a:t>
            </a:r>
          </a:p>
        </p:txBody>
      </p:sp>
      <p:sp>
        <p:nvSpPr>
          <p:cNvPr id="3" name="Slide Number Placeholder 2"/>
          <p:cNvSpPr>
            <a:spLocks noGrp="1"/>
          </p:cNvSpPr>
          <p:nvPr>
            <p:ph type="sldNum" sz="quarter" idx="12"/>
          </p:nvPr>
        </p:nvSpPr>
        <p:spPr/>
        <p:txBody>
          <a:bodyPr/>
          <a:lstStyle/>
          <a:p>
            <a:fld id="{CB3FC469-CA8B-4EE5-AE73-966FC6A86920}" type="slidenum">
              <a:rPr lang="en-US" smtClean="0"/>
              <a:t>72</a:t>
            </a:fld>
            <a:endParaRPr lang="en-US"/>
          </a:p>
        </p:txBody>
      </p:sp>
      <p:sp>
        <p:nvSpPr>
          <p:cNvPr id="4" name="Content Placeholder 3"/>
          <p:cNvSpPr>
            <a:spLocks noGrp="1"/>
          </p:cNvSpPr>
          <p:nvPr>
            <p:ph idx="1"/>
          </p:nvPr>
        </p:nvSpPr>
        <p:spPr/>
        <p:txBody>
          <a:bodyPr/>
          <a:lstStyle/>
          <a:p>
            <a:endParaRPr lang="en-US"/>
          </a:p>
        </p:txBody>
      </p:sp>
      <p:cxnSp>
        <p:nvCxnSpPr>
          <p:cNvPr id="5" name="Straight Connector 4">
            <a:extLst>
              <a:ext uri="{FF2B5EF4-FFF2-40B4-BE49-F238E27FC236}">
                <a16:creationId xmlns:a16="http://schemas.microsoft.com/office/drawing/2014/main" id="{591218B3-8057-4FDA-B8FB-955F0DDCD7EC}"/>
              </a:ext>
            </a:extLst>
          </p:cNvPr>
          <p:cNvCxnSpPr>
            <a:cxnSpLocks/>
            <a:stCxn id="7" idx="0"/>
            <a:endCxn id="8" idx="0"/>
          </p:cNvCxnSpPr>
          <p:nvPr/>
        </p:nvCxnSpPr>
        <p:spPr>
          <a:xfrm flipV="1">
            <a:off x="6317820" y="35834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27C336-47A3-64A0-301D-899E231888C6}"/>
              </a:ext>
            </a:extLst>
          </p:cNvPr>
          <p:cNvCxnSpPr>
            <a:cxnSpLocks/>
            <a:stCxn id="7" idx="5"/>
            <a:endCxn id="8" idx="5"/>
          </p:cNvCxnSpPr>
          <p:nvPr/>
        </p:nvCxnSpPr>
        <p:spPr>
          <a:xfrm flipV="1">
            <a:off x="7229526"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D5CDD33A-E1D6-268D-70CE-36F908826AE6}"/>
              </a:ext>
            </a:extLst>
          </p:cNvPr>
          <p:cNvSpPr/>
          <p:nvPr/>
        </p:nvSpPr>
        <p:spPr>
          <a:xfrm>
            <a:off x="5406112" y="4460188"/>
            <a:ext cx="1823416" cy="398393"/>
          </a:xfrm>
          <a:prstGeom prst="pentagon">
            <a:avLst/>
          </a:prstGeom>
          <a:solidFill>
            <a:schemeClr val="accent6">
              <a:lumMod val="60000"/>
              <a:lumOff val="40000"/>
              <a:alpha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08456DAB-E56C-0F4D-9729-3F9B67F56DA0}"/>
              </a:ext>
            </a:extLst>
          </p:cNvPr>
          <p:cNvSpPr/>
          <p:nvPr/>
        </p:nvSpPr>
        <p:spPr>
          <a:xfrm>
            <a:off x="6245789" y="35834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88802EC-7F5D-7CAA-2D6B-A568DAC42A51}"/>
              </a:ext>
            </a:extLst>
          </p:cNvPr>
          <p:cNvCxnSpPr>
            <a:cxnSpLocks/>
            <a:stCxn id="7" idx="1"/>
            <a:endCxn id="8" idx="1"/>
          </p:cNvCxnSpPr>
          <p:nvPr/>
        </p:nvCxnSpPr>
        <p:spPr>
          <a:xfrm flipV="1">
            <a:off x="5406114" y="37356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702F73-6AEF-C541-DF78-03349B24E9B6}"/>
              </a:ext>
            </a:extLst>
          </p:cNvPr>
          <p:cNvCxnSpPr>
            <a:cxnSpLocks/>
            <a:stCxn id="7" idx="2"/>
            <a:endCxn id="8" idx="2"/>
          </p:cNvCxnSpPr>
          <p:nvPr/>
        </p:nvCxnSpPr>
        <p:spPr>
          <a:xfrm flipV="1">
            <a:off x="575435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D04ABD-72F6-7AA1-0167-C489B8921E6F}"/>
              </a:ext>
            </a:extLst>
          </p:cNvPr>
          <p:cNvCxnSpPr>
            <a:cxnSpLocks/>
            <a:stCxn id="7" idx="4"/>
            <a:endCxn id="8" idx="4"/>
          </p:cNvCxnSpPr>
          <p:nvPr/>
        </p:nvCxnSpPr>
        <p:spPr>
          <a:xfrm flipV="1">
            <a:off x="6881285" y="39818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27B54A0-9B7F-AB31-AB6A-66502F80C4E2}"/>
              </a:ext>
            </a:extLst>
          </p:cNvPr>
          <p:cNvCxnSpPr>
            <a:cxnSpLocks/>
            <a:stCxn id="7" idx="0"/>
            <a:endCxn id="14" idx="0"/>
          </p:cNvCxnSpPr>
          <p:nvPr/>
        </p:nvCxnSpPr>
        <p:spPr>
          <a:xfrm flipH="1" flipV="1">
            <a:off x="5184292" y="3021982"/>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362E2D-F88C-0992-B466-E0869BE97EA7}"/>
              </a:ext>
            </a:extLst>
          </p:cNvPr>
          <p:cNvCxnSpPr>
            <a:cxnSpLocks/>
            <a:stCxn id="7" idx="5"/>
            <a:endCxn id="14" idx="5"/>
          </p:cNvCxnSpPr>
          <p:nvPr/>
        </p:nvCxnSpPr>
        <p:spPr>
          <a:xfrm flipH="1" flipV="1">
            <a:off x="6095998"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4272584" y="3021982"/>
            <a:ext cx="1823416" cy="398393"/>
          </a:xfrm>
          <a:prstGeom prst="pentagon">
            <a:avLst/>
          </a:prstGeom>
          <a:solidFill>
            <a:schemeClr val="bg1">
              <a:lumMod val="65000"/>
              <a:alpha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8521C1F-9211-6035-3FF3-666AE0B815BD}"/>
              </a:ext>
            </a:extLst>
          </p:cNvPr>
          <p:cNvCxnSpPr>
            <a:cxnSpLocks/>
            <a:stCxn id="7" idx="1"/>
            <a:endCxn id="14" idx="1"/>
          </p:cNvCxnSpPr>
          <p:nvPr/>
        </p:nvCxnSpPr>
        <p:spPr>
          <a:xfrm flipH="1" flipV="1">
            <a:off x="4272586" y="317415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60058E-3927-5955-F5DF-758DAF8A5BD5}"/>
              </a:ext>
            </a:extLst>
          </p:cNvPr>
          <p:cNvCxnSpPr>
            <a:cxnSpLocks/>
            <a:stCxn id="7" idx="2"/>
            <a:endCxn id="14" idx="2"/>
          </p:cNvCxnSpPr>
          <p:nvPr/>
        </p:nvCxnSpPr>
        <p:spPr>
          <a:xfrm flipH="1" flipV="1">
            <a:off x="462082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B1B056-FDE5-C07F-CC90-B9A6AB20CBF6}"/>
              </a:ext>
            </a:extLst>
          </p:cNvPr>
          <p:cNvCxnSpPr>
            <a:cxnSpLocks/>
            <a:stCxn id="7" idx="4"/>
            <a:endCxn id="14" idx="4"/>
          </p:cNvCxnSpPr>
          <p:nvPr/>
        </p:nvCxnSpPr>
        <p:spPr>
          <a:xfrm flipH="1" flipV="1">
            <a:off x="5747757" y="3420374"/>
            <a:ext cx="1133528" cy="1438206"/>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674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mutually exclusive polytope trajectory could lead to completely different paths from start to goal.</a:t>
            </a:r>
          </a:p>
        </p:txBody>
      </p:sp>
      <p:sp>
        <p:nvSpPr>
          <p:cNvPr id="3" name="Slide Number Placeholder 2"/>
          <p:cNvSpPr>
            <a:spLocks noGrp="1"/>
          </p:cNvSpPr>
          <p:nvPr>
            <p:ph type="sldNum" sz="quarter" idx="12"/>
          </p:nvPr>
        </p:nvSpPr>
        <p:spPr/>
        <p:txBody>
          <a:bodyPr/>
          <a:lstStyle/>
          <a:p>
            <a:fld id="{CB3FC469-CA8B-4EE5-AE73-966FC6A86920}" type="slidenum">
              <a:rPr lang="en-US" smtClean="0"/>
              <a:t>73</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5095937" y="4771779"/>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5095937" y="3122113"/>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spTree>
    <p:extLst>
      <p:ext uri="{BB962C8B-B14F-4D97-AF65-F5344CB8AC3E}">
        <p14:creationId xmlns:p14="http://schemas.microsoft.com/office/powerpoint/2010/main" val="1417699970"/>
      </p:ext>
    </p:extLst>
  </p:cSld>
  <p:clrMapOvr>
    <a:masterClrMapping/>
  </p:clrMapOvr>
  <p:extLst>
    <p:ext uri="{6950BFC3-D8DA-4A85-94F7-54DA5524770B}">
      <p188:commentRel xmlns:p188="http://schemas.microsoft.com/office/powerpoint/2018/8/main" xmlns="" r:id="rId2"/>
    </p:ext>
  </p:extLs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problem with this is if the planner is simply run twice, once for each case, and two paths are provided to the path follower, the paths may diverge before the case is known.</a:t>
            </a:r>
          </a:p>
        </p:txBody>
      </p:sp>
      <p:sp>
        <p:nvSpPr>
          <p:cNvPr id="3" name="Slide Number Placeholder 2"/>
          <p:cNvSpPr>
            <a:spLocks noGrp="1"/>
          </p:cNvSpPr>
          <p:nvPr>
            <p:ph type="sldNum" sz="quarter" idx="12"/>
          </p:nvPr>
        </p:nvSpPr>
        <p:spPr/>
        <p:txBody>
          <a:bodyPr/>
          <a:lstStyle/>
          <a:p>
            <a:fld id="{CB3FC469-CA8B-4EE5-AE73-966FC6A86920}" type="slidenum">
              <a:rPr lang="en-US" smtClean="0"/>
              <a:t>74</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8085356" y="2552270"/>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10287250" y="2568724"/>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9442656" y="3405856"/>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8927423" y="2568724"/>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8078350" y="4201936"/>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8562596" y="1403777"/>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8723816" y="5784040"/>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57" name="Straight Arrow Connector 156">
            <a:extLst>
              <a:ext uri="{FF2B5EF4-FFF2-40B4-BE49-F238E27FC236}">
                <a16:creationId xmlns:a16="http://schemas.microsoft.com/office/drawing/2014/main" id="{13128040-45C6-1A3C-C0C9-A188BE43109E}"/>
              </a:ext>
            </a:extLst>
          </p:cNvPr>
          <p:cNvCxnSpPr>
            <a:cxnSpLocks/>
            <a:stCxn id="147" idx="0"/>
            <a:endCxn id="145" idx="1"/>
          </p:cNvCxnSpPr>
          <p:nvPr/>
        </p:nvCxnSpPr>
        <p:spPr>
          <a:xfrm flipH="1" flipV="1">
            <a:off x="8078352" y="4536816"/>
            <a:ext cx="743266" cy="134502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1"/>
            <a:endCxn id="145" idx="1"/>
          </p:cNvCxnSpPr>
          <p:nvPr/>
        </p:nvCxnSpPr>
        <p:spPr>
          <a:xfrm flipH="1">
            <a:off x="8078352" y="2887150"/>
            <a:ext cx="7006" cy="1649666"/>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8085358" y="1680982"/>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46" name="Pentagon 45">
            <a:extLst>
              <a:ext uri="{FF2B5EF4-FFF2-40B4-BE49-F238E27FC236}">
                <a16:creationId xmlns:a16="http://schemas.microsoft.com/office/drawing/2014/main" id="{5A96415C-3DFB-889D-B427-943358B7343E}"/>
              </a:ext>
            </a:extLst>
          </p:cNvPr>
          <p:cNvSpPr/>
          <p:nvPr/>
        </p:nvSpPr>
        <p:spPr>
          <a:xfrm>
            <a:off x="2669667" y="2579291"/>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49" name="Pentagon 48">
            <a:extLst>
              <a:ext uri="{FF2B5EF4-FFF2-40B4-BE49-F238E27FC236}">
                <a16:creationId xmlns:a16="http://schemas.microsoft.com/office/drawing/2014/main" id="{B076A089-409C-2BB7-A32A-06A990E426A3}"/>
              </a:ext>
            </a:extLst>
          </p:cNvPr>
          <p:cNvSpPr/>
          <p:nvPr/>
        </p:nvSpPr>
        <p:spPr>
          <a:xfrm>
            <a:off x="680311" y="2595745"/>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51" name="Straight Connector 50">
            <a:extLst>
              <a:ext uri="{FF2B5EF4-FFF2-40B4-BE49-F238E27FC236}">
                <a16:creationId xmlns:a16="http://schemas.microsoft.com/office/drawing/2014/main" id="{69EE1ACB-FE07-CD63-784C-DBD0C8A5E268}"/>
              </a:ext>
            </a:extLst>
          </p:cNvPr>
          <p:cNvCxnSpPr>
            <a:cxnSpLocks/>
            <a:stCxn id="49" idx="0"/>
            <a:endCxn id="46" idx="0"/>
          </p:cNvCxnSpPr>
          <p:nvPr/>
        </p:nvCxnSpPr>
        <p:spPr>
          <a:xfrm flipV="1">
            <a:off x="1517020" y="2579291"/>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F7D5899-507B-3FF1-3463-9F75987324E0}"/>
              </a:ext>
            </a:extLst>
          </p:cNvPr>
          <p:cNvCxnSpPr>
            <a:cxnSpLocks/>
            <a:stCxn id="49" idx="2"/>
          </p:cNvCxnSpPr>
          <p:nvPr/>
        </p:nvCxnSpPr>
        <p:spPr>
          <a:xfrm>
            <a:off x="999906" y="3456014"/>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3" name="Pentagon 6">
            <a:extLst>
              <a:ext uri="{FF2B5EF4-FFF2-40B4-BE49-F238E27FC236}">
                <a16:creationId xmlns:a16="http://schemas.microsoft.com/office/drawing/2014/main" id="{C3177A7C-7B99-87E2-A53A-DC531D2D6E51}"/>
              </a:ext>
            </a:extLst>
          </p:cNvPr>
          <p:cNvSpPr/>
          <p:nvPr/>
        </p:nvSpPr>
        <p:spPr>
          <a:xfrm>
            <a:off x="2662661" y="4228957"/>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54" name="Multiplication Sign 28">
            <a:extLst>
              <a:ext uri="{FF2B5EF4-FFF2-40B4-BE49-F238E27FC236}">
                <a16:creationId xmlns:a16="http://schemas.microsoft.com/office/drawing/2014/main" id="{DAA8E25A-2A73-4D9A-B22D-0D6BD48B4E6F}"/>
              </a:ext>
            </a:extLst>
          </p:cNvPr>
          <p:cNvSpPr/>
          <p:nvPr/>
        </p:nvSpPr>
        <p:spPr>
          <a:xfrm>
            <a:off x="3146907" y="1430798"/>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ultiplication Sign 41">
            <a:extLst>
              <a:ext uri="{FF2B5EF4-FFF2-40B4-BE49-F238E27FC236}">
                <a16:creationId xmlns:a16="http://schemas.microsoft.com/office/drawing/2014/main" id="{2BEE79E1-2538-8660-CEF7-5CE8E5799AF7}"/>
              </a:ext>
            </a:extLst>
          </p:cNvPr>
          <p:cNvSpPr/>
          <p:nvPr/>
        </p:nvSpPr>
        <p:spPr>
          <a:xfrm>
            <a:off x="3308127" y="581106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56" name="Straight Arrow Connector 55">
            <a:extLst>
              <a:ext uri="{FF2B5EF4-FFF2-40B4-BE49-F238E27FC236}">
                <a16:creationId xmlns:a16="http://schemas.microsoft.com/office/drawing/2014/main" id="{EE9B1E4C-ACC6-A23A-2DB6-17C6C94F4607}"/>
              </a:ext>
            </a:extLst>
          </p:cNvPr>
          <p:cNvCxnSpPr>
            <a:cxnSpLocks/>
            <a:stCxn id="55" idx="1"/>
          </p:cNvCxnSpPr>
          <p:nvPr/>
        </p:nvCxnSpPr>
        <p:spPr>
          <a:xfrm flipV="1">
            <a:off x="3617538" y="4588597"/>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B13B0F-C597-E38E-6E77-735BEF666B19}"/>
              </a:ext>
            </a:extLst>
          </p:cNvPr>
          <p:cNvCxnSpPr>
            <a:cxnSpLocks/>
            <a:stCxn id="54" idx="2"/>
            <a:endCxn id="46" idx="5"/>
          </p:cNvCxnSpPr>
          <p:nvPr/>
        </p:nvCxnSpPr>
        <p:spPr>
          <a:xfrm>
            <a:off x="3424112" y="1708003"/>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925C0E2-507C-28CF-3F8E-98B6BF895198}"/>
              </a:ext>
            </a:extLst>
          </p:cNvPr>
          <p:cNvCxnSpPr>
            <a:cxnSpLocks/>
            <a:stCxn id="53" idx="5"/>
            <a:endCxn id="46" idx="5"/>
          </p:cNvCxnSpPr>
          <p:nvPr/>
        </p:nvCxnSpPr>
        <p:spPr>
          <a:xfrm flipV="1">
            <a:off x="4346794" y="2914171"/>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26CC847-FB02-AC28-C069-7C5D86731A54}"/>
              </a:ext>
            </a:extLst>
          </p:cNvPr>
          <p:cNvSpPr txBox="1"/>
          <p:nvPr/>
        </p:nvSpPr>
        <p:spPr>
          <a:xfrm>
            <a:off x="4948491" y="4667322"/>
            <a:ext cx="2361417" cy="1754326"/>
          </a:xfrm>
          <a:prstGeom prst="rect">
            <a:avLst/>
          </a:prstGeom>
          <a:noFill/>
          <a:ln>
            <a:solidFill>
              <a:schemeClr val="accent1">
                <a:lumMod val="75000"/>
              </a:schemeClr>
            </a:solidFill>
          </a:ln>
        </p:spPr>
        <p:txBody>
          <a:bodyPr wrap="square" rtlCol="0">
            <a:spAutoFit/>
          </a:bodyPr>
          <a:lstStyle/>
          <a:p>
            <a:r>
              <a:rPr lang="en-US" b="1" dirty="0"/>
              <a:t>These paths diverge right at the start so cannot both be followed until such as time as the state of obs. B is known.</a:t>
            </a:r>
          </a:p>
        </p:txBody>
      </p:sp>
    </p:spTree>
    <p:extLst>
      <p:ext uri="{BB962C8B-B14F-4D97-AF65-F5344CB8AC3E}">
        <p14:creationId xmlns:p14="http://schemas.microsoft.com/office/powerpoint/2010/main" val="812452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Thus, it may be advantageous to prioritize keeping paths as similar as possible, as long as possible.</a:t>
            </a:r>
          </a:p>
        </p:txBody>
      </p:sp>
      <p:sp>
        <p:nvSpPr>
          <p:cNvPr id="3" name="Slide Number Placeholder 2"/>
          <p:cNvSpPr>
            <a:spLocks noGrp="1"/>
          </p:cNvSpPr>
          <p:nvPr>
            <p:ph type="sldNum" sz="quarter" idx="12"/>
          </p:nvPr>
        </p:nvSpPr>
        <p:spPr/>
        <p:txBody>
          <a:bodyPr/>
          <a:lstStyle/>
          <a:p>
            <a:fld id="{CB3FC469-CA8B-4EE5-AE73-966FC6A86920}" type="slidenum">
              <a:rPr lang="en-US" smtClean="0"/>
              <a:t>75</a:t>
            </a:fld>
            <a:endParaRPr lang="en-US"/>
          </a:p>
        </p:txBody>
      </p:sp>
      <p:sp>
        <p:nvSpPr>
          <p:cNvPr id="7" name="Pentagon 6">
            <a:extLst>
              <a:ext uri="{FF2B5EF4-FFF2-40B4-BE49-F238E27FC236}">
                <a16:creationId xmlns:a16="http://schemas.microsoft.com/office/drawing/2014/main" id="{D5CDD33A-E1D6-268D-70CE-36F908826AE6}"/>
              </a:ext>
            </a:extLst>
          </p:cNvPr>
          <p:cNvSpPr/>
          <p:nvPr/>
        </p:nvSpPr>
        <p:spPr>
          <a:xfrm>
            <a:off x="5102941" y="2787233"/>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a:t>
            </a:r>
          </a:p>
        </p:txBody>
      </p:sp>
      <p:sp>
        <p:nvSpPr>
          <p:cNvPr id="8" name="Pentagon 7">
            <a:extLst>
              <a:ext uri="{FF2B5EF4-FFF2-40B4-BE49-F238E27FC236}">
                <a16:creationId xmlns:a16="http://schemas.microsoft.com/office/drawing/2014/main" id="{08456DAB-E56C-0F4D-9729-3F9B67F56DA0}"/>
              </a:ext>
            </a:extLst>
          </p:cNvPr>
          <p:cNvSpPr/>
          <p:nvPr/>
        </p:nvSpPr>
        <p:spPr>
          <a:xfrm>
            <a:off x="7304835" y="2803687"/>
            <a:ext cx="1660720" cy="864155"/>
          </a:xfrm>
          <a:prstGeom prst="pentagon">
            <a:avLst/>
          </a:prstGeom>
          <a:solidFill>
            <a:schemeClr val="accent4">
              <a:lumMod val="20000"/>
              <a:lumOff val="80000"/>
            </a:schemeClr>
          </a:solidFill>
          <a:ln w="38100">
            <a:solidFill>
              <a:schemeClr val="accent4">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2</a:t>
            </a:r>
          </a:p>
        </p:txBody>
      </p:sp>
      <p:cxnSp>
        <p:nvCxnSpPr>
          <p:cNvPr id="10" name="Straight Connector 9">
            <a:extLst>
              <a:ext uri="{FF2B5EF4-FFF2-40B4-BE49-F238E27FC236}">
                <a16:creationId xmlns:a16="http://schemas.microsoft.com/office/drawing/2014/main" id="{A1702F73-6AEF-C541-DF78-03349B24E9B6}"/>
              </a:ext>
            </a:extLst>
          </p:cNvPr>
          <p:cNvCxnSpPr>
            <a:cxnSpLocks/>
            <a:endCxn id="8" idx="4"/>
          </p:cNvCxnSpPr>
          <p:nvPr/>
        </p:nvCxnSpPr>
        <p:spPr>
          <a:xfrm>
            <a:off x="6460241" y="3640819"/>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Pentagon 13">
            <a:extLst>
              <a:ext uri="{FF2B5EF4-FFF2-40B4-BE49-F238E27FC236}">
                <a16:creationId xmlns:a16="http://schemas.microsoft.com/office/drawing/2014/main" id="{A915372D-F317-C40D-8D3F-705529873C2C}"/>
              </a:ext>
            </a:extLst>
          </p:cNvPr>
          <p:cNvSpPr/>
          <p:nvPr/>
        </p:nvSpPr>
        <p:spPr>
          <a:xfrm>
            <a:off x="3113585" y="2803687"/>
            <a:ext cx="1673417" cy="860271"/>
          </a:xfrm>
          <a:prstGeom prst="pentagon">
            <a:avLst/>
          </a:prstGeom>
          <a:solidFill>
            <a:schemeClr val="accent6">
              <a:lumMod val="40000"/>
              <a:lumOff val="60000"/>
            </a:schemeClr>
          </a:solidFill>
          <a:ln w="38100">
            <a:solidFill>
              <a:schemeClr val="accent6">
                <a:lumMod val="75000"/>
              </a:schemeClr>
            </a:solidFill>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a:t>Obs</a:t>
            </a:r>
            <a:r>
              <a:rPr lang="en-US" dirty="0"/>
              <a:t> B. state 1</a:t>
            </a:r>
          </a:p>
        </p:txBody>
      </p:sp>
      <p:cxnSp>
        <p:nvCxnSpPr>
          <p:cNvPr id="139" name="Straight Connector 138">
            <a:extLst>
              <a:ext uri="{FF2B5EF4-FFF2-40B4-BE49-F238E27FC236}">
                <a16:creationId xmlns:a16="http://schemas.microsoft.com/office/drawing/2014/main" id="{A1702F73-6AEF-C541-DF78-03349B24E9B6}"/>
              </a:ext>
            </a:extLst>
          </p:cNvPr>
          <p:cNvCxnSpPr>
            <a:cxnSpLocks/>
          </p:cNvCxnSpPr>
          <p:nvPr/>
        </p:nvCxnSpPr>
        <p:spPr>
          <a:xfrm>
            <a:off x="5945008" y="2803687"/>
            <a:ext cx="2188144" cy="27021"/>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702F73-6AEF-C541-DF78-03349B24E9B6}"/>
              </a:ext>
            </a:extLst>
          </p:cNvPr>
          <p:cNvCxnSpPr>
            <a:cxnSpLocks/>
            <a:stCxn id="14" idx="0"/>
            <a:endCxn id="7" idx="0"/>
          </p:cNvCxnSpPr>
          <p:nvPr/>
        </p:nvCxnSpPr>
        <p:spPr>
          <a:xfrm flipV="1">
            <a:off x="3950294" y="2787233"/>
            <a:ext cx="1994715" cy="16454"/>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1702F73-6AEF-C541-DF78-03349B24E9B6}"/>
              </a:ext>
            </a:extLst>
          </p:cNvPr>
          <p:cNvCxnSpPr>
            <a:cxnSpLocks/>
            <a:stCxn id="14" idx="2"/>
          </p:cNvCxnSpPr>
          <p:nvPr/>
        </p:nvCxnSpPr>
        <p:spPr>
          <a:xfrm>
            <a:off x="3433180" y="3663956"/>
            <a:ext cx="1985803" cy="16456"/>
          </a:xfrm>
          <a:prstGeom prst="line">
            <a:avLst/>
          </a:prstGeom>
          <a:ln w="19050">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5" name="Pentagon 6">
            <a:extLst>
              <a:ext uri="{FF2B5EF4-FFF2-40B4-BE49-F238E27FC236}">
                <a16:creationId xmlns:a16="http://schemas.microsoft.com/office/drawing/2014/main" id="{D5CDD33A-E1D6-268D-70CE-36F908826AE6}"/>
              </a:ext>
            </a:extLst>
          </p:cNvPr>
          <p:cNvSpPr/>
          <p:nvPr/>
        </p:nvSpPr>
        <p:spPr>
          <a:xfrm>
            <a:off x="5095935" y="4436899"/>
            <a:ext cx="1684135" cy="876730"/>
          </a:xfrm>
          <a:prstGeom prst="pentagon">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Obs. A</a:t>
            </a:r>
          </a:p>
        </p:txBody>
      </p:sp>
      <p:sp>
        <p:nvSpPr>
          <p:cNvPr id="146" name="Multiplication Sign 28">
            <a:extLst>
              <a:ext uri="{FF2B5EF4-FFF2-40B4-BE49-F238E27FC236}">
                <a16:creationId xmlns:a16="http://schemas.microsoft.com/office/drawing/2014/main" id="{2C1DB722-A40B-3281-1DF0-769C2A37D607}"/>
              </a:ext>
            </a:extLst>
          </p:cNvPr>
          <p:cNvSpPr/>
          <p:nvPr/>
        </p:nvSpPr>
        <p:spPr>
          <a:xfrm>
            <a:off x="5580181" y="1638740"/>
            <a:ext cx="364827" cy="3648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ication Sign 41">
            <a:extLst>
              <a:ext uri="{FF2B5EF4-FFF2-40B4-BE49-F238E27FC236}">
                <a16:creationId xmlns:a16="http://schemas.microsoft.com/office/drawing/2014/main" id="{47CEE5D9-BD7C-204A-C0F0-DAC6425A9314}"/>
              </a:ext>
            </a:extLst>
          </p:cNvPr>
          <p:cNvSpPr/>
          <p:nvPr/>
        </p:nvSpPr>
        <p:spPr>
          <a:xfrm>
            <a:off x="5741401" y="6019003"/>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148" name="Straight Arrow Connector 147">
            <a:extLst>
              <a:ext uri="{FF2B5EF4-FFF2-40B4-BE49-F238E27FC236}">
                <a16:creationId xmlns:a16="http://schemas.microsoft.com/office/drawing/2014/main" id="{13128040-45C6-1A3C-C0C9-A188BE43109E}"/>
              </a:ext>
            </a:extLst>
          </p:cNvPr>
          <p:cNvCxnSpPr>
            <a:cxnSpLocks/>
            <a:stCxn id="147" idx="1"/>
          </p:cNvCxnSpPr>
          <p:nvPr/>
        </p:nvCxnSpPr>
        <p:spPr>
          <a:xfrm flipV="1">
            <a:off x="6050812" y="4796539"/>
            <a:ext cx="729091" cy="13202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A64C68CE-61E3-1800-38F6-7E011FBE3367}"/>
              </a:ext>
            </a:extLst>
          </p:cNvPr>
          <p:cNvCxnSpPr>
            <a:cxnSpLocks/>
            <a:stCxn id="146" idx="2"/>
            <a:endCxn id="7" idx="5"/>
          </p:cNvCxnSpPr>
          <p:nvPr/>
        </p:nvCxnSpPr>
        <p:spPr>
          <a:xfrm>
            <a:off x="5857386" y="1915945"/>
            <a:ext cx="929688" cy="1206168"/>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128040-45C6-1A3C-C0C9-A188BE43109E}"/>
              </a:ext>
            </a:extLst>
          </p:cNvPr>
          <p:cNvCxnSpPr>
            <a:cxnSpLocks/>
            <a:stCxn id="145" idx="5"/>
            <a:endCxn id="7" idx="5"/>
          </p:cNvCxnSpPr>
          <p:nvPr/>
        </p:nvCxnSpPr>
        <p:spPr>
          <a:xfrm flipV="1">
            <a:off x="6780068" y="3122113"/>
            <a:ext cx="7006" cy="1649666"/>
          </a:xfrm>
          <a:prstGeom prst="straightConnector1">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3128040-45C6-1A3C-C0C9-A188BE43109E}"/>
              </a:ext>
            </a:extLst>
          </p:cNvPr>
          <p:cNvCxnSpPr>
            <a:cxnSpLocks/>
            <a:stCxn id="147" idx="1"/>
            <a:endCxn id="145" idx="5"/>
          </p:cNvCxnSpPr>
          <p:nvPr/>
        </p:nvCxnSpPr>
        <p:spPr>
          <a:xfrm flipV="1">
            <a:off x="6050812" y="4771779"/>
            <a:ext cx="729256" cy="1345026"/>
          </a:xfrm>
          <a:prstGeom prst="straightConnector1">
            <a:avLst/>
          </a:prstGeom>
          <a:ln w="38100">
            <a:prstDash val="sysDot"/>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0" name="Straight Arrow Connector 159">
            <a:extLst>
              <a:ext uri="{FF2B5EF4-FFF2-40B4-BE49-F238E27FC236}">
                <a16:creationId xmlns:a16="http://schemas.microsoft.com/office/drawing/2014/main" id="{13128040-45C6-1A3C-C0C9-A188BE43109E}"/>
              </a:ext>
            </a:extLst>
          </p:cNvPr>
          <p:cNvCxnSpPr>
            <a:cxnSpLocks/>
            <a:stCxn id="7" idx="2"/>
            <a:endCxn id="145" idx="5"/>
          </p:cNvCxnSpPr>
          <p:nvPr/>
        </p:nvCxnSpPr>
        <p:spPr>
          <a:xfrm>
            <a:off x="5424583" y="3663961"/>
            <a:ext cx="1355485" cy="110781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63" name="Straight Arrow Connector 162">
            <a:extLst>
              <a:ext uri="{FF2B5EF4-FFF2-40B4-BE49-F238E27FC236}">
                <a16:creationId xmlns:a16="http://schemas.microsoft.com/office/drawing/2014/main" id="{13128040-45C6-1A3C-C0C9-A188BE43109E}"/>
              </a:ext>
            </a:extLst>
          </p:cNvPr>
          <p:cNvCxnSpPr>
            <a:cxnSpLocks/>
            <a:stCxn id="146" idx="3"/>
            <a:endCxn id="7" idx="1"/>
          </p:cNvCxnSpPr>
          <p:nvPr/>
        </p:nvCxnSpPr>
        <p:spPr>
          <a:xfrm flipH="1">
            <a:off x="5102943" y="1915945"/>
            <a:ext cx="564860" cy="120616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70" name="TextBox 169"/>
          <p:cNvSpPr txBox="1"/>
          <p:nvPr/>
        </p:nvSpPr>
        <p:spPr>
          <a:xfrm>
            <a:off x="752168" y="4436899"/>
            <a:ext cx="2361417" cy="1200329"/>
          </a:xfrm>
          <a:prstGeom prst="rect">
            <a:avLst/>
          </a:prstGeom>
          <a:noFill/>
          <a:ln>
            <a:solidFill>
              <a:schemeClr val="accent1">
                <a:lumMod val="75000"/>
              </a:schemeClr>
            </a:solidFill>
          </a:ln>
        </p:spPr>
        <p:txBody>
          <a:bodyPr wrap="square" rtlCol="0">
            <a:spAutoFit/>
          </a:bodyPr>
          <a:lstStyle/>
          <a:p>
            <a:r>
              <a:rPr lang="en-US" b="1" dirty="0">
                <a:solidFill>
                  <a:schemeClr val="accent6">
                    <a:lumMod val="75000"/>
                  </a:schemeClr>
                </a:solidFill>
              </a:rPr>
              <a:t>If state 1 is true, green path is used</a:t>
            </a:r>
          </a:p>
          <a:p>
            <a:r>
              <a:rPr lang="en-US" b="1" dirty="0">
                <a:solidFill>
                  <a:schemeClr val="accent4">
                    <a:lumMod val="75000"/>
                  </a:schemeClr>
                </a:solidFill>
              </a:rPr>
              <a:t>If state 2 is true, yellow path is used</a:t>
            </a:r>
          </a:p>
        </p:txBody>
      </p:sp>
      <p:cxnSp>
        <p:nvCxnSpPr>
          <p:cNvPr id="28" name="Straight Arrow Connector 27">
            <a:extLst>
              <a:ext uri="{FF2B5EF4-FFF2-40B4-BE49-F238E27FC236}">
                <a16:creationId xmlns:a16="http://schemas.microsoft.com/office/drawing/2014/main" id="{13128040-45C6-1A3C-C0C9-A188BE43109E}"/>
              </a:ext>
            </a:extLst>
          </p:cNvPr>
          <p:cNvCxnSpPr>
            <a:cxnSpLocks/>
            <a:stCxn id="7" idx="2"/>
            <a:endCxn id="7" idx="1"/>
          </p:cNvCxnSpPr>
          <p:nvPr/>
        </p:nvCxnSpPr>
        <p:spPr>
          <a:xfrm flipH="1" flipV="1">
            <a:off x="5102943" y="3122113"/>
            <a:ext cx="321640" cy="541848"/>
          </a:xfrm>
          <a:prstGeom prst="straightConnector1">
            <a:avLst/>
          </a:prstGeom>
          <a:ln w="38100">
            <a:headEnd type="non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67749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76</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Tree>
    <p:extLst>
      <p:ext uri="{BB962C8B-B14F-4D97-AF65-F5344CB8AC3E}">
        <p14:creationId xmlns:p14="http://schemas.microsoft.com/office/powerpoint/2010/main" val="1781602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approach to this is reducing the cost of visiting visibility graph nodes with more edges leaving them.</a:t>
            </a:r>
          </a:p>
        </p:txBody>
      </p:sp>
      <p:sp>
        <p:nvSpPr>
          <p:cNvPr id="3" name="Slide Number Placeholder 2"/>
          <p:cNvSpPr>
            <a:spLocks noGrp="1"/>
          </p:cNvSpPr>
          <p:nvPr>
            <p:ph type="sldNum" sz="quarter" idx="12"/>
          </p:nvPr>
        </p:nvSpPr>
        <p:spPr/>
        <p:txBody>
          <a:bodyPr/>
          <a:lstStyle/>
          <a:p>
            <a:fld id="{CB3FC469-CA8B-4EE5-AE73-966FC6A86920}" type="slidenum">
              <a:rPr lang="en-US" smtClean="0"/>
              <a:t>77</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861" y="4280641"/>
            <a:ext cx="2876550" cy="2162175"/>
          </a:xfrm>
        </p:spPr>
      </p:pic>
      <p:pic>
        <p:nvPicPr>
          <p:cNvPr id="6" name="Picture 5"/>
          <p:cNvPicPr>
            <a:picLocks noChangeAspect="1"/>
          </p:cNvPicPr>
          <p:nvPr/>
        </p:nvPicPr>
        <p:blipFill>
          <a:blip r:embed="rId3"/>
          <a:stretch>
            <a:fillRect/>
          </a:stretch>
        </p:blipFill>
        <p:spPr>
          <a:xfrm>
            <a:off x="791249" y="1095511"/>
            <a:ext cx="3171825" cy="2809875"/>
          </a:xfrm>
          <a:prstGeom prst="rect">
            <a:avLst/>
          </a:prstGeom>
        </p:spPr>
      </p:pic>
      <p:pic>
        <p:nvPicPr>
          <p:cNvPr id="9" name="Picture 8"/>
          <p:cNvPicPr>
            <a:picLocks noChangeAspect="1"/>
          </p:cNvPicPr>
          <p:nvPr/>
        </p:nvPicPr>
        <p:blipFill>
          <a:blip r:embed="rId4"/>
          <a:stretch>
            <a:fillRect/>
          </a:stretch>
        </p:blipFill>
        <p:spPr>
          <a:xfrm>
            <a:off x="7705416" y="1202058"/>
            <a:ext cx="3648384" cy="274232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33" y="4280641"/>
            <a:ext cx="2876550" cy="2162175"/>
          </a:xfrm>
          <a:prstGeom prst="rect">
            <a:avLst/>
          </a:prstGeom>
        </p:spPr>
      </p:pic>
      <p:sp>
        <p:nvSpPr>
          <p:cNvPr id="11" name="Right Arrow 10"/>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visibility priority</a:t>
            </a:r>
          </a:p>
        </p:txBody>
      </p:sp>
      <p:sp>
        <p:nvSpPr>
          <p:cNvPr id="4" name="TextBox 3"/>
          <p:cNvSpPr txBox="1"/>
          <p:nvPr/>
        </p:nvSpPr>
        <p:spPr>
          <a:xfrm>
            <a:off x="5091986" y="1265686"/>
            <a:ext cx="2816942" cy="646331"/>
          </a:xfrm>
          <a:prstGeom prst="rect">
            <a:avLst/>
          </a:prstGeom>
          <a:noFill/>
          <a:ln>
            <a:solidFill>
              <a:schemeClr val="accent1">
                <a:lumMod val="75000"/>
              </a:schemeClr>
            </a:solidFill>
          </a:ln>
        </p:spPr>
        <p:txBody>
          <a:bodyPr wrap="square" rtlCol="0">
            <a:spAutoFit/>
          </a:bodyPr>
          <a:lstStyle/>
          <a:p>
            <a:r>
              <a:rPr lang="en-US" dirty="0"/>
              <a:t>Notice how the route pulls towards open space.</a:t>
            </a:r>
          </a:p>
        </p:txBody>
      </p:sp>
    </p:spTree>
    <p:extLst>
      <p:ext uri="{BB962C8B-B14F-4D97-AF65-F5344CB8AC3E}">
        <p14:creationId xmlns:p14="http://schemas.microsoft.com/office/powerpoint/2010/main" val="29335973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can analyze the affect of this change by looking at the total number of visible nodes at node in the path.</a:t>
            </a:r>
          </a:p>
        </p:txBody>
      </p:sp>
      <p:sp>
        <p:nvSpPr>
          <p:cNvPr id="3" name="Slide Number Placeholder 2"/>
          <p:cNvSpPr>
            <a:spLocks noGrp="1"/>
          </p:cNvSpPr>
          <p:nvPr>
            <p:ph type="sldNum" sz="quarter" idx="12"/>
          </p:nvPr>
        </p:nvSpPr>
        <p:spPr/>
        <p:txBody>
          <a:bodyPr/>
          <a:lstStyle/>
          <a:p>
            <a:fld id="{CB3FC469-CA8B-4EE5-AE73-966FC6A86920}" type="slidenum">
              <a:rPr lang="en-US" smtClean="0"/>
              <a:t>78</a:t>
            </a:fld>
            <a:endParaRPr lang="en-US"/>
          </a:p>
        </p:txBody>
      </p:sp>
      <p:graphicFrame>
        <p:nvGraphicFramePr>
          <p:cNvPr id="7" name="Content Placeholder 6"/>
          <p:cNvGraphicFramePr>
            <a:graphicFrameLocks noGrp="1"/>
          </p:cNvGraphicFramePr>
          <p:nvPr>
            <p:ph idx="1"/>
          </p:nvPr>
        </p:nvGraphicFramePr>
        <p:xfrm>
          <a:off x="2034612" y="2213029"/>
          <a:ext cx="5791644"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tblGrid>
              <a:tr h="980635">
                <a:tc>
                  <a:txBody>
                    <a:bodyPr/>
                    <a:lstStyle/>
                    <a:p>
                      <a:r>
                        <a:rPr lang="en-US" dirty="0"/>
                        <a:t>Route</a:t>
                      </a:r>
                    </a:p>
                  </a:txBody>
                  <a:tcPr/>
                </a:tc>
                <a:tc>
                  <a:txBody>
                    <a:bodyPr/>
                    <a:lstStyle/>
                    <a:p>
                      <a:r>
                        <a:rPr lang="en-US" dirty="0"/>
                        <a:t>Nodes visible from waypoints</a:t>
                      </a:r>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16434838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counter-intuitive finding here is that more visibility does not imply more multistep reachability.  Thus a reachability incentive could better serve this end.</a:t>
            </a:r>
          </a:p>
        </p:txBody>
      </p:sp>
      <p:sp>
        <p:nvSpPr>
          <p:cNvPr id="3" name="Slide Number Placeholder 2"/>
          <p:cNvSpPr>
            <a:spLocks noGrp="1"/>
          </p:cNvSpPr>
          <p:nvPr>
            <p:ph type="sldNum" sz="quarter" idx="12"/>
          </p:nvPr>
        </p:nvSpPr>
        <p:spPr/>
        <p:txBody>
          <a:bodyPr/>
          <a:lstStyle/>
          <a:p>
            <a:fld id="{CB3FC469-CA8B-4EE5-AE73-966FC6A86920}" type="slidenum">
              <a:rPr lang="en-US" smtClean="0"/>
              <a:t>79</a:t>
            </a:fld>
            <a:endParaRPr lang="en-US"/>
          </a:p>
        </p:txBody>
      </p:sp>
      <p:graphicFrame>
        <p:nvGraphicFramePr>
          <p:cNvPr id="7" name="Content Placeholder 6"/>
          <p:cNvGraphicFramePr>
            <a:graphicFrameLocks noGrp="1"/>
          </p:cNvGraphicFramePr>
          <p:nvPr>
            <p:ph idx="1"/>
          </p:nvPr>
        </p:nvGraphicFramePr>
        <p:xfrm>
          <a:off x="2034612" y="2213029"/>
          <a:ext cx="8687466" cy="2358972"/>
        </p:xfrm>
        <a:graphic>
          <a:graphicData uri="http://schemas.openxmlformats.org/drawingml/2006/table">
            <a:tbl>
              <a:tblPr firstRow="1" bandRow="1">
                <a:tableStyleId>{5C22544A-7EE6-4342-B048-85BDC9FD1C3A}</a:tableStyleId>
              </a:tblPr>
              <a:tblGrid>
                <a:gridCol w="2895822">
                  <a:extLst>
                    <a:ext uri="{9D8B030D-6E8A-4147-A177-3AD203B41FA5}">
                      <a16:colId xmlns:a16="http://schemas.microsoft.com/office/drawing/2014/main" val="2633732224"/>
                    </a:ext>
                  </a:extLst>
                </a:gridCol>
                <a:gridCol w="2895822">
                  <a:extLst>
                    <a:ext uri="{9D8B030D-6E8A-4147-A177-3AD203B41FA5}">
                      <a16:colId xmlns:a16="http://schemas.microsoft.com/office/drawing/2014/main" val="3341399209"/>
                    </a:ext>
                  </a:extLst>
                </a:gridCol>
                <a:gridCol w="2895822">
                  <a:extLst>
                    <a:ext uri="{9D8B030D-6E8A-4147-A177-3AD203B41FA5}">
                      <a16:colId xmlns:a16="http://schemas.microsoft.com/office/drawing/2014/main" val="3617364824"/>
                    </a:ext>
                  </a:extLst>
                </a:gridCol>
              </a:tblGrid>
              <a:tr h="980635">
                <a:tc>
                  <a:txBody>
                    <a:bodyPr/>
                    <a:lstStyle/>
                    <a:p>
                      <a:r>
                        <a:rPr lang="en-US" dirty="0"/>
                        <a:t>Route</a:t>
                      </a:r>
                    </a:p>
                  </a:txBody>
                  <a:tcPr/>
                </a:tc>
                <a:tc>
                  <a:txBody>
                    <a:bodyPr/>
                    <a:lstStyle/>
                    <a:p>
                      <a:r>
                        <a:rPr lang="en-US" dirty="0"/>
                        <a:t>Nodes visible from waypoints</a:t>
                      </a:r>
                    </a:p>
                  </a:txBody>
                  <a:tcPr/>
                </a:tc>
                <a:tc>
                  <a:txBody>
                    <a:bodyPr/>
                    <a:lstStyle/>
                    <a:p>
                      <a:r>
                        <a:rPr lang="en-US" dirty="0"/>
                        <a:t>Nodes</a:t>
                      </a:r>
                      <a:r>
                        <a:rPr lang="en-US" baseline="0" dirty="0"/>
                        <a:t> reachable from waypoints</a:t>
                      </a:r>
                      <a:endParaRPr lang="en-US" dirty="0"/>
                    </a:p>
                  </a:txBody>
                  <a:tcPr/>
                </a:tc>
                <a:extLst>
                  <a:ext uri="{0D108BD9-81ED-4DB2-BD59-A6C34878D82A}">
                    <a16:rowId xmlns:a16="http://schemas.microsoft.com/office/drawing/2014/main" val="629685772"/>
                  </a:ext>
                </a:extLst>
              </a:tr>
              <a:tr h="397702">
                <a:tc>
                  <a:txBody>
                    <a:bodyPr/>
                    <a:lstStyle/>
                    <a:p>
                      <a:r>
                        <a:rPr lang="en-US" dirty="0"/>
                        <a:t>Legacy</a:t>
                      </a:r>
                    </a:p>
                  </a:txBody>
                  <a:tcPr/>
                </a:tc>
                <a:tc>
                  <a:txBody>
                    <a:bodyPr/>
                    <a:lstStyle/>
                    <a:p>
                      <a:r>
                        <a:rPr lang="en-US" dirty="0"/>
                        <a:t>166</a:t>
                      </a:r>
                    </a:p>
                  </a:txBody>
                  <a:tcPr/>
                </a:tc>
                <a:tc>
                  <a:txBody>
                    <a:bodyPr/>
                    <a:lstStyle/>
                    <a:p>
                      <a:r>
                        <a:rPr lang="en-US" dirty="0"/>
                        <a:t>500</a:t>
                      </a:r>
                    </a:p>
                  </a:txBody>
                  <a:tcPr/>
                </a:tc>
                <a:extLst>
                  <a:ext uri="{0D108BD9-81ED-4DB2-BD59-A6C34878D82A}">
                    <a16:rowId xmlns:a16="http://schemas.microsoft.com/office/drawing/2014/main" val="2534504048"/>
                  </a:ext>
                </a:extLst>
              </a:tr>
              <a:tr h="980635">
                <a:tc>
                  <a:txBody>
                    <a:bodyPr/>
                    <a:lstStyle/>
                    <a:p>
                      <a:r>
                        <a:rPr lang="en-US" dirty="0"/>
                        <a:t>Visibility incentive enabled</a:t>
                      </a:r>
                    </a:p>
                  </a:txBody>
                  <a:tcPr/>
                </a:tc>
                <a:tc>
                  <a:txBody>
                    <a:bodyPr/>
                    <a:lstStyle/>
                    <a:p>
                      <a:r>
                        <a:rPr lang="en-US" dirty="0"/>
                        <a:t>212</a:t>
                      </a:r>
                    </a:p>
                  </a:txBody>
                  <a:tcPr/>
                </a:tc>
                <a:tc>
                  <a:txBody>
                    <a:bodyPr/>
                    <a:lstStyle/>
                    <a:p>
                      <a:r>
                        <a:rPr lang="en-US" dirty="0"/>
                        <a:t>489</a:t>
                      </a:r>
                    </a:p>
                  </a:txBody>
                  <a:tcPr/>
                </a:tc>
                <a:extLst>
                  <a:ext uri="{0D108BD9-81ED-4DB2-BD59-A6C34878D82A}">
                    <a16:rowId xmlns:a16="http://schemas.microsoft.com/office/drawing/2014/main" val="3617652809"/>
                  </a:ext>
                </a:extLst>
              </a:tr>
            </a:tbl>
          </a:graphicData>
        </a:graphic>
      </p:graphicFrame>
    </p:spTree>
    <p:extLst>
      <p:ext uri="{BB962C8B-B14F-4D97-AF65-F5344CB8AC3E}">
        <p14:creationId xmlns:p14="http://schemas.microsoft.com/office/powerpoint/2010/main" val="362620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p:txBody>
          <a:bodyPr/>
          <a:lstStyle/>
          <a:p>
            <a:r>
              <a:rPr lang="en-US" dirty="0"/>
              <a:t>Nodes of a graph are placed at starts, goals, and vertices of obstacles.</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8</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ication Sign 9">
            <a:extLst>
              <a:ext uri="{FF2B5EF4-FFF2-40B4-BE49-F238E27FC236}">
                <a16:creationId xmlns:a16="http://schemas.microsoft.com/office/drawing/2014/main" id="{40BAAF85-EF56-F859-D9DA-F9D0F8128511}"/>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F29BDDE6-55BF-A63D-8001-42347D927978}"/>
              </a:ext>
            </a:extLst>
          </p:cNvPr>
          <p:cNvSpPr/>
          <p:nvPr/>
        </p:nvSpPr>
        <p:spPr>
          <a:xfrm>
            <a:off x="8446673" y="3722273"/>
            <a:ext cx="327854" cy="3278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ECCBEBB-5491-5A42-CDA0-C644D583B62C}"/>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86822F8-4A8A-106F-C674-F00BECD265E4}"/>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68495F1-F934-052A-F36A-21A51960F2BF}"/>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18" name="TextBox 17">
            <a:extLst>
              <a:ext uri="{FF2B5EF4-FFF2-40B4-BE49-F238E27FC236}">
                <a16:creationId xmlns:a16="http://schemas.microsoft.com/office/drawing/2014/main" id="{352924BD-D7ED-44E3-FF4E-3CF95879ADF1}"/>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
        <p:nvSpPr>
          <p:cNvPr id="4" name="Oval 3">
            <a:extLst>
              <a:ext uri="{FF2B5EF4-FFF2-40B4-BE49-F238E27FC236}">
                <a16:creationId xmlns:a16="http://schemas.microsoft.com/office/drawing/2014/main" id="{DD645C36-57DA-159A-CA5C-ACE8182F78A4}"/>
              </a:ext>
            </a:extLst>
          </p:cNvPr>
          <p:cNvSpPr/>
          <p:nvPr/>
        </p:nvSpPr>
        <p:spPr>
          <a:xfrm>
            <a:off x="6636716" y="31369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6A4A33B-66BB-8B08-6B20-587D20E12307}"/>
              </a:ext>
            </a:extLst>
          </p:cNvPr>
          <p:cNvSpPr/>
          <p:nvPr/>
        </p:nvSpPr>
        <p:spPr>
          <a:xfrm>
            <a:off x="5725008" y="2497206"/>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CC8E10-3361-4850-794C-BFEB0D8B863E}"/>
              </a:ext>
            </a:extLst>
          </p:cNvPr>
          <p:cNvSpPr/>
          <p:nvPr/>
        </p:nvSpPr>
        <p:spPr>
          <a:xfrm>
            <a:off x="6268165" y="42037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6DA194-A092-7448-15CA-4CEB64813EFF}"/>
              </a:ext>
            </a:extLst>
          </p:cNvPr>
          <p:cNvSpPr/>
          <p:nvPr/>
        </p:nvSpPr>
        <p:spPr>
          <a:xfrm>
            <a:off x="5150816" y="4225683"/>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05E2933-D0F2-1F44-7D69-D1330205EDFC}"/>
              </a:ext>
            </a:extLst>
          </p:cNvPr>
          <p:cNvSpPr/>
          <p:nvPr/>
        </p:nvSpPr>
        <p:spPr>
          <a:xfrm>
            <a:off x="4826759" y="3175000"/>
            <a:ext cx="127000" cy="12700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4661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reachability priority, in this case, returns the original path without visibility or reachability priority enabled.</a:t>
            </a:r>
          </a:p>
        </p:txBody>
      </p:sp>
      <p:sp>
        <p:nvSpPr>
          <p:cNvPr id="3" name="Slide Number Placeholder 2"/>
          <p:cNvSpPr>
            <a:spLocks noGrp="1"/>
          </p:cNvSpPr>
          <p:nvPr>
            <p:ph type="sldNum" sz="quarter" idx="12"/>
          </p:nvPr>
        </p:nvSpPr>
        <p:spPr/>
        <p:txBody>
          <a:bodyPr/>
          <a:lstStyle/>
          <a:p>
            <a:fld id="{CB3FC469-CA8B-4EE5-AE73-966FC6A86920}" type="slidenum">
              <a:rPr lang="en-US" smtClean="0"/>
              <a:t>80</a:t>
            </a:fld>
            <a:endParaRPr lang="en-US"/>
          </a:p>
        </p:txBody>
      </p:sp>
      <p:sp>
        <p:nvSpPr>
          <p:cNvPr id="4" name="Content Placeholder 3"/>
          <p:cNvSpPr>
            <a:spLocks noGrp="1"/>
          </p:cNvSpPr>
          <p:nvPr>
            <p:ph idx="1"/>
          </p:nvPr>
        </p:nvSpPr>
        <p:spPr/>
        <p:txBody>
          <a:bodyPr/>
          <a:lstStyle/>
          <a:p>
            <a:endParaRPr lang="en-US"/>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8870" y="4202278"/>
            <a:ext cx="2876550" cy="2162175"/>
          </a:xfrm>
          <a:prstGeom prst="rect">
            <a:avLst/>
          </a:prstGeom>
        </p:spPr>
      </p:pic>
      <p:pic>
        <p:nvPicPr>
          <p:cNvPr id="6" name="Picture 5"/>
          <p:cNvPicPr>
            <a:picLocks noChangeAspect="1"/>
          </p:cNvPicPr>
          <p:nvPr/>
        </p:nvPicPr>
        <p:blipFill>
          <a:blip r:embed="rId3"/>
          <a:stretch>
            <a:fillRect/>
          </a:stretch>
        </p:blipFill>
        <p:spPr>
          <a:xfrm>
            <a:off x="8271232" y="1162694"/>
            <a:ext cx="3171825" cy="2809875"/>
          </a:xfrm>
          <a:prstGeom prst="rect">
            <a:avLst/>
          </a:prstGeom>
        </p:spPr>
      </p:pic>
      <p:pic>
        <p:nvPicPr>
          <p:cNvPr id="7" name="Picture 6"/>
          <p:cNvPicPr>
            <a:picLocks noChangeAspect="1"/>
          </p:cNvPicPr>
          <p:nvPr/>
        </p:nvPicPr>
        <p:blipFill>
          <a:blip r:embed="rId4"/>
          <a:stretch>
            <a:fillRect/>
          </a:stretch>
        </p:blipFill>
        <p:spPr>
          <a:xfrm>
            <a:off x="778137" y="1163058"/>
            <a:ext cx="3648384" cy="274232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054" y="4147714"/>
            <a:ext cx="2876550" cy="2162175"/>
          </a:xfrm>
          <a:prstGeom prst="rect">
            <a:avLst/>
          </a:prstGeom>
        </p:spPr>
      </p:pic>
      <p:sp>
        <p:nvSpPr>
          <p:cNvPr id="9" name="Right Arrow 8"/>
          <p:cNvSpPr/>
          <p:nvPr/>
        </p:nvSpPr>
        <p:spPr>
          <a:xfrm>
            <a:off x="4561045" y="2958231"/>
            <a:ext cx="2816942" cy="1581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visibility priority to reachability priority</a:t>
            </a:r>
          </a:p>
        </p:txBody>
      </p:sp>
    </p:spTree>
    <p:extLst>
      <p:ext uri="{BB962C8B-B14F-4D97-AF65-F5344CB8AC3E}">
        <p14:creationId xmlns:p14="http://schemas.microsoft.com/office/powerpoint/2010/main" val="3039748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79FED32-DF0D-C3FD-B36A-F8ED499FDD02}"/>
                  </a:ext>
                </a:extLst>
              </p:cNvPr>
              <p:cNvSpPr>
                <a:spLocks noGrp="1"/>
              </p:cNvSpPr>
              <p:nvPr>
                <p:ph type="title"/>
              </p:nvPr>
            </p:nvSpPr>
            <p:spPr>
              <a:xfrm>
                <a:off x="643612" y="83927"/>
                <a:ext cx="11376107" cy="1001923"/>
              </a:xfrm>
            </p:spPr>
            <p:txBody>
              <a:bodyPr>
                <a:normAutofit fontScale="90000"/>
              </a:bodyPr>
              <a:lstStyle/>
              <a:p>
                <a:r>
                  <a:rPr lang="en-US" dirty="0"/>
                  <a:t>Recall the visibility matrix, </a:t>
                </a:r>
                <a14:m>
                  <m:oMath xmlns:m="http://schemas.openxmlformats.org/officeDocument/2006/math">
                    <m:r>
                      <a:rPr lang="en-US" b="1" i="1" smtClean="0">
                        <a:latin typeface="Cambria Math" panose="02040503050406030204" pitchFamily="18" charset="0"/>
                      </a:rPr>
                      <m:t>𝑽</m:t>
                    </m:r>
                  </m:oMath>
                </a14:m>
                <a:r>
                  <a:rPr lang="en-US" dirty="0"/>
                  <a:t>, and the reachability matrix, </a:t>
                </a:r>
                <a14:m>
                  <m:oMath xmlns:m="http://schemas.openxmlformats.org/officeDocument/2006/math">
                    <m:r>
                      <a:rPr lang="en-US" b="1" i="1" smtClean="0">
                        <a:latin typeface="Cambria Math" panose="02040503050406030204" pitchFamily="18" charset="0"/>
                      </a:rPr>
                      <m:t>𝑹</m:t>
                    </m:r>
                  </m:oMath>
                </a14:m>
                <a:r>
                  <a:rPr lang="en-US" dirty="0"/>
                  <a:t>.  At each possible waypoint in the route, </a:t>
                </a:r>
                <a14:m>
                  <m:oMath xmlns:m="http://schemas.openxmlformats.org/officeDocument/2006/math">
                    <m:r>
                      <a:rPr lang="en-US" i="1">
                        <a:latin typeface="Cambria Math" panose="02040503050406030204" pitchFamily="18" charset="0"/>
                      </a:rPr>
                      <m:t>𝑷</m:t>
                    </m:r>
                  </m:oMath>
                </a14:m>
                <a:r>
                  <a:rPr lang="en-US" dirty="0"/>
                  <a:t>, we look at the cardinality of the set of reachable destinations,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𝑹</m:t>
                        </m:r>
                      </m:sub>
                    </m:sSub>
                  </m:oMath>
                </a14:m>
                <a:r>
                  <a:rPr lang="en-US" dirty="0"/>
                  <a:t>.  We can also look at the cardinality of visible destinations,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𝑫</m:t>
                            </m:r>
                          </m:e>
                        </m:acc>
                      </m:e>
                      <m:sub>
                        <m:r>
                          <a:rPr lang="en-US" b="1" i="1" smtClean="0">
                            <a:latin typeface="Cambria Math" panose="02040503050406030204" pitchFamily="18" charset="0"/>
                          </a:rPr>
                          <m:t>𝑽</m:t>
                        </m:r>
                      </m:sub>
                    </m:sSub>
                  </m:oMath>
                </a14:m>
                <a:r>
                  <a:rPr lang="en-US" dirty="0"/>
                  <a:t>.</a:t>
                </a:r>
              </a:p>
            </p:txBody>
          </p:sp>
        </mc:Choice>
        <mc:Fallback xmlns="">
          <p:sp>
            <p:nvSpPr>
              <p:cNvPr id="2" name="Title 1">
                <a:extLst>
                  <a:ext uri="{FF2B5EF4-FFF2-40B4-BE49-F238E27FC236}">
                    <a16:creationId xmlns:a16="http://schemas.microsoft.com/office/drawing/2014/main" id="{179FED32-DF0D-C3FD-B36A-F8ED499FDD02}"/>
                  </a:ext>
                </a:extLst>
              </p:cNvPr>
              <p:cNvSpPr>
                <a:spLocks noGrp="1" noRot="1" noChangeAspect="1" noMove="1" noResize="1" noEditPoints="1" noAdjustHandles="1" noChangeArrowheads="1" noChangeShapeType="1" noTextEdit="1"/>
              </p:cNvSpPr>
              <p:nvPr>
                <p:ph type="title"/>
              </p:nvPr>
            </p:nvSpPr>
            <p:spPr>
              <a:xfrm>
                <a:off x="643612" y="83927"/>
                <a:ext cx="11376107" cy="1001923"/>
              </a:xfrm>
              <a:blipFill>
                <a:blip r:embed="rId2"/>
                <a:stretch>
                  <a:fillRect l="-697" t="-11585" b="-12805"/>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2EE6909-D795-534C-A254-966FAFB8AA18}"/>
              </a:ext>
            </a:extLst>
          </p:cNvPr>
          <p:cNvSpPr>
            <a:spLocks noGrp="1"/>
          </p:cNvSpPr>
          <p:nvPr>
            <p:ph type="sldNum" sz="quarter" idx="12"/>
          </p:nvPr>
        </p:nvSpPr>
        <p:spPr/>
        <p:txBody>
          <a:bodyPr/>
          <a:lstStyle/>
          <a:p>
            <a:fld id="{CB3FC469-CA8B-4EE5-AE73-966FC6A86920}" type="slidenum">
              <a:rPr lang="en-US" smtClean="0"/>
              <a:t>81</a:t>
            </a:fld>
            <a:endParaRPr lang="en-US"/>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280E1348-8D86-FCF9-E405-92A61E9DE07A}"/>
                  </a:ext>
                </a:extLst>
              </p:cNvPr>
              <p:cNvSpPr txBox="1">
                <a:spLocks/>
              </p:cNvSpPr>
              <p:nvPr/>
            </p:nvSpPr>
            <p:spPr>
              <a:xfrm>
                <a:off x="711200" y="1271958"/>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𝑹</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oMath>
                  </m:oMathPara>
                </a14:m>
                <a:endParaRPr lang="en-US" dirty="0"/>
              </a:p>
            </p:txBody>
          </p:sp>
        </mc:Choice>
        <mc:Fallback xmlns="">
          <p:sp>
            <p:nvSpPr>
              <p:cNvPr id="7" name="Title 1">
                <a:extLst>
                  <a:ext uri="{FF2B5EF4-FFF2-40B4-BE49-F238E27FC236}">
                    <a16:creationId xmlns:a16="http://schemas.microsoft.com/office/drawing/2014/main" id="{280E1348-8D86-FCF9-E405-92A61E9DE07A}"/>
                  </a:ext>
                </a:extLst>
              </p:cNvPr>
              <p:cNvSpPr txBox="1">
                <a:spLocks noRot="1" noChangeAspect="1" noMove="1" noResize="1" noEditPoints="1" noAdjustHandles="1" noChangeArrowheads="1" noChangeShapeType="1" noTextEdit="1"/>
              </p:cNvSpPr>
              <p:nvPr/>
            </p:nvSpPr>
            <p:spPr>
              <a:xfrm>
                <a:off x="711200" y="1271958"/>
                <a:ext cx="11308519" cy="781877"/>
              </a:xfrm>
              <a:prstGeom prst="rect">
                <a:avLst/>
              </a:prstGeom>
              <a:blipFill>
                <a:blip r:embed="rId3"/>
                <a:stretch>
                  <a:fillRect/>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6AC84FDA-C3D6-8DB4-683D-20F7C37E6F60}"/>
              </a:ext>
            </a:extLst>
          </p:cNvPr>
          <p:cNvSpPr txBox="1">
            <a:spLocks/>
          </p:cNvSpPr>
          <p:nvPr/>
        </p:nvSpPr>
        <p:spPr>
          <a:xfrm>
            <a:off x="1649263" y="1900862"/>
            <a:ext cx="9899125" cy="883186"/>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err="1">
                <a:latin typeface="Arial" panose="020B0604020202020204" pitchFamily="34" charset="0"/>
                <a:cs typeface="Arial" panose="020B0604020202020204" pitchFamily="34" charset="0"/>
              </a:rPr>
              <a:t>Gersting</a:t>
            </a:r>
            <a:r>
              <a:rPr lang="en-US" sz="1800" b="0" dirty="0">
                <a:latin typeface="Arial" panose="020B0604020202020204" pitchFamily="34" charset="0"/>
                <a:cs typeface="Arial" panose="020B0604020202020204" pitchFamily="34" charset="0"/>
              </a:rPr>
              <a:t>, Judith L. </a:t>
            </a:r>
            <a:r>
              <a:rPr lang="en-US" sz="1800" b="0" i="1" dirty="0">
                <a:latin typeface="Arial" panose="020B0604020202020204" pitchFamily="34" charset="0"/>
                <a:cs typeface="Arial" panose="020B0604020202020204" pitchFamily="34" charset="0"/>
              </a:rPr>
              <a:t>Mathematical structures for computer science</a:t>
            </a:r>
            <a:r>
              <a:rPr lang="en-US" sz="1800" b="0" dirty="0">
                <a:latin typeface="Arial" panose="020B0604020202020204" pitchFamily="34" charset="0"/>
                <a:cs typeface="Arial" panose="020B0604020202020204" pitchFamily="34" charset="0"/>
              </a:rPr>
              <a:t>. Macmillan, 2007.</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69DC66D8-3A97-0ECE-ED4A-90B1C4C59B5F}"/>
                  </a:ext>
                </a:extLst>
              </p:cNvPr>
              <p:cNvSpPr txBox="1">
                <a:spLocks/>
              </p:cNvSpPr>
              <p:nvPr/>
            </p:nvSpPr>
            <p:spPr>
              <a:xfrm>
                <a:off x="1122778" y="3160853"/>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𝑫</m:t>
                          </m:r>
                        </m:e>
                        <m:sub>
                          <m:r>
                            <a:rPr lang="en-US" i="1">
                              <a:latin typeface="Cambria Math" panose="02040503050406030204" pitchFamily="18" charset="0"/>
                            </a:rPr>
                            <m:t>𝑹</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i="1" smtClean="0">
                          <a:latin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𝟐</m:t>
                          </m:r>
                        </m:sup>
                      </m:sSup>
                      <m:r>
                        <a:rPr lang="en-US" i="1" dirty="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𝒏</m:t>
                          </m:r>
                        </m:sup>
                      </m:sSup>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0" name="Title 1">
                <a:extLst>
                  <a:ext uri="{FF2B5EF4-FFF2-40B4-BE49-F238E27FC236}">
                    <a16:creationId xmlns:a16="http://schemas.microsoft.com/office/drawing/2014/main" id="{69DC66D8-3A97-0ECE-ED4A-90B1C4C59B5F}"/>
                  </a:ext>
                </a:extLst>
              </p:cNvPr>
              <p:cNvSpPr txBox="1">
                <a:spLocks noRot="1" noChangeAspect="1" noMove="1" noResize="1" noEditPoints="1" noAdjustHandles="1" noChangeArrowheads="1" noChangeShapeType="1" noTextEdit="1"/>
              </p:cNvSpPr>
              <p:nvPr/>
            </p:nvSpPr>
            <p:spPr>
              <a:xfrm>
                <a:off x="1122778" y="3160853"/>
                <a:ext cx="11308519" cy="781877"/>
              </a:xfrm>
              <a:prstGeom prst="rect">
                <a:avLst/>
              </a:prstGeom>
              <a:blipFill>
                <a:blip r:embed="rId4"/>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itle 1">
                <a:extLst>
                  <a:ext uri="{FF2B5EF4-FFF2-40B4-BE49-F238E27FC236}">
                    <a16:creationId xmlns:a16="http://schemas.microsoft.com/office/drawing/2014/main" id="{DDB77237-9518-862F-DCAA-B3C8142135D7}"/>
                  </a:ext>
                </a:extLst>
              </p:cNvPr>
              <p:cNvSpPr txBox="1">
                <a:spLocks/>
              </p:cNvSpPr>
              <p:nvPr/>
            </p:nvSpPr>
            <p:spPr>
              <a:xfrm>
                <a:off x="479840" y="3914464"/>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i="1">
                              <a:latin typeface="Cambria Math" panose="02040503050406030204" pitchFamily="18" charset="0"/>
                            </a:rPr>
                            <m:t>𝑹</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𝑹</m:t>
                          </m:r>
                        </m:sub>
                      </m:sSub>
                      <m:r>
                        <a:rPr lang="en-US" b="1" i="1" smtClean="0">
                          <a:latin typeface="Cambria Math" panose="02040503050406030204" pitchFamily="18" charset="0"/>
                        </a:rPr>
                        <m:t>)</m:t>
                      </m:r>
                    </m:oMath>
                  </m:oMathPara>
                </a14:m>
                <a:endParaRPr lang="en-US" dirty="0"/>
              </a:p>
            </p:txBody>
          </p:sp>
        </mc:Choice>
        <mc:Fallback xmlns="">
          <p:sp>
            <p:nvSpPr>
              <p:cNvPr id="13" name="Title 1">
                <a:extLst>
                  <a:ext uri="{FF2B5EF4-FFF2-40B4-BE49-F238E27FC236}">
                    <a16:creationId xmlns:a16="http://schemas.microsoft.com/office/drawing/2014/main" id="{DDB77237-9518-862F-DCAA-B3C8142135D7}"/>
                  </a:ext>
                </a:extLst>
              </p:cNvPr>
              <p:cNvSpPr txBox="1">
                <a:spLocks noRot="1" noChangeAspect="1" noMove="1" noResize="1" noEditPoints="1" noAdjustHandles="1" noChangeArrowheads="1" noChangeShapeType="1" noTextEdit="1"/>
              </p:cNvSpPr>
              <p:nvPr/>
            </p:nvSpPr>
            <p:spPr>
              <a:xfrm>
                <a:off x="479840" y="3914464"/>
                <a:ext cx="11308519" cy="781877"/>
              </a:xfrm>
              <a:prstGeom prst="rect">
                <a:avLst/>
              </a:prstGeom>
              <a:blipFill>
                <a:blip r:embed="rId5"/>
                <a:stretch>
                  <a:fillRect b="-1250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C233ECB-153D-6B24-A670-D6B1CBC34557}"/>
              </a:ext>
            </a:extLst>
          </p:cNvPr>
          <p:cNvSpPr txBox="1">
            <a:spLocks/>
          </p:cNvSpPr>
          <p:nvPr/>
        </p:nvSpPr>
        <p:spPr>
          <a:xfrm>
            <a:off x="1649264" y="1300224"/>
            <a:ext cx="9899124" cy="1507222"/>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definition:</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143967C2-CE5D-B02F-1DEB-18C0186B8A08}"/>
                  </a:ext>
                </a:extLst>
              </p:cNvPr>
              <p:cNvSpPr txBox="1">
                <a:spLocks/>
              </p:cNvSpPr>
              <p:nvPr/>
            </p:nvSpPr>
            <p:spPr>
              <a:xfrm>
                <a:off x="291596" y="4997927"/>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𝑫</m:t>
                          </m:r>
                        </m:e>
                        <m:sub>
                          <m:r>
                            <a:rPr lang="en-US" b="1" i="1" smtClean="0">
                              <a:latin typeface="Cambria Math" panose="02040503050406030204" pitchFamily="18" charset="0"/>
                            </a:rPr>
                            <m:t>𝑽</m:t>
                          </m:r>
                        </m:sub>
                      </m:sSub>
                      <m:r>
                        <a:rPr lang="en-US" i="1" smtClean="0">
                          <a:latin typeface="Cambria Math" panose="02040503050406030204" pitchFamily="18" charset="0"/>
                        </a:rPr>
                        <m:t>=</m:t>
                      </m:r>
                      <m:r>
                        <a:rPr lang="en-US" b="1" i="1" smtClean="0">
                          <a:latin typeface="Cambria Math" panose="02040503050406030204" pitchFamily="18" charset="0"/>
                        </a:rPr>
                        <m:t>𝑷</m:t>
                      </m:r>
                      <m:r>
                        <a:rPr lang="en-US" b="1"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𝑽</m:t>
                          </m:r>
                        </m:e>
                        <m:sup>
                          <m:r>
                            <a:rPr lang="en-US" i="1" smtClean="0">
                              <a:latin typeface="Cambria Math" panose="02040503050406030204" pitchFamily="18" charset="0"/>
                              <a:ea typeface="Cambria Math" panose="02040503050406030204" pitchFamily="18" charset="0"/>
                            </a:rPr>
                            <m:t>𝟏</m:t>
                          </m:r>
                        </m:sup>
                      </m:sSup>
                    </m:oMath>
                  </m:oMathPara>
                </a14:m>
                <a:endParaRPr lang="en-US" dirty="0"/>
              </a:p>
            </p:txBody>
          </p:sp>
        </mc:Choice>
        <mc:Fallback xmlns="">
          <p:sp>
            <p:nvSpPr>
              <p:cNvPr id="5" name="Title 1">
                <a:extLst>
                  <a:ext uri="{FF2B5EF4-FFF2-40B4-BE49-F238E27FC236}">
                    <a16:creationId xmlns:a16="http://schemas.microsoft.com/office/drawing/2014/main" id="{143967C2-CE5D-B02F-1DEB-18C0186B8A08}"/>
                  </a:ext>
                </a:extLst>
              </p:cNvPr>
              <p:cNvSpPr txBox="1">
                <a:spLocks noRot="1" noChangeAspect="1" noMove="1" noResize="1" noEditPoints="1" noAdjustHandles="1" noChangeArrowheads="1" noChangeShapeType="1" noTextEdit="1"/>
              </p:cNvSpPr>
              <p:nvPr/>
            </p:nvSpPr>
            <p:spPr>
              <a:xfrm>
                <a:off x="291596" y="4997927"/>
                <a:ext cx="11308519" cy="781877"/>
              </a:xfrm>
              <a:prstGeom prst="rect">
                <a:avLst/>
              </a:prstGeom>
              <a:blipFill>
                <a:blip r:embed="rId6"/>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8E64EAAE-C6C9-E2A3-71F8-838C8B54373B}"/>
                  </a:ext>
                </a:extLst>
              </p:cNvPr>
              <p:cNvSpPr txBox="1">
                <a:spLocks/>
              </p:cNvSpPr>
              <p:nvPr/>
            </p:nvSpPr>
            <p:spPr>
              <a:xfrm>
                <a:off x="643612" y="5803359"/>
                <a:ext cx="11308519" cy="781877"/>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𝑫</m:t>
                              </m:r>
                            </m:e>
                          </m:acc>
                        </m:e>
                        <m:sub>
                          <m:r>
                            <a:rPr lang="en-US" b="1" i="1" smtClean="0">
                              <a:latin typeface="Cambria Math" panose="02040503050406030204" pitchFamily="18" charset="0"/>
                            </a:rPr>
                            <m:t>𝑽</m:t>
                          </m:r>
                        </m:sub>
                      </m:sSub>
                      <m:r>
                        <a:rPr lang="en-US" b="1" i="1" smtClean="0">
                          <a:latin typeface="Cambria Math" panose="02040503050406030204" pitchFamily="18" charset="0"/>
                        </a:rPr>
                        <m:t>=</m:t>
                      </m:r>
                      <m:r>
                        <a:rPr lang="en-US" b="1" i="1" smtClean="0">
                          <a:latin typeface="Cambria Math" panose="02040503050406030204" pitchFamily="18" charset="0"/>
                        </a:rPr>
                        <m:t>𝒄𝒂𝒓𝒅</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𝑽</m:t>
                          </m:r>
                        </m:sub>
                      </m:sSub>
                      <m:r>
                        <a:rPr lang="en-US" b="1" i="1" smtClean="0">
                          <a:latin typeface="Cambria Math" panose="02040503050406030204" pitchFamily="18" charset="0"/>
                        </a:rPr>
                        <m:t>)</m:t>
                      </m:r>
                    </m:oMath>
                  </m:oMathPara>
                </a14:m>
                <a:endParaRPr lang="en-US" dirty="0"/>
              </a:p>
            </p:txBody>
          </p:sp>
        </mc:Choice>
        <mc:Fallback xmlns="">
          <p:sp>
            <p:nvSpPr>
              <p:cNvPr id="6" name="Title 1">
                <a:extLst>
                  <a:ext uri="{FF2B5EF4-FFF2-40B4-BE49-F238E27FC236}">
                    <a16:creationId xmlns:a16="http://schemas.microsoft.com/office/drawing/2014/main" id="{8E64EAAE-C6C9-E2A3-71F8-838C8B54373B}"/>
                  </a:ext>
                </a:extLst>
              </p:cNvPr>
              <p:cNvSpPr txBox="1">
                <a:spLocks noRot="1" noChangeAspect="1" noMove="1" noResize="1" noEditPoints="1" noAdjustHandles="1" noChangeArrowheads="1" noChangeShapeType="1" noTextEdit="1"/>
              </p:cNvSpPr>
              <p:nvPr/>
            </p:nvSpPr>
            <p:spPr>
              <a:xfrm>
                <a:off x="643612" y="5803359"/>
                <a:ext cx="11308519" cy="781877"/>
              </a:xfrm>
              <a:prstGeom prst="rect">
                <a:avLst/>
              </a:prstGeom>
              <a:blipFill>
                <a:blip r:embed="rId7"/>
                <a:stretch>
                  <a:fillRect b="-12500"/>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44CC5A0E-B2C6-92A7-6D9D-59092984563B}"/>
              </a:ext>
            </a:extLst>
          </p:cNvPr>
          <p:cNvSpPr txBox="1">
            <a:spLocks/>
          </p:cNvSpPr>
          <p:nvPr/>
        </p:nvSpPr>
        <p:spPr>
          <a:xfrm>
            <a:off x="1649264" y="3113745"/>
            <a:ext cx="9899124" cy="1837073"/>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Reachability destinations:</a:t>
            </a:r>
          </a:p>
        </p:txBody>
      </p:sp>
      <p:sp>
        <p:nvSpPr>
          <p:cNvPr id="14" name="Title 1">
            <a:extLst>
              <a:ext uri="{FF2B5EF4-FFF2-40B4-BE49-F238E27FC236}">
                <a16:creationId xmlns:a16="http://schemas.microsoft.com/office/drawing/2014/main" id="{2B74DE2B-44F6-32F8-9EEA-74B0C18B99D9}"/>
              </a:ext>
            </a:extLst>
          </p:cNvPr>
          <p:cNvSpPr txBox="1">
            <a:spLocks/>
          </p:cNvSpPr>
          <p:nvPr/>
        </p:nvSpPr>
        <p:spPr>
          <a:xfrm>
            <a:off x="1649263" y="5049748"/>
            <a:ext cx="9899125" cy="1582596"/>
          </a:xfrm>
          <a:prstGeom prst="rect">
            <a:avLst/>
          </a:prstGeom>
          <a:ln>
            <a:solidFill>
              <a:schemeClr val="accent1"/>
            </a:solidFill>
          </a:ln>
        </p:spPr>
        <p:txBody>
          <a:bodyPr vert="horz" lIns="91440" tIns="45720" rIns="91440" bIns="45720" rtlCol="0" anchor="t"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latin typeface="Arial" panose="020B0604020202020204" pitchFamily="34" charset="0"/>
                <a:cs typeface="Arial" panose="020B0604020202020204" pitchFamily="34" charset="0"/>
              </a:rPr>
              <a:t>Visible destinations:</a:t>
            </a:r>
          </a:p>
        </p:txBody>
      </p:sp>
    </p:spTree>
    <p:extLst>
      <p:ext uri="{BB962C8B-B14F-4D97-AF65-F5344CB8AC3E}">
        <p14:creationId xmlns:p14="http://schemas.microsoft.com/office/powerpoint/2010/main" val="22974210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7417-9DBA-F58E-4DA2-B982A98AB629}"/>
              </a:ext>
            </a:extLst>
          </p:cNvPr>
          <p:cNvSpPr>
            <a:spLocks noGrp="1"/>
          </p:cNvSpPr>
          <p:nvPr>
            <p:ph type="title"/>
          </p:nvPr>
        </p:nvSpPr>
        <p:spPr/>
        <p:txBody>
          <a:bodyPr>
            <a:normAutofit fontScale="90000"/>
          </a:bodyPr>
          <a:lstStyle/>
          <a:p>
            <a:r>
              <a:rPr lang="en-US" dirty="0"/>
              <a:t>Imagine a bottleneck, such as a canyon, that is relatively unobstructed, with forest on either side.</a:t>
            </a:r>
          </a:p>
        </p:txBody>
      </p:sp>
      <p:sp>
        <p:nvSpPr>
          <p:cNvPr id="3" name="Slide Number Placeholder 2">
            <a:extLst>
              <a:ext uri="{FF2B5EF4-FFF2-40B4-BE49-F238E27FC236}">
                <a16:creationId xmlns:a16="http://schemas.microsoft.com/office/drawing/2014/main" id="{35F05064-3509-EF73-3D25-1FA81C6B37DD}"/>
              </a:ext>
            </a:extLst>
          </p:cNvPr>
          <p:cNvSpPr>
            <a:spLocks noGrp="1"/>
          </p:cNvSpPr>
          <p:nvPr>
            <p:ph type="sldNum" sz="quarter" idx="12"/>
          </p:nvPr>
        </p:nvSpPr>
        <p:spPr/>
        <p:txBody>
          <a:bodyPr/>
          <a:lstStyle/>
          <a:p>
            <a:fld id="{CB3FC469-CA8B-4EE5-AE73-966FC6A86920}" type="slidenum">
              <a:rPr lang="en-US" smtClean="0"/>
              <a:t>82</a:t>
            </a:fld>
            <a:endParaRPr lang="en-US"/>
          </a:p>
        </p:txBody>
      </p:sp>
      <p:sp>
        <p:nvSpPr>
          <p:cNvPr id="4" name="Content Placeholder 3">
            <a:extLst>
              <a:ext uri="{FF2B5EF4-FFF2-40B4-BE49-F238E27FC236}">
                <a16:creationId xmlns:a16="http://schemas.microsoft.com/office/drawing/2014/main" id="{5329E245-A036-22D2-0224-09384829FA0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9924479-0A49-4491-0206-0B10889B69FE}"/>
              </a:ext>
            </a:extLst>
          </p:cNvPr>
          <p:cNvPicPr>
            <a:picLocks noChangeAspect="1"/>
          </p:cNvPicPr>
          <p:nvPr/>
        </p:nvPicPr>
        <p:blipFill>
          <a:blip r:embed="rId2"/>
          <a:stretch>
            <a:fillRect/>
          </a:stretch>
        </p:blipFill>
        <p:spPr>
          <a:xfrm>
            <a:off x="3998779" y="2147887"/>
            <a:ext cx="4194442" cy="3152776"/>
          </a:xfrm>
          <a:prstGeom prst="rect">
            <a:avLst/>
          </a:prstGeom>
        </p:spPr>
      </p:pic>
    </p:spTree>
    <p:extLst>
      <p:ext uri="{BB962C8B-B14F-4D97-AF65-F5344CB8AC3E}">
        <p14:creationId xmlns:p14="http://schemas.microsoft.com/office/powerpoint/2010/main" val="2258717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4E33-D8BE-2C70-86B3-A03F45CE77D8}"/>
              </a:ext>
            </a:extLst>
          </p:cNvPr>
          <p:cNvSpPr>
            <a:spLocks noGrp="1"/>
          </p:cNvSpPr>
          <p:nvPr>
            <p:ph type="title"/>
          </p:nvPr>
        </p:nvSpPr>
        <p:spPr/>
        <p:txBody>
          <a:bodyPr>
            <a:normAutofit fontScale="90000"/>
          </a:bodyPr>
          <a:lstStyle/>
          <a:p>
            <a:r>
              <a:rPr lang="en-US" dirty="0"/>
              <a:t>Increasing the weighting on the visibility and reachability terms of the cost function incentivize the planner to route outside the bottleneck.</a:t>
            </a:r>
          </a:p>
        </p:txBody>
      </p:sp>
      <p:sp>
        <p:nvSpPr>
          <p:cNvPr id="3" name="Slide Number Placeholder 2">
            <a:extLst>
              <a:ext uri="{FF2B5EF4-FFF2-40B4-BE49-F238E27FC236}">
                <a16:creationId xmlns:a16="http://schemas.microsoft.com/office/drawing/2014/main" id="{94A866F2-302C-E264-2E2E-EFAA2B843703}"/>
              </a:ext>
            </a:extLst>
          </p:cNvPr>
          <p:cNvSpPr>
            <a:spLocks noGrp="1"/>
          </p:cNvSpPr>
          <p:nvPr>
            <p:ph type="sldNum" sz="quarter" idx="12"/>
          </p:nvPr>
        </p:nvSpPr>
        <p:spPr/>
        <p:txBody>
          <a:bodyPr/>
          <a:lstStyle/>
          <a:p>
            <a:fld id="{CB3FC469-CA8B-4EE5-AE73-966FC6A86920}" type="slidenum">
              <a:rPr lang="en-US" smtClean="0"/>
              <a:t>83</a:t>
            </a:fld>
            <a:endParaRPr lang="en-US"/>
          </a:p>
        </p:txBody>
      </p:sp>
      <p:grpSp>
        <p:nvGrpSpPr>
          <p:cNvPr id="5" name="Group 4">
            <a:extLst>
              <a:ext uri="{FF2B5EF4-FFF2-40B4-BE49-F238E27FC236}">
                <a16:creationId xmlns:a16="http://schemas.microsoft.com/office/drawing/2014/main" id="{769AD1DA-84BF-F8E3-21DF-7ED6327DC1D5}"/>
              </a:ext>
            </a:extLst>
          </p:cNvPr>
          <p:cNvGrpSpPr/>
          <p:nvPr/>
        </p:nvGrpSpPr>
        <p:grpSpPr>
          <a:xfrm>
            <a:off x="643612" y="1978817"/>
            <a:ext cx="11723572" cy="4493421"/>
            <a:chOff x="643612" y="1978817"/>
            <a:chExt cx="11723572" cy="4493421"/>
          </a:xfrm>
        </p:grpSpPr>
        <p:pic>
          <p:nvPicPr>
            <p:cNvPr id="8" name="Picture 7">
              <a:extLst>
                <a:ext uri="{FF2B5EF4-FFF2-40B4-BE49-F238E27FC236}">
                  <a16:creationId xmlns:a16="http://schemas.microsoft.com/office/drawing/2014/main" id="{E796A431-2ECC-03E4-B965-7C3461E613A8}"/>
                </a:ext>
              </a:extLst>
            </p:cNvPr>
            <p:cNvPicPr>
              <a:picLocks noChangeAspect="1"/>
            </p:cNvPicPr>
            <p:nvPr/>
          </p:nvPicPr>
          <p:blipFill>
            <a:blip r:embed="rId2"/>
            <a:stretch>
              <a:fillRect/>
            </a:stretch>
          </p:blipFill>
          <p:spPr>
            <a:xfrm>
              <a:off x="643612" y="1978817"/>
              <a:ext cx="4061385" cy="3052763"/>
            </a:xfrm>
            <a:prstGeom prst="rect">
              <a:avLst/>
            </a:prstGeom>
          </p:spPr>
        </p:pic>
        <p:pic>
          <p:nvPicPr>
            <p:cNvPr id="10" name="Picture 9">
              <a:extLst>
                <a:ext uri="{FF2B5EF4-FFF2-40B4-BE49-F238E27FC236}">
                  <a16:creationId xmlns:a16="http://schemas.microsoft.com/office/drawing/2014/main" id="{93C27975-ED7F-6C28-6783-3936C397E461}"/>
                </a:ext>
              </a:extLst>
            </p:cNvPr>
            <p:cNvPicPr>
              <a:picLocks noChangeAspect="1"/>
            </p:cNvPicPr>
            <p:nvPr/>
          </p:nvPicPr>
          <p:blipFill>
            <a:blip r:embed="rId3"/>
            <a:stretch>
              <a:fillRect/>
            </a:stretch>
          </p:blipFill>
          <p:spPr>
            <a:xfrm>
              <a:off x="4549215" y="1978818"/>
              <a:ext cx="4061385" cy="3052763"/>
            </a:xfrm>
            <a:prstGeom prst="rect">
              <a:avLst/>
            </a:prstGeom>
          </p:spPr>
        </p:pic>
        <p:pic>
          <p:nvPicPr>
            <p:cNvPr id="12" name="Picture 11">
              <a:extLst>
                <a:ext uri="{FF2B5EF4-FFF2-40B4-BE49-F238E27FC236}">
                  <a16:creationId xmlns:a16="http://schemas.microsoft.com/office/drawing/2014/main" id="{6064AA01-B206-D671-E285-B7B338ABA060}"/>
                </a:ext>
              </a:extLst>
            </p:cNvPr>
            <p:cNvPicPr>
              <a:picLocks noChangeAspect="1"/>
            </p:cNvPicPr>
            <p:nvPr/>
          </p:nvPicPr>
          <p:blipFill>
            <a:blip r:embed="rId4"/>
            <a:stretch>
              <a:fillRect/>
            </a:stretch>
          </p:blipFill>
          <p:spPr>
            <a:xfrm>
              <a:off x="8305799" y="1978817"/>
              <a:ext cx="4061385" cy="3052763"/>
            </a:xfrm>
            <a:prstGeom prst="rect">
              <a:avLst/>
            </a:prstGeom>
          </p:spPr>
        </p:pic>
        <p:sp>
          <p:nvSpPr>
            <p:cNvPr id="4" name="Arrow: Right 3">
              <a:extLst>
                <a:ext uri="{FF2B5EF4-FFF2-40B4-BE49-F238E27FC236}">
                  <a16:creationId xmlns:a16="http://schemas.microsoft.com/office/drawing/2014/main" id="{EF863C7D-F2FE-30BF-6856-F14F71C013C3}"/>
                </a:ext>
              </a:extLst>
            </p:cNvPr>
            <p:cNvSpPr/>
            <p:nvPr/>
          </p:nvSpPr>
          <p:spPr>
            <a:xfrm>
              <a:off x="3557588" y="5543550"/>
              <a:ext cx="6372225" cy="9286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Increasing weight on visibility/reachability term</a:t>
              </a:r>
            </a:p>
          </p:txBody>
        </p:sp>
      </p:grpSp>
    </p:spTree>
    <p:extLst>
      <p:ext uri="{BB962C8B-B14F-4D97-AF65-F5344CB8AC3E}">
        <p14:creationId xmlns:p14="http://schemas.microsoft.com/office/powerpoint/2010/main" val="669032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4ED7-0409-344A-BE75-CAF25C6BD537}"/>
              </a:ext>
            </a:extLst>
          </p:cNvPr>
          <p:cNvSpPr>
            <a:spLocks noGrp="1"/>
          </p:cNvSpPr>
          <p:nvPr>
            <p:ph type="title"/>
          </p:nvPr>
        </p:nvSpPr>
        <p:spPr/>
        <p:txBody>
          <a:bodyPr>
            <a:normAutofit fontScale="90000"/>
          </a:bodyPr>
          <a:lstStyle/>
          <a:p>
            <a:r>
              <a:rPr lang="en-US" dirty="0"/>
              <a:t>Nodes visible from route waypoints can be highlighted to show the domain of the visible set.</a:t>
            </a:r>
          </a:p>
        </p:txBody>
      </p:sp>
      <p:sp>
        <p:nvSpPr>
          <p:cNvPr id="3" name="Slide Number Placeholder 2">
            <a:extLst>
              <a:ext uri="{FF2B5EF4-FFF2-40B4-BE49-F238E27FC236}">
                <a16:creationId xmlns:a16="http://schemas.microsoft.com/office/drawing/2014/main" id="{98B5DCF6-1A20-0FC9-925D-558A2AE9F7E3}"/>
              </a:ext>
            </a:extLst>
          </p:cNvPr>
          <p:cNvSpPr>
            <a:spLocks noGrp="1"/>
          </p:cNvSpPr>
          <p:nvPr>
            <p:ph type="sldNum" sz="quarter" idx="12"/>
          </p:nvPr>
        </p:nvSpPr>
        <p:spPr/>
        <p:txBody>
          <a:bodyPr/>
          <a:lstStyle/>
          <a:p>
            <a:fld id="{CB3FC469-CA8B-4EE5-AE73-966FC6A86920}" type="slidenum">
              <a:rPr lang="en-US" smtClean="0"/>
              <a:t>84</a:t>
            </a:fld>
            <a:endParaRPr lang="en-US"/>
          </a:p>
        </p:txBody>
      </p:sp>
      <p:pic>
        <p:nvPicPr>
          <p:cNvPr id="12" name="Content Placeholder 11">
            <a:extLst>
              <a:ext uri="{FF2B5EF4-FFF2-40B4-BE49-F238E27FC236}">
                <a16:creationId xmlns:a16="http://schemas.microsoft.com/office/drawing/2014/main" id="{A794B677-05F1-4D67-47EF-AAF7D4D0B653}"/>
              </a:ext>
            </a:extLst>
          </p:cNvPr>
          <p:cNvPicPr>
            <a:picLocks noGrp="1" noChangeAspect="1"/>
          </p:cNvPicPr>
          <p:nvPr>
            <p:ph idx="1"/>
          </p:nvPr>
        </p:nvPicPr>
        <p:blipFill rotWithShape="1">
          <a:blip r:embed="rId2"/>
          <a:srcRect t="28416"/>
          <a:stretch/>
        </p:blipFill>
        <p:spPr>
          <a:xfrm>
            <a:off x="838199" y="2657475"/>
            <a:ext cx="5179255" cy="2786772"/>
          </a:xfrm>
        </p:spPr>
      </p:pic>
      <p:pic>
        <p:nvPicPr>
          <p:cNvPr id="14" name="Picture 13">
            <a:extLst>
              <a:ext uri="{FF2B5EF4-FFF2-40B4-BE49-F238E27FC236}">
                <a16:creationId xmlns:a16="http://schemas.microsoft.com/office/drawing/2014/main" id="{DD5D6C33-0149-4223-8D1E-45B6F0CD448B}"/>
              </a:ext>
            </a:extLst>
          </p:cNvPr>
          <p:cNvPicPr>
            <a:picLocks noChangeAspect="1"/>
          </p:cNvPicPr>
          <p:nvPr/>
        </p:nvPicPr>
        <p:blipFill rotWithShape="1">
          <a:blip r:embed="rId3"/>
          <a:srcRect t="28416"/>
          <a:stretch/>
        </p:blipFill>
        <p:spPr>
          <a:xfrm>
            <a:off x="6518041" y="2588734"/>
            <a:ext cx="5179255" cy="2786773"/>
          </a:xfrm>
          <a:prstGeom prst="rect">
            <a:avLst/>
          </a:prstGeom>
        </p:spPr>
      </p:pic>
    </p:spTree>
    <p:extLst>
      <p:ext uri="{BB962C8B-B14F-4D97-AF65-F5344CB8AC3E}">
        <p14:creationId xmlns:p14="http://schemas.microsoft.com/office/powerpoint/2010/main" val="2242356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5868-92AF-A39F-340A-7E20AA24BEB9}"/>
              </a:ext>
            </a:extLst>
          </p:cNvPr>
          <p:cNvSpPr>
            <a:spLocks noGrp="1"/>
          </p:cNvSpPr>
          <p:nvPr>
            <p:ph type="title"/>
          </p:nvPr>
        </p:nvSpPr>
        <p:spPr/>
        <p:txBody>
          <a:bodyPr>
            <a:normAutofit fontScale="90000"/>
          </a:bodyPr>
          <a:lstStyle/>
          <a:p>
            <a:r>
              <a:rPr lang="en-US" dirty="0"/>
              <a:t>If nodes visible from the start and goal (which are common to both paths) are removed, this difference is more pronounced.</a:t>
            </a:r>
          </a:p>
        </p:txBody>
      </p:sp>
      <p:sp>
        <p:nvSpPr>
          <p:cNvPr id="3" name="Slide Number Placeholder 2">
            <a:extLst>
              <a:ext uri="{FF2B5EF4-FFF2-40B4-BE49-F238E27FC236}">
                <a16:creationId xmlns:a16="http://schemas.microsoft.com/office/drawing/2014/main" id="{C322E835-7643-6C45-60BA-F6F459F40E76}"/>
              </a:ext>
            </a:extLst>
          </p:cNvPr>
          <p:cNvSpPr>
            <a:spLocks noGrp="1"/>
          </p:cNvSpPr>
          <p:nvPr>
            <p:ph type="sldNum" sz="quarter" idx="12"/>
          </p:nvPr>
        </p:nvSpPr>
        <p:spPr/>
        <p:txBody>
          <a:bodyPr/>
          <a:lstStyle/>
          <a:p>
            <a:fld id="{CB3FC469-CA8B-4EE5-AE73-966FC6A86920}" type="slidenum">
              <a:rPr lang="en-US" smtClean="0"/>
              <a:t>85</a:t>
            </a:fld>
            <a:endParaRPr lang="en-US"/>
          </a:p>
        </p:txBody>
      </p:sp>
      <p:sp>
        <p:nvSpPr>
          <p:cNvPr id="4" name="Content Placeholder 3">
            <a:extLst>
              <a:ext uri="{FF2B5EF4-FFF2-40B4-BE49-F238E27FC236}">
                <a16:creationId xmlns:a16="http://schemas.microsoft.com/office/drawing/2014/main" id="{A038B6E2-BE4F-73E7-BA93-C0F6F0AA62D8}"/>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D2E421-F4FD-6825-59AE-4DF80B82F884}"/>
              </a:ext>
            </a:extLst>
          </p:cNvPr>
          <p:cNvPicPr>
            <a:picLocks noChangeAspect="1"/>
          </p:cNvPicPr>
          <p:nvPr/>
        </p:nvPicPr>
        <p:blipFill>
          <a:blip r:embed="rId2"/>
          <a:stretch>
            <a:fillRect/>
          </a:stretch>
        </p:blipFill>
        <p:spPr>
          <a:xfrm>
            <a:off x="6344879" y="1549575"/>
            <a:ext cx="5203509" cy="3911247"/>
          </a:xfrm>
          <a:prstGeom prst="rect">
            <a:avLst/>
          </a:prstGeom>
        </p:spPr>
      </p:pic>
      <p:pic>
        <p:nvPicPr>
          <p:cNvPr id="10" name="Picture 9">
            <a:extLst>
              <a:ext uri="{FF2B5EF4-FFF2-40B4-BE49-F238E27FC236}">
                <a16:creationId xmlns:a16="http://schemas.microsoft.com/office/drawing/2014/main" id="{4CDB30EB-C84D-BF2A-3E1B-84A8709F2DD9}"/>
              </a:ext>
            </a:extLst>
          </p:cNvPr>
          <p:cNvPicPr>
            <a:picLocks noChangeAspect="1"/>
          </p:cNvPicPr>
          <p:nvPr/>
        </p:nvPicPr>
        <p:blipFill>
          <a:blip r:embed="rId3"/>
          <a:stretch>
            <a:fillRect/>
          </a:stretch>
        </p:blipFill>
        <p:spPr>
          <a:xfrm>
            <a:off x="423333" y="1549576"/>
            <a:ext cx="5203509" cy="3911247"/>
          </a:xfrm>
          <a:prstGeom prst="rect">
            <a:avLst/>
          </a:prstGeom>
        </p:spPr>
      </p:pic>
    </p:spTree>
    <p:extLst>
      <p:ext uri="{BB962C8B-B14F-4D97-AF65-F5344CB8AC3E}">
        <p14:creationId xmlns:p14="http://schemas.microsoft.com/office/powerpoint/2010/main" val="2843091299"/>
      </p:ext>
    </p:extLst>
  </p:cSld>
  <p:clrMapOvr>
    <a:masterClrMapping/>
  </p:clrMapOvr>
  <p:extLst>
    <p:ext uri="{6950BFC3-D8DA-4A85-94F7-54DA5524770B}">
      <p188:commentRel xmlns:p188="http://schemas.microsoft.com/office/powerpoint/2018/8/main" xmlns="" r:id="rId4"/>
    </p:ext>
  </p:extLs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89BC-EE48-7C07-5197-E8A647C62712}"/>
              </a:ext>
            </a:extLst>
          </p:cNvPr>
          <p:cNvSpPr>
            <a:spLocks noGrp="1"/>
          </p:cNvSpPr>
          <p:nvPr>
            <p:ph type="title"/>
          </p:nvPr>
        </p:nvSpPr>
        <p:spPr/>
        <p:txBody>
          <a:bodyPr/>
          <a:lstStyle/>
          <a:p>
            <a:r>
              <a:rPr lang="en-US" dirty="0"/>
              <a:t>Performance and Discussion</a:t>
            </a:r>
          </a:p>
        </p:txBody>
      </p:sp>
      <p:sp>
        <p:nvSpPr>
          <p:cNvPr id="3" name="Slide Number Placeholder 2">
            <a:extLst>
              <a:ext uri="{FF2B5EF4-FFF2-40B4-BE49-F238E27FC236}">
                <a16:creationId xmlns:a16="http://schemas.microsoft.com/office/drawing/2014/main" id="{F37A1B7A-B7BB-A131-B1C5-39147C2B9C0C}"/>
              </a:ext>
            </a:extLst>
          </p:cNvPr>
          <p:cNvSpPr>
            <a:spLocks noGrp="1"/>
          </p:cNvSpPr>
          <p:nvPr>
            <p:ph type="sldNum" sz="quarter" idx="12"/>
          </p:nvPr>
        </p:nvSpPr>
        <p:spPr/>
        <p:txBody>
          <a:bodyPr/>
          <a:lstStyle/>
          <a:p>
            <a:fld id="{CB3FC469-CA8B-4EE5-AE73-966FC6A86920}" type="slidenum">
              <a:rPr lang="en-US" smtClean="0"/>
              <a:t>86</a:t>
            </a:fld>
            <a:endParaRPr lang="en-US"/>
          </a:p>
        </p:txBody>
      </p:sp>
      <p:sp>
        <p:nvSpPr>
          <p:cNvPr id="4" name="Content Placeholder 3">
            <a:extLst>
              <a:ext uri="{FF2B5EF4-FFF2-40B4-BE49-F238E27FC236}">
                <a16:creationId xmlns:a16="http://schemas.microsoft.com/office/drawing/2014/main" id="{8A0297F3-B497-B145-CDBC-C009023771E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184390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C313-2837-12C2-E58E-52A18D331245}"/>
              </a:ext>
            </a:extLst>
          </p:cNvPr>
          <p:cNvSpPr>
            <a:spLocks noGrp="1"/>
          </p:cNvSpPr>
          <p:nvPr>
            <p:ph type="title"/>
          </p:nvPr>
        </p:nvSpPr>
        <p:spPr>
          <a:xfrm>
            <a:off x="407946" y="2192019"/>
            <a:ext cx="11376107" cy="1708385"/>
          </a:xfrm>
        </p:spPr>
        <p:txBody>
          <a:bodyPr>
            <a:normAutofit/>
          </a:bodyPr>
          <a:lstStyle/>
          <a:p>
            <a:r>
              <a:rPr lang="en-US" sz="1800" dirty="0"/>
              <a:t>Nodes expanded: </a:t>
            </a:r>
            <a:r>
              <a:rPr lang="en-US" sz="1800" b="0" dirty="0"/>
              <a:t>this refers to candidate nodes the planner “arrived at” and actually “went to”</a:t>
            </a:r>
            <a:br>
              <a:rPr lang="en-US" sz="1800" b="0" dirty="0"/>
            </a:br>
            <a:r>
              <a:rPr lang="en-US" sz="1800" dirty="0"/>
              <a:t>Nodes explored: </a:t>
            </a:r>
            <a:r>
              <a:rPr lang="en-US" sz="1800" b="0" dirty="0"/>
              <a:t>this refers to candidate nodes the planner “looked at” and considered going to</a:t>
            </a:r>
            <a:br>
              <a:rPr lang="en-US" sz="1800" b="0" dirty="0"/>
            </a:br>
            <a:r>
              <a:rPr lang="en-US" sz="1800" b="0" dirty="0"/>
              <a:t/>
            </a:r>
            <a:br>
              <a:rPr lang="en-US" sz="1800" b="0" dirty="0"/>
            </a:br>
            <a:r>
              <a:rPr lang="en-US" sz="1800" b="0" dirty="0">
                <a:solidFill>
                  <a:schemeClr val="bg1"/>
                </a:solidFill>
                <a:highlight>
                  <a:srgbClr val="800000"/>
                </a:highlight>
              </a:rPr>
              <a:t>NOTE: optimizations have not yet been performed; this is proof-of-concept MATLAB code and various time savings could be implemented</a:t>
            </a:r>
            <a:endParaRPr lang="en-US" sz="1800" dirty="0">
              <a:solidFill>
                <a:schemeClr val="bg1"/>
              </a:solidFill>
              <a:highlight>
                <a:srgbClr val="800000"/>
              </a:highlight>
            </a:endParaRPr>
          </a:p>
        </p:txBody>
      </p:sp>
      <p:sp>
        <p:nvSpPr>
          <p:cNvPr id="3" name="Slide Number Placeholder 2">
            <a:extLst>
              <a:ext uri="{FF2B5EF4-FFF2-40B4-BE49-F238E27FC236}">
                <a16:creationId xmlns:a16="http://schemas.microsoft.com/office/drawing/2014/main" id="{6CDA084F-9555-5F0B-B6E2-1C3344DE3891}"/>
              </a:ext>
            </a:extLst>
          </p:cNvPr>
          <p:cNvSpPr>
            <a:spLocks noGrp="1"/>
          </p:cNvSpPr>
          <p:nvPr>
            <p:ph type="sldNum" sz="quarter" idx="12"/>
          </p:nvPr>
        </p:nvSpPr>
        <p:spPr/>
        <p:txBody>
          <a:bodyPr/>
          <a:lstStyle/>
          <a:p>
            <a:fld id="{CB3FC469-CA8B-4EE5-AE73-966FC6A86920}" type="slidenum">
              <a:rPr lang="en-US" smtClean="0"/>
              <a:t>87</a:t>
            </a:fld>
            <a:endParaRPr lang="en-US"/>
          </a:p>
        </p:txBody>
      </p:sp>
      <p:graphicFrame>
        <p:nvGraphicFramePr>
          <p:cNvPr id="5" name="Table 5">
            <a:extLst>
              <a:ext uri="{FF2B5EF4-FFF2-40B4-BE49-F238E27FC236}">
                <a16:creationId xmlns:a16="http://schemas.microsoft.com/office/drawing/2014/main" id="{0830D6C7-5DB0-645D-42F4-6247B91DAB72}"/>
              </a:ext>
            </a:extLst>
          </p:cNvPr>
          <p:cNvGraphicFramePr>
            <a:graphicFrameLocks noGrp="1"/>
          </p:cNvGraphicFramePr>
          <p:nvPr>
            <p:ph idx="1"/>
          </p:nvPr>
        </p:nvGraphicFramePr>
        <p:xfrm>
          <a:off x="642938" y="1095375"/>
          <a:ext cx="11125200" cy="138176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861025446"/>
                    </a:ext>
                  </a:extLst>
                </a:gridCol>
              </a:tblGrid>
              <a:tr h="370840">
                <a:tc>
                  <a:txBody>
                    <a:bodyPr/>
                    <a:lstStyle/>
                    <a:p>
                      <a:r>
                        <a:rPr lang="en-US" dirty="0"/>
                        <a:t>Algorithm</a:t>
                      </a:r>
                    </a:p>
                  </a:txBody>
                  <a:tcPr/>
                </a:tc>
                <a:tc>
                  <a:txBody>
                    <a:bodyPr/>
                    <a:lstStyle/>
                    <a:p>
                      <a:r>
                        <a:rPr lang="en-US" dirty="0"/>
                        <a:t>Nodes in Map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Expanded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Nodes Explored</a:t>
                      </a:r>
                    </a:p>
                  </a:txBody>
                  <a:tcPr/>
                </a:tc>
                <a:tc>
                  <a:txBody>
                    <a:bodyPr/>
                    <a:lstStyle/>
                    <a:p>
                      <a:r>
                        <a:rPr lang="en-US" dirty="0">
                          <a:solidFill>
                            <a:schemeClr val="tx1"/>
                          </a:solidFill>
                          <a:highlight>
                            <a:srgbClr val="FFFF00"/>
                          </a:highlight>
                        </a:rPr>
                        <a:t>Total Wall Time</a:t>
                      </a:r>
                    </a:p>
                  </a:txBody>
                  <a:tcPr/>
                </a:tc>
                <a:tc>
                  <a:txBody>
                    <a:bodyPr/>
                    <a:lstStyle/>
                    <a:p>
                      <a:r>
                        <a:rPr lang="en-US" dirty="0">
                          <a:solidFill>
                            <a:schemeClr val="tx1"/>
                          </a:solidFill>
                          <a:highlight>
                            <a:srgbClr val="00FF00"/>
                          </a:highlight>
                        </a:rPr>
                        <a:t>Wall time for planning</a:t>
                      </a:r>
                    </a:p>
                  </a:txBody>
                  <a:tcPr/>
                </a:tc>
                <a:extLst>
                  <a:ext uri="{0D108BD9-81ED-4DB2-BD59-A6C34878D82A}">
                    <a16:rowId xmlns:a16="http://schemas.microsoft.com/office/drawing/2014/main" val="3394200964"/>
                  </a:ext>
                </a:extLst>
              </a:tr>
              <a:tr h="370840">
                <a:tc>
                  <a:txBody>
                    <a:bodyPr/>
                    <a:lstStyle/>
                    <a:p>
                      <a:r>
                        <a:rPr lang="en-US" dirty="0"/>
                        <a:t>A*</a:t>
                      </a:r>
                    </a:p>
                  </a:txBody>
                  <a:tcPr/>
                </a:tc>
                <a:tc>
                  <a:txBody>
                    <a:bodyPr/>
                    <a:lstStyle/>
                    <a:p>
                      <a:r>
                        <a:rPr lang="en-US"/>
                        <a:t>944</a:t>
                      </a:r>
                      <a:endParaRPr lang="en-US" dirty="0"/>
                    </a:p>
                  </a:txBody>
                  <a:tcPr/>
                </a:tc>
                <a:tc>
                  <a:txBody>
                    <a:bodyPr/>
                    <a:lstStyle/>
                    <a:p>
                      <a:r>
                        <a:rPr lang="en-US" dirty="0"/>
                        <a:t>2</a:t>
                      </a:r>
                    </a:p>
                  </a:txBody>
                  <a:tcPr/>
                </a:tc>
                <a:tc>
                  <a:txBody>
                    <a:bodyPr/>
                    <a:lstStyle/>
                    <a:p>
                      <a:r>
                        <a:rPr lang="en-US" dirty="0"/>
                        <a:t>276</a:t>
                      </a:r>
                    </a:p>
                  </a:txBody>
                  <a:tcPr/>
                </a:tc>
                <a:tc>
                  <a:txBody>
                    <a:bodyPr/>
                    <a:lstStyle/>
                    <a:p>
                      <a:r>
                        <a:rPr lang="en-US" dirty="0">
                          <a:highlight>
                            <a:srgbClr val="FFFF00"/>
                          </a:highlight>
                        </a:rPr>
                        <a:t>159 s</a:t>
                      </a:r>
                    </a:p>
                  </a:txBody>
                  <a:tcPr/>
                </a:tc>
                <a:tc>
                  <a:txBody>
                    <a:bodyPr/>
                    <a:lstStyle/>
                    <a:p>
                      <a:r>
                        <a:rPr lang="en-US" dirty="0">
                          <a:highlight>
                            <a:srgbClr val="00FF00"/>
                          </a:highlight>
                        </a:rPr>
                        <a:t>0.14 s</a:t>
                      </a:r>
                    </a:p>
                  </a:txBody>
                  <a:tcPr/>
                </a:tc>
                <a:extLst>
                  <a:ext uri="{0D108BD9-81ED-4DB2-BD59-A6C34878D82A}">
                    <a16:rowId xmlns:a16="http://schemas.microsoft.com/office/drawing/2014/main" val="1037727604"/>
                  </a:ext>
                </a:extLst>
              </a:tr>
              <a:tr h="370840">
                <a:tc>
                  <a:txBody>
                    <a:bodyPr/>
                    <a:lstStyle/>
                    <a:p>
                      <a:r>
                        <a:rPr lang="en-US" dirty="0"/>
                        <a:t>Dijkstra’s</a:t>
                      </a:r>
                    </a:p>
                  </a:txBody>
                  <a:tcPr/>
                </a:tc>
                <a:tc>
                  <a:txBody>
                    <a:bodyPr/>
                    <a:lstStyle/>
                    <a:p>
                      <a:r>
                        <a:rPr lang="en-US" dirty="0"/>
                        <a:t>944</a:t>
                      </a:r>
                    </a:p>
                  </a:txBody>
                  <a:tcPr/>
                </a:tc>
                <a:tc>
                  <a:txBody>
                    <a:bodyPr/>
                    <a:lstStyle/>
                    <a:p>
                      <a:r>
                        <a:rPr lang="en-US" dirty="0"/>
                        <a:t>6</a:t>
                      </a:r>
                    </a:p>
                  </a:txBody>
                  <a:tcPr/>
                </a:tc>
                <a:tc>
                  <a:txBody>
                    <a:bodyPr/>
                    <a:lstStyle/>
                    <a:p>
                      <a:r>
                        <a:rPr lang="en-US" dirty="0"/>
                        <a:t>864</a:t>
                      </a:r>
                    </a:p>
                  </a:txBody>
                  <a:tcPr/>
                </a:tc>
                <a:tc>
                  <a:txBody>
                    <a:bodyPr/>
                    <a:lstStyle/>
                    <a:p>
                      <a:r>
                        <a:rPr lang="en-US" dirty="0">
                          <a:highlight>
                            <a:srgbClr val="FFFF00"/>
                          </a:highlight>
                        </a:rPr>
                        <a:t>160 s</a:t>
                      </a:r>
                    </a:p>
                  </a:txBody>
                  <a:tcPr/>
                </a:tc>
                <a:tc>
                  <a:txBody>
                    <a:bodyPr/>
                    <a:lstStyle/>
                    <a:p>
                      <a:r>
                        <a:rPr lang="en-US" dirty="0">
                          <a:highlight>
                            <a:srgbClr val="00FF00"/>
                          </a:highlight>
                        </a:rPr>
                        <a:t>0.3 s</a:t>
                      </a:r>
                    </a:p>
                  </a:txBody>
                  <a:tcPr/>
                </a:tc>
                <a:extLst>
                  <a:ext uri="{0D108BD9-81ED-4DB2-BD59-A6C34878D82A}">
                    <a16:rowId xmlns:a16="http://schemas.microsoft.com/office/drawing/2014/main" val="28971946"/>
                  </a:ext>
                </a:extLst>
              </a:tr>
            </a:tbl>
          </a:graphicData>
        </a:graphic>
      </p:graphicFrame>
      <p:sp>
        <p:nvSpPr>
          <p:cNvPr id="6" name="Title 1">
            <a:extLst>
              <a:ext uri="{FF2B5EF4-FFF2-40B4-BE49-F238E27FC236}">
                <a16:creationId xmlns:a16="http://schemas.microsoft.com/office/drawing/2014/main" id="{399D774A-D267-1E4F-51D7-F7DF3748F799}"/>
              </a:ext>
            </a:extLst>
          </p:cNvPr>
          <p:cNvSpPr txBox="1">
            <a:spLocks/>
          </p:cNvSpPr>
          <p:nvPr/>
        </p:nvSpPr>
        <p:spPr>
          <a:xfrm>
            <a:off x="643612" y="83927"/>
            <a:ext cx="11376107" cy="781877"/>
          </a:xfrm>
          <a:prstGeom prst="rect">
            <a:avLst/>
          </a:prstGeom>
        </p:spPr>
        <p:txBody>
          <a:bodyPr vert="horz" lIns="91440" tIns="45720" rIns="91440" bIns="45720" rtlCol="0" anchor="b" anchorCtr="0">
            <a:normAutofit fontScale="925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dirty="0"/>
              <a:t>Time analysis shows relatively few nodes have to be explored and a wall time of a few seconds for performing the total </a:t>
            </a:r>
            <a:r>
              <a:rPr lang="en-US" dirty="0" err="1"/>
              <a:t>vgraph</a:t>
            </a:r>
            <a:r>
              <a:rPr lang="en-US" dirty="0"/>
              <a:t> creation and route finding, when plotting is off.</a:t>
            </a:r>
          </a:p>
        </p:txBody>
      </p:sp>
      <p:graphicFrame>
        <p:nvGraphicFramePr>
          <p:cNvPr id="7" name="Table 5">
            <a:extLst>
              <a:ext uri="{FF2B5EF4-FFF2-40B4-BE49-F238E27FC236}">
                <a16:creationId xmlns:a16="http://schemas.microsoft.com/office/drawing/2014/main" id="{83E78047-2E05-AF66-32A2-927393AF651A}"/>
              </a:ext>
            </a:extLst>
          </p:cNvPr>
          <p:cNvGraphicFramePr>
            <a:graphicFrameLocks/>
          </p:cNvGraphicFramePr>
          <p:nvPr/>
        </p:nvGraphicFramePr>
        <p:xfrm>
          <a:off x="768390" y="4108625"/>
          <a:ext cx="11125200" cy="101092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2347814595"/>
                    </a:ext>
                  </a:extLst>
                </a:gridCol>
                <a:gridCol w="1854200">
                  <a:extLst>
                    <a:ext uri="{9D8B030D-6E8A-4147-A177-3AD203B41FA5}">
                      <a16:colId xmlns:a16="http://schemas.microsoft.com/office/drawing/2014/main" val="1701789334"/>
                    </a:ext>
                  </a:extLst>
                </a:gridCol>
                <a:gridCol w="1854200">
                  <a:extLst>
                    <a:ext uri="{9D8B030D-6E8A-4147-A177-3AD203B41FA5}">
                      <a16:colId xmlns:a16="http://schemas.microsoft.com/office/drawing/2014/main" val="3334463724"/>
                    </a:ext>
                  </a:extLst>
                </a:gridCol>
                <a:gridCol w="1854200">
                  <a:extLst>
                    <a:ext uri="{9D8B030D-6E8A-4147-A177-3AD203B41FA5}">
                      <a16:colId xmlns:a16="http://schemas.microsoft.com/office/drawing/2014/main" val="4101713314"/>
                    </a:ext>
                  </a:extLst>
                </a:gridCol>
                <a:gridCol w="1854200">
                  <a:extLst>
                    <a:ext uri="{9D8B030D-6E8A-4147-A177-3AD203B41FA5}">
                      <a16:colId xmlns:a16="http://schemas.microsoft.com/office/drawing/2014/main" val="3636923713"/>
                    </a:ext>
                  </a:extLst>
                </a:gridCol>
                <a:gridCol w="1854200">
                  <a:extLst>
                    <a:ext uri="{9D8B030D-6E8A-4147-A177-3AD203B41FA5}">
                      <a16:colId xmlns:a16="http://schemas.microsoft.com/office/drawing/2014/main" val="1664944919"/>
                    </a:ext>
                  </a:extLst>
                </a:gridCol>
              </a:tblGrid>
              <a:tr h="370840">
                <a:tc>
                  <a:txBody>
                    <a:bodyPr/>
                    <a:lstStyle/>
                    <a:p>
                      <a:r>
                        <a:rPr lang="en-US" dirty="0" err="1">
                          <a:solidFill>
                            <a:schemeClr val="tx1"/>
                          </a:solidFill>
                        </a:rPr>
                        <a:t>Substep</a:t>
                      </a:r>
                      <a:endParaRPr lang="en-US" dirty="0">
                        <a:solidFill>
                          <a:schemeClr val="tx1"/>
                        </a:solidFill>
                      </a:endParaRPr>
                    </a:p>
                  </a:txBody>
                  <a:tcPr/>
                </a:tc>
                <a:tc>
                  <a:txBody>
                    <a:bodyPr/>
                    <a:lstStyle/>
                    <a:p>
                      <a:r>
                        <a:rPr lang="en-US" dirty="0">
                          <a:solidFill>
                            <a:schemeClr val="tx1"/>
                          </a:solidFill>
                          <a:highlight>
                            <a:srgbClr val="FFFF00"/>
                          </a:highlight>
                        </a:rPr>
                        <a:t>Triangulate Surfaces</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highlight>
                            <a:srgbClr val="FFFF00"/>
                          </a:highlight>
                        </a:rPr>
                        <a:t>Discretize in time</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highlight>
                            <a:srgbClr val="FFFF00"/>
                          </a:highlight>
                        </a:rPr>
                        <a:t>VGraph</a:t>
                      </a:r>
                      <a:endParaRPr lang="en-US" dirty="0">
                        <a:solidFill>
                          <a:schemeClr val="tx1"/>
                        </a:solidFill>
                        <a:highlight>
                          <a:srgbClr val="FFFF00"/>
                        </a:highlight>
                      </a:endParaRPr>
                    </a:p>
                  </a:txBody>
                  <a:tcPr>
                    <a:solidFill>
                      <a:schemeClr val="accent1">
                        <a:lumMod val="60000"/>
                        <a:lumOff val="40000"/>
                      </a:schemeClr>
                    </a:solidFill>
                  </a:tcPr>
                </a:tc>
                <a:tc>
                  <a:txBody>
                    <a:bodyPr/>
                    <a:lstStyle/>
                    <a:p>
                      <a:r>
                        <a:rPr lang="en-US" dirty="0">
                          <a:solidFill>
                            <a:schemeClr val="tx1"/>
                          </a:solidFill>
                          <a:highlight>
                            <a:srgbClr val="00FF00"/>
                          </a:highlight>
                        </a:rPr>
                        <a:t>A*</a:t>
                      </a:r>
                    </a:p>
                  </a:txBody>
                  <a:tcPr>
                    <a:solidFill>
                      <a:schemeClr val="accent1">
                        <a:lumMod val="60000"/>
                        <a:lumOff val="40000"/>
                      </a:schemeClr>
                    </a:solidFill>
                  </a:tcPr>
                </a:tc>
                <a:tc>
                  <a:txBody>
                    <a:bodyPr/>
                    <a:lstStyle/>
                    <a:p>
                      <a:r>
                        <a:rPr lang="en-US" dirty="0">
                          <a:solidFill>
                            <a:schemeClr val="tx1"/>
                          </a:solidFill>
                          <a:highlight>
                            <a:srgbClr val="00FF00"/>
                          </a:highlight>
                        </a:rPr>
                        <a:t>Dijkstra’s</a:t>
                      </a:r>
                    </a:p>
                  </a:txBody>
                  <a:tcPr>
                    <a:solidFill>
                      <a:schemeClr val="accent1">
                        <a:lumMod val="60000"/>
                        <a:lumOff val="40000"/>
                      </a:schemeClr>
                    </a:solidFill>
                  </a:tcPr>
                </a:tc>
                <a:extLst>
                  <a:ext uri="{0D108BD9-81ED-4DB2-BD59-A6C34878D82A}">
                    <a16:rowId xmlns:a16="http://schemas.microsoft.com/office/drawing/2014/main" val="3394200964"/>
                  </a:ext>
                </a:extLst>
              </a:tr>
              <a:tr h="370840">
                <a:tc>
                  <a:txBody>
                    <a:bodyPr/>
                    <a:lstStyle/>
                    <a:p>
                      <a:r>
                        <a:rPr lang="en-US" b="1" dirty="0"/>
                        <a:t>Complexity</a:t>
                      </a:r>
                    </a:p>
                  </a:txBody>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O(N)</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xM</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O(b</a:t>
                      </a:r>
                      <a:r>
                        <a:rPr lang="en-US" b="1" i="1" baseline="30000" dirty="0">
                          <a:latin typeface="Times New Roman" panose="02020603050405020304" pitchFamily="18" charset="0"/>
                          <a:cs typeface="Times New Roman" panose="02020603050405020304" pitchFamily="18" charset="0"/>
                        </a:rPr>
                        <a:t>d</a:t>
                      </a:r>
                      <a:r>
                        <a:rPr lang="en-US" b="1" i="1" dirty="0">
                          <a:latin typeface="Times New Roman" panose="02020603050405020304" pitchFamily="18" charset="0"/>
                          <a:cs typeface="Times New Roman" panose="02020603050405020304" pitchFamily="18" charset="0"/>
                        </a:rPr>
                        <a:t>) </a:t>
                      </a:r>
                      <a:r>
                        <a:rPr lang="en-US" b="0" i="0" dirty="0">
                          <a:latin typeface="+mj-lt"/>
                          <a:cs typeface="Calibri" panose="020F0502020204030204" pitchFamily="34" charset="0"/>
                        </a:rPr>
                        <a:t>worst case</a:t>
                      </a:r>
                    </a:p>
                  </a:txBody>
                  <a:tcPr>
                    <a:solidFill>
                      <a:schemeClr val="accent1">
                        <a:lumMod val="20000"/>
                        <a:lumOff val="80000"/>
                      </a:schemeClr>
                    </a:solidFill>
                  </a:tcPr>
                </a:tc>
                <a:tc>
                  <a:txBody>
                    <a:bodyPr/>
                    <a:lstStyle/>
                    <a:p>
                      <a:r>
                        <a:rPr lang="en-US" b="1" i="1" dirty="0">
                          <a:latin typeface="Times New Roman" panose="02020603050405020304" pitchFamily="18" charset="0"/>
                          <a:cs typeface="Times New Roman" panose="02020603050405020304" pitchFamily="18" charset="0"/>
                        </a:rPr>
                        <a:t>O(</a:t>
                      </a:r>
                      <a:r>
                        <a:rPr lang="en-US" b="1" i="1" dirty="0" err="1">
                          <a:latin typeface="Times New Roman" panose="02020603050405020304" pitchFamily="18" charset="0"/>
                          <a:cs typeface="Times New Roman" panose="02020603050405020304" pitchFamily="18" charset="0"/>
                        </a:rPr>
                        <a:t>NxN</a:t>
                      </a:r>
                      <a:r>
                        <a:rPr lang="en-US" b="1" i="1" dirty="0">
                          <a:latin typeface="Times New Roman" panose="02020603050405020304" pitchFamily="18" charset="0"/>
                          <a:cs typeface="Times New Roman" panose="02020603050405020304" pitchFamily="18" charset="0"/>
                        </a:rPr>
                        <a:t>)</a:t>
                      </a:r>
                    </a:p>
                  </a:txBody>
                  <a:tcPr>
                    <a:solidFill>
                      <a:schemeClr val="accent1">
                        <a:lumMod val="20000"/>
                        <a:lumOff val="80000"/>
                      </a:schemeClr>
                    </a:solidFill>
                  </a:tcPr>
                </a:tc>
                <a:extLst>
                  <a:ext uri="{0D108BD9-81ED-4DB2-BD59-A6C34878D82A}">
                    <a16:rowId xmlns:a16="http://schemas.microsoft.com/office/drawing/2014/main" val="1037727604"/>
                  </a:ext>
                </a:extLst>
              </a:tr>
            </a:tbl>
          </a:graphicData>
        </a:graphic>
      </p:graphicFrame>
      <p:sp>
        <p:nvSpPr>
          <p:cNvPr id="8" name="Title 1">
            <a:extLst>
              <a:ext uri="{FF2B5EF4-FFF2-40B4-BE49-F238E27FC236}">
                <a16:creationId xmlns:a16="http://schemas.microsoft.com/office/drawing/2014/main" id="{04AB6151-E20E-1967-D71B-6FAC4CDDDB4A}"/>
              </a:ext>
            </a:extLst>
          </p:cNvPr>
          <p:cNvSpPr txBox="1">
            <a:spLocks/>
          </p:cNvSpPr>
          <p:nvPr/>
        </p:nvSpPr>
        <p:spPr>
          <a:xfrm>
            <a:off x="642937" y="5296710"/>
            <a:ext cx="5084764" cy="869720"/>
          </a:xfrm>
          <a:prstGeom prst="rect">
            <a:avLst/>
          </a:prstGeom>
        </p:spPr>
        <p:txBody>
          <a:bodyPr vert="horz" lIns="91440" tIns="45720" rIns="91440" bIns="45720" rtlCol="0" anchor="b" anchorCtr="0">
            <a:normAutofit fontScale="77500" lnSpcReduction="20000"/>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t>N is number of nodes</a:t>
            </a:r>
          </a:p>
          <a:p>
            <a:r>
              <a:rPr lang="en-US" sz="1800" b="0" dirty="0"/>
              <a:t>M is number of surfaces</a:t>
            </a:r>
          </a:p>
          <a:p>
            <a:r>
              <a:rPr lang="en-US" sz="1800" b="0" dirty="0"/>
              <a:t>T is time step</a:t>
            </a:r>
          </a:p>
          <a:p>
            <a:r>
              <a:rPr lang="en-US" sz="1800" b="0" dirty="0"/>
              <a:t>b is branching factor (avg. num of visible nodes per node)</a:t>
            </a:r>
          </a:p>
          <a:p>
            <a:r>
              <a:rPr lang="en-US" sz="1800" b="0" dirty="0"/>
              <a:t>d is number of nodes in the shortest path</a:t>
            </a:r>
          </a:p>
        </p:txBody>
      </p:sp>
      <p:sp>
        <p:nvSpPr>
          <p:cNvPr id="4" name="Title 1">
            <a:extLst>
              <a:ext uri="{FF2B5EF4-FFF2-40B4-BE49-F238E27FC236}">
                <a16:creationId xmlns:a16="http://schemas.microsoft.com/office/drawing/2014/main" id="{82441035-573B-9C75-9ED8-AF20279A1AEF}"/>
              </a:ext>
            </a:extLst>
          </p:cNvPr>
          <p:cNvSpPr txBox="1">
            <a:spLocks/>
          </p:cNvSpPr>
          <p:nvPr/>
        </p:nvSpPr>
        <p:spPr>
          <a:xfrm>
            <a:off x="6330990" y="5327765"/>
            <a:ext cx="5084764" cy="869720"/>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2400" b="1" kern="1200" spc="20" baseline="0">
                <a:solidFill>
                  <a:schemeClr val="tx1"/>
                </a:solidFill>
                <a:latin typeface="Franklin Gothic Demi" panose="020B0703020102020204" pitchFamily="34" charset="0"/>
                <a:ea typeface="Tahoma" panose="020B0604030504040204" pitchFamily="34" charset="0"/>
                <a:cs typeface="Tahoma" panose="020B0604030504040204" pitchFamily="34" charset="0"/>
              </a:defRPr>
            </a:lvl1pPr>
          </a:lstStyle>
          <a:p>
            <a:r>
              <a:rPr lang="en-US" sz="1800" b="0" dirty="0">
                <a:highlight>
                  <a:srgbClr val="FFFF00"/>
                </a:highlight>
              </a:rPr>
              <a:t>Precomputed</a:t>
            </a:r>
          </a:p>
          <a:p>
            <a:r>
              <a:rPr lang="en-US" sz="1800" b="0" dirty="0">
                <a:highlight>
                  <a:srgbClr val="00FF00"/>
                </a:highlight>
              </a:rPr>
              <a:t>Computed live (if replanning is necessary)</a:t>
            </a:r>
          </a:p>
        </p:txBody>
      </p:sp>
    </p:spTree>
    <p:extLst>
      <p:ext uri="{BB962C8B-B14F-4D97-AF65-F5344CB8AC3E}">
        <p14:creationId xmlns:p14="http://schemas.microsoft.com/office/powerpoint/2010/main" val="9303521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4B72-DA1B-DC1A-EF48-7C2209349515}"/>
              </a:ext>
            </a:extLst>
          </p:cNvPr>
          <p:cNvSpPr>
            <a:spLocks noGrp="1"/>
          </p:cNvSpPr>
          <p:nvPr>
            <p:ph type="title"/>
          </p:nvPr>
        </p:nvSpPr>
        <p:spPr/>
        <p:txBody>
          <a:bodyPr>
            <a:normAutofit fontScale="90000"/>
          </a:bodyPr>
          <a:lstStyle/>
          <a:p>
            <a:r>
              <a:rPr lang="en-US" dirty="0"/>
              <a:t>Some of the operations are shown on the time complexity chart below to give a sense of how they scale as the input size increases.</a:t>
            </a:r>
          </a:p>
        </p:txBody>
      </p:sp>
      <p:sp>
        <p:nvSpPr>
          <p:cNvPr id="3" name="Slide Number Placeholder 2">
            <a:extLst>
              <a:ext uri="{FF2B5EF4-FFF2-40B4-BE49-F238E27FC236}">
                <a16:creationId xmlns:a16="http://schemas.microsoft.com/office/drawing/2014/main" id="{8B8BDC2E-8F65-A7ED-865B-B301D670F7D6}"/>
              </a:ext>
            </a:extLst>
          </p:cNvPr>
          <p:cNvSpPr>
            <a:spLocks noGrp="1"/>
          </p:cNvSpPr>
          <p:nvPr>
            <p:ph type="sldNum" sz="quarter" idx="12"/>
          </p:nvPr>
        </p:nvSpPr>
        <p:spPr/>
        <p:txBody>
          <a:bodyPr/>
          <a:lstStyle/>
          <a:p>
            <a:fld id="{CB3FC469-CA8B-4EE5-AE73-966FC6A86920}" type="slidenum">
              <a:rPr lang="en-US" smtClean="0"/>
              <a:t>88</a:t>
            </a:fld>
            <a:endParaRPr lang="en-US"/>
          </a:p>
        </p:txBody>
      </p:sp>
      <p:pic>
        <p:nvPicPr>
          <p:cNvPr id="6" name="Content Placeholder 5" descr="A screenshot of a graph&#10;&#10;Description automatically generated">
            <a:extLst>
              <a:ext uri="{FF2B5EF4-FFF2-40B4-BE49-F238E27FC236}">
                <a16:creationId xmlns:a16="http://schemas.microsoft.com/office/drawing/2014/main" id="{1127DAD8-A5CE-8A64-9B6A-13F9E195A6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715" t="9229" b="9255"/>
          <a:stretch/>
        </p:blipFill>
        <p:spPr>
          <a:xfrm>
            <a:off x="4120308" y="1564395"/>
            <a:ext cx="4493933" cy="4142342"/>
          </a:xfrm>
        </p:spPr>
      </p:pic>
      <p:sp>
        <p:nvSpPr>
          <p:cNvPr id="8" name="TextBox 7">
            <a:extLst>
              <a:ext uri="{FF2B5EF4-FFF2-40B4-BE49-F238E27FC236}">
                <a16:creationId xmlns:a16="http://schemas.microsoft.com/office/drawing/2014/main" id="{03C4F11A-9933-2061-1C65-A6AC0458BBB3}"/>
              </a:ext>
            </a:extLst>
          </p:cNvPr>
          <p:cNvSpPr txBox="1"/>
          <p:nvPr/>
        </p:nvSpPr>
        <p:spPr>
          <a:xfrm>
            <a:off x="439443" y="6488257"/>
            <a:ext cx="9090148" cy="369332"/>
          </a:xfrm>
          <a:prstGeom prst="rect">
            <a:avLst/>
          </a:prstGeom>
          <a:noFill/>
        </p:spPr>
        <p:txBody>
          <a:bodyPr wrap="square">
            <a:spAutoFit/>
          </a:bodyPr>
          <a:lstStyle/>
          <a:p>
            <a:r>
              <a:rPr lang="en-US" dirty="0"/>
              <a:t>https://adrianmejia.com/how-to-find-time-complexity-of-an-algorithm-code-big-o-notation/</a:t>
            </a:r>
          </a:p>
        </p:txBody>
      </p:sp>
      <p:sp>
        <p:nvSpPr>
          <p:cNvPr id="9" name="TextBox 8">
            <a:extLst>
              <a:ext uri="{FF2B5EF4-FFF2-40B4-BE49-F238E27FC236}">
                <a16:creationId xmlns:a16="http://schemas.microsoft.com/office/drawing/2014/main" id="{2585853C-7767-74E8-90CF-3ABA5D28E76A}"/>
              </a:ext>
            </a:extLst>
          </p:cNvPr>
          <p:cNvSpPr txBox="1"/>
          <p:nvPr/>
        </p:nvSpPr>
        <p:spPr>
          <a:xfrm>
            <a:off x="6498116" y="998088"/>
            <a:ext cx="1113179" cy="646331"/>
          </a:xfrm>
          <a:prstGeom prst="rect">
            <a:avLst/>
          </a:prstGeom>
          <a:noFill/>
          <a:ln w="38100">
            <a:solidFill>
              <a:schemeClr val="accent4">
                <a:lumMod val="60000"/>
                <a:lumOff val="40000"/>
              </a:schemeClr>
            </a:solidFill>
          </a:ln>
        </p:spPr>
        <p:txBody>
          <a:bodyPr wrap="square" rtlCol="0">
            <a:spAutoFit/>
          </a:bodyPr>
          <a:lstStyle/>
          <a:p>
            <a:r>
              <a:rPr lang="en-US" dirty="0"/>
              <a:t>Dijkstra’s algorithm</a:t>
            </a:r>
          </a:p>
        </p:txBody>
      </p:sp>
      <p:sp>
        <p:nvSpPr>
          <p:cNvPr id="10" name="TextBox 9">
            <a:extLst>
              <a:ext uri="{FF2B5EF4-FFF2-40B4-BE49-F238E27FC236}">
                <a16:creationId xmlns:a16="http://schemas.microsoft.com/office/drawing/2014/main" id="{F9D9E78B-1EBB-8A1D-ED6A-1ECE7B9EEA57}"/>
              </a:ext>
            </a:extLst>
          </p:cNvPr>
          <p:cNvSpPr txBox="1"/>
          <p:nvPr/>
        </p:nvSpPr>
        <p:spPr>
          <a:xfrm>
            <a:off x="5580994" y="1247445"/>
            <a:ext cx="905630" cy="369332"/>
          </a:xfrm>
          <a:prstGeom prst="rect">
            <a:avLst/>
          </a:prstGeom>
          <a:noFill/>
          <a:ln w="38100">
            <a:solidFill>
              <a:schemeClr val="accent2">
                <a:lumMod val="75000"/>
              </a:schemeClr>
            </a:solidFill>
          </a:ln>
        </p:spPr>
        <p:txBody>
          <a:bodyPr wrap="square" rtlCol="0">
            <a:spAutoFit/>
          </a:bodyPr>
          <a:lstStyle/>
          <a:p>
            <a:r>
              <a:rPr lang="en-US" dirty="0" err="1"/>
              <a:t>vgraph</a:t>
            </a:r>
            <a:endParaRPr lang="en-US" dirty="0"/>
          </a:p>
        </p:txBody>
      </p:sp>
      <p:sp>
        <p:nvSpPr>
          <p:cNvPr id="11" name="TextBox 10">
            <a:extLst>
              <a:ext uri="{FF2B5EF4-FFF2-40B4-BE49-F238E27FC236}">
                <a16:creationId xmlns:a16="http://schemas.microsoft.com/office/drawing/2014/main" id="{B718ED4D-5C6B-B189-FB97-B4A62330387F}"/>
              </a:ext>
            </a:extLst>
          </p:cNvPr>
          <p:cNvSpPr txBox="1"/>
          <p:nvPr/>
        </p:nvSpPr>
        <p:spPr>
          <a:xfrm>
            <a:off x="8256255" y="3105992"/>
            <a:ext cx="1273335" cy="646331"/>
          </a:xfrm>
          <a:prstGeom prst="rect">
            <a:avLst/>
          </a:prstGeom>
          <a:noFill/>
          <a:ln w="38100">
            <a:solidFill>
              <a:srgbClr val="00B050"/>
            </a:solidFill>
          </a:ln>
        </p:spPr>
        <p:txBody>
          <a:bodyPr wrap="square" rtlCol="0">
            <a:spAutoFit/>
          </a:bodyPr>
          <a:lstStyle/>
          <a:p>
            <a:r>
              <a:rPr lang="en-US" dirty="0"/>
              <a:t>Discretize in time</a:t>
            </a:r>
          </a:p>
        </p:txBody>
      </p:sp>
      <p:sp>
        <p:nvSpPr>
          <p:cNvPr id="12" name="TextBox 11">
            <a:extLst>
              <a:ext uri="{FF2B5EF4-FFF2-40B4-BE49-F238E27FC236}">
                <a16:creationId xmlns:a16="http://schemas.microsoft.com/office/drawing/2014/main" id="{F54F8D02-0372-CD99-14DE-D3706D11CB25}"/>
              </a:ext>
            </a:extLst>
          </p:cNvPr>
          <p:cNvSpPr txBox="1"/>
          <p:nvPr/>
        </p:nvSpPr>
        <p:spPr>
          <a:xfrm>
            <a:off x="2776250" y="3152158"/>
            <a:ext cx="1344058" cy="1200329"/>
          </a:xfrm>
          <a:prstGeom prst="rect">
            <a:avLst/>
          </a:prstGeom>
          <a:noFill/>
        </p:spPr>
        <p:txBody>
          <a:bodyPr wrap="square" rtlCol="0">
            <a:spAutoFit/>
          </a:bodyPr>
          <a:lstStyle/>
          <a:p>
            <a:r>
              <a:rPr lang="en-US" dirty="0"/>
              <a:t>Time complexity (number of operations)</a:t>
            </a:r>
          </a:p>
        </p:txBody>
      </p:sp>
      <p:sp>
        <p:nvSpPr>
          <p:cNvPr id="13" name="TextBox 12">
            <a:extLst>
              <a:ext uri="{FF2B5EF4-FFF2-40B4-BE49-F238E27FC236}">
                <a16:creationId xmlns:a16="http://schemas.microsoft.com/office/drawing/2014/main" id="{338891DB-3F56-0D1B-2822-4602BF581D55}"/>
              </a:ext>
            </a:extLst>
          </p:cNvPr>
          <p:cNvSpPr txBox="1"/>
          <p:nvPr/>
        </p:nvSpPr>
        <p:spPr>
          <a:xfrm>
            <a:off x="4696718" y="5728165"/>
            <a:ext cx="2914577" cy="369332"/>
          </a:xfrm>
          <a:prstGeom prst="rect">
            <a:avLst/>
          </a:prstGeom>
          <a:noFill/>
        </p:spPr>
        <p:txBody>
          <a:bodyPr wrap="square" rtlCol="0">
            <a:spAutoFit/>
          </a:bodyPr>
          <a:lstStyle/>
          <a:p>
            <a:r>
              <a:rPr lang="en-US" dirty="0"/>
              <a:t>Input size (number of nodes)</a:t>
            </a:r>
          </a:p>
        </p:txBody>
      </p:sp>
    </p:spTree>
    <p:extLst>
      <p:ext uri="{BB962C8B-B14F-4D97-AF65-F5344CB8AC3E}">
        <p14:creationId xmlns:p14="http://schemas.microsoft.com/office/powerpoint/2010/main" val="3911471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8D68-0746-E182-0D30-014064A0ACFA}"/>
              </a:ext>
            </a:extLst>
          </p:cNvPr>
          <p:cNvSpPr>
            <a:spLocks noGrp="1"/>
          </p:cNvSpPr>
          <p:nvPr>
            <p:ph type="title"/>
          </p:nvPr>
        </p:nvSpPr>
        <p:spPr/>
        <p:txBody>
          <a:bodyPr>
            <a:normAutofit fontScale="90000"/>
          </a:bodyPr>
          <a:lstStyle/>
          <a:p>
            <a:r>
              <a:rPr lang="en-US" dirty="0"/>
              <a:t>The flame graph for A* shows that visibility is the most expensive part, due to intersection checking.  This has been known for some time.</a:t>
            </a:r>
          </a:p>
        </p:txBody>
      </p:sp>
      <p:sp>
        <p:nvSpPr>
          <p:cNvPr id="3" name="Slide Number Placeholder 2">
            <a:extLst>
              <a:ext uri="{FF2B5EF4-FFF2-40B4-BE49-F238E27FC236}">
                <a16:creationId xmlns:a16="http://schemas.microsoft.com/office/drawing/2014/main" id="{ECA23EDA-94C7-A3D1-41E0-E73617A3B892}"/>
              </a:ext>
            </a:extLst>
          </p:cNvPr>
          <p:cNvSpPr>
            <a:spLocks noGrp="1"/>
          </p:cNvSpPr>
          <p:nvPr>
            <p:ph type="sldNum" sz="quarter" idx="12"/>
          </p:nvPr>
        </p:nvSpPr>
        <p:spPr/>
        <p:txBody>
          <a:bodyPr/>
          <a:lstStyle/>
          <a:p>
            <a:fld id="{CB3FC469-CA8B-4EE5-AE73-966FC6A86920}" type="slidenum">
              <a:rPr lang="en-US" smtClean="0"/>
              <a:t>89</a:t>
            </a:fld>
            <a:endParaRPr lang="en-US"/>
          </a:p>
        </p:txBody>
      </p:sp>
      <p:sp>
        <p:nvSpPr>
          <p:cNvPr id="4" name="Content Placeholder 3">
            <a:extLst>
              <a:ext uri="{FF2B5EF4-FFF2-40B4-BE49-F238E27FC236}">
                <a16:creationId xmlns:a16="http://schemas.microsoft.com/office/drawing/2014/main" id="{F1A715B9-4C96-E3E5-D461-EBE66D09D39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93FCA80-DA24-1AAE-2481-88C5D7716CFD}"/>
              </a:ext>
            </a:extLst>
          </p:cNvPr>
          <p:cNvPicPr>
            <a:picLocks noChangeAspect="1"/>
          </p:cNvPicPr>
          <p:nvPr/>
        </p:nvPicPr>
        <p:blipFill>
          <a:blip r:embed="rId2"/>
          <a:stretch>
            <a:fillRect/>
          </a:stretch>
        </p:blipFill>
        <p:spPr>
          <a:xfrm>
            <a:off x="1615913" y="1212485"/>
            <a:ext cx="8960173" cy="5645515"/>
          </a:xfrm>
          <a:prstGeom prst="rect">
            <a:avLst/>
          </a:prstGeom>
        </p:spPr>
      </p:pic>
    </p:spTree>
    <p:extLst>
      <p:ext uri="{BB962C8B-B14F-4D97-AF65-F5344CB8AC3E}">
        <p14:creationId xmlns:p14="http://schemas.microsoft.com/office/powerpoint/2010/main" val="7912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36C4-5370-599A-8612-2DB843E4B945}"/>
              </a:ext>
            </a:extLst>
          </p:cNvPr>
          <p:cNvSpPr>
            <a:spLocks noGrp="1"/>
          </p:cNvSpPr>
          <p:nvPr>
            <p:ph type="title"/>
          </p:nvPr>
        </p:nvSpPr>
        <p:spPr>
          <a:xfrm>
            <a:off x="643612" y="83927"/>
            <a:ext cx="11376107" cy="1109602"/>
          </a:xfrm>
        </p:spPr>
        <p:txBody>
          <a:bodyPr>
            <a:normAutofit fontScale="90000"/>
          </a:bodyPr>
          <a:lstStyle/>
          <a:p>
            <a:r>
              <a:rPr lang="en-US" dirty="0"/>
              <a:t>Nodes are then connected by edges in the </a:t>
            </a:r>
            <a:r>
              <a:rPr lang="en-US" dirty="0">
                <a:solidFill>
                  <a:srgbClr val="00B050"/>
                </a:solidFill>
              </a:rPr>
              <a:t>visibility graph</a:t>
            </a:r>
            <a:r>
              <a:rPr lang="en-US" dirty="0"/>
              <a:t>.  This graph connects edges between nodes that are not blocked by obstacles.  This graph can be searched with A* for a path.</a:t>
            </a:r>
          </a:p>
        </p:txBody>
      </p:sp>
      <p:sp>
        <p:nvSpPr>
          <p:cNvPr id="3" name="Slide Number Placeholder 2">
            <a:extLst>
              <a:ext uri="{FF2B5EF4-FFF2-40B4-BE49-F238E27FC236}">
                <a16:creationId xmlns:a16="http://schemas.microsoft.com/office/drawing/2014/main" id="{A3D00A36-104C-828E-5C10-399472DA0DB8}"/>
              </a:ext>
            </a:extLst>
          </p:cNvPr>
          <p:cNvSpPr>
            <a:spLocks noGrp="1"/>
          </p:cNvSpPr>
          <p:nvPr>
            <p:ph type="sldNum" sz="quarter" idx="12"/>
          </p:nvPr>
        </p:nvSpPr>
        <p:spPr/>
        <p:txBody>
          <a:bodyPr/>
          <a:lstStyle/>
          <a:p>
            <a:fld id="{CB3FC469-CA8B-4EE5-AE73-966FC6A86920}" type="slidenum">
              <a:rPr lang="en-US" smtClean="0"/>
              <a:t>9</a:t>
            </a:fld>
            <a:endParaRPr lang="en-US"/>
          </a:p>
        </p:txBody>
      </p:sp>
      <p:sp>
        <p:nvSpPr>
          <p:cNvPr id="5" name="Pentagon 4">
            <a:extLst>
              <a:ext uri="{FF2B5EF4-FFF2-40B4-BE49-F238E27FC236}">
                <a16:creationId xmlns:a16="http://schemas.microsoft.com/office/drawing/2014/main" id="{EE843AD6-FCE5-B110-8121-9CC51C46F740}"/>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560F13CB-DCE8-F2B2-5339-31EEB1AF463D}"/>
              </a:ext>
            </a:extLst>
          </p:cNvPr>
          <p:cNvCxnSpPr>
            <a:endCxn id="5" idx="0"/>
          </p:cNvCxnSpPr>
          <p:nvPr/>
        </p:nvCxnSpPr>
        <p:spPr>
          <a:xfrm flipV="1">
            <a:off x="3327400" y="2560706"/>
            <a:ext cx="2461108" cy="15794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51FBF2-04B5-791B-D911-17AF4376AF04}"/>
              </a:ext>
            </a:extLst>
          </p:cNvPr>
          <p:cNvCxnSpPr>
            <a:stCxn id="5" idx="0"/>
          </p:cNvCxnSpPr>
          <p:nvPr/>
        </p:nvCxnSpPr>
        <p:spPr>
          <a:xfrm>
            <a:off x="5788508" y="2560706"/>
            <a:ext cx="2822092" cy="1325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40BAAF85-EF56-F859-D9DA-F9D0F8128511}"/>
              </a:ext>
            </a:extLst>
          </p:cNvPr>
          <p:cNvSpPr/>
          <p:nvPr/>
        </p:nvSpPr>
        <p:spPr>
          <a:xfrm>
            <a:off x="3248853" y="4061653"/>
            <a:ext cx="157093" cy="157093"/>
          </a:xfrm>
          <a:prstGeom prst="mathMultiply">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6A9633D-18E4-2F4F-BB2A-36A0689AC3E7}"/>
              </a:ext>
            </a:extLst>
          </p:cNvPr>
          <p:cNvCxnSpPr>
            <a:cxnSpLocks/>
            <a:stCxn id="10" idx="1"/>
            <a:endCxn id="5" idx="0"/>
          </p:cNvCxnSpPr>
          <p:nvPr/>
        </p:nvCxnSpPr>
        <p:spPr>
          <a:xfrm flipV="1">
            <a:off x="3368216" y="2560706"/>
            <a:ext cx="2420292" cy="153867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B8DF28-3534-550B-82CC-FA1ACC1F6BE0}"/>
              </a:ext>
            </a:extLst>
          </p:cNvPr>
          <p:cNvCxnSpPr>
            <a:cxnSpLocks/>
            <a:stCxn id="5" idx="0"/>
            <a:endCxn id="11" idx="0"/>
          </p:cNvCxnSpPr>
          <p:nvPr/>
        </p:nvCxnSpPr>
        <p:spPr>
          <a:xfrm>
            <a:off x="5788508" y="2560706"/>
            <a:ext cx="2750106" cy="1280245"/>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504A4-ACA0-4750-BCC6-3D029D2C1D79}"/>
              </a:ext>
            </a:extLst>
          </p:cNvPr>
          <p:cNvCxnSpPr>
            <a:cxnSpLocks/>
            <a:stCxn id="10" idx="2"/>
            <a:endCxn id="5" idx="1"/>
          </p:cNvCxnSpPr>
          <p:nvPr/>
        </p:nvCxnSpPr>
        <p:spPr>
          <a:xfrm flipV="1">
            <a:off x="3368216" y="3224022"/>
            <a:ext cx="1508586" cy="956994"/>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0311C5-88EA-67E0-283F-2830299E5C4C}"/>
              </a:ext>
            </a:extLst>
          </p:cNvPr>
          <p:cNvCxnSpPr>
            <a:cxnSpLocks/>
            <a:stCxn id="10" idx="1"/>
            <a:endCxn id="5" idx="2"/>
          </p:cNvCxnSpPr>
          <p:nvPr/>
        </p:nvCxnSpPr>
        <p:spPr>
          <a:xfrm>
            <a:off x="3368216" y="4099383"/>
            <a:ext cx="1856827" cy="19790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DC6EEB2-B3BB-12DB-888F-E379CB3D2785}"/>
              </a:ext>
            </a:extLst>
          </p:cNvPr>
          <p:cNvCxnSpPr>
            <a:cxnSpLocks/>
            <a:stCxn id="5" idx="2"/>
            <a:endCxn id="5" idx="4"/>
          </p:cNvCxnSpPr>
          <p:nvPr/>
        </p:nvCxnSpPr>
        <p:spPr>
          <a:xfrm>
            <a:off x="5225043" y="4297289"/>
            <a:ext cx="1126930" cy="0"/>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3EDD130-F0C1-D163-60EA-661272014C6E}"/>
              </a:ext>
            </a:extLst>
          </p:cNvPr>
          <p:cNvCxnSpPr>
            <a:cxnSpLocks/>
            <a:stCxn id="5" idx="4"/>
            <a:endCxn id="5" idx="5"/>
          </p:cNvCxnSpPr>
          <p:nvPr/>
        </p:nvCxnSpPr>
        <p:spPr>
          <a:xfrm flipV="1">
            <a:off x="6351973"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DDECB5-2732-A09A-47C3-77887C2304FE}"/>
              </a:ext>
            </a:extLst>
          </p:cNvPr>
          <p:cNvCxnSpPr>
            <a:cxnSpLocks/>
            <a:stCxn id="11" idx="0"/>
            <a:endCxn id="5" idx="4"/>
          </p:cNvCxnSpPr>
          <p:nvPr/>
        </p:nvCxnSpPr>
        <p:spPr>
          <a:xfrm flipH="1">
            <a:off x="6351973" y="3840951"/>
            <a:ext cx="2186641" cy="456338"/>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89C7EC-7956-79D0-EAD4-BD86B1F1F24B}"/>
              </a:ext>
            </a:extLst>
          </p:cNvPr>
          <p:cNvCxnSpPr>
            <a:cxnSpLocks/>
            <a:stCxn id="11" idx="2"/>
            <a:endCxn id="5" idx="5"/>
          </p:cNvCxnSpPr>
          <p:nvPr/>
        </p:nvCxnSpPr>
        <p:spPr>
          <a:xfrm flipH="1" flipV="1">
            <a:off x="6700214" y="3224022"/>
            <a:ext cx="1982372" cy="760901"/>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7AD04B-3F47-E221-FEFA-723CE49BB9F5}"/>
              </a:ext>
            </a:extLst>
          </p:cNvPr>
          <p:cNvCxnSpPr>
            <a:cxnSpLocks/>
            <a:stCxn id="5" idx="5"/>
            <a:endCxn id="5" idx="0"/>
          </p:cNvCxnSpPr>
          <p:nvPr/>
        </p:nvCxnSpPr>
        <p:spPr>
          <a:xfrm flipH="1" flipV="1">
            <a:off x="5788508"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3B12B8C-A22F-D35A-C55D-DEA04DA45C67}"/>
              </a:ext>
            </a:extLst>
          </p:cNvPr>
          <p:cNvCxnSpPr>
            <a:cxnSpLocks/>
            <a:stCxn id="5" idx="2"/>
            <a:endCxn id="5" idx="1"/>
          </p:cNvCxnSpPr>
          <p:nvPr/>
        </p:nvCxnSpPr>
        <p:spPr>
          <a:xfrm flipH="1" flipV="1">
            <a:off x="4876802" y="3224022"/>
            <a:ext cx="348241" cy="1073267"/>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601ADBF-E359-D548-4376-3D262DE472F7}"/>
              </a:ext>
            </a:extLst>
          </p:cNvPr>
          <p:cNvCxnSpPr>
            <a:cxnSpLocks/>
            <a:stCxn id="5" idx="0"/>
            <a:endCxn id="5" idx="1"/>
          </p:cNvCxnSpPr>
          <p:nvPr/>
        </p:nvCxnSpPr>
        <p:spPr>
          <a:xfrm flipH="1">
            <a:off x="4876802" y="2560706"/>
            <a:ext cx="911706" cy="663316"/>
          </a:xfrm>
          <a:prstGeom prst="line">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1" name="Multiplication Sign 10">
            <a:extLst>
              <a:ext uri="{FF2B5EF4-FFF2-40B4-BE49-F238E27FC236}">
                <a16:creationId xmlns:a16="http://schemas.microsoft.com/office/drawing/2014/main" id="{F29BDDE6-55BF-A63D-8001-42347D927978}"/>
              </a:ext>
            </a:extLst>
          </p:cNvPr>
          <p:cNvSpPr/>
          <p:nvPr/>
        </p:nvSpPr>
        <p:spPr>
          <a:xfrm>
            <a:off x="8472073" y="3774410"/>
            <a:ext cx="277054" cy="27705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Multiplication Sign 63">
            <a:extLst>
              <a:ext uri="{FF2B5EF4-FFF2-40B4-BE49-F238E27FC236}">
                <a16:creationId xmlns:a16="http://schemas.microsoft.com/office/drawing/2014/main" id="{D958E010-7A93-759B-CE5A-0806D3787B2E}"/>
              </a:ext>
            </a:extLst>
          </p:cNvPr>
          <p:cNvSpPr/>
          <p:nvPr/>
        </p:nvSpPr>
        <p:spPr>
          <a:xfrm>
            <a:off x="3200400" y="4013200"/>
            <a:ext cx="254000" cy="254000"/>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cxnSp>
        <p:nvCxnSpPr>
          <p:cNvPr id="65" name="Straight Arrow Connector 64">
            <a:extLst>
              <a:ext uri="{FF2B5EF4-FFF2-40B4-BE49-F238E27FC236}">
                <a16:creationId xmlns:a16="http://schemas.microsoft.com/office/drawing/2014/main" id="{0816B247-89D4-C52B-E06D-72144C06F77F}"/>
              </a:ext>
            </a:extLst>
          </p:cNvPr>
          <p:cNvCxnSpPr>
            <a:cxnSpLocks/>
          </p:cNvCxnSpPr>
          <p:nvPr/>
        </p:nvCxnSpPr>
        <p:spPr>
          <a:xfrm flipH="1" flipV="1">
            <a:off x="2471564" y="3505200"/>
            <a:ext cx="10218" cy="1440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A9A3DD4-3408-3FAF-2256-42EB50575296}"/>
              </a:ext>
            </a:extLst>
          </p:cNvPr>
          <p:cNvCxnSpPr>
            <a:cxnSpLocks/>
          </p:cNvCxnSpPr>
          <p:nvPr/>
        </p:nvCxnSpPr>
        <p:spPr>
          <a:xfrm>
            <a:off x="2470255" y="49461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81E2CD-3B43-1AEC-5EF2-39F5B015C847}"/>
              </a:ext>
            </a:extLst>
          </p:cNvPr>
          <p:cNvSpPr txBox="1"/>
          <p:nvPr/>
        </p:nvSpPr>
        <p:spPr>
          <a:xfrm>
            <a:off x="2470255" y="5060466"/>
            <a:ext cx="1295400" cy="369332"/>
          </a:xfrm>
          <a:prstGeom prst="rect">
            <a:avLst/>
          </a:prstGeom>
          <a:noFill/>
        </p:spPr>
        <p:txBody>
          <a:bodyPr wrap="square" rtlCol="0">
            <a:spAutoFit/>
          </a:bodyPr>
          <a:lstStyle/>
          <a:p>
            <a:r>
              <a:rPr lang="en-US" dirty="0"/>
              <a:t>X [distance]</a:t>
            </a:r>
          </a:p>
        </p:txBody>
      </p:sp>
      <p:sp>
        <p:nvSpPr>
          <p:cNvPr id="68" name="TextBox 67">
            <a:extLst>
              <a:ext uri="{FF2B5EF4-FFF2-40B4-BE49-F238E27FC236}">
                <a16:creationId xmlns:a16="http://schemas.microsoft.com/office/drawing/2014/main" id="{27179351-60D0-030C-EC98-6E64B63EBFD8}"/>
              </a:ext>
            </a:extLst>
          </p:cNvPr>
          <p:cNvSpPr txBox="1"/>
          <p:nvPr/>
        </p:nvSpPr>
        <p:spPr>
          <a:xfrm rot="16200000">
            <a:off x="1455428" y="4112627"/>
            <a:ext cx="1295400" cy="369332"/>
          </a:xfrm>
          <a:prstGeom prst="rect">
            <a:avLst/>
          </a:prstGeom>
          <a:noFill/>
        </p:spPr>
        <p:txBody>
          <a:bodyPr wrap="square" rtlCol="0">
            <a:spAutoFit/>
          </a:bodyPr>
          <a:lstStyle/>
          <a:p>
            <a:r>
              <a:rPr lang="en-US" dirty="0"/>
              <a:t>Y [distance]</a:t>
            </a:r>
          </a:p>
        </p:txBody>
      </p:sp>
    </p:spTree>
    <p:extLst>
      <p:ext uri="{BB962C8B-B14F-4D97-AF65-F5344CB8AC3E}">
        <p14:creationId xmlns:p14="http://schemas.microsoft.com/office/powerpoint/2010/main" val="1073734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6FE0-6497-DA92-5F02-32C3AB623327}"/>
              </a:ext>
            </a:extLst>
          </p:cNvPr>
          <p:cNvSpPr>
            <a:spLocks noGrp="1"/>
          </p:cNvSpPr>
          <p:nvPr>
            <p:ph type="title"/>
          </p:nvPr>
        </p:nvSpPr>
        <p:spPr/>
        <p:txBody>
          <a:bodyPr>
            <a:normAutofit fontScale="90000"/>
          </a:bodyPr>
          <a:lstStyle/>
          <a:p>
            <a:r>
              <a:rPr lang="en-US" dirty="0"/>
              <a:t>The flame graph for Dijkstra’s, logically, is similar as it also requires the same </a:t>
            </a:r>
            <a:r>
              <a:rPr lang="en-US" dirty="0" err="1"/>
              <a:t>vgraph</a:t>
            </a:r>
            <a:r>
              <a:rPr lang="en-US" dirty="0"/>
              <a:t> creation step.</a:t>
            </a:r>
          </a:p>
        </p:txBody>
      </p:sp>
      <p:sp>
        <p:nvSpPr>
          <p:cNvPr id="3" name="Slide Number Placeholder 2">
            <a:extLst>
              <a:ext uri="{FF2B5EF4-FFF2-40B4-BE49-F238E27FC236}">
                <a16:creationId xmlns:a16="http://schemas.microsoft.com/office/drawing/2014/main" id="{C44A3D10-F28C-F80D-9DF9-93F84284FB07}"/>
              </a:ext>
            </a:extLst>
          </p:cNvPr>
          <p:cNvSpPr>
            <a:spLocks noGrp="1"/>
          </p:cNvSpPr>
          <p:nvPr>
            <p:ph type="sldNum" sz="quarter" idx="12"/>
          </p:nvPr>
        </p:nvSpPr>
        <p:spPr/>
        <p:txBody>
          <a:bodyPr/>
          <a:lstStyle/>
          <a:p>
            <a:fld id="{CB3FC469-CA8B-4EE5-AE73-966FC6A86920}" type="slidenum">
              <a:rPr lang="en-US" smtClean="0"/>
              <a:t>90</a:t>
            </a:fld>
            <a:endParaRPr lang="en-US"/>
          </a:p>
        </p:txBody>
      </p:sp>
      <p:sp>
        <p:nvSpPr>
          <p:cNvPr id="4" name="Content Placeholder 3">
            <a:extLst>
              <a:ext uri="{FF2B5EF4-FFF2-40B4-BE49-F238E27FC236}">
                <a16:creationId xmlns:a16="http://schemas.microsoft.com/office/drawing/2014/main" id="{63885793-5EB5-C338-C112-EF41B2A0BA2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71F0819-D783-EDB0-3D7C-4569D6305DB4}"/>
              </a:ext>
            </a:extLst>
          </p:cNvPr>
          <p:cNvPicPr>
            <a:picLocks noChangeAspect="1"/>
          </p:cNvPicPr>
          <p:nvPr/>
        </p:nvPicPr>
        <p:blipFill>
          <a:blip r:embed="rId2"/>
          <a:stretch>
            <a:fillRect/>
          </a:stretch>
        </p:blipFill>
        <p:spPr>
          <a:xfrm>
            <a:off x="1848071" y="980942"/>
            <a:ext cx="8495858" cy="5764025"/>
          </a:xfrm>
          <a:prstGeom prst="rect">
            <a:avLst/>
          </a:prstGeom>
        </p:spPr>
      </p:pic>
    </p:spTree>
    <p:extLst>
      <p:ext uri="{BB962C8B-B14F-4D97-AF65-F5344CB8AC3E}">
        <p14:creationId xmlns:p14="http://schemas.microsoft.com/office/powerpoint/2010/main" val="24058943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7435-DEE4-7164-1207-3FD66F9613BB}"/>
              </a:ext>
            </a:extLst>
          </p:cNvPr>
          <p:cNvSpPr>
            <a:spLocks noGrp="1"/>
          </p:cNvSpPr>
          <p:nvPr>
            <p:ph type="title"/>
          </p:nvPr>
        </p:nvSpPr>
        <p:spPr/>
        <p:txBody>
          <a:bodyPr/>
          <a:lstStyle/>
          <a:p>
            <a:r>
              <a:rPr lang="en-US" dirty="0"/>
              <a:t>At approximately 1000x1000 pt graphs, memory issues are reached.</a:t>
            </a:r>
          </a:p>
        </p:txBody>
      </p:sp>
      <p:sp>
        <p:nvSpPr>
          <p:cNvPr id="3" name="Slide Number Placeholder 2">
            <a:extLst>
              <a:ext uri="{FF2B5EF4-FFF2-40B4-BE49-F238E27FC236}">
                <a16:creationId xmlns:a16="http://schemas.microsoft.com/office/drawing/2014/main" id="{88B79790-42FA-4E23-82BC-7DB15910FE7D}"/>
              </a:ext>
            </a:extLst>
          </p:cNvPr>
          <p:cNvSpPr>
            <a:spLocks noGrp="1"/>
          </p:cNvSpPr>
          <p:nvPr>
            <p:ph type="sldNum" sz="quarter" idx="12"/>
          </p:nvPr>
        </p:nvSpPr>
        <p:spPr/>
        <p:txBody>
          <a:bodyPr/>
          <a:lstStyle/>
          <a:p>
            <a:fld id="{CB3FC469-CA8B-4EE5-AE73-966FC6A86920}" type="slidenum">
              <a:rPr lang="en-US" smtClean="0"/>
              <a:t>91</a:t>
            </a:fld>
            <a:endParaRPr lang="en-US"/>
          </a:p>
        </p:txBody>
      </p:sp>
      <p:sp>
        <p:nvSpPr>
          <p:cNvPr id="4" name="Content Placeholder 3">
            <a:extLst>
              <a:ext uri="{FF2B5EF4-FFF2-40B4-BE49-F238E27FC236}">
                <a16:creationId xmlns:a16="http://schemas.microsoft.com/office/drawing/2014/main" id="{F466E3F0-8157-D3A8-D995-50E6728B4869}"/>
              </a:ext>
            </a:extLst>
          </p:cNvPr>
          <p:cNvSpPr>
            <a:spLocks noGrp="1"/>
          </p:cNvSpPr>
          <p:nvPr>
            <p:ph idx="1"/>
          </p:nvPr>
        </p:nvSpPr>
        <p:spPr/>
        <p:txBody>
          <a:bodyPr/>
          <a:lstStyle/>
          <a:p>
            <a:r>
              <a:rPr lang="en-US" dirty="0" err="1"/>
              <a:t>Vgraph</a:t>
            </a:r>
            <a:r>
              <a:rPr lang="en-US" dirty="0"/>
              <a:t> code is vectorized for timeliness.  Currently all pairs of nodes are found to form all possible edges, then all edges are paired with all </a:t>
            </a:r>
            <a:r>
              <a:rPr lang="en-US" dirty="0" err="1"/>
              <a:t>surfels</a:t>
            </a:r>
            <a:r>
              <a:rPr lang="en-US" dirty="0"/>
              <a:t> in a table of all edge-</a:t>
            </a:r>
            <a:r>
              <a:rPr lang="en-US" dirty="0" err="1"/>
              <a:t>surfel</a:t>
            </a:r>
            <a:r>
              <a:rPr lang="en-US" dirty="0"/>
              <a:t> pairs that need checking.</a:t>
            </a:r>
          </a:p>
          <a:p>
            <a:pPr lvl="1"/>
            <a:r>
              <a:rPr lang="en-US" dirty="0"/>
              <a:t>So memory is </a:t>
            </a:r>
            <a:r>
              <a:rPr lang="en-US" dirty="0" err="1"/>
              <a:t>NxNxM</a:t>
            </a:r>
            <a:endParaRPr lang="en-US" dirty="0"/>
          </a:p>
          <a:p>
            <a:r>
              <a:rPr lang="en-US" dirty="0"/>
              <a:t>Loops could be employed to save memory at the expense of time</a:t>
            </a:r>
          </a:p>
          <a:p>
            <a:pPr lvl="1"/>
            <a:r>
              <a:rPr lang="en-US" dirty="0"/>
              <a:t>Only one ray could be held in memory at a time, then all </a:t>
            </a:r>
            <a:r>
              <a:rPr lang="en-US" dirty="0" err="1"/>
              <a:t>surfels</a:t>
            </a:r>
            <a:r>
              <a:rPr lang="en-US" dirty="0"/>
              <a:t> could be looped through</a:t>
            </a:r>
          </a:p>
        </p:txBody>
      </p:sp>
    </p:spTree>
    <p:extLst>
      <p:ext uri="{BB962C8B-B14F-4D97-AF65-F5344CB8AC3E}">
        <p14:creationId xmlns:p14="http://schemas.microsoft.com/office/powerpoint/2010/main" val="8558470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EE9C-E214-C648-8006-37CE52F9DD3F}"/>
              </a:ext>
            </a:extLst>
          </p:cNvPr>
          <p:cNvSpPr>
            <a:spLocks noGrp="1"/>
          </p:cNvSpPr>
          <p:nvPr>
            <p:ph type="title"/>
          </p:nvPr>
        </p:nvSpPr>
        <p:spPr>
          <a:xfrm>
            <a:off x="643612" y="83927"/>
            <a:ext cx="11376107" cy="883025"/>
          </a:xfrm>
        </p:spPr>
        <p:txBody>
          <a:bodyPr>
            <a:normAutofit fontScale="90000"/>
          </a:bodyPr>
          <a:lstStyle/>
          <a:p>
            <a:r>
              <a:rPr lang="en-US" dirty="0"/>
              <a:t>Potential issues: node placement is a degree of freedom that will require tuning.  Too sparse and planner resolution is not fine enough.  Too dense and facet checking will be extremely slow.  This problem is not new and presents in our 2D planner as well.</a:t>
            </a:r>
          </a:p>
        </p:txBody>
      </p:sp>
      <p:sp>
        <p:nvSpPr>
          <p:cNvPr id="3" name="Slide Number Placeholder 2">
            <a:extLst>
              <a:ext uri="{FF2B5EF4-FFF2-40B4-BE49-F238E27FC236}">
                <a16:creationId xmlns:a16="http://schemas.microsoft.com/office/drawing/2014/main" id="{D17053A4-21C4-A595-0298-C6B1B70371B3}"/>
              </a:ext>
            </a:extLst>
          </p:cNvPr>
          <p:cNvSpPr>
            <a:spLocks noGrp="1"/>
          </p:cNvSpPr>
          <p:nvPr>
            <p:ph type="sldNum" sz="quarter" idx="12"/>
          </p:nvPr>
        </p:nvSpPr>
        <p:spPr/>
        <p:txBody>
          <a:bodyPr/>
          <a:lstStyle/>
          <a:p>
            <a:fld id="{CB3FC469-CA8B-4EE5-AE73-966FC6A86920}" type="slidenum">
              <a:rPr lang="en-US" smtClean="0"/>
              <a:t>92</a:t>
            </a:fld>
            <a:endParaRPr lang="en-US"/>
          </a:p>
        </p:txBody>
      </p:sp>
      <p:sp>
        <p:nvSpPr>
          <p:cNvPr id="9" name="TextBox 8">
            <a:extLst>
              <a:ext uri="{FF2B5EF4-FFF2-40B4-BE49-F238E27FC236}">
                <a16:creationId xmlns:a16="http://schemas.microsoft.com/office/drawing/2014/main" id="{25241085-3FDB-20CA-9870-13778D1373F7}"/>
              </a:ext>
            </a:extLst>
          </p:cNvPr>
          <p:cNvSpPr txBox="1"/>
          <p:nvPr/>
        </p:nvSpPr>
        <p:spPr>
          <a:xfrm rot="16200000">
            <a:off x="-46516" y="3569492"/>
            <a:ext cx="1295400" cy="369332"/>
          </a:xfrm>
          <a:prstGeom prst="rect">
            <a:avLst/>
          </a:prstGeom>
          <a:noFill/>
        </p:spPr>
        <p:txBody>
          <a:bodyPr wrap="square" rtlCol="0">
            <a:spAutoFit/>
          </a:bodyPr>
          <a:lstStyle/>
          <a:p>
            <a:r>
              <a:rPr lang="en-US" dirty="0"/>
              <a:t>time</a:t>
            </a:r>
          </a:p>
        </p:txBody>
      </p:sp>
      <p:grpSp>
        <p:nvGrpSpPr>
          <p:cNvPr id="4" name="Group 3">
            <a:extLst>
              <a:ext uri="{FF2B5EF4-FFF2-40B4-BE49-F238E27FC236}">
                <a16:creationId xmlns:a16="http://schemas.microsoft.com/office/drawing/2014/main" id="{B7A3424C-C83E-67A4-3DC9-161CBA7A02E8}"/>
              </a:ext>
            </a:extLst>
          </p:cNvPr>
          <p:cNvGrpSpPr/>
          <p:nvPr/>
        </p:nvGrpSpPr>
        <p:grpSpPr>
          <a:xfrm>
            <a:off x="908154" y="2307467"/>
            <a:ext cx="10460309" cy="2946262"/>
            <a:chOff x="908154" y="2307467"/>
            <a:chExt cx="10460309" cy="2946262"/>
          </a:xfrm>
        </p:grpSpPr>
        <p:sp>
          <p:nvSpPr>
            <p:cNvPr id="5" name="Flowchart: Data 4">
              <a:extLst>
                <a:ext uri="{FF2B5EF4-FFF2-40B4-BE49-F238E27FC236}">
                  <a16:creationId xmlns:a16="http://schemas.microsoft.com/office/drawing/2014/main" id="{2BC3BAD9-624C-8326-E043-28650577B8F4}"/>
                </a:ext>
              </a:extLst>
            </p:cNvPr>
            <p:cNvSpPr/>
            <p:nvPr/>
          </p:nvSpPr>
          <p:spPr>
            <a:xfrm rot="15039940">
              <a:off x="2278575" y="29903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81F5602D-7177-87B0-8BF2-B06096BBEA11}"/>
                </a:ext>
              </a:extLst>
            </p:cNvPr>
            <p:cNvCxnSpPr>
              <a:cxnSpLocks/>
            </p:cNvCxnSpPr>
            <p:nvPr/>
          </p:nvCxnSpPr>
          <p:spPr>
            <a:xfrm flipV="1">
              <a:off x="919681" y="46151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6A0900C-681E-D223-5FE9-C14FF37B3680}"/>
                </a:ext>
              </a:extLst>
            </p:cNvPr>
            <p:cNvCxnSpPr>
              <a:cxnSpLocks/>
            </p:cNvCxnSpPr>
            <p:nvPr/>
          </p:nvCxnSpPr>
          <p:spPr>
            <a:xfrm>
              <a:off x="908154" y="49512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6F5AFC9-62C5-8FD6-9FBA-9D42E60C2666}"/>
                </a:ext>
              </a:extLst>
            </p:cNvPr>
            <p:cNvCxnSpPr>
              <a:cxnSpLocks/>
            </p:cNvCxnSpPr>
            <p:nvPr/>
          </p:nvCxnSpPr>
          <p:spPr>
            <a:xfrm flipV="1">
              <a:off x="919681" y="30784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26CEDD69-7FA4-AF34-F629-B59AA95FE548}"/>
                </a:ext>
              </a:extLst>
            </p:cNvPr>
            <p:cNvSpPr/>
            <p:nvPr/>
          </p:nvSpPr>
          <p:spPr>
            <a:xfrm>
              <a:off x="5335143" y="33574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131B19-95B3-59D7-8151-0EC4C427EBE2}"/>
                </a:ext>
              </a:extLst>
            </p:cNvPr>
            <p:cNvSpPr/>
            <p:nvPr/>
          </p:nvSpPr>
          <p:spPr>
            <a:xfrm>
              <a:off x="4124724" y="26646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8358EF-9938-4983-3A14-31147409C54D}"/>
                </a:ext>
              </a:extLst>
            </p:cNvPr>
            <p:cNvSpPr/>
            <p:nvPr/>
          </p:nvSpPr>
          <p:spPr>
            <a:xfrm>
              <a:off x="2429729" y="26480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80FDDB5-B5CA-B0E3-5BE8-8A6B0E9D7CAF}"/>
                </a:ext>
              </a:extLst>
            </p:cNvPr>
            <p:cNvSpPr/>
            <p:nvPr/>
          </p:nvSpPr>
          <p:spPr>
            <a:xfrm>
              <a:off x="4919969" y="48487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8328777-4416-2D22-1E86-D735A89B3D36}"/>
                </a:ext>
              </a:extLst>
            </p:cNvPr>
            <p:cNvSpPr/>
            <p:nvPr/>
          </p:nvSpPr>
          <p:spPr>
            <a:xfrm>
              <a:off x="3224974" y="48321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A4086-53B3-D046-F831-A2AE49A75587}"/>
                </a:ext>
              </a:extLst>
            </p:cNvPr>
            <p:cNvSpPr/>
            <p:nvPr/>
          </p:nvSpPr>
          <p:spPr>
            <a:xfrm>
              <a:off x="4533899"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EBEA8BA-600A-774B-218C-32AC169A43BC}"/>
                </a:ext>
              </a:extLst>
            </p:cNvPr>
            <p:cNvSpPr/>
            <p:nvPr/>
          </p:nvSpPr>
          <p:spPr>
            <a:xfrm>
              <a:off x="2774406" y="3719287"/>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F1FBD7A-C217-4028-5329-8E8DD0D279F2}"/>
                </a:ext>
              </a:extLst>
            </p:cNvPr>
            <p:cNvCxnSpPr>
              <a:cxnSpLocks/>
              <a:endCxn id="12" idx="4"/>
            </p:cNvCxnSpPr>
            <p:nvPr/>
          </p:nvCxnSpPr>
          <p:spPr>
            <a:xfrm flipV="1">
              <a:off x="1910435" y="27636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20A503-CAB7-E811-ADC6-FD0598073CC0}"/>
                </a:ext>
              </a:extLst>
            </p:cNvPr>
            <p:cNvCxnSpPr>
              <a:cxnSpLocks/>
              <a:endCxn id="16" idx="6"/>
            </p:cNvCxnSpPr>
            <p:nvPr/>
          </p:nvCxnSpPr>
          <p:spPr>
            <a:xfrm flipV="1">
              <a:off x="1928511" y="37770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05AB0A2-B22F-9276-0337-A0EA4E0EC448}"/>
                </a:ext>
              </a:extLst>
            </p:cNvPr>
            <p:cNvCxnSpPr>
              <a:cxnSpLocks/>
              <a:endCxn id="14" idx="2"/>
            </p:cNvCxnSpPr>
            <p:nvPr/>
          </p:nvCxnSpPr>
          <p:spPr>
            <a:xfrm>
              <a:off x="1910435" y="46356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C0258F-BD6B-1A46-4DEF-0AA04373AD36}"/>
                </a:ext>
              </a:extLst>
            </p:cNvPr>
            <p:cNvCxnSpPr>
              <a:cxnSpLocks/>
              <a:stCxn id="27" idx="1"/>
              <a:endCxn id="11" idx="2"/>
            </p:cNvCxnSpPr>
            <p:nvPr/>
          </p:nvCxnSpPr>
          <p:spPr>
            <a:xfrm flipV="1">
              <a:off x="2017077" y="27224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C915851-0834-684F-B9D2-211DEE7950C3}"/>
                </a:ext>
              </a:extLst>
            </p:cNvPr>
            <p:cNvCxnSpPr>
              <a:cxnSpLocks/>
              <a:stCxn id="27" idx="1"/>
              <a:endCxn id="15" idx="1"/>
            </p:cNvCxnSpPr>
            <p:nvPr/>
          </p:nvCxnSpPr>
          <p:spPr>
            <a:xfrm flipV="1">
              <a:off x="2017077" y="3736218"/>
              <a:ext cx="2533753" cy="82160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923975-F60D-1C66-3146-047D394CDDC3}"/>
                </a:ext>
              </a:extLst>
            </p:cNvPr>
            <p:cNvCxnSpPr>
              <a:cxnSpLocks/>
              <a:endCxn id="13" idx="6"/>
            </p:cNvCxnSpPr>
            <p:nvPr/>
          </p:nvCxnSpPr>
          <p:spPr>
            <a:xfrm>
              <a:off x="1928511" y="46636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5C381C-53EF-8CF1-DF49-E3CAC86BB253}"/>
                </a:ext>
              </a:extLst>
            </p:cNvPr>
            <p:cNvCxnSpPr>
              <a:cxnSpLocks/>
              <a:endCxn id="10" idx="0"/>
            </p:cNvCxnSpPr>
            <p:nvPr/>
          </p:nvCxnSpPr>
          <p:spPr>
            <a:xfrm>
              <a:off x="4244903" y="27455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9C1FF6C-1A72-526C-D35B-25A5E5BCFA97}"/>
                </a:ext>
              </a:extLst>
            </p:cNvPr>
            <p:cNvCxnSpPr>
              <a:cxnSpLocks/>
              <a:stCxn id="15" idx="6"/>
              <a:endCxn id="10" idx="2"/>
            </p:cNvCxnSpPr>
            <p:nvPr/>
          </p:nvCxnSpPr>
          <p:spPr>
            <a:xfrm flipV="1">
              <a:off x="4649512" y="3473894"/>
              <a:ext cx="802051" cy="30320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3F76A95-E79A-1A6F-7360-5A66E612C33A}"/>
                </a:ext>
              </a:extLst>
            </p:cNvPr>
            <p:cNvCxnSpPr>
              <a:cxnSpLocks/>
              <a:stCxn id="13" idx="2"/>
              <a:endCxn id="10" idx="2"/>
            </p:cNvCxnSpPr>
            <p:nvPr/>
          </p:nvCxnSpPr>
          <p:spPr>
            <a:xfrm flipV="1">
              <a:off x="4919969" y="34738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B21225-D979-BCAD-92EF-8551100D24D0}"/>
                </a:ext>
              </a:extLst>
            </p:cNvPr>
            <p:cNvCxnSpPr>
              <a:cxnSpLocks/>
              <a:endCxn id="10" idx="3"/>
            </p:cNvCxnSpPr>
            <p:nvPr/>
          </p:nvCxnSpPr>
          <p:spPr>
            <a:xfrm>
              <a:off x="4395181" y="31760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7" name="Multiplication Sign 26">
              <a:extLst>
                <a:ext uri="{FF2B5EF4-FFF2-40B4-BE49-F238E27FC236}">
                  <a16:creationId xmlns:a16="http://schemas.microsoft.com/office/drawing/2014/main" id="{9A5F57AB-630E-F4ED-36BF-F00FC86CEB79}"/>
                </a:ext>
              </a:extLst>
            </p:cNvPr>
            <p:cNvSpPr/>
            <p:nvPr/>
          </p:nvSpPr>
          <p:spPr>
            <a:xfrm>
              <a:off x="1707666" y="44600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sp>
          <p:nvSpPr>
            <p:cNvPr id="102" name="Flowchart: Data 101">
              <a:extLst>
                <a:ext uri="{FF2B5EF4-FFF2-40B4-BE49-F238E27FC236}">
                  <a16:creationId xmlns:a16="http://schemas.microsoft.com/office/drawing/2014/main" id="{5C23D61D-7A17-7E96-643C-86FF4267C829}"/>
                </a:ext>
              </a:extLst>
            </p:cNvPr>
            <p:cNvSpPr/>
            <p:nvPr/>
          </p:nvSpPr>
          <p:spPr>
            <a:xfrm rot="15039940">
              <a:off x="8158675" y="2952201"/>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31F71D6C-BB06-DBB4-067C-8261F1BF34E4}"/>
                </a:ext>
              </a:extLst>
            </p:cNvPr>
            <p:cNvCxnSpPr>
              <a:cxnSpLocks/>
            </p:cNvCxnSpPr>
            <p:nvPr/>
          </p:nvCxnSpPr>
          <p:spPr>
            <a:xfrm flipV="1">
              <a:off x="6799781" y="4577084"/>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DD3E704-A26D-883E-1778-04E07276D61D}"/>
                </a:ext>
              </a:extLst>
            </p:cNvPr>
            <p:cNvCxnSpPr>
              <a:cxnSpLocks/>
            </p:cNvCxnSpPr>
            <p:nvPr/>
          </p:nvCxnSpPr>
          <p:spPr>
            <a:xfrm>
              <a:off x="6788254" y="4913150"/>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F96B6D0-7BA7-7E25-6E83-68FD9E4AAAA4}"/>
                </a:ext>
              </a:extLst>
            </p:cNvPr>
            <p:cNvCxnSpPr>
              <a:cxnSpLocks/>
            </p:cNvCxnSpPr>
            <p:nvPr/>
          </p:nvCxnSpPr>
          <p:spPr>
            <a:xfrm flipV="1">
              <a:off x="6799781" y="3040384"/>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E03D9248-DB7D-BD45-C670-03D5C2D5EC5A}"/>
                </a:ext>
              </a:extLst>
            </p:cNvPr>
            <p:cNvSpPr txBox="1"/>
            <p:nvPr/>
          </p:nvSpPr>
          <p:spPr>
            <a:xfrm rot="16200000">
              <a:off x="5833584" y="3531392"/>
              <a:ext cx="1295400" cy="369332"/>
            </a:xfrm>
            <a:prstGeom prst="rect">
              <a:avLst/>
            </a:prstGeom>
            <a:noFill/>
          </p:spPr>
          <p:txBody>
            <a:bodyPr wrap="square" rtlCol="0">
              <a:spAutoFit/>
            </a:bodyPr>
            <a:lstStyle/>
            <a:p>
              <a:r>
                <a:rPr lang="en-US" dirty="0"/>
                <a:t>time</a:t>
              </a:r>
            </a:p>
          </p:txBody>
        </p:sp>
        <p:sp>
          <p:nvSpPr>
            <p:cNvPr id="107" name="Multiplication Sign 106">
              <a:extLst>
                <a:ext uri="{FF2B5EF4-FFF2-40B4-BE49-F238E27FC236}">
                  <a16:creationId xmlns:a16="http://schemas.microsoft.com/office/drawing/2014/main" id="{090FECF8-FE77-4FF2-F928-CB9813558049}"/>
                </a:ext>
              </a:extLst>
            </p:cNvPr>
            <p:cNvSpPr/>
            <p:nvPr/>
          </p:nvSpPr>
          <p:spPr>
            <a:xfrm>
              <a:off x="11215243" y="3319374"/>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49394518-C436-E875-192D-E74EB4319CCF}"/>
                </a:ext>
              </a:extLst>
            </p:cNvPr>
            <p:cNvSpPr/>
            <p:nvPr/>
          </p:nvSpPr>
          <p:spPr>
            <a:xfrm>
              <a:off x="10004824" y="262651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4BB4ADA1-6C89-B8ED-32E4-5F602E1E245B}"/>
                </a:ext>
              </a:extLst>
            </p:cNvPr>
            <p:cNvSpPr/>
            <p:nvPr/>
          </p:nvSpPr>
          <p:spPr>
            <a:xfrm>
              <a:off x="8309829" y="2609926"/>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B02B415D-3A76-0590-07EF-ABC14736BE4C}"/>
                </a:ext>
              </a:extLst>
            </p:cNvPr>
            <p:cNvSpPr/>
            <p:nvPr/>
          </p:nvSpPr>
          <p:spPr>
            <a:xfrm>
              <a:off x="10800069" y="481067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8115CAB-148F-4998-1FB2-AB2FD36C457D}"/>
                </a:ext>
              </a:extLst>
            </p:cNvPr>
            <p:cNvSpPr/>
            <p:nvPr/>
          </p:nvSpPr>
          <p:spPr>
            <a:xfrm>
              <a:off x="9105074" y="4794089"/>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F43833A2-BFB6-3F90-0D8A-1F0635838131}"/>
                </a:ext>
              </a:extLst>
            </p:cNvPr>
            <p:cNvCxnSpPr>
              <a:cxnSpLocks/>
              <a:endCxn id="109" idx="4"/>
            </p:cNvCxnSpPr>
            <p:nvPr/>
          </p:nvCxnSpPr>
          <p:spPr>
            <a:xfrm flipV="1">
              <a:off x="7790535" y="2725539"/>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5144219-38B2-DB49-65ED-F09440869C05}"/>
                </a:ext>
              </a:extLst>
            </p:cNvPr>
            <p:cNvCxnSpPr>
              <a:cxnSpLocks/>
            </p:cNvCxnSpPr>
            <p:nvPr/>
          </p:nvCxnSpPr>
          <p:spPr>
            <a:xfrm flipV="1">
              <a:off x="7808611" y="3738994"/>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62BD835-F25D-E754-7372-208B54AC6E42}"/>
                </a:ext>
              </a:extLst>
            </p:cNvPr>
            <p:cNvCxnSpPr>
              <a:cxnSpLocks/>
              <a:endCxn id="111" idx="2"/>
            </p:cNvCxnSpPr>
            <p:nvPr/>
          </p:nvCxnSpPr>
          <p:spPr>
            <a:xfrm>
              <a:off x="7790535" y="4597588"/>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85BF442-A439-A459-8980-3394501BB321}"/>
                </a:ext>
              </a:extLst>
            </p:cNvPr>
            <p:cNvCxnSpPr>
              <a:cxnSpLocks/>
              <a:stCxn id="124" idx="1"/>
              <a:endCxn id="108" idx="2"/>
            </p:cNvCxnSpPr>
            <p:nvPr/>
          </p:nvCxnSpPr>
          <p:spPr>
            <a:xfrm flipV="1">
              <a:off x="7897177" y="2684319"/>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DA867D-974D-9958-EF09-3ED09A57C875}"/>
                </a:ext>
              </a:extLst>
            </p:cNvPr>
            <p:cNvCxnSpPr>
              <a:cxnSpLocks/>
              <a:endCxn id="110" idx="6"/>
            </p:cNvCxnSpPr>
            <p:nvPr/>
          </p:nvCxnSpPr>
          <p:spPr>
            <a:xfrm>
              <a:off x="7808611" y="4625527"/>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AD441CE-FF39-0942-AC4E-9DF1D833EE6C}"/>
                </a:ext>
              </a:extLst>
            </p:cNvPr>
            <p:cNvCxnSpPr>
              <a:cxnSpLocks/>
              <a:endCxn id="107" idx="0"/>
            </p:cNvCxnSpPr>
            <p:nvPr/>
          </p:nvCxnSpPr>
          <p:spPr>
            <a:xfrm>
              <a:off x="10125003" y="2707467"/>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E5940A7-695A-F037-368D-D6D03C0EAEE9}"/>
                </a:ext>
              </a:extLst>
            </p:cNvPr>
            <p:cNvCxnSpPr>
              <a:cxnSpLocks/>
              <a:stCxn id="110" idx="2"/>
              <a:endCxn id="107" idx="2"/>
            </p:cNvCxnSpPr>
            <p:nvPr/>
          </p:nvCxnSpPr>
          <p:spPr>
            <a:xfrm flipV="1">
              <a:off x="10800069" y="3435794"/>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C9E06A-5C33-3C36-9DDE-F061FECB2B39}"/>
                </a:ext>
              </a:extLst>
            </p:cNvPr>
            <p:cNvCxnSpPr>
              <a:cxnSpLocks/>
              <a:endCxn id="107" idx="3"/>
            </p:cNvCxnSpPr>
            <p:nvPr/>
          </p:nvCxnSpPr>
          <p:spPr>
            <a:xfrm>
              <a:off x="10275281" y="3137904"/>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24" name="Multiplication Sign 123">
              <a:extLst>
                <a:ext uri="{FF2B5EF4-FFF2-40B4-BE49-F238E27FC236}">
                  <a16:creationId xmlns:a16="http://schemas.microsoft.com/office/drawing/2014/main" id="{811A3393-9AAA-1F30-AEBF-CD5C7261F529}"/>
                </a:ext>
              </a:extLst>
            </p:cNvPr>
            <p:cNvSpPr/>
            <p:nvPr/>
          </p:nvSpPr>
          <p:spPr>
            <a:xfrm>
              <a:off x="7587766" y="4421921"/>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grpSp>
    </p:spTree>
    <p:extLst>
      <p:ext uri="{BB962C8B-B14F-4D97-AF65-F5344CB8AC3E}">
        <p14:creationId xmlns:p14="http://schemas.microsoft.com/office/powerpoint/2010/main" val="11117726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DF236060-07D0-CE21-E459-B9AA870C8AE5}"/>
              </a:ext>
            </a:extLst>
          </p:cNvPr>
          <p:cNvSpPr>
            <a:spLocks noGrp="1"/>
          </p:cNvSpPr>
          <p:nvPr>
            <p:ph idx="1"/>
          </p:nvPr>
        </p:nvSpPr>
        <p:spPr>
          <a:xfrm>
            <a:off x="643613" y="2019299"/>
            <a:ext cx="4131587" cy="4157663"/>
          </a:xfrm>
          <a:ln>
            <a:solidFill>
              <a:schemeClr val="accent1"/>
            </a:solidFill>
          </a:ln>
        </p:spPr>
        <p:txBody>
          <a:bodyPr>
            <a:normAutofit/>
          </a:bodyPr>
          <a:lstStyle/>
          <a:p>
            <a:pPr marL="0" marR="0" lvl="0" indent="0">
              <a:lnSpc>
                <a:spcPct val="107000"/>
              </a:lnSpc>
              <a:spcBef>
                <a:spcPts val="0"/>
              </a:spcBef>
              <a:spcAft>
                <a:spcPts val="0"/>
              </a:spcAft>
              <a:buNone/>
            </a:pPr>
            <a:r>
              <a:rPr lang="en-US" sz="1800" kern="100" dirty="0">
                <a:effectLst/>
                <a:latin typeface="Calibri" panose="020F0502020204030204" pitchFamily="34" charset="0"/>
                <a:ea typeface="Yu Mincho" panose="02020400000000000000" pitchFamily="18" charset="-128"/>
                <a:cs typeface="Times New Roman" panose="02020603050405020304" pitchFamily="18" charset="0"/>
              </a:rPr>
              <a:t>Sampling falsely shows gap</a:t>
            </a:r>
            <a:endParaRPr lang="en-US" sz="1050" kern="1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2" name="Title 1">
            <a:extLst>
              <a:ext uri="{FF2B5EF4-FFF2-40B4-BE49-F238E27FC236}">
                <a16:creationId xmlns:a16="http://schemas.microsoft.com/office/drawing/2014/main" id="{32D3FF1F-E287-0A74-940C-5A771778E849}"/>
              </a:ext>
            </a:extLst>
          </p:cNvPr>
          <p:cNvSpPr>
            <a:spLocks noGrp="1"/>
          </p:cNvSpPr>
          <p:nvPr>
            <p:ph type="title"/>
          </p:nvPr>
        </p:nvSpPr>
        <p:spPr>
          <a:xfrm>
            <a:off x="643612" y="83927"/>
            <a:ext cx="11376107" cy="1616963"/>
          </a:xfrm>
        </p:spPr>
        <p:txBody>
          <a:bodyPr>
            <a:normAutofit fontScale="90000"/>
          </a:bodyPr>
          <a:lstStyle/>
          <a:p>
            <a:r>
              <a:rPr lang="en-US" dirty="0"/>
              <a:t>Looking down at the x-y plane, the spacing of nodes in the time dimension has to be such that a blocked path does not appear open.  This sample rate, T, can conservatively be found by taking the smallest obstacle radius, </a:t>
            </a:r>
            <a:r>
              <a:rPr lang="en-US" dirty="0" err="1"/>
              <a:t>R</a:t>
            </a:r>
            <a:r>
              <a:rPr lang="en-US" baseline="-25000" dirty="0" err="1"/>
              <a:t>min</a:t>
            </a:r>
            <a:r>
              <a:rPr lang="en-US" dirty="0"/>
              <a:t>, assuming it could move at the fastest obstacle velocity, V</a:t>
            </a:r>
            <a:r>
              <a:rPr lang="en-US" baseline="-25000" dirty="0"/>
              <a:t>max</a:t>
            </a:r>
            <a:r>
              <a:rPr lang="en-US" dirty="0"/>
              <a:t>, and sampling such that it does not move further than its width in one time step.</a:t>
            </a:r>
          </a:p>
        </p:txBody>
      </p:sp>
      <p:sp>
        <p:nvSpPr>
          <p:cNvPr id="3" name="Slide Number Placeholder 2">
            <a:extLst>
              <a:ext uri="{FF2B5EF4-FFF2-40B4-BE49-F238E27FC236}">
                <a16:creationId xmlns:a16="http://schemas.microsoft.com/office/drawing/2014/main" id="{74828D29-449A-0474-101F-D9F01B4C43E5}"/>
              </a:ext>
            </a:extLst>
          </p:cNvPr>
          <p:cNvSpPr>
            <a:spLocks noGrp="1"/>
          </p:cNvSpPr>
          <p:nvPr>
            <p:ph type="sldNum" sz="quarter" idx="12"/>
          </p:nvPr>
        </p:nvSpPr>
        <p:spPr/>
        <p:txBody>
          <a:bodyPr/>
          <a:lstStyle/>
          <a:p>
            <a:fld id="{CB3FC469-CA8B-4EE5-AE73-966FC6A86920}" type="slidenum">
              <a:rPr lang="en-US" smtClean="0"/>
              <a:t>93</a:t>
            </a:fld>
            <a:endParaRPr lang="en-US"/>
          </a:p>
        </p:txBody>
      </p:sp>
      <p:cxnSp>
        <p:nvCxnSpPr>
          <p:cNvPr id="5" name="Straight Arrow Connector 4">
            <a:extLst>
              <a:ext uri="{FF2B5EF4-FFF2-40B4-BE49-F238E27FC236}">
                <a16:creationId xmlns:a16="http://schemas.microsoft.com/office/drawing/2014/main" id="{6B57D4E3-25AB-E9A0-207D-C708F2CCC47C}"/>
              </a:ext>
            </a:extLst>
          </p:cNvPr>
          <p:cNvCxnSpPr>
            <a:cxnSpLocks/>
          </p:cNvCxnSpPr>
          <p:nvPr/>
        </p:nvCxnSpPr>
        <p:spPr>
          <a:xfrm>
            <a:off x="1378055" y="499696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DEB9AA-ACF4-9A2B-727C-DFA97971D52A}"/>
              </a:ext>
            </a:extLst>
          </p:cNvPr>
          <p:cNvCxnSpPr>
            <a:cxnSpLocks/>
          </p:cNvCxnSpPr>
          <p:nvPr/>
        </p:nvCxnSpPr>
        <p:spPr>
          <a:xfrm flipV="1">
            <a:off x="1389582" y="312420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3734337-B5C8-64B3-3CB9-C6DD4A930FE9}"/>
              </a:ext>
            </a:extLst>
          </p:cNvPr>
          <p:cNvSpPr txBox="1"/>
          <p:nvPr/>
        </p:nvSpPr>
        <p:spPr>
          <a:xfrm rot="16200000">
            <a:off x="423385" y="3615208"/>
            <a:ext cx="1295400" cy="369332"/>
          </a:xfrm>
          <a:prstGeom prst="rect">
            <a:avLst/>
          </a:prstGeom>
          <a:noFill/>
        </p:spPr>
        <p:txBody>
          <a:bodyPr wrap="square" rtlCol="0">
            <a:spAutoFit/>
          </a:bodyPr>
          <a:lstStyle/>
          <a:p>
            <a:r>
              <a:rPr lang="en-US" dirty="0"/>
              <a:t>y</a:t>
            </a:r>
          </a:p>
        </p:txBody>
      </p:sp>
      <p:sp>
        <p:nvSpPr>
          <p:cNvPr id="8" name="TextBox 7">
            <a:extLst>
              <a:ext uri="{FF2B5EF4-FFF2-40B4-BE49-F238E27FC236}">
                <a16:creationId xmlns:a16="http://schemas.microsoft.com/office/drawing/2014/main" id="{7F7DE18B-1062-B216-E3A2-7E5EE06C9A7C}"/>
              </a:ext>
            </a:extLst>
          </p:cNvPr>
          <p:cNvSpPr txBox="1"/>
          <p:nvPr/>
        </p:nvSpPr>
        <p:spPr>
          <a:xfrm>
            <a:off x="1587018" y="5226676"/>
            <a:ext cx="1295400" cy="369332"/>
          </a:xfrm>
          <a:prstGeom prst="rect">
            <a:avLst/>
          </a:prstGeom>
          <a:noFill/>
        </p:spPr>
        <p:txBody>
          <a:bodyPr wrap="square" rtlCol="0">
            <a:spAutoFit/>
          </a:bodyPr>
          <a:lstStyle/>
          <a:p>
            <a:r>
              <a:rPr lang="en-US" dirty="0"/>
              <a:t>x</a:t>
            </a:r>
          </a:p>
        </p:txBody>
      </p:sp>
      <p:sp>
        <p:nvSpPr>
          <p:cNvPr id="9" name="Pentagon 8">
            <a:extLst>
              <a:ext uri="{FF2B5EF4-FFF2-40B4-BE49-F238E27FC236}">
                <a16:creationId xmlns:a16="http://schemas.microsoft.com/office/drawing/2014/main" id="{5473E47C-D8B6-BA50-9D66-30963DA4CE3D}"/>
              </a:ext>
            </a:extLst>
          </p:cNvPr>
          <p:cNvSpPr/>
          <p:nvPr/>
        </p:nvSpPr>
        <p:spPr>
          <a:xfrm>
            <a:off x="1610282"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10" name="Pentagon 9">
            <a:extLst>
              <a:ext uri="{FF2B5EF4-FFF2-40B4-BE49-F238E27FC236}">
                <a16:creationId xmlns:a16="http://schemas.microsoft.com/office/drawing/2014/main" id="{2FDFC135-0BC1-8FAA-42F5-E62079AB6642}"/>
              </a:ext>
            </a:extLst>
          </p:cNvPr>
          <p:cNvSpPr/>
          <p:nvPr/>
        </p:nvSpPr>
        <p:spPr>
          <a:xfrm>
            <a:off x="2968700" y="356616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12" name="Straight Arrow Connector 11">
            <a:extLst>
              <a:ext uri="{FF2B5EF4-FFF2-40B4-BE49-F238E27FC236}">
                <a16:creationId xmlns:a16="http://schemas.microsoft.com/office/drawing/2014/main" id="{CA04DD37-6A28-820B-7C38-1700C5CEB931}"/>
              </a:ext>
            </a:extLst>
          </p:cNvPr>
          <p:cNvCxnSpPr/>
          <p:nvPr/>
        </p:nvCxnSpPr>
        <p:spPr>
          <a:xfrm>
            <a:off x="2234718" y="4044466"/>
            <a:ext cx="9656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72AA83FE-2268-DF09-DD82-186F3CE5E75B}"/>
              </a:ext>
            </a:extLst>
          </p:cNvPr>
          <p:cNvSpPr txBox="1">
            <a:spLocks/>
          </p:cNvSpPr>
          <p:nvPr/>
        </p:nvSpPr>
        <p:spPr>
          <a:xfrm>
            <a:off x="6682358" y="2019299"/>
            <a:ext cx="4131587" cy="4157663"/>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buFont typeface="Arial" panose="020B0604020202020204" pitchFamily="34" charset="0"/>
              <a:buNone/>
            </a:pPr>
            <a:r>
              <a:rPr lang="en-US" sz="1800" kern="100" dirty="0">
                <a:latin typeface="Calibri" panose="020F0502020204030204" pitchFamily="34" charset="0"/>
                <a:ea typeface="Yu Mincho" panose="02020400000000000000" pitchFamily="18" charset="-128"/>
                <a:cs typeface="Times New Roman" panose="02020603050405020304" pitchFamily="18" charset="0"/>
              </a:rPr>
              <a:t>Sampling correctly reflects blockage</a:t>
            </a:r>
            <a:endParaRPr lang="en-US" sz="1050" kern="100" dirty="0">
              <a:latin typeface="Calibri" panose="020F0502020204030204" pitchFamily="34" charset="0"/>
              <a:ea typeface="Yu Mincho" panose="02020400000000000000" pitchFamily="18" charset="-128"/>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857936A1-EE16-F049-0644-AD376192A03E}"/>
              </a:ext>
            </a:extLst>
          </p:cNvPr>
          <p:cNvCxnSpPr>
            <a:cxnSpLocks/>
          </p:cNvCxnSpPr>
          <p:nvPr/>
        </p:nvCxnSpPr>
        <p:spPr>
          <a:xfrm>
            <a:off x="7312537" y="4935997"/>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305BDB-4BA7-1034-DBE3-A3964F4B5F49}"/>
              </a:ext>
            </a:extLst>
          </p:cNvPr>
          <p:cNvCxnSpPr>
            <a:cxnSpLocks/>
          </p:cNvCxnSpPr>
          <p:nvPr/>
        </p:nvCxnSpPr>
        <p:spPr>
          <a:xfrm flipV="1">
            <a:off x="7324064" y="3063231"/>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D6496C-6950-6339-AB87-5643D6680B30}"/>
              </a:ext>
            </a:extLst>
          </p:cNvPr>
          <p:cNvSpPr txBox="1"/>
          <p:nvPr/>
        </p:nvSpPr>
        <p:spPr>
          <a:xfrm rot="16200000">
            <a:off x="6357867" y="3554239"/>
            <a:ext cx="1295400" cy="369332"/>
          </a:xfrm>
          <a:prstGeom prst="rect">
            <a:avLst/>
          </a:prstGeom>
          <a:noFill/>
        </p:spPr>
        <p:txBody>
          <a:bodyPr wrap="square" rtlCol="0">
            <a:spAutoFit/>
          </a:bodyPr>
          <a:lstStyle/>
          <a:p>
            <a:r>
              <a:rPr lang="en-US" dirty="0"/>
              <a:t>y</a:t>
            </a:r>
          </a:p>
        </p:txBody>
      </p:sp>
      <p:sp>
        <p:nvSpPr>
          <p:cNvPr id="18" name="TextBox 17">
            <a:extLst>
              <a:ext uri="{FF2B5EF4-FFF2-40B4-BE49-F238E27FC236}">
                <a16:creationId xmlns:a16="http://schemas.microsoft.com/office/drawing/2014/main" id="{8DDD2470-D635-483D-1905-778260EDF15D}"/>
              </a:ext>
            </a:extLst>
          </p:cNvPr>
          <p:cNvSpPr txBox="1"/>
          <p:nvPr/>
        </p:nvSpPr>
        <p:spPr>
          <a:xfrm>
            <a:off x="7521500" y="5165707"/>
            <a:ext cx="1295400" cy="369332"/>
          </a:xfrm>
          <a:prstGeom prst="rect">
            <a:avLst/>
          </a:prstGeom>
          <a:noFill/>
        </p:spPr>
        <p:txBody>
          <a:bodyPr wrap="square" rtlCol="0">
            <a:spAutoFit/>
          </a:bodyPr>
          <a:lstStyle/>
          <a:p>
            <a:r>
              <a:rPr lang="en-US" dirty="0"/>
              <a:t>x</a:t>
            </a:r>
          </a:p>
        </p:txBody>
      </p:sp>
      <p:sp>
        <p:nvSpPr>
          <p:cNvPr id="19" name="Pentagon 18">
            <a:extLst>
              <a:ext uri="{FF2B5EF4-FFF2-40B4-BE49-F238E27FC236}">
                <a16:creationId xmlns:a16="http://schemas.microsoft.com/office/drawing/2014/main" id="{0B86BE72-53FD-F7D0-2E48-A150829294D2}"/>
              </a:ext>
            </a:extLst>
          </p:cNvPr>
          <p:cNvSpPr/>
          <p:nvPr/>
        </p:nvSpPr>
        <p:spPr>
          <a:xfrm>
            <a:off x="7544764" y="350520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20" name="Pentagon 19">
            <a:extLst>
              <a:ext uri="{FF2B5EF4-FFF2-40B4-BE49-F238E27FC236}">
                <a16:creationId xmlns:a16="http://schemas.microsoft.com/office/drawing/2014/main" id="{7B2DC913-D653-7747-DBD0-4FB307F7F563}"/>
              </a:ext>
            </a:extLst>
          </p:cNvPr>
          <p:cNvSpPr/>
          <p:nvPr/>
        </p:nvSpPr>
        <p:spPr>
          <a:xfrm>
            <a:off x="8498814" y="3489109"/>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t2</a:t>
            </a:r>
          </a:p>
        </p:txBody>
      </p:sp>
      <p:cxnSp>
        <p:nvCxnSpPr>
          <p:cNvPr id="21" name="Straight Arrow Connector 20">
            <a:extLst>
              <a:ext uri="{FF2B5EF4-FFF2-40B4-BE49-F238E27FC236}">
                <a16:creationId xmlns:a16="http://schemas.microsoft.com/office/drawing/2014/main" id="{0413DF5F-A0D1-1D2D-C99C-E130DDC01227}"/>
              </a:ext>
            </a:extLst>
          </p:cNvPr>
          <p:cNvCxnSpPr>
            <a:cxnSpLocks/>
          </p:cNvCxnSpPr>
          <p:nvPr/>
        </p:nvCxnSpPr>
        <p:spPr>
          <a:xfrm>
            <a:off x="8169200" y="3983497"/>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Pentagon 22">
            <a:extLst>
              <a:ext uri="{FF2B5EF4-FFF2-40B4-BE49-F238E27FC236}">
                <a16:creationId xmlns:a16="http://schemas.microsoft.com/office/drawing/2014/main" id="{9C1E8965-4593-0D38-728B-821C28779101}"/>
              </a:ext>
            </a:extLst>
          </p:cNvPr>
          <p:cNvSpPr/>
          <p:nvPr/>
        </p:nvSpPr>
        <p:spPr>
          <a:xfrm>
            <a:off x="9489401" y="3513930"/>
            <a:ext cx="1054100" cy="81279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t3</a:t>
            </a:r>
          </a:p>
        </p:txBody>
      </p:sp>
      <p:cxnSp>
        <p:nvCxnSpPr>
          <p:cNvPr id="24" name="Straight Arrow Connector 23">
            <a:extLst>
              <a:ext uri="{FF2B5EF4-FFF2-40B4-BE49-F238E27FC236}">
                <a16:creationId xmlns:a16="http://schemas.microsoft.com/office/drawing/2014/main" id="{6B30405F-5257-E9B0-BDD4-8C284F6A8328}"/>
              </a:ext>
            </a:extLst>
          </p:cNvPr>
          <p:cNvCxnSpPr>
            <a:cxnSpLocks/>
          </p:cNvCxnSpPr>
          <p:nvPr/>
        </p:nvCxnSpPr>
        <p:spPr>
          <a:xfrm>
            <a:off x="9159787" y="4008318"/>
            <a:ext cx="57895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7B50F19-16B9-196C-354E-A9C797472BC9}"/>
                  </a:ext>
                </a:extLst>
              </p:cNvPr>
              <p:cNvSpPr txBox="1"/>
              <p:nvPr/>
            </p:nvSpPr>
            <p:spPr>
              <a:xfrm>
                <a:off x="5279451" y="3175032"/>
                <a:ext cx="1029834" cy="563872"/>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den>
                      </m:f>
                    </m:oMath>
                  </m:oMathPara>
                </a14:m>
                <a:endParaRPr lang="en-US" dirty="0"/>
              </a:p>
            </p:txBody>
          </p:sp>
        </mc:Choice>
        <mc:Fallback xmlns="">
          <p:sp>
            <p:nvSpPr>
              <p:cNvPr id="4" name="TextBox 3">
                <a:extLst>
                  <a:ext uri="{FF2B5EF4-FFF2-40B4-BE49-F238E27FC236}">
                    <a16:creationId xmlns:a16="http://schemas.microsoft.com/office/drawing/2014/main" id="{B7B50F19-16B9-196C-354E-A9C797472BC9}"/>
                  </a:ext>
                </a:extLst>
              </p:cNvPr>
              <p:cNvSpPr txBox="1">
                <a:spLocks noRot="1" noChangeAspect="1" noMove="1" noResize="1" noEditPoints="1" noAdjustHandles="1" noChangeArrowheads="1" noChangeShapeType="1" noTextEdit="1"/>
              </p:cNvSpPr>
              <p:nvPr/>
            </p:nvSpPr>
            <p:spPr>
              <a:xfrm>
                <a:off x="5279451" y="3175032"/>
                <a:ext cx="1029834" cy="563872"/>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614259338"/>
      </p:ext>
    </p:extLst>
  </p:cSld>
  <p:clrMapOvr>
    <a:masterClrMapping/>
  </p:clrMapOvr>
  <p:extLst>
    <p:ext uri="{6950BFC3-D8DA-4A85-94F7-54DA5524770B}">
      <p188:commentRel xmlns:p188="http://schemas.microsoft.com/office/powerpoint/2018/8/main" xmlns="" r:id="rId2"/>
    </p:ext>
  </p:extLs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9B77-F67D-2206-269D-B0F939DE330F}"/>
              </a:ext>
            </a:extLst>
          </p:cNvPr>
          <p:cNvSpPr>
            <a:spLocks noGrp="1"/>
          </p:cNvSpPr>
          <p:nvPr>
            <p:ph type="title"/>
          </p:nvPr>
        </p:nvSpPr>
        <p:spPr>
          <a:xfrm>
            <a:off x="643612" y="83927"/>
            <a:ext cx="11376107" cy="1147973"/>
          </a:xfrm>
        </p:spPr>
        <p:txBody>
          <a:bodyPr>
            <a:noAutofit/>
          </a:bodyPr>
          <a:lstStyle/>
          <a:p>
            <a:r>
              <a:rPr lang="en-US" sz="2000" dirty="0"/>
              <a:t>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a:t>
            </a:r>
            <a:r>
              <a:rPr lang="en-US" sz="2000" dirty="0" err="1"/>
              <a:t>Bygi</a:t>
            </a:r>
            <a:r>
              <a:rPr lang="en-US" sz="2000" dirty="0"/>
              <a:t>, 2007)</a:t>
            </a:r>
          </a:p>
        </p:txBody>
      </p:sp>
      <p:sp>
        <p:nvSpPr>
          <p:cNvPr id="3" name="Slide Number Placeholder 2">
            <a:extLst>
              <a:ext uri="{FF2B5EF4-FFF2-40B4-BE49-F238E27FC236}">
                <a16:creationId xmlns:a16="http://schemas.microsoft.com/office/drawing/2014/main" id="{DA0285F3-73B7-C576-8F5B-155BED003775}"/>
              </a:ext>
            </a:extLst>
          </p:cNvPr>
          <p:cNvSpPr>
            <a:spLocks noGrp="1"/>
          </p:cNvSpPr>
          <p:nvPr>
            <p:ph type="sldNum" sz="quarter" idx="12"/>
          </p:nvPr>
        </p:nvSpPr>
        <p:spPr/>
        <p:txBody>
          <a:bodyPr/>
          <a:lstStyle/>
          <a:p>
            <a:fld id="{CB3FC469-CA8B-4EE5-AE73-966FC6A86920}" type="slidenum">
              <a:rPr lang="en-US" smtClean="0"/>
              <a:t>94</a:t>
            </a:fld>
            <a:endParaRPr lang="en-US"/>
          </a:p>
        </p:txBody>
      </p:sp>
      <p:sp>
        <p:nvSpPr>
          <p:cNvPr id="24" name="Flowchart: Data 23">
            <a:extLst>
              <a:ext uri="{FF2B5EF4-FFF2-40B4-BE49-F238E27FC236}">
                <a16:creationId xmlns:a16="http://schemas.microsoft.com/office/drawing/2014/main" id="{0E8CA567-AC2A-5674-D21E-5179F7614BBF}"/>
              </a:ext>
            </a:extLst>
          </p:cNvPr>
          <p:cNvSpPr/>
          <p:nvPr/>
        </p:nvSpPr>
        <p:spPr>
          <a:xfrm rot="15039940">
            <a:off x="4501074" y="2867967"/>
            <a:ext cx="2908162" cy="1618694"/>
          </a:xfrm>
          <a:prstGeom prst="flowChartInputOutput">
            <a:avLst/>
          </a:prstGeom>
          <a:solidFill>
            <a:srgbClr val="5B9BD5">
              <a:alpha val="50196"/>
            </a:srgbClr>
          </a:solid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5ECAFE6-D41C-D24E-17EB-27FBAFA687A5}"/>
              </a:ext>
            </a:extLst>
          </p:cNvPr>
          <p:cNvCxnSpPr>
            <a:cxnSpLocks/>
          </p:cNvCxnSpPr>
          <p:nvPr/>
        </p:nvCxnSpPr>
        <p:spPr>
          <a:xfrm flipV="1">
            <a:off x="3142180" y="4492850"/>
            <a:ext cx="636173" cy="336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575818-A049-F4DF-5762-74BBB0B4B86F}"/>
              </a:ext>
            </a:extLst>
          </p:cNvPr>
          <p:cNvCxnSpPr>
            <a:cxnSpLocks/>
          </p:cNvCxnSpPr>
          <p:nvPr/>
        </p:nvCxnSpPr>
        <p:spPr>
          <a:xfrm>
            <a:off x="3130653" y="4828916"/>
            <a:ext cx="17133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B03476-248A-9ABA-705F-B381D0B3AC13}"/>
              </a:ext>
            </a:extLst>
          </p:cNvPr>
          <p:cNvCxnSpPr>
            <a:cxnSpLocks/>
          </p:cNvCxnSpPr>
          <p:nvPr/>
        </p:nvCxnSpPr>
        <p:spPr>
          <a:xfrm flipV="1">
            <a:off x="3142180" y="2956150"/>
            <a:ext cx="0" cy="18727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CEA198E-0E1D-F731-7F55-D5B25F64316F}"/>
              </a:ext>
            </a:extLst>
          </p:cNvPr>
          <p:cNvSpPr txBox="1"/>
          <p:nvPr/>
        </p:nvSpPr>
        <p:spPr>
          <a:xfrm rot="16200000">
            <a:off x="2175983" y="3447158"/>
            <a:ext cx="1295400" cy="369332"/>
          </a:xfrm>
          <a:prstGeom prst="rect">
            <a:avLst/>
          </a:prstGeom>
          <a:noFill/>
        </p:spPr>
        <p:txBody>
          <a:bodyPr wrap="square" rtlCol="0">
            <a:spAutoFit/>
          </a:bodyPr>
          <a:lstStyle/>
          <a:p>
            <a:r>
              <a:rPr lang="en-US" dirty="0"/>
              <a:t>time</a:t>
            </a:r>
          </a:p>
        </p:txBody>
      </p:sp>
      <p:sp>
        <p:nvSpPr>
          <p:cNvPr id="29" name="Multiplication Sign 28">
            <a:extLst>
              <a:ext uri="{FF2B5EF4-FFF2-40B4-BE49-F238E27FC236}">
                <a16:creationId xmlns:a16="http://schemas.microsoft.com/office/drawing/2014/main" id="{2C1DB722-A40B-3281-1DF0-769C2A37D607}"/>
              </a:ext>
            </a:extLst>
          </p:cNvPr>
          <p:cNvSpPr/>
          <p:nvPr/>
        </p:nvSpPr>
        <p:spPr>
          <a:xfrm>
            <a:off x="7557642" y="3235140"/>
            <a:ext cx="153220" cy="1532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54C1F5-F3F1-11A9-EE52-41D8DA149C30}"/>
              </a:ext>
            </a:extLst>
          </p:cNvPr>
          <p:cNvSpPr/>
          <p:nvPr/>
        </p:nvSpPr>
        <p:spPr>
          <a:xfrm>
            <a:off x="6347223" y="2542278"/>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F41BF3E-6ADC-C53F-E91E-6EF6E4B43A0E}"/>
              </a:ext>
            </a:extLst>
          </p:cNvPr>
          <p:cNvSpPr/>
          <p:nvPr/>
        </p:nvSpPr>
        <p:spPr>
          <a:xfrm>
            <a:off x="4652228" y="2525692"/>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6113C7F-3A1A-7B4C-1D2F-CDF8267890D8}"/>
              </a:ext>
            </a:extLst>
          </p:cNvPr>
          <p:cNvSpPr/>
          <p:nvPr/>
        </p:nvSpPr>
        <p:spPr>
          <a:xfrm>
            <a:off x="7142468" y="4726441"/>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CBE7356-5FA6-4CD8-9F93-FCA560BD3584}"/>
              </a:ext>
            </a:extLst>
          </p:cNvPr>
          <p:cNvSpPr/>
          <p:nvPr/>
        </p:nvSpPr>
        <p:spPr>
          <a:xfrm>
            <a:off x="5447473" y="4709855"/>
            <a:ext cx="115613" cy="115613"/>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2DB8675A-C11C-2021-4719-1599AFA1C7FA}"/>
              </a:ext>
            </a:extLst>
          </p:cNvPr>
          <p:cNvCxnSpPr>
            <a:cxnSpLocks/>
            <a:endCxn id="31" idx="4"/>
          </p:cNvCxnSpPr>
          <p:nvPr/>
        </p:nvCxnSpPr>
        <p:spPr>
          <a:xfrm flipV="1">
            <a:off x="4132934" y="2641305"/>
            <a:ext cx="577101" cy="1918079"/>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83DD43E-8C21-415A-67AF-5122AB628C6B}"/>
              </a:ext>
            </a:extLst>
          </p:cNvPr>
          <p:cNvCxnSpPr>
            <a:cxnSpLocks/>
          </p:cNvCxnSpPr>
          <p:nvPr/>
        </p:nvCxnSpPr>
        <p:spPr>
          <a:xfrm flipV="1">
            <a:off x="4151010" y="3654760"/>
            <a:ext cx="961508" cy="886533"/>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574D4B-503E-73AC-A99F-945806389AD1}"/>
              </a:ext>
            </a:extLst>
          </p:cNvPr>
          <p:cNvCxnSpPr>
            <a:cxnSpLocks/>
            <a:endCxn id="33" idx="2"/>
          </p:cNvCxnSpPr>
          <p:nvPr/>
        </p:nvCxnSpPr>
        <p:spPr>
          <a:xfrm>
            <a:off x="4132934" y="4513354"/>
            <a:ext cx="1314539" cy="25430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52CD43D-1FF5-3954-BBB6-723C194061A9}"/>
              </a:ext>
            </a:extLst>
          </p:cNvPr>
          <p:cNvCxnSpPr>
            <a:cxnSpLocks/>
            <a:stCxn id="42" idx="1"/>
            <a:endCxn id="30" idx="2"/>
          </p:cNvCxnSpPr>
          <p:nvPr/>
        </p:nvCxnSpPr>
        <p:spPr>
          <a:xfrm flipV="1">
            <a:off x="4239576" y="2600085"/>
            <a:ext cx="2107647" cy="1835404"/>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431E44-4942-874D-45CB-CCAC05B1F7F1}"/>
              </a:ext>
            </a:extLst>
          </p:cNvPr>
          <p:cNvCxnSpPr>
            <a:cxnSpLocks/>
            <a:endCxn id="32" idx="6"/>
          </p:cNvCxnSpPr>
          <p:nvPr/>
        </p:nvCxnSpPr>
        <p:spPr>
          <a:xfrm>
            <a:off x="4151010" y="4541293"/>
            <a:ext cx="3107071" cy="242955"/>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C397D4B-6210-F14D-B683-6C6879C95FF3}"/>
              </a:ext>
            </a:extLst>
          </p:cNvPr>
          <p:cNvCxnSpPr>
            <a:cxnSpLocks/>
            <a:endCxn id="29" idx="0"/>
          </p:cNvCxnSpPr>
          <p:nvPr/>
        </p:nvCxnSpPr>
        <p:spPr>
          <a:xfrm>
            <a:off x="6467402" y="2623233"/>
            <a:ext cx="1127040" cy="648707"/>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3E522B-5F3A-FDFB-7491-C1ADECCFBDFF}"/>
              </a:ext>
            </a:extLst>
          </p:cNvPr>
          <p:cNvCxnSpPr>
            <a:cxnSpLocks/>
            <a:stCxn id="32" idx="2"/>
            <a:endCxn id="29" idx="2"/>
          </p:cNvCxnSpPr>
          <p:nvPr/>
        </p:nvCxnSpPr>
        <p:spPr>
          <a:xfrm flipV="1">
            <a:off x="7142468" y="3351560"/>
            <a:ext cx="531594" cy="1432688"/>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BCDD383-E0B4-CA39-DAA0-DA444DAD13E6}"/>
              </a:ext>
            </a:extLst>
          </p:cNvPr>
          <p:cNvCxnSpPr>
            <a:cxnSpLocks/>
            <a:endCxn id="29" idx="3"/>
          </p:cNvCxnSpPr>
          <p:nvPr/>
        </p:nvCxnSpPr>
        <p:spPr>
          <a:xfrm>
            <a:off x="6617680" y="3053670"/>
            <a:ext cx="976762" cy="29789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42" name="Multiplication Sign 41">
            <a:extLst>
              <a:ext uri="{FF2B5EF4-FFF2-40B4-BE49-F238E27FC236}">
                <a16:creationId xmlns:a16="http://schemas.microsoft.com/office/drawing/2014/main" id="{47CEE5D9-BD7C-204A-C0F0-DAC6425A9314}"/>
              </a:ext>
            </a:extLst>
          </p:cNvPr>
          <p:cNvSpPr/>
          <p:nvPr/>
        </p:nvSpPr>
        <p:spPr>
          <a:xfrm>
            <a:off x="3930165" y="4337687"/>
            <a:ext cx="407213" cy="407213"/>
          </a:xfrm>
          <a:prstGeom prst="mathMultiply">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endParaRPr>
          </a:p>
        </p:txBody>
      </p:sp>
      <p:cxnSp>
        <p:nvCxnSpPr>
          <p:cNvPr id="43" name="Straight Arrow Connector 42">
            <a:extLst>
              <a:ext uri="{FF2B5EF4-FFF2-40B4-BE49-F238E27FC236}">
                <a16:creationId xmlns:a16="http://schemas.microsoft.com/office/drawing/2014/main" id="{13128040-45C6-1A3C-C0C9-A188BE43109E}"/>
              </a:ext>
            </a:extLst>
          </p:cNvPr>
          <p:cNvCxnSpPr>
            <a:cxnSpLocks/>
            <a:endCxn id="30" idx="2"/>
          </p:cNvCxnSpPr>
          <p:nvPr/>
        </p:nvCxnSpPr>
        <p:spPr>
          <a:xfrm flipV="1">
            <a:off x="4270218" y="2600085"/>
            <a:ext cx="2077005" cy="1835807"/>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64C68CE-61E3-1800-38F6-7E011FBE3367}"/>
              </a:ext>
            </a:extLst>
          </p:cNvPr>
          <p:cNvCxnSpPr>
            <a:cxnSpLocks/>
            <a:stCxn id="29" idx="0"/>
            <a:endCxn id="30" idx="5"/>
          </p:cNvCxnSpPr>
          <p:nvPr/>
        </p:nvCxnSpPr>
        <p:spPr>
          <a:xfrm flipH="1" flipV="1">
            <a:off x="6445905" y="2640960"/>
            <a:ext cx="1148537" cy="63098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8456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 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95</a:t>
            </a:fld>
            <a:endParaRPr lang="en-US"/>
          </a:p>
        </p:txBody>
      </p:sp>
      <p:grpSp>
        <p:nvGrpSpPr>
          <p:cNvPr id="25" name="Group 24">
            <a:extLst>
              <a:ext uri="{FF2B5EF4-FFF2-40B4-BE49-F238E27FC236}">
                <a16:creationId xmlns:a16="http://schemas.microsoft.com/office/drawing/2014/main" id="{177412F3-679E-8BFF-73EA-8733C6EF78E5}"/>
              </a:ext>
            </a:extLst>
          </p:cNvPr>
          <p:cNvGrpSpPr/>
          <p:nvPr/>
        </p:nvGrpSpPr>
        <p:grpSpPr>
          <a:xfrm>
            <a:off x="643610" y="1731439"/>
            <a:ext cx="10955740" cy="3825642"/>
            <a:chOff x="643610" y="1731439"/>
            <a:chExt cx="10955740" cy="3825642"/>
          </a:xfrm>
        </p:grpSpPr>
        <p:sp>
          <p:nvSpPr>
            <p:cNvPr id="4" name="TextBox 3">
              <a:extLst>
                <a:ext uri="{FF2B5EF4-FFF2-40B4-BE49-F238E27FC236}">
                  <a16:creationId xmlns:a16="http://schemas.microsoft.com/office/drawing/2014/main" id="{A2A6AB1F-CE0F-2AED-EAF1-190C9E14D510}"/>
                </a:ext>
              </a:extLst>
            </p:cNvPr>
            <p:cNvSpPr txBox="1"/>
            <p:nvPr/>
          </p:nvSpPr>
          <p:spPr>
            <a:xfrm>
              <a:off x="643610" y="1768251"/>
              <a:ext cx="2663093" cy="923330"/>
            </a:xfrm>
            <a:prstGeom prst="rect">
              <a:avLst/>
            </a:prstGeom>
            <a:noFill/>
            <a:ln>
              <a:solidFill>
                <a:schemeClr val="accent1"/>
              </a:solidFill>
            </a:ln>
          </p:spPr>
          <p:txBody>
            <a:bodyPr wrap="square" rtlCol="0">
              <a:spAutoFit/>
            </a:bodyPr>
            <a:lstStyle/>
            <a:p>
              <a:r>
                <a:rPr lang="en-US" dirty="0"/>
                <a:t>If velocity is not constant, 3D shapes may be non-convex.</a:t>
              </a:r>
            </a:p>
          </p:txBody>
        </p:sp>
        <p:cxnSp>
          <p:nvCxnSpPr>
            <p:cNvPr id="5" name="Straight Connector 4">
              <a:extLst>
                <a:ext uri="{FF2B5EF4-FFF2-40B4-BE49-F238E27FC236}">
                  <a16:creationId xmlns:a16="http://schemas.microsoft.com/office/drawing/2014/main" id="{C4A5742D-E74D-E539-1C59-83C409D9BE5E}"/>
                </a:ext>
              </a:extLst>
            </p:cNvPr>
            <p:cNvCxnSpPr>
              <a:cxnSpLocks/>
              <a:stCxn id="7" idx="0"/>
              <a:endCxn id="8" idx="0"/>
            </p:cNvCxnSpPr>
            <p:nvPr/>
          </p:nvCxnSpPr>
          <p:spPr>
            <a:xfrm flipV="1">
              <a:off x="1555320" y="4281958"/>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5DA0D2-3F81-DF18-07EC-36B35950F9A8}"/>
                </a:ext>
              </a:extLst>
            </p:cNvPr>
            <p:cNvCxnSpPr>
              <a:cxnSpLocks/>
              <a:stCxn id="7" idx="5"/>
              <a:endCxn id="8" idx="5"/>
            </p:cNvCxnSpPr>
            <p:nvPr/>
          </p:nvCxnSpPr>
          <p:spPr>
            <a:xfrm flipV="1">
              <a:off x="2467026"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Pentagon 6">
              <a:extLst>
                <a:ext uri="{FF2B5EF4-FFF2-40B4-BE49-F238E27FC236}">
                  <a16:creationId xmlns:a16="http://schemas.microsoft.com/office/drawing/2014/main" id="{B9411680-9BB5-B1FE-91DE-218083127656}"/>
                </a:ext>
              </a:extLst>
            </p:cNvPr>
            <p:cNvSpPr/>
            <p:nvPr/>
          </p:nvSpPr>
          <p:spPr>
            <a:xfrm>
              <a:off x="643612" y="515868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entagon 7">
              <a:extLst>
                <a:ext uri="{FF2B5EF4-FFF2-40B4-BE49-F238E27FC236}">
                  <a16:creationId xmlns:a16="http://schemas.microsoft.com/office/drawing/2014/main" id="{5B4F3759-3F49-BEFE-937C-D87E777DB2A0}"/>
                </a:ext>
              </a:extLst>
            </p:cNvPr>
            <p:cNvSpPr/>
            <p:nvPr/>
          </p:nvSpPr>
          <p:spPr>
            <a:xfrm>
              <a:off x="1483289" y="428195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A222878-4298-0C59-E5BE-9CB09E034D8F}"/>
                </a:ext>
              </a:extLst>
            </p:cNvPr>
            <p:cNvCxnSpPr>
              <a:cxnSpLocks/>
              <a:stCxn id="7" idx="1"/>
              <a:endCxn id="8" idx="1"/>
            </p:cNvCxnSpPr>
            <p:nvPr/>
          </p:nvCxnSpPr>
          <p:spPr>
            <a:xfrm flipV="1">
              <a:off x="643614" y="443413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860902-A7C2-8886-865C-5351026520A4}"/>
                </a:ext>
              </a:extLst>
            </p:cNvPr>
            <p:cNvCxnSpPr>
              <a:cxnSpLocks/>
              <a:stCxn id="7" idx="2"/>
              <a:endCxn id="8" idx="2"/>
            </p:cNvCxnSpPr>
            <p:nvPr/>
          </p:nvCxnSpPr>
          <p:spPr>
            <a:xfrm flipV="1">
              <a:off x="99185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548DA3-A02D-B631-F4A2-6E85C6A9319B}"/>
                </a:ext>
              </a:extLst>
            </p:cNvPr>
            <p:cNvCxnSpPr>
              <a:cxnSpLocks/>
              <a:stCxn id="7" idx="4"/>
              <a:endCxn id="8" idx="4"/>
            </p:cNvCxnSpPr>
            <p:nvPr/>
          </p:nvCxnSpPr>
          <p:spPr>
            <a:xfrm flipV="1">
              <a:off x="2118785" y="4680350"/>
              <a:ext cx="839677" cy="876730"/>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59488F6-1D06-8041-0B3A-DD1FE17E5735}"/>
                </a:ext>
              </a:extLst>
            </p:cNvPr>
            <p:cNvCxnSpPr>
              <a:cxnSpLocks/>
              <a:endCxn id="15" idx="0"/>
            </p:cNvCxnSpPr>
            <p:nvPr/>
          </p:nvCxnSpPr>
          <p:spPr>
            <a:xfrm flipH="1" flipV="1">
              <a:off x="1555318" y="33220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F03C5A6-7817-949B-E8B3-8B2D891E422D}"/>
                </a:ext>
              </a:extLst>
            </p:cNvPr>
            <p:cNvCxnSpPr>
              <a:cxnSpLocks/>
              <a:endCxn id="15" idx="5"/>
            </p:cNvCxnSpPr>
            <p:nvPr/>
          </p:nvCxnSpPr>
          <p:spPr>
            <a:xfrm flipH="1" flipV="1">
              <a:off x="2467024"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 name="Pentagon 14">
              <a:extLst>
                <a:ext uri="{FF2B5EF4-FFF2-40B4-BE49-F238E27FC236}">
                  <a16:creationId xmlns:a16="http://schemas.microsoft.com/office/drawing/2014/main" id="{4E2DA6BC-23BA-8523-9C9B-0A36106FEA85}"/>
                </a:ext>
              </a:extLst>
            </p:cNvPr>
            <p:cNvSpPr/>
            <p:nvPr/>
          </p:nvSpPr>
          <p:spPr>
            <a:xfrm>
              <a:off x="643610" y="332209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7D9DF98-0CD6-15CE-ECFA-ACE8F4383747}"/>
                </a:ext>
              </a:extLst>
            </p:cNvPr>
            <p:cNvCxnSpPr>
              <a:cxnSpLocks/>
              <a:endCxn id="15" idx="1"/>
            </p:cNvCxnSpPr>
            <p:nvPr/>
          </p:nvCxnSpPr>
          <p:spPr>
            <a:xfrm flipH="1" flipV="1">
              <a:off x="643612" y="347426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5B85AD-0153-B635-3031-C912633E3B37}"/>
                </a:ext>
              </a:extLst>
            </p:cNvPr>
            <p:cNvCxnSpPr>
              <a:cxnSpLocks/>
              <a:endCxn id="15" idx="2"/>
            </p:cNvCxnSpPr>
            <p:nvPr/>
          </p:nvCxnSpPr>
          <p:spPr>
            <a:xfrm flipH="1" flipV="1">
              <a:off x="99185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78765D-5B9E-9685-FE6F-7C110F5E3F39}"/>
                </a:ext>
              </a:extLst>
            </p:cNvPr>
            <p:cNvCxnSpPr>
              <a:cxnSpLocks/>
              <a:endCxn id="15" idx="4"/>
            </p:cNvCxnSpPr>
            <p:nvPr/>
          </p:nvCxnSpPr>
          <p:spPr>
            <a:xfrm flipH="1" flipV="1">
              <a:off x="2118783"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5E2E382-B3DF-835A-C637-D4B78991D6BA}"/>
                </a:ext>
              </a:extLst>
            </p:cNvPr>
            <p:cNvSpPr txBox="1"/>
            <p:nvPr/>
          </p:nvSpPr>
          <p:spPr>
            <a:xfrm>
              <a:off x="4421152" y="1768251"/>
              <a:ext cx="2663093" cy="923330"/>
            </a:xfrm>
            <a:prstGeom prst="rect">
              <a:avLst/>
            </a:prstGeom>
            <a:noFill/>
            <a:ln>
              <a:solidFill>
                <a:schemeClr val="accent1"/>
              </a:solidFill>
            </a:ln>
          </p:spPr>
          <p:txBody>
            <a:bodyPr wrap="square" rtlCol="0">
              <a:spAutoFit/>
            </a:bodyPr>
            <a:lstStyle/>
            <a:p>
              <a:r>
                <a:rPr lang="en-US" dirty="0"/>
                <a:t>This representation assumes object trajectories are known.</a:t>
              </a:r>
            </a:p>
          </p:txBody>
        </p:sp>
        <p:sp>
          <p:nvSpPr>
            <p:cNvPr id="51" name="Pentagon 50">
              <a:extLst>
                <a:ext uri="{FF2B5EF4-FFF2-40B4-BE49-F238E27FC236}">
                  <a16:creationId xmlns:a16="http://schemas.microsoft.com/office/drawing/2014/main" id="{FDED9D45-B7C1-EC06-9D0E-46AD6CD0F11E}"/>
                </a:ext>
              </a:extLst>
            </p:cNvPr>
            <p:cNvSpPr/>
            <p:nvPr/>
          </p:nvSpPr>
          <p:spPr>
            <a:xfrm>
              <a:off x="5398392" y="4680350"/>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DA9FD81-6339-4ED7-3E60-DD11613EA6E3}"/>
                </a:ext>
              </a:extLst>
            </p:cNvPr>
            <p:cNvCxnSpPr>
              <a:cxnSpLocks/>
              <a:endCxn id="54" idx="0"/>
            </p:cNvCxnSpPr>
            <p:nvPr/>
          </p:nvCxnSpPr>
          <p:spPr>
            <a:xfrm flipH="1" flipV="1">
              <a:off x="5470421" y="3720482"/>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5524B2-3E06-D7C2-0E75-EA7D24920EEE}"/>
                </a:ext>
              </a:extLst>
            </p:cNvPr>
            <p:cNvCxnSpPr>
              <a:cxnSpLocks/>
              <a:endCxn id="54" idx="5"/>
            </p:cNvCxnSpPr>
            <p:nvPr/>
          </p:nvCxnSpPr>
          <p:spPr>
            <a:xfrm flipH="1" flipV="1">
              <a:off x="6382127"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4" name="Pentagon 53">
              <a:extLst>
                <a:ext uri="{FF2B5EF4-FFF2-40B4-BE49-F238E27FC236}">
                  <a16:creationId xmlns:a16="http://schemas.microsoft.com/office/drawing/2014/main" id="{E1A2E1D1-656A-7968-FB26-FC53730B7325}"/>
                </a:ext>
              </a:extLst>
            </p:cNvPr>
            <p:cNvSpPr/>
            <p:nvPr/>
          </p:nvSpPr>
          <p:spPr>
            <a:xfrm>
              <a:off x="4558713" y="372048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0DB9B1EF-0CF0-9C32-0B73-F3389B7829E2}"/>
                </a:ext>
              </a:extLst>
            </p:cNvPr>
            <p:cNvCxnSpPr>
              <a:cxnSpLocks/>
              <a:endCxn id="54" idx="1"/>
            </p:cNvCxnSpPr>
            <p:nvPr/>
          </p:nvCxnSpPr>
          <p:spPr>
            <a:xfrm flipH="1" flipV="1">
              <a:off x="4558715" y="387265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5BF7C5-5AFB-FE40-1F4E-9971B8B69DAF}"/>
                </a:ext>
              </a:extLst>
            </p:cNvPr>
            <p:cNvCxnSpPr>
              <a:cxnSpLocks/>
              <a:endCxn id="54" idx="2"/>
            </p:cNvCxnSpPr>
            <p:nvPr/>
          </p:nvCxnSpPr>
          <p:spPr>
            <a:xfrm flipH="1" flipV="1">
              <a:off x="490695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6950E5C-937B-2D61-AE19-58221BAD07F8}"/>
                </a:ext>
              </a:extLst>
            </p:cNvPr>
            <p:cNvCxnSpPr>
              <a:cxnSpLocks/>
              <a:endCxn id="54" idx="4"/>
            </p:cNvCxnSpPr>
            <p:nvPr/>
          </p:nvCxnSpPr>
          <p:spPr>
            <a:xfrm flipH="1" flipV="1">
              <a:off x="6033886" y="4118874"/>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0C2074-002F-8B12-801D-9A05A00EC152}"/>
                </a:ext>
              </a:extLst>
            </p:cNvPr>
            <p:cNvSpPr txBox="1"/>
            <p:nvPr/>
          </p:nvSpPr>
          <p:spPr>
            <a:xfrm>
              <a:off x="8936257" y="1731439"/>
              <a:ext cx="2663093" cy="1477328"/>
            </a:xfrm>
            <a:prstGeom prst="rect">
              <a:avLst/>
            </a:prstGeom>
            <a:noFill/>
            <a:ln>
              <a:solidFill>
                <a:schemeClr val="accent1"/>
              </a:solidFill>
            </a:ln>
          </p:spPr>
          <p:txBody>
            <a:bodyPr wrap="square" rtlCol="0">
              <a:spAutoFit/>
            </a:bodyPr>
            <a:lstStyle/>
            <a:p>
              <a:r>
                <a:rPr lang="en-US" dirty="0"/>
                <a:t>Obstacles could be allowed to grow or shrink over time to represent changing geometry or uncertainty.</a:t>
              </a:r>
            </a:p>
          </p:txBody>
        </p:sp>
        <p:cxnSp>
          <p:nvCxnSpPr>
            <p:cNvPr id="18" name="Straight Connector 17">
              <a:extLst>
                <a:ext uri="{FF2B5EF4-FFF2-40B4-BE49-F238E27FC236}">
                  <a16:creationId xmlns:a16="http://schemas.microsoft.com/office/drawing/2014/main" id="{71E926C3-0425-8CD7-0F13-FF7F91F163A7}"/>
                </a:ext>
              </a:extLst>
            </p:cNvPr>
            <p:cNvCxnSpPr>
              <a:cxnSpLocks/>
              <a:stCxn id="20" idx="0"/>
              <a:endCxn id="21" idx="0"/>
            </p:cNvCxnSpPr>
            <p:nvPr/>
          </p:nvCxnSpPr>
          <p:spPr>
            <a:xfrm flipV="1">
              <a:off x="10230379" y="3872654"/>
              <a:ext cx="37424" cy="90175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CC59EF-607E-ADB0-E538-762142A510BC}"/>
                </a:ext>
              </a:extLst>
            </p:cNvPr>
            <p:cNvCxnSpPr>
              <a:cxnSpLocks/>
              <a:stCxn id="20" idx="5"/>
              <a:endCxn id="21" idx="5"/>
            </p:cNvCxnSpPr>
            <p:nvPr/>
          </p:nvCxnSpPr>
          <p:spPr>
            <a:xfrm flipV="1">
              <a:off x="11142085" y="4054897"/>
              <a:ext cx="217585"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E60F96E7-EB1E-EBE1-6FBB-4ADAF82E6E01}"/>
                </a:ext>
              </a:extLst>
            </p:cNvPr>
            <p:cNvSpPr/>
            <p:nvPr/>
          </p:nvSpPr>
          <p:spPr>
            <a:xfrm>
              <a:off x="9318671" y="477441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entagon 20">
              <a:extLst>
                <a:ext uri="{FF2B5EF4-FFF2-40B4-BE49-F238E27FC236}">
                  <a16:creationId xmlns:a16="http://schemas.microsoft.com/office/drawing/2014/main" id="{2AB115FC-222C-472B-667E-D96490CA10C9}"/>
                </a:ext>
              </a:extLst>
            </p:cNvPr>
            <p:cNvSpPr/>
            <p:nvPr/>
          </p:nvSpPr>
          <p:spPr>
            <a:xfrm>
              <a:off x="9175934" y="3872654"/>
              <a:ext cx="2183738" cy="477119"/>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0F29082-E546-569E-1EB7-057179EFE9D0}"/>
                </a:ext>
              </a:extLst>
            </p:cNvPr>
            <p:cNvCxnSpPr>
              <a:cxnSpLocks/>
              <a:stCxn id="20" idx="1"/>
              <a:endCxn id="21" idx="1"/>
            </p:cNvCxnSpPr>
            <p:nvPr/>
          </p:nvCxnSpPr>
          <p:spPr>
            <a:xfrm flipH="1" flipV="1">
              <a:off x="9175936" y="4054897"/>
              <a:ext cx="142737" cy="8716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090E0B-3624-6ED4-8425-192CD673A91A}"/>
                </a:ext>
              </a:extLst>
            </p:cNvPr>
            <p:cNvCxnSpPr>
              <a:cxnSpLocks/>
              <a:stCxn id="20" idx="2"/>
              <a:endCxn id="21" idx="2"/>
            </p:cNvCxnSpPr>
            <p:nvPr/>
          </p:nvCxnSpPr>
          <p:spPr>
            <a:xfrm flipH="1" flipV="1">
              <a:off x="9592992" y="4349772"/>
              <a:ext cx="73922"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F15206-F768-005A-5B81-C7AC5BFDBD4E}"/>
                </a:ext>
              </a:extLst>
            </p:cNvPr>
            <p:cNvCxnSpPr>
              <a:cxnSpLocks/>
              <a:stCxn id="20" idx="4"/>
              <a:endCxn id="21" idx="4"/>
            </p:cNvCxnSpPr>
            <p:nvPr/>
          </p:nvCxnSpPr>
          <p:spPr>
            <a:xfrm flipV="1">
              <a:off x="10793844" y="4349772"/>
              <a:ext cx="148770" cy="823032"/>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3899314"/>
      </p:ext>
    </p:extLst>
  </p:cSld>
  <p:clrMapOvr>
    <a:masterClrMapping/>
  </p:clrMapOvr>
  <p:extLst>
    <p:ext uri="{6950BFC3-D8DA-4A85-94F7-54DA5524770B}">
      <p188:commentRel xmlns:p188="http://schemas.microsoft.com/office/powerpoint/2018/8/main" xmlns="" r:id="rId2"/>
    </p:ext>
  </p:extLs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FDF6-B437-6569-DBDC-F409E12C14B4}"/>
              </a:ext>
            </a:extLst>
          </p:cNvPr>
          <p:cNvSpPr>
            <a:spLocks noGrp="1"/>
          </p:cNvSpPr>
          <p:nvPr>
            <p:ph type="title"/>
          </p:nvPr>
        </p:nvSpPr>
        <p:spPr/>
        <p:txBody>
          <a:bodyPr/>
          <a:lstStyle/>
          <a:p>
            <a:r>
              <a:rPr lang="en-US" dirty="0"/>
              <a:t>Some notes on</a:t>
            </a:r>
            <a:r>
              <a:rPr lang="en-US" dirty="0">
                <a:solidFill>
                  <a:srgbClr val="FF0000"/>
                </a:solidFill>
              </a:rPr>
              <a:t> not </a:t>
            </a:r>
            <a:r>
              <a:rPr lang="en-US" dirty="0"/>
              <a:t>allowable object representations:</a:t>
            </a:r>
          </a:p>
        </p:txBody>
      </p:sp>
      <p:sp>
        <p:nvSpPr>
          <p:cNvPr id="3" name="Slide Number Placeholder 2">
            <a:extLst>
              <a:ext uri="{FF2B5EF4-FFF2-40B4-BE49-F238E27FC236}">
                <a16:creationId xmlns:a16="http://schemas.microsoft.com/office/drawing/2014/main" id="{90544D0E-88CE-C253-6029-9CF53242A9F5}"/>
              </a:ext>
            </a:extLst>
          </p:cNvPr>
          <p:cNvSpPr>
            <a:spLocks noGrp="1"/>
          </p:cNvSpPr>
          <p:nvPr>
            <p:ph type="sldNum" sz="quarter" idx="12"/>
          </p:nvPr>
        </p:nvSpPr>
        <p:spPr/>
        <p:txBody>
          <a:bodyPr/>
          <a:lstStyle/>
          <a:p>
            <a:fld id="{CB3FC469-CA8B-4EE5-AE73-966FC6A86920}" type="slidenum">
              <a:rPr lang="en-US" smtClean="0"/>
              <a:t>96</a:t>
            </a:fld>
            <a:endParaRPr lang="en-US"/>
          </a:p>
        </p:txBody>
      </p:sp>
      <p:grpSp>
        <p:nvGrpSpPr>
          <p:cNvPr id="4" name="Group 3">
            <a:extLst>
              <a:ext uri="{FF2B5EF4-FFF2-40B4-BE49-F238E27FC236}">
                <a16:creationId xmlns:a16="http://schemas.microsoft.com/office/drawing/2014/main" id="{528D1E32-A71B-E32A-ADF7-B1FDFD379768}"/>
              </a:ext>
            </a:extLst>
          </p:cNvPr>
          <p:cNvGrpSpPr/>
          <p:nvPr/>
        </p:nvGrpSpPr>
        <p:grpSpPr>
          <a:xfrm>
            <a:off x="822288" y="1294399"/>
            <a:ext cx="10784110" cy="4423424"/>
            <a:chOff x="822288" y="1294399"/>
            <a:chExt cx="10784110" cy="4423424"/>
          </a:xfrm>
        </p:grpSpPr>
        <p:sp>
          <p:nvSpPr>
            <p:cNvPr id="37" name="Pentagon 36">
              <a:extLst>
                <a:ext uri="{FF2B5EF4-FFF2-40B4-BE49-F238E27FC236}">
                  <a16:creationId xmlns:a16="http://schemas.microsoft.com/office/drawing/2014/main" id="{96685591-C7A5-F4CC-AB4C-A7AC422538A9}"/>
                </a:ext>
              </a:extLst>
            </p:cNvPr>
            <p:cNvSpPr/>
            <p:nvPr/>
          </p:nvSpPr>
          <p:spPr>
            <a:xfrm>
              <a:off x="9739016" y="4633325"/>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FF0FDC5-698F-EC28-6DD4-AC6929A4C961}"/>
                </a:ext>
              </a:extLst>
            </p:cNvPr>
            <p:cNvCxnSpPr>
              <a:cxnSpLocks/>
              <a:endCxn id="40" idx="0"/>
            </p:cNvCxnSpPr>
            <p:nvPr/>
          </p:nvCxnSpPr>
          <p:spPr>
            <a:xfrm flipH="1" flipV="1">
              <a:off x="9879680" y="3804138"/>
              <a:ext cx="777108" cy="8291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6FE7DC7-269C-995B-10C3-399D97BCC32D}"/>
                </a:ext>
              </a:extLst>
            </p:cNvPr>
            <p:cNvCxnSpPr>
              <a:cxnSpLocks/>
              <a:endCxn id="40" idx="5"/>
            </p:cNvCxnSpPr>
            <p:nvPr/>
          </p:nvCxnSpPr>
          <p:spPr>
            <a:xfrm flipH="1" flipV="1">
              <a:off x="10571285" y="4364899"/>
              <a:ext cx="997209" cy="42059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Pentagon 39">
              <a:extLst>
                <a:ext uri="{FF2B5EF4-FFF2-40B4-BE49-F238E27FC236}">
                  <a16:creationId xmlns:a16="http://schemas.microsoft.com/office/drawing/2014/main" id="{D8224B77-8208-8649-B787-DEAD66785DB2}"/>
                </a:ext>
              </a:extLst>
            </p:cNvPr>
            <p:cNvSpPr/>
            <p:nvPr/>
          </p:nvSpPr>
          <p:spPr>
            <a:xfrm rot="1362562">
              <a:off x="8898719" y="3778738"/>
              <a:ext cx="1708951" cy="655268"/>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4CEE15A4-03D0-7D1B-6809-A6570D3F2BCA}"/>
                </a:ext>
              </a:extLst>
            </p:cNvPr>
            <p:cNvCxnSpPr>
              <a:cxnSpLocks/>
              <a:endCxn id="40" idx="1"/>
            </p:cNvCxnSpPr>
            <p:nvPr/>
          </p:nvCxnSpPr>
          <p:spPr>
            <a:xfrm flipH="1" flipV="1">
              <a:off x="8994824" y="3705148"/>
              <a:ext cx="750258" cy="108034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1A7E3B1-538F-95B5-9E44-DAF1FF31FF15}"/>
                </a:ext>
              </a:extLst>
            </p:cNvPr>
            <p:cNvCxnSpPr>
              <a:cxnSpLocks/>
              <a:endCxn id="40" idx="2"/>
            </p:cNvCxnSpPr>
            <p:nvPr/>
          </p:nvCxnSpPr>
          <p:spPr>
            <a:xfrm flipH="1" flipV="1">
              <a:off x="9139557" y="4204730"/>
              <a:ext cx="953766" cy="826987"/>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5D0C312-2C08-7193-97EE-111F97E30272}"/>
                </a:ext>
              </a:extLst>
            </p:cNvPr>
            <p:cNvCxnSpPr>
              <a:cxnSpLocks/>
              <a:endCxn id="40" idx="4"/>
            </p:cNvCxnSpPr>
            <p:nvPr/>
          </p:nvCxnSpPr>
          <p:spPr>
            <a:xfrm flipH="1" flipV="1">
              <a:off x="10113863" y="4612478"/>
              <a:ext cx="1106390" cy="419239"/>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F460B27-574E-C8E7-9E80-D1333ADDF4D7}"/>
                </a:ext>
              </a:extLst>
            </p:cNvPr>
            <p:cNvSpPr txBox="1"/>
            <p:nvPr/>
          </p:nvSpPr>
          <p:spPr>
            <a:xfrm>
              <a:off x="7899989" y="1294399"/>
              <a:ext cx="3706409" cy="2308324"/>
            </a:xfrm>
            <a:prstGeom prst="rect">
              <a:avLst/>
            </a:prstGeom>
            <a:noFill/>
            <a:ln>
              <a:solidFill>
                <a:schemeClr val="accent1"/>
              </a:solidFill>
            </a:ln>
          </p:spPr>
          <p:txBody>
            <a:bodyPr wrap="square" rtlCol="0">
              <a:spAutoFit/>
            </a:bodyPr>
            <a:lstStyle/>
            <a:p>
              <a:r>
                <a:rPr lang="en-US" dirty="0"/>
                <a:t>If objects can rotate, side walls may be non-planar.  Non-planar side walls, when triangulated for collision checking, will experience a loss of resolution. For this reason, it may be convenient to bound rotating obstacles by a circle, thus producing a cylinder in </a:t>
              </a:r>
              <a:r>
                <a:rPr lang="en-US" dirty="0" err="1"/>
                <a:t>timespace</a:t>
              </a:r>
              <a:r>
                <a:rPr lang="en-US" dirty="0"/>
                <a:t>.</a:t>
              </a:r>
            </a:p>
          </p:txBody>
        </p:sp>
        <p:sp>
          <p:nvSpPr>
            <p:cNvPr id="46" name="TextBox 45">
              <a:extLst>
                <a:ext uri="{FF2B5EF4-FFF2-40B4-BE49-F238E27FC236}">
                  <a16:creationId xmlns:a16="http://schemas.microsoft.com/office/drawing/2014/main" id="{F53DA090-79F9-CEFF-0F40-A5343477A338}"/>
                </a:ext>
              </a:extLst>
            </p:cNvPr>
            <p:cNvSpPr txBox="1"/>
            <p:nvPr/>
          </p:nvSpPr>
          <p:spPr>
            <a:xfrm>
              <a:off x="822288" y="1343377"/>
              <a:ext cx="3623588" cy="2308324"/>
            </a:xfrm>
            <a:prstGeom prst="rect">
              <a:avLst/>
            </a:prstGeom>
            <a:noFill/>
            <a:ln>
              <a:solidFill>
                <a:schemeClr val="accent1"/>
              </a:solidFill>
            </a:ln>
          </p:spPr>
          <p:txBody>
            <a:bodyPr wrap="square" rtlCol="0">
              <a:spAutoFit/>
            </a:bodyPr>
            <a:lstStyle/>
            <a:p>
              <a:r>
                <a:rPr lang="en-US" dirty="0"/>
                <a:t>While velocities are allowed to change over time, if changed continuously instead of at a cusp/corner, the plane segments representing the side walls will have curved sides and thus resolution will be lost when triangulating these surfaces.</a:t>
              </a:r>
            </a:p>
          </p:txBody>
        </p:sp>
        <p:sp>
          <p:nvSpPr>
            <p:cNvPr id="50" name="Pentagon 49">
              <a:extLst>
                <a:ext uri="{FF2B5EF4-FFF2-40B4-BE49-F238E27FC236}">
                  <a16:creationId xmlns:a16="http://schemas.microsoft.com/office/drawing/2014/main" id="{AD835A52-9A06-D860-66B7-C24376FCD4A3}"/>
                </a:ext>
              </a:extLst>
            </p:cNvPr>
            <p:cNvSpPr/>
            <p:nvPr/>
          </p:nvSpPr>
          <p:spPr>
            <a:xfrm>
              <a:off x="2225430" y="4746255"/>
              <a:ext cx="1815757" cy="493750"/>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Pentagon 64">
              <a:extLst>
                <a:ext uri="{FF2B5EF4-FFF2-40B4-BE49-F238E27FC236}">
                  <a16:creationId xmlns:a16="http://schemas.microsoft.com/office/drawing/2014/main" id="{C8DC51CD-8D6D-178B-32B8-0C308E011B34}"/>
                </a:ext>
              </a:extLst>
            </p:cNvPr>
            <p:cNvSpPr/>
            <p:nvPr/>
          </p:nvSpPr>
          <p:spPr>
            <a:xfrm>
              <a:off x="1661965" y="3777302"/>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Arc 79">
              <a:extLst>
                <a:ext uri="{FF2B5EF4-FFF2-40B4-BE49-F238E27FC236}">
                  <a16:creationId xmlns:a16="http://schemas.microsoft.com/office/drawing/2014/main" id="{DA97800F-6D58-7489-3A29-CD0952D94055}"/>
                </a:ext>
              </a:extLst>
            </p:cNvPr>
            <p:cNvSpPr/>
            <p:nvPr/>
          </p:nvSpPr>
          <p:spPr>
            <a:xfrm>
              <a:off x="2914255"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a:extLst>
                <a:ext uri="{FF2B5EF4-FFF2-40B4-BE49-F238E27FC236}">
                  <a16:creationId xmlns:a16="http://schemas.microsoft.com/office/drawing/2014/main" id="{E38AD786-BE76-B0AF-D5C5-E343CB836905}"/>
                </a:ext>
              </a:extLst>
            </p:cNvPr>
            <p:cNvSpPr/>
            <p:nvPr/>
          </p:nvSpPr>
          <p:spPr>
            <a:xfrm>
              <a:off x="2597430" y="4175695"/>
              <a:ext cx="1126932" cy="1542128"/>
            </a:xfrm>
            <a:prstGeom prst="arc">
              <a:avLst>
                <a:gd name="adj1" fmla="val 16200000"/>
                <a:gd name="adj2" fmla="val 1744773"/>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Arc 95">
              <a:extLst>
                <a:ext uri="{FF2B5EF4-FFF2-40B4-BE49-F238E27FC236}">
                  <a16:creationId xmlns:a16="http://schemas.microsoft.com/office/drawing/2014/main" id="{4F8E9625-25C2-2A03-A2CE-EB5454A77AED}"/>
                </a:ext>
              </a:extLst>
            </p:cNvPr>
            <p:cNvSpPr/>
            <p:nvPr/>
          </p:nvSpPr>
          <p:spPr>
            <a:xfrm>
              <a:off x="1456895" y="4175695"/>
              <a:ext cx="1126932" cy="1542128"/>
            </a:xfrm>
            <a:prstGeom prst="arc">
              <a:avLst>
                <a:gd name="adj1" fmla="val 16106189"/>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96">
              <a:extLst>
                <a:ext uri="{FF2B5EF4-FFF2-40B4-BE49-F238E27FC236}">
                  <a16:creationId xmlns:a16="http://schemas.microsoft.com/office/drawing/2014/main" id="{26E048D0-E00D-7CBC-FFD8-61B00305E31F}"/>
                </a:ext>
              </a:extLst>
            </p:cNvPr>
            <p:cNvSpPr/>
            <p:nvPr/>
          </p:nvSpPr>
          <p:spPr>
            <a:xfrm>
              <a:off x="2037561" y="3777302"/>
              <a:ext cx="1126932" cy="1542128"/>
            </a:xfrm>
            <a:prstGeom prst="arc">
              <a:avLst>
                <a:gd name="adj1" fmla="val 16200000"/>
                <a:gd name="adj2" fmla="val 1140324"/>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97">
              <a:extLst>
                <a:ext uri="{FF2B5EF4-FFF2-40B4-BE49-F238E27FC236}">
                  <a16:creationId xmlns:a16="http://schemas.microsoft.com/office/drawing/2014/main" id="{CC04D29F-6F33-59A8-E0FB-97320E01A335}"/>
                </a:ext>
              </a:extLst>
            </p:cNvPr>
            <p:cNvSpPr/>
            <p:nvPr/>
          </p:nvSpPr>
          <p:spPr>
            <a:xfrm>
              <a:off x="1106159" y="3929474"/>
              <a:ext cx="1126932" cy="1542128"/>
            </a:xfrm>
            <a:prstGeom prst="arc">
              <a:avLst>
                <a:gd name="adj1" fmla="val 16200000"/>
                <a:gd name="adj2" fmla="val 1469695"/>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3615823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A6CF-32C1-CF63-2386-CA2D42833E25}"/>
              </a:ext>
            </a:extLst>
          </p:cNvPr>
          <p:cNvSpPr>
            <a:spLocks noGrp="1"/>
          </p:cNvSpPr>
          <p:nvPr>
            <p:ph type="title"/>
          </p:nvPr>
        </p:nvSpPr>
        <p:spPr>
          <a:xfrm>
            <a:off x="643612" y="83927"/>
            <a:ext cx="11376107" cy="1011586"/>
          </a:xfrm>
        </p:spPr>
        <p:txBody>
          <a:bodyPr>
            <a:normAutofit fontScale="90000"/>
          </a:bodyPr>
          <a:lstStyle/>
          <a:p>
            <a:r>
              <a:rPr lang="en-US" dirty="0"/>
              <a:t>Note on the 3D visibility graph: </a:t>
            </a:r>
            <a:r>
              <a:rPr lang="en-US" dirty="0" err="1"/>
              <a:t>Bygi</a:t>
            </a:r>
            <a:r>
              <a:rPr lang="en-US" dirty="0"/>
              <a:t> et al. claim rather than point to point visibility joined by a line segment, because lines cannot form half spaces in 3D, a better analogy is point to edge visibility, joined by plane segments.</a:t>
            </a:r>
          </a:p>
        </p:txBody>
      </p:sp>
      <p:sp>
        <p:nvSpPr>
          <p:cNvPr id="3" name="Slide Number Placeholder 2">
            <a:extLst>
              <a:ext uri="{FF2B5EF4-FFF2-40B4-BE49-F238E27FC236}">
                <a16:creationId xmlns:a16="http://schemas.microsoft.com/office/drawing/2014/main" id="{90357A7A-045F-0F29-F61F-B42F47B60F25}"/>
              </a:ext>
            </a:extLst>
          </p:cNvPr>
          <p:cNvSpPr>
            <a:spLocks noGrp="1"/>
          </p:cNvSpPr>
          <p:nvPr>
            <p:ph type="sldNum" sz="quarter" idx="12"/>
          </p:nvPr>
        </p:nvSpPr>
        <p:spPr/>
        <p:txBody>
          <a:bodyPr/>
          <a:lstStyle/>
          <a:p>
            <a:fld id="{CB3FC469-CA8B-4EE5-AE73-966FC6A86920}" type="slidenum">
              <a:rPr lang="en-US" smtClean="0"/>
              <a:t>97</a:t>
            </a:fld>
            <a:endParaRPr lang="en-US"/>
          </a:p>
        </p:txBody>
      </p:sp>
      <p:cxnSp>
        <p:nvCxnSpPr>
          <p:cNvPr id="6" name="Straight Connector 5">
            <a:extLst>
              <a:ext uri="{FF2B5EF4-FFF2-40B4-BE49-F238E27FC236}">
                <a16:creationId xmlns:a16="http://schemas.microsoft.com/office/drawing/2014/main" id="{4ABDB337-322C-9063-1538-9C5FF18EA1A1}"/>
              </a:ext>
            </a:extLst>
          </p:cNvPr>
          <p:cNvCxnSpPr>
            <a:cxnSpLocks/>
          </p:cNvCxnSpPr>
          <p:nvPr/>
        </p:nvCxnSpPr>
        <p:spPr>
          <a:xfrm flipV="1">
            <a:off x="1790700" y="2908300"/>
            <a:ext cx="2053312" cy="161290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A953A95-DA7D-8C1A-95FF-903F13A57D13}"/>
              </a:ext>
            </a:extLst>
          </p:cNvPr>
          <p:cNvSpPr txBox="1"/>
          <p:nvPr/>
        </p:nvSpPr>
        <p:spPr>
          <a:xfrm>
            <a:off x="1104900" y="1957618"/>
            <a:ext cx="3619500" cy="3416320"/>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A is visible to </a:t>
            </a:r>
            <a:r>
              <a:rPr lang="en-US" b="1" dirty="0">
                <a:solidFill>
                  <a:schemeClr val="accent1">
                    <a:lumMod val="50000"/>
                  </a:schemeClr>
                </a:solidFill>
              </a:rPr>
              <a:t>point</a:t>
            </a:r>
            <a:r>
              <a:rPr lang="en-US" dirty="0"/>
              <a:t> B in 2D as they are joined by a </a:t>
            </a:r>
            <a:r>
              <a:rPr lang="en-US" b="1" dirty="0">
                <a:solidFill>
                  <a:schemeClr val="accent4">
                    <a:lumMod val="75000"/>
                  </a:schemeClr>
                </a:solidFill>
              </a:rPr>
              <a:t>line</a:t>
            </a:r>
            <a:r>
              <a:rPr lang="en-US" b="1" dirty="0"/>
              <a:t> </a:t>
            </a:r>
            <a:r>
              <a:rPr lang="en-US" b="1" dirty="0">
                <a:solidFill>
                  <a:schemeClr val="accent4">
                    <a:lumMod val="75000"/>
                  </a:schemeClr>
                </a:solidFill>
              </a:rPr>
              <a:t>segment</a:t>
            </a:r>
            <a:r>
              <a:rPr lang="en-US" b="1" dirty="0"/>
              <a:t> </a:t>
            </a:r>
            <a:r>
              <a:rPr lang="en-US" dirty="0"/>
              <a:t>that has no collision with </a:t>
            </a:r>
            <a:r>
              <a:rPr lang="en-US" b="1" dirty="0">
                <a:solidFill>
                  <a:srgbClr val="00B050"/>
                </a:solidFill>
              </a:rPr>
              <a:t>object</a:t>
            </a:r>
            <a:r>
              <a:rPr lang="en-US" b="1" dirty="0"/>
              <a:t> </a:t>
            </a:r>
            <a:r>
              <a:rPr lang="en-US" b="1" dirty="0">
                <a:solidFill>
                  <a:srgbClr val="00B050"/>
                </a:solidFill>
              </a:rPr>
              <a:t>sides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Box 9">
            <a:extLst>
              <a:ext uri="{FF2B5EF4-FFF2-40B4-BE49-F238E27FC236}">
                <a16:creationId xmlns:a16="http://schemas.microsoft.com/office/drawing/2014/main" id="{F833E214-BD2B-5F3C-04A1-6CFE63ABFBD3}"/>
              </a:ext>
            </a:extLst>
          </p:cNvPr>
          <p:cNvSpPr txBox="1"/>
          <p:nvPr/>
        </p:nvSpPr>
        <p:spPr>
          <a:xfrm>
            <a:off x="1790700" y="4439737"/>
            <a:ext cx="495300" cy="369332"/>
          </a:xfrm>
          <a:prstGeom prst="rect">
            <a:avLst/>
          </a:prstGeom>
          <a:noFill/>
        </p:spPr>
        <p:txBody>
          <a:bodyPr wrap="square">
            <a:spAutoFit/>
          </a:bodyPr>
          <a:lstStyle/>
          <a:p>
            <a:r>
              <a:rPr lang="en-US" dirty="0"/>
              <a:t>A</a:t>
            </a:r>
          </a:p>
        </p:txBody>
      </p:sp>
      <p:sp>
        <p:nvSpPr>
          <p:cNvPr id="12" name="TextBox 11">
            <a:extLst>
              <a:ext uri="{FF2B5EF4-FFF2-40B4-BE49-F238E27FC236}">
                <a16:creationId xmlns:a16="http://schemas.microsoft.com/office/drawing/2014/main" id="{FD805516-65C5-54E9-D182-C340F6A7B5D0}"/>
              </a:ext>
            </a:extLst>
          </p:cNvPr>
          <p:cNvSpPr txBox="1"/>
          <p:nvPr/>
        </p:nvSpPr>
        <p:spPr>
          <a:xfrm>
            <a:off x="3852406" y="2908300"/>
            <a:ext cx="431800" cy="369332"/>
          </a:xfrm>
          <a:prstGeom prst="rect">
            <a:avLst/>
          </a:prstGeom>
          <a:noFill/>
        </p:spPr>
        <p:txBody>
          <a:bodyPr wrap="square">
            <a:spAutoFit/>
          </a:bodyPr>
          <a:lstStyle/>
          <a:p>
            <a:r>
              <a:rPr lang="en-US" dirty="0"/>
              <a:t>B</a:t>
            </a:r>
          </a:p>
        </p:txBody>
      </p:sp>
      <p:sp>
        <p:nvSpPr>
          <p:cNvPr id="13" name="Pentagon 12">
            <a:extLst>
              <a:ext uri="{FF2B5EF4-FFF2-40B4-BE49-F238E27FC236}">
                <a16:creationId xmlns:a16="http://schemas.microsoft.com/office/drawing/2014/main" id="{8C32BF7A-726E-1F86-FAD4-A4AAB51DFFFE}"/>
              </a:ext>
            </a:extLst>
          </p:cNvPr>
          <p:cNvSpPr/>
          <p:nvPr/>
        </p:nvSpPr>
        <p:spPr>
          <a:xfrm>
            <a:off x="8307281" y="4144666"/>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BAAAC8-D6C7-0BA2-3489-C85B78FFB5A0}"/>
              </a:ext>
            </a:extLst>
          </p:cNvPr>
          <p:cNvCxnSpPr>
            <a:cxnSpLocks/>
            <a:endCxn id="16" idx="0"/>
          </p:cNvCxnSpPr>
          <p:nvPr/>
        </p:nvCxnSpPr>
        <p:spPr>
          <a:xfrm flipH="1" flipV="1">
            <a:off x="8379310" y="3184798"/>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7D9E667-B8CB-6A6C-5AB3-34E9D26E0826}"/>
              </a:ext>
            </a:extLst>
          </p:cNvPr>
          <p:cNvCxnSpPr>
            <a:cxnSpLocks/>
            <a:endCxn id="16" idx="5"/>
          </p:cNvCxnSpPr>
          <p:nvPr/>
        </p:nvCxnSpPr>
        <p:spPr>
          <a:xfrm flipH="1" flipV="1">
            <a:off x="9291016"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Pentagon 15">
            <a:extLst>
              <a:ext uri="{FF2B5EF4-FFF2-40B4-BE49-F238E27FC236}">
                <a16:creationId xmlns:a16="http://schemas.microsoft.com/office/drawing/2014/main" id="{D40963D7-E5E3-B716-631E-77D7D7E1A626}"/>
              </a:ext>
            </a:extLst>
          </p:cNvPr>
          <p:cNvSpPr/>
          <p:nvPr/>
        </p:nvSpPr>
        <p:spPr>
          <a:xfrm>
            <a:off x="7467602" y="3184798"/>
            <a:ext cx="1823416" cy="39839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358CFD7-8A57-BFD3-3DC1-971FF707284E}"/>
              </a:ext>
            </a:extLst>
          </p:cNvPr>
          <p:cNvCxnSpPr>
            <a:cxnSpLocks/>
            <a:endCxn id="16" idx="1"/>
          </p:cNvCxnSpPr>
          <p:nvPr/>
        </p:nvCxnSpPr>
        <p:spPr>
          <a:xfrm flipH="1" flipV="1">
            <a:off x="7467604" y="333697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BE6E28-ACC6-43D1-B97A-BFD7DE3B8633}"/>
              </a:ext>
            </a:extLst>
          </p:cNvPr>
          <p:cNvCxnSpPr>
            <a:cxnSpLocks/>
            <a:endCxn id="16" idx="2"/>
          </p:cNvCxnSpPr>
          <p:nvPr/>
        </p:nvCxnSpPr>
        <p:spPr>
          <a:xfrm flipH="1" flipV="1">
            <a:off x="781584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9D6884-6081-C68B-787A-443D1A49454A}"/>
              </a:ext>
            </a:extLst>
          </p:cNvPr>
          <p:cNvCxnSpPr>
            <a:cxnSpLocks/>
            <a:endCxn id="16" idx="4"/>
          </p:cNvCxnSpPr>
          <p:nvPr/>
        </p:nvCxnSpPr>
        <p:spPr>
          <a:xfrm flipH="1" flipV="1">
            <a:off x="8942775" y="3583190"/>
            <a:ext cx="845743" cy="959868"/>
          </a:xfrm>
          <a:prstGeom prst="line">
            <a:avLst/>
          </a:prstGeom>
          <a:ln w="19050">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Pentagon 19">
            <a:extLst>
              <a:ext uri="{FF2B5EF4-FFF2-40B4-BE49-F238E27FC236}">
                <a16:creationId xmlns:a16="http://schemas.microsoft.com/office/drawing/2014/main" id="{8C24412E-0D0C-E016-D67F-3AFAA8B2FCC5}"/>
              </a:ext>
            </a:extLst>
          </p:cNvPr>
          <p:cNvSpPr/>
          <p:nvPr/>
        </p:nvSpPr>
        <p:spPr>
          <a:xfrm rot="18812167">
            <a:off x="2860875" y="3594185"/>
            <a:ext cx="1217234" cy="1091103"/>
          </a:xfrm>
          <a:prstGeom prst="pentagon">
            <a:avLst/>
          </a:prstGeom>
          <a:solidFill>
            <a:srgbClr val="5B9BD5">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62B4232-6D2C-3641-E825-0D6162099B44}"/>
              </a:ext>
            </a:extLst>
          </p:cNvPr>
          <p:cNvSpPr txBox="1"/>
          <p:nvPr/>
        </p:nvSpPr>
        <p:spPr>
          <a:xfrm>
            <a:off x="6511197" y="1957618"/>
            <a:ext cx="5508522" cy="2862322"/>
          </a:xfrm>
          <a:prstGeom prst="rect">
            <a:avLst/>
          </a:prstGeom>
          <a:noFill/>
          <a:ln>
            <a:solidFill>
              <a:schemeClr val="accent1"/>
            </a:solidFill>
          </a:ln>
        </p:spPr>
        <p:txBody>
          <a:bodyPr wrap="square" rtlCol="0">
            <a:spAutoFit/>
          </a:bodyPr>
          <a:lstStyle/>
          <a:p>
            <a:r>
              <a:rPr lang="en-US" b="1" dirty="0">
                <a:solidFill>
                  <a:srgbClr val="FF0000"/>
                </a:solidFill>
              </a:rPr>
              <a:t>Point</a:t>
            </a:r>
            <a:r>
              <a:rPr lang="en-US" dirty="0"/>
              <a:t> C is visible to </a:t>
            </a:r>
            <a:r>
              <a:rPr lang="en-US" b="1" dirty="0">
                <a:solidFill>
                  <a:schemeClr val="accent1">
                    <a:lumMod val="50000"/>
                  </a:schemeClr>
                </a:solidFill>
              </a:rPr>
              <a:t>edge</a:t>
            </a:r>
            <a:r>
              <a:rPr lang="en-US" dirty="0"/>
              <a:t> AB as they are joined by a </a:t>
            </a:r>
            <a:r>
              <a:rPr lang="en-US" b="1" dirty="0">
                <a:solidFill>
                  <a:schemeClr val="accent4">
                    <a:lumMod val="75000"/>
                  </a:schemeClr>
                </a:solidFill>
              </a:rPr>
              <a:t>plane</a:t>
            </a:r>
            <a:r>
              <a:rPr lang="en-US" b="1" dirty="0"/>
              <a:t> </a:t>
            </a:r>
            <a:r>
              <a:rPr lang="en-US" b="1" dirty="0">
                <a:solidFill>
                  <a:schemeClr val="accent4">
                    <a:lumMod val="75000"/>
                  </a:schemeClr>
                </a:solidFill>
              </a:rPr>
              <a:t>segment</a:t>
            </a:r>
            <a:r>
              <a:rPr lang="en-US" dirty="0"/>
              <a:t> that has no collision with </a:t>
            </a:r>
            <a:r>
              <a:rPr lang="en-US" b="1" dirty="0">
                <a:solidFill>
                  <a:srgbClr val="00B050"/>
                </a:solidFill>
              </a:rPr>
              <a:t>object</a:t>
            </a:r>
            <a:r>
              <a:rPr lang="en-US" b="1" dirty="0"/>
              <a:t> </a:t>
            </a:r>
            <a:r>
              <a:rPr lang="en-US" b="1" dirty="0">
                <a:solidFill>
                  <a:srgbClr val="00B050"/>
                </a:solidFill>
              </a:rPr>
              <a:t>facets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2" name="Isosceles Triangle 21">
            <a:extLst>
              <a:ext uri="{FF2B5EF4-FFF2-40B4-BE49-F238E27FC236}">
                <a16:creationId xmlns:a16="http://schemas.microsoft.com/office/drawing/2014/main" id="{478C77ED-06E9-FC88-1375-C80A9B634AC8}"/>
              </a:ext>
            </a:extLst>
          </p:cNvPr>
          <p:cNvSpPr/>
          <p:nvPr/>
        </p:nvSpPr>
        <p:spPr>
          <a:xfrm rot="2983558">
            <a:off x="9479878" y="303980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D99A6E-2C87-D62A-EEBD-62E8235D9466}"/>
              </a:ext>
            </a:extLst>
          </p:cNvPr>
          <p:cNvSpPr txBox="1"/>
          <p:nvPr/>
        </p:nvSpPr>
        <p:spPr>
          <a:xfrm>
            <a:off x="9118893" y="2978520"/>
            <a:ext cx="495300" cy="369332"/>
          </a:xfrm>
          <a:prstGeom prst="rect">
            <a:avLst/>
          </a:prstGeom>
          <a:noFill/>
        </p:spPr>
        <p:txBody>
          <a:bodyPr wrap="square">
            <a:spAutoFit/>
          </a:bodyPr>
          <a:lstStyle/>
          <a:p>
            <a:r>
              <a:rPr lang="en-US" dirty="0"/>
              <a:t>A</a:t>
            </a:r>
          </a:p>
        </p:txBody>
      </p:sp>
      <p:sp>
        <p:nvSpPr>
          <p:cNvPr id="24" name="TextBox 23">
            <a:extLst>
              <a:ext uri="{FF2B5EF4-FFF2-40B4-BE49-F238E27FC236}">
                <a16:creationId xmlns:a16="http://schemas.microsoft.com/office/drawing/2014/main" id="{95878028-D575-1ABD-5086-4371FCF98916}"/>
              </a:ext>
            </a:extLst>
          </p:cNvPr>
          <p:cNvSpPr txBox="1"/>
          <p:nvPr/>
        </p:nvSpPr>
        <p:spPr>
          <a:xfrm>
            <a:off x="10175000" y="4159196"/>
            <a:ext cx="431800" cy="369332"/>
          </a:xfrm>
          <a:prstGeom prst="rect">
            <a:avLst/>
          </a:prstGeom>
          <a:noFill/>
        </p:spPr>
        <p:txBody>
          <a:bodyPr wrap="square">
            <a:spAutoFit/>
          </a:bodyPr>
          <a:lstStyle/>
          <a:p>
            <a:r>
              <a:rPr lang="en-US" dirty="0"/>
              <a:t>B</a:t>
            </a:r>
          </a:p>
        </p:txBody>
      </p:sp>
      <p:sp>
        <p:nvSpPr>
          <p:cNvPr id="25" name="TextBox 24">
            <a:extLst>
              <a:ext uri="{FF2B5EF4-FFF2-40B4-BE49-F238E27FC236}">
                <a16:creationId xmlns:a16="http://schemas.microsoft.com/office/drawing/2014/main" id="{237C8460-C1DC-623C-B106-ECDBD5F70F2B}"/>
              </a:ext>
            </a:extLst>
          </p:cNvPr>
          <p:cNvSpPr txBox="1"/>
          <p:nvPr/>
        </p:nvSpPr>
        <p:spPr>
          <a:xfrm>
            <a:off x="10488182" y="2953411"/>
            <a:ext cx="495300" cy="369332"/>
          </a:xfrm>
          <a:prstGeom prst="rect">
            <a:avLst/>
          </a:prstGeom>
          <a:noFill/>
        </p:spPr>
        <p:txBody>
          <a:bodyPr wrap="square">
            <a:spAutoFit/>
          </a:bodyPr>
          <a:lstStyle/>
          <a:p>
            <a:r>
              <a:rPr lang="en-US" dirty="0"/>
              <a:t>C</a:t>
            </a:r>
          </a:p>
        </p:txBody>
      </p:sp>
      <p:sp>
        <p:nvSpPr>
          <p:cNvPr id="26" name="Oval 25">
            <a:extLst>
              <a:ext uri="{FF2B5EF4-FFF2-40B4-BE49-F238E27FC236}">
                <a16:creationId xmlns:a16="http://schemas.microsoft.com/office/drawing/2014/main" id="{9C74400C-3F88-654A-F54A-1500A7E19D19}"/>
              </a:ext>
            </a:extLst>
          </p:cNvPr>
          <p:cNvSpPr/>
          <p:nvPr/>
        </p:nvSpPr>
        <p:spPr>
          <a:xfrm>
            <a:off x="10462782" y="3163186"/>
            <a:ext cx="50800" cy="5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0341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2D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3D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p:txBody>
          <a:bodyPr>
            <a:normAutofit fontScale="90000"/>
          </a:bodyPr>
          <a:lstStyle/>
          <a:p>
            <a:r>
              <a:rPr lang="en-US" dirty="0"/>
              <a:t>Similarly to how a path of line segments can be found in 2D space a path of plane segments could be found in 3D space.</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98</a:t>
            </a:fld>
            <a:endParaRPr lang="en-US"/>
          </a:p>
        </p:txBody>
      </p:sp>
      <p:cxnSp>
        <p:nvCxnSpPr>
          <p:cNvPr id="5" name="Straight Connector 4">
            <a:extLst>
              <a:ext uri="{FF2B5EF4-FFF2-40B4-BE49-F238E27FC236}">
                <a16:creationId xmlns:a16="http://schemas.microsoft.com/office/drawing/2014/main" id="{02A60CC6-6050-CAB7-A74E-AD2F68E2D1E5}"/>
              </a:ext>
            </a:extLst>
          </p:cNvPr>
          <p:cNvCxnSpPr>
            <a:cxnSpLocks/>
          </p:cNvCxnSpPr>
          <p:nvPr/>
        </p:nvCxnSpPr>
        <p:spPr>
          <a:xfrm flipV="1">
            <a:off x="1790700" y="3644721"/>
            <a:ext cx="450224" cy="87647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02335C04-82BF-5A60-7CDF-276382006453}"/>
              </a:ext>
            </a:extLst>
          </p:cNvPr>
          <p:cNvSpPr/>
          <p:nvPr/>
        </p:nvSpPr>
        <p:spPr>
          <a:xfrm rot="2983558">
            <a:off x="7306452" y="3270693"/>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1DF9F7C-92EF-5256-8694-14B4CD65CFD2}"/>
              </a:ext>
            </a:extLst>
          </p:cNvPr>
          <p:cNvCxnSpPr>
            <a:cxnSpLocks/>
          </p:cNvCxnSpPr>
          <p:nvPr/>
        </p:nvCxnSpPr>
        <p:spPr>
          <a:xfrm flipH="1">
            <a:off x="2240924" y="3644721"/>
            <a:ext cx="1092826" cy="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37417-2EF5-EEF0-8D45-288D6AFCB5AB}"/>
              </a:ext>
            </a:extLst>
          </p:cNvPr>
          <p:cNvCxnSpPr>
            <a:cxnSpLocks/>
          </p:cNvCxnSpPr>
          <p:nvPr/>
        </p:nvCxnSpPr>
        <p:spPr>
          <a:xfrm flipH="1">
            <a:off x="3333750" y="2962141"/>
            <a:ext cx="697337" cy="682580"/>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Isosceles Triangle 28">
            <a:extLst>
              <a:ext uri="{FF2B5EF4-FFF2-40B4-BE49-F238E27FC236}">
                <a16:creationId xmlns:a16="http://schemas.microsoft.com/office/drawing/2014/main" id="{D19386F7-FD3E-34B3-9C8E-F225BC5159C9}"/>
              </a:ext>
            </a:extLst>
          </p:cNvPr>
          <p:cNvSpPr/>
          <p:nvPr/>
        </p:nvSpPr>
        <p:spPr>
          <a:xfrm rot="207760">
            <a:off x="8321068" y="25304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9737041" y="3215397"/>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10185991" y="3499332"/>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3312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7DB453-CD65-F69F-07F5-611C904682A0}"/>
              </a:ext>
            </a:extLst>
          </p:cNvPr>
          <p:cNvSpPr txBox="1"/>
          <p:nvPr/>
        </p:nvSpPr>
        <p:spPr>
          <a:xfrm>
            <a:off x="1104900" y="1957618"/>
            <a:ext cx="3619500" cy="3139321"/>
          </a:xfrm>
          <a:prstGeom prst="rect">
            <a:avLst/>
          </a:prstGeom>
          <a:noFill/>
          <a:ln>
            <a:solidFill>
              <a:schemeClr val="accent1"/>
            </a:solidFill>
          </a:ln>
        </p:spPr>
        <p:txBody>
          <a:bodyPr wrap="square" rtlCol="0">
            <a:spAutoFit/>
          </a:bodyPr>
          <a:lstStyle/>
          <a:p>
            <a:r>
              <a:rPr lang="en-US" b="1" dirty="0"/>
              <a:t>1 common vertex</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17" name="TextBox 16">
            <a:extLst>
              <a:ext uri="{FF2B5EF4-FFF2-40B4-BE49-F238E27FC236}">
                <a16:creationId xmlns:a16="http://schemas.microsoft.com/office/drawing/2014/main" id="{3241B469-83AC-7E4A-83E0-1A8427A657CE}"/>
              </a:ext>
            </a:extLst>
          </p:cNvPr>
          <p:cNvSpPr txBox="1"/>
          <p:nvPr/>
        </p:nvSpPr>
        <p:spPr>
          <a:xfrm>
            <a:off x="6511197" y="1957618"/>
            <a:ext cx="5508522" cy="3139321"/>
          </a:xfrm>
          <a:prstGeom prst="rect">
            <a:avLst/>
          </a:prstGeom>
          <a:noFill/>
          <a:ln>
            <a:solidFill>
              <a:schemeClr val="accent1"/>
            </a:solidFill>
          </a:ln>
        </p:spPr>
        <p:txBody>
          <a:bodyPr wrap="square" rtlCol="0">
            <a:spAutoFit/>
          </a:bodyPr>
          <a:lstStyle/>
          <a:p>
            <a:r>
              <a:rPr lang="en-US" b="1" dirty="0"/>
              <a:t>2 common vertices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2" name="Title 1">
            <a:extLst>
              <a:ext uri="{FF2B5EF4-FFF2-40B4-BE49-F238E27FC236}">
                <a16:creationId xmlns:a16="http://schemas.microsoft.com/office/drawing/2014/main" id="{931ADD8F-840D-1887-38B5-C880A9AFE9DC}"/>
              </a:ext>
            </a:extLst>
          </p:cNvPr>
          <p:cNvSpPr>
            <a:spLocks noGrp="1"/>
          </p:cNvSpPr>
          <p:nvPr>
            <p:ph type="title"/>
          </p:nvPr>
        </p:nvSpPr>
        <p:spPr>
          <a:xfrm>
            <a:off x="643612" y="83927"/>
            <a:ext cx="11376107" cy="1297952"/>
          </a:xfrm>
        </p:spPr>
        <p:txBody>
          <a:bodyPr>
            <a:normAutofit fontScale="90000"/>
          </a:bodyPr>
          <a:lstStyle/>
          <a:p>
            <a:r>
              <a:rPr lang="en-US" dirty="0"/>
              <a:t>As there are infinitely many line segments that could occupy a plane segment, a path of line segments still has to be planned.  Plane segments will either meet at one vertex or two.</a:t>
            </a:r>
          </a:p>
        </p:txBody>
      </p:sp>
      <p:sp>
        <p:nvSpPr>
          <p:cNvPr id="3" name="Slide Number Placeholder 2">
            <a:extLst>
              <a:ext uri="{FF2B5EF4-FFF2-40B4-BE49-F238E27FC236}">
                <a16:creationId xmlns:a16="http://schemas.microsoft.com/office/drawing/2014/main" id="{762024CA-5ADD-51B5-7E9C-FAEA0E5BB32F}"/>
              </a:ext>
            </a:extLst>
          </p:cNvPr>
          <p:cNvSpPr>
            <a:spLocks noGrp="1"/>
          </p:cNvSpPr>
          <p:nvPr>
            <p:ph type="sldNum" sz="quarter" idx="12"/>
          </p:nvPr>
        </p:nvSpPr>
        <p:spPr/>
        <p:txBody>
          <a:bodyPr/>
          <a:lstStyle/>
          <a:p>
            <a:fld id="{CB3FC469-CA8B-4EE5-AE73-966FC6A86920}" type="slidenum">
              <a:rPr lang="en-US" smtClean="0"/>
              <a:t>99</a:t>
            </a:fld>
            <a:endParaRPr lang="en-US"/>
          </a:p>
        </p:txBody>
      </p:sp>
      <p:sp>
        <p:nvSpPr>
          <p:cNvPr id="18" name="Isosceles Triangle 17">
            <a:extLst>
              <a:ext uri="{FF2B5EF4-FFF2-40B4-BE49-F238E27FC236}">
                <a16:creationId xmlns:a16="http://schemas.microsoft.com/office/drawing/2014/main" id="{02335C04-82BF-5A60-7CDF-276382006453}"/>
              </a:ext>
            </a:extLst>
          </p:cNvPr>
          <p:cNvSpPr/>
          <p:nvPr/>
        </p:nvSpPr>
        <p:spPr>
          <a:xfrm rot="2983558">
            <a:off x="2101385" y="3343228"/>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19386F7-FD3E-34B3-9C8E-F225BC5159C9}"/>
              </a:ext>
            </a:extLst>
          </p:cNvPr>
          <p:cNvSpPr/>
          <p:nvPr/>
        </p:nvSpPr>
        <p:spPr>
          <a:xfrm rot="207760">
            <a:off x="3116000" y="2602965"/>
            <a:ext cx="1253633" cy="959868"/>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48772AB-59B1-A5CE-63F0-1D12261C8A45}"/>
              </a:ext>
            </a:extLst>
          </p:cNvPr>
          <p:cNvSpPr/>
          <p:nvPr/>
        </p:nvSpPr>
        <p:spPr>
          <a:xfrm rot="3600000">
            <a:off x="8555565" y="2999496"/>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4BAA06AE-A484-41F4-44D8-9DFF6195BA34}"/>
              </a:ext>
            </a:extLst>
          </p:cNvPr>
          <p:cNvSpPr/>
          <p:nvPr/>
        </p:nvSpPr>
        <p:spPr>
          <a:xfrm rot="191891">
            <a:off x="9004515" y="3283431"/>
            <a:ext cx="1250280" cy="1152519"/>
          </a:xfrm>
          <a:prstGeom prst="triangl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52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5543</Words>
  <Application>Microsoft Office PowerPoint</Application>
  <PresentationFormat>Widescreen</PresentationFormat>
  <Paragraphs>702</Paragraphs>
  <Slides>109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109</vt:i4>
      </vt:variant>
    </vt:vector>
  </HeadingPairs>
  <TitlesOfParts>
    <vt:vector size="120" baseType="lpstr">
      <vt:lpstr>Arial</vt:lpstr>
      <vt:lpstr>Calibri</vt:lpstr>
      <vt:lpstr>Calibri Light</vt:lpstr>
      <vt:lpstr>Cambria Math</vt:lpstr>
      <vt:lpstr>Courier New</vt:lpstr>
      <vt:lpstr>Franklin Gothic Book</vt:lpstr>
      <vt:lpstr>Franklin Gothic Demi</vt:lpstr>
      <vt:lpstr>Tahoma</vt:lpstr>
      <vt:lpstr>Times New Roman</vt:lpstr>
      <vt:lpstr>Yu Mincho</vt:lpstr>
      <vt:lpstr>Office Theme</vt:lpstr>
      <vt:lpstr>3D Planning</vt:lpstr>
      <vt:lpstr>Intro</vt:lpstr>
      <vt:lpstr>PowerPoint Presentation</vt:lpstr>
      <vt:lpstr>Where will we go? Today we will explain a method for planning towards a moving goal while avoiding moving obstacles with known trajectories.</vt:lpstr>
      <vt:lpstr>Gif frames from previous slide</vt:lpstr>
      <vt:lpstr>Outline</vt:lpstr>
      <vt:lpstr>Prior work has used path planners such as A* to route around polytopes in a grid-free map.</vt:lpstr>
      <vt:lpstr>Nodes of a graph are placed at starts, goals, and vertices of obstacles.</vt:lpstr>
      <vt:lpstr>Nodes are then connected by edges in the visibility graph.  This graph connects edges between nodes that are not blocked by obstacles.  This graph can be searched with A* for a path.</vt:lpstr>
      <vt:lpstr>To accommodate objects that change position in time, time-space can be employed.</vt:lpstr>
      <vt:lpstr>In time space, obstacles are 3D, with their position in time changing along the vertical axis.</vt:lpstr>
      <vt:lpstr>A 3D visibility graph can be constructed…</vt:lpstr>
      <vt:lpstr>A 3D visibility graph can be constructed and searched for a path, as in 2D.</vt:lpstr>
      <vt:lpstr>Outline</vt:lpstr>
      <vt:lpstr>Some 3D planning concepts from the literature</vt:lpstr>
      <vt:lpstr>Some 3D planning concepts from the literature (cont.)</vt:lpstr>
      <vt:lpstr>Some 3D planning concepts from the literature (cont.)</vt:lpstr>
      <vt:lpstr>Some 2D planning concepts also exist.  These plan through moving 2D obstacles rather than timespace.</vt:lpstr>
      <vt:lpstr>Several methods involve converting the 3D planning problem to a 2D problem for simplicity.</vt:lpstr>
      <vt:lpstr>The Blasi Layered Visibility approach showing vgraph in pink and path from Dijkstras in green (smoothed path in red).</vt:lpstr>
      <vt:lpstr>Notice visibility only goes to the next time stamp.  E.g. the two highlighted points are visible from each other but do not get connected as they are two time steps apart.</vt:lpstr>
      <vt:lpstr>One method is to project obstacles onto one plane.  This obviously is conservative and can lead to unroutable maps as all possible obstacle positions are avoided.  However, it may be possible for relatively sparse fields with obstacles whose speeds are low relative to their size.</vt:lpstr>
      <vt:lpstr>Obstacles that have large size relative to low speed can conservatively be treated as static.  E.g. a construction vehicle moving back and forth in one area.  Obstacles with high speed and small size, however, would take up an unreasonably large footprint when projected to one plane, e.g. a high speed vehicle on an interstate would appear to take an entire lane.</vt:lpstr>
      <vt:lpstr>Elevated plane method: a plane containing the start and goal is created.  Where the 3D obstacles intersect the plane, a 2D obstacle is placed.  The 2D path planning problem is then solved.  </vt:lpstr>
      <vt:lpstr>The You et al. method is close to what will be implemented in the following slides for true 3D planning here.</vt:lpstr>
      <vt:lpstr>Outline</vt:lpstr>
      <vt:lpstr>Specific next steps for possible method:</vt:lpstr>
      <vt:lpstr>As an example, let’s focus on a simple moving wall with 2-points that translates between the start and goal.</vt:lpstr>
      <vt:lpstr>In timespace, this translating line segment becomes a plane segment.</vt:lpstr>
      <vt:lpstr>Polytope obstacles will be convex facets in the x-y plane.  The sides form parallelograms if they have constant translational velocity.</vt:lpstr>
      <vt:lpstr>Polytope obstacles will be convex facets in the x-y plane.  The sides form parallelograms if they have constant translational velocity.</vt:lpstr>
      <vt:lpstr>Next, nodes are added to the geometry.</vt:lpstr>
      <vt:lpstr>This may require triangulating the facet, depending on the collision detection method used.</vt:lpstr>
      <vt:lpstr>Pairs of nodes are connected with possible visibility graph edges.</vt:lpstr>
      <vt:lpstr>Edges that collide with a facet are discarded as these are blocked.</vt:lpstr>
      <vt:lpstr>The following is a basic visibility graph formed from checking collision between rays connecting nodes in the graph and facets representing the obstacle in timespace. </vt:lpstr>
      <vt:lpstr>Edges that fall outside of a cone representing the speed limit are also discarded.</vt:lpstr>
      <vt:lpstr>Recall that rays violating a speed limit have to be removed.  Here, rays originating from a single point are plotted.  Green rays are valid while black rays have been removed for going backwards in time or having infinite speed.</vt:lpstr>
      <vt:lpstr>The rainbow contour cone is a visual representation of a speed limit of 0.4 m/s</vt:lpstr>
      <vt:lpstr>The rainbow contour cone can be shown for various speed limits.  Notice how there are fewer green (valid) rays for lower speed limits.</vt:lpstr>
      <vt:lpstr>A* can then search the valid edges for a path through time space based on a cost metric of our choosing.</vt:lpstr>
      <vt:lpstr>Outline</vt:lpstr>
      <vt:lpstr>We can apply A* to find a path around our simple 2-point moving wall example.</vt:lpstr>
      <vt:lpstr>Gif frames from previous slide</vt:lpstr>
      <vt:lpstr>Weighting the cost of time and distance equally leads to a path that goes in front of the moving wall without a significant spatial detour, in a timely manner.</vt:lpstr>
      <vt:lpstr>Gif frames from previous slide</vt:lpstr>
      <vt:lpstr>Penalizing only spatial distance leads to the planner selecting a path with more variance in speed to reduce traveled distance from ~2.1 to 2.0.  Notice the route length in 3-space has approximately doubled and the duration has gone from 11s to 21s.  This is equivalent to waiting for the wall to get out of the planner’s way.</vt:lpstr>
      <vt:lpstr>Gif frames from previous slide</vt:lpstr>
      <vt:lpstr>Conversely, penalizing only time leads to a path longer in spatial distance and 3-space, as the planner now “rushes” to go out of its way, behind the wall at the wall’s initial position.</vt:lpstr>
      <vt:lpstr>Gif frames from previous slide</vt:lpstr>
      <vt:lpstr>In summary, we see that the cost function choice yields different behavioral modes without explicitly defining these.</vt:lpstr>
      <vt:lpstr>The same algorithms can be used to plan around a polytope moving back and forth instead of a 2-point moving wall.</vt:lpstr>
      <vt:lpstr>This distance minimizing cost routes through the cusp in the timespace obstacle, equivalent to waiting for the polytope to move out of the way.</vt:lpstr>
      <vt:lpstr>Gif frames from previous slide</vt:lpstr>
      <vt:lpstr>Finally, this method can be used to route around a field of moving polytopes with random velocities, to intercept a moving goal.</vt:lpstr>
      <vt:lpstr>Gif frames from previous slide</vt:lpstr>
      <vt:lpstr>As before, different cost functions can be used.</vt:lpstr>
      <vt:lpstr>Gif frames from previous slide</vt:lpstr>
      <vt:lpstr>Dijkstra’s can also be used to find a path subject to distance cost, and will slightly reduce cost as it explores more nodes.</vt:lpstr>
      <vt:lpstr>Gif frames from previous slide</vt:lpstr>
      <vt:lpstr>Time cost paths are significantly impacted by imposition of a speed limit.  Below are two examples of Dijkstra’s algorithm with different speed limits.</vt:lpstr>
      <vt:lpstr>Gif frames from previous slide</vt:lpstr>
      <vt:lpstr>Advanced Cost Functions</vt:lpstr>
      <vt:lpstr>R=V^1∨V^2∨…∨V^n</vt:lpstr>
      <vt:lpstr>F=S(V^1∨V^2∨…∨V^n)</vt:lpstr>
      <vt:lpstr>Imagine a simple graph where 3 can be reached from 2 which can be reached from 1.</vt:lpstr>
      <vt:lpstr>If 3 is the goal and 1 is the start, it is clear there is no edge connecting these.</vt:lpstr>
      <vt:lpstr>Checking the 2nd order reachability shows it is possible to get from 1 to 3 in 2 steps.</vt:lpstr>
      <vt:lpstr>Further, checking the absence of 0’s in the first row of the 2nd order reachability shows the whole graph is reachable from node 1 in 2 steps.</vt:lpstr>
      <vt:lpstr>Prior to planning a path, using the reachability matrices the minimum number of steps to complete a mission and whether or not mission completion is necessary can be determined.</vt:lpstr>
      <vt:lpstr>Other applications of the reachability graph:</vt:lpstr>
      <vt:lpstr>How would allowing for an “or” trajectory be accommodated by timespace?  I.e. if an obstacle has two possible future states but cannot arrive at both, how does the planner react?</vt:lpstr>
      <vt:lpstr>A mutually exclusive polytope trajectory could lead to completely different paths from start to goal.</vt:lpstr>
      <vt:lpstr>The problem with this is if the planner is simply run twice, once for each case, and two paths are provided to the path follower, the paths may diverge before the case is known.</vt:lpstr>
      <vt:lpstr>Thus, it may be advantageous to prioritize keeping paths as similar as possible, as long as possible.</vt:lpstr>
      <vt:lpstr>One approach to this is reducing the cost of visiting visibility graph nodes with more edges leaving them.</vt:lpstr>
      <vt:lpstr>One approach to this is reducing the cost of visiting visibility graph nodes with more edges leaving them.</vt:lpstr>
      <vt:lpstr>We can analyze the affect of this change by looking at the total number of visible nodes at node in the path.</vt:lpstr>
      <vt:lpstr>The counter-intuitive finding here is that more visibility does not imply more multistep reachability.  Thus a reachability incentive could better serve this end.</vt:lpstr>
      <vt:lpstr>The reachability priority, in this case, returns the original path without visibility or reachability priority enabled.</vt:lpstr>
      <vt:lpstr>Recall the visibility matrix, V, and the reachability matrix, R.  At each possible waypoint in the route, P, we look at the cardinality of the set of reachable destinations, D ̿_R.  We can also look at the cardinality of visible destinations, D ̿_V.</vt:lpstr>
      <vt:lpstr>Imagine a bottleneck, such as a canyon, that is relatively unobstructed, with forest on either side.</vt:lpstr>
      <vt:lpstr>Increasing the weighting on the visibility and reachability terms of the cost function incentivize the planner to route outside the bottleneck.</vt:lpstr>
      <vt:lpstr>Nodes visible from route waypoints can be highlighted to show the domain of the visible set.</vt:lpstr>
      <vt:lpstr>If nodes visible from the start and goal (which are common to both paths) are removed, this difference is more pronounced.</vt:lpstr>
      <vt:lpstr>Performance and Discussion</vt:lpstr>
      <vt:lpstr>Nodes expanded: this refers to candidate nodes the planner “arrived at” and actually “went to” Nodes explored: this refers to candidate nodes the planner “looked at” and considered going to  NOTE: optimizations have not yet been performed; this is proof-of-concept MATLAB code and various time savings could be implemented</vt:lpstr>
      <vt:lpstr>Some of the operations are shown on the time complexity chart below to give a sense of how they scale as the input size increases.</vt:lpstr>
      <vt:lpstr>The flame graph for A* shows that visibility is the most expensive part, due to intersection checking.  This has been known for some time.</vt:lpstr>
      <vt:lpstr>The flame graph for Dijkstra’s, logically, is similar as it also requires the same vgraph creation step.</vt:lpstr>
      <vt:lpstr>At approximately 1000x1000 pt graphs, memory issues are reached.</vt:lpstr>
      <vt:lpstr>Potential issues: node placement is a degree of freedom that will require tuning.  Too sparse and planner resolution is not fine enough.  Too dense and facet checking will be extremely slow.  This problem is not new and presents in our 2D planner as well.</vt:lpstr>
      <vt:lpstr>Looking down at the x-y plane, the spacing of nodes in the time dimension has to be such that a blocked path does not appear open.  This sample rate, T, can conservatively be found by taking the smallest obstacle radius, Rmin, assuming it could move at the fastest obstacle velocity, Vmax, and sampling such that it does not move further than its width in one time step.</vt:lpstr>
      <vt:lpstr>A* finds the optimal path through a graph.  A visibility graph is guaranteed to contain the shortest path through a 2D field.  However, this guarantee is not true for 3D.  While A* will find the optimal path in the graph, the graph may not contain the optimal path through continuous space. (Bygi, 2007)</vt:lpstr>
      <vt:lpstr>Some notes on allowable object representations:</vt:lpstr>
      <vt:lpstr>Some notes on not allowable object representations:</vt:lpstr>
      <vt:lpstr>Note on the 3D visibility graph: Bygi et al. claim rather than point to point visibility joined by a line segment, because lines cannot form half spaces in 3D, a better analogy is point to edge visibility, joined by plane segments.</vt:lpstr>
      <vt:lpstr>Similarly to how a path of line segments can be found in 2D space a path of plane segments could be found in 3D space.</vt:lpstr>
      <vt:lpstr>As there are infinitely many line segments that could occupy a plane segment, a path of line segments still has to be planned.  Plane segments will either meet at one vertex or two.</vt:lpstr>
      <vt:lpstr>If the line segments through the plane segments are restricted to starting and ending at vertices, the number of common vertices indicates the shortest path. </vt:lpstr>
      <vt:lpstr>Because of this, the plane segment visibility graph would yield the same path as the line segment visibility graph.</vt:lpstr>
      <vt:lpstr>A moving goal can be implemented by giving the goal point a trajectory.  This leads to the planner intercepting the goal.</vt:lpstr>
      <vt:lpstr>Solving this problem requires a slight modification as highlighted in the excerpt of the standard A* algorithm below:</vt:lpstr>
      <vt:lpstr>This change can be seen with a moving goal in the distance cost example.</vt:lpstr>
      <vt:lpstr>extras</vt:lpstr>
      <vt:lpstr>Bug fix: numerical issues leading to inconsistent collision detection on edges of facets has been resolved.</vt:lpstr>
      <vt:lpstr>If the cone of possible space is intersected by a face, a nice formula for the appropriate conic section can be found representing reachable points on the face.</vt:lpstr>
      <vt:lpstr>However, if several faces partially intersect the cone, the set of reachable points becomes difficult to describe.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Planning</dc:title>
  <dc:creator>Stephen Harnett</dc:creator>
  <cp:lastModifiedBy>Stephen J. Harnett</cp:lastModifiedBy>
  <cp:revision>9</cp:revision>
  <dcterms:created xsi:type="dcterms:W3CDTF">2023-07-27T19:59:16Z</dcterms:created>
  <dcterms:modified xsi:type="dcterms:W3CDTF">2023-12-14T16:43:38Z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44c2fd5f-eae0-4a83-879d-d85c65cb9715</vt:lpwstr>
  </property>
  <property fmtid="{D5CDD505-2E9C-101B-9397-08002B2CF9AE}" pid="3" name="DataType">
    <vt:lpwstr>NULL</vt:lpwstr>
  </property>
</Properties>
</file>