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2" r:id="rId4"/>
    <p:sldId id="415" r:id="rId5"/>
    <p:sldId id="442" r:id="rId6"/>
    <p:sldId id="485" r:id="rId7"/>
    <p:sldId id="466" r:id="rId8"/>
    <p:sldId id="486" r:id="rId9"/>
    <p:sldId id="491" r:id="rId10"/>
    <p:sldId id="492" r:id="rId11"/>
    <p:sldId id="487" r:id="rId12"/>
    <p:sldId id="488" r:id="rId13"/>
    <p:sldId id="489" r:id="rId14"/>
    <p:sldId id="490" r:id="rId15"/>
    <p:sldId id="460" r:id="rId16"/>
    <p:sldId id="497" r:id="rId17"/>
    <p:sldId id="493" r:id="rId18"/>
    <p:sldId id="496" r:id="rId19"/>
    <p:sldId id="499" r:id="rId20"/>
    <p:sldId id="500" r:id="rId21"/>
    <p:sldId id="494" r:id="rId22"/>
    <p:sldId id="4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256"/>
          </p14:sldIdLst>
        </p14:section>
        <p14:section name="Background" id="{C6F52FF6-A12B-41D3-B0A0-06BFA5DF7396}">
          <p14:sldIdLst>
            <p14:sldId id="257"/>
            <p14:sldId id="332"/>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7"/>
            <p14:sldId id="493"/>
            <p14:sldId id="496"/>
            <p14:sldId id="499"/>
            <p14:sldId id="500"/>
          </p14:sldIdLst>
        </p14:section>
        <p14:section name="Map Plotting" id="{84E5192F-FEE5-47D4-941B-3C29C67F303C}">
          <p14:sldIdLst>
            <p14:sldId id="494"/>
            <p14:sldId id="4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00" d="100"/>
          <a:sy n="100" d="100"/>
        </p:scale>
        <p:origin x="96" y="22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9/9/2021</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9/9/2021</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186C66-1CDD-4EE0-8A1E-2B4ABEED131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0FC9C-DBB1-46A8-A834-AD5F4778EBB8}"/>
              </a:ext>
            </a:extLst>
          </p:cNvPr>
          <p:cNvSpPr>
            <a:spLocks noGrp="1"/>
          </p:cNvSpPr>
          <p:nvPr>
            <p:ph type="ctrTitle"/>
          </p:nvPr>
        </p:nvSpPr>
        <p:spPr>
          <a:xfrm>
            <a:off x="477981" y="1122363"/>
            <a:ext cx="4023360" cy="3204134"/>
          </a:xfrm>
        </p:spPr>
        <p:txBody>
          <a:bodyPr anchor="b">
            <a:normAutofit/>
          </a:bodyPr>
          <a:lstStyle/>
          <a:p>
            <a:pPr algn="l"/>
            <a:r>
              <a:rPr lang="en-US" sz="4800"/>
              <a:t>Map Gen Class Library</a:t>
            </a:r>
          </a:p>
        </p:txBody>
      </p:sp>
      <p:sp>
        <p:nvSpPr>
          <p:cNvPr id="3" name="Subtitle 2">
            <a:extLst>
              <a:ext uri="{FF2B5EF4-FFF2-40B4-BE49-F238E27FC236}">
                <a16:creationId xmlns:a16="http://schemas.microsoft.com/office/drawing/2014/main" id="{2AFCE265-C742-467D-9532-ABBA6D99B72A}"/>
              </a:ext>
            </a:extLst>
          </p:cNvPr>
          <p:cNvSpPr>
            <a:spLocks noGrp="1"/>
          </p:cNvSpPr>
          <p:nvPr>
            <p:ph type="subTitle" idx="1"/>
          </p:nvPr>
        </p:nvSpPr>
        <p:spPr>
          <a:xfrm>
            <a:off x="477980" y="4872922"/>
            <a:ext cx="4023359" cy="1208141"/>
          </a:xfrm>
        </p:spPr>
        <p:txBody>
          <a:bodyPr>
            <a:normAutofit/>
          </a:bodyPr>
          <a:lstStyle/>
          <a:p>
            <a:pPr algn="l"/>
            <a:r>
              <a:rPr lang="en-US" sz="2000"/>
              <a:t>Descriptions of the “MapGen” class of functions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36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a:cs typeface="Calibri Light"/>
              </a:rPr>
              <a:t>Individual polytopes are shrunk with </a:t>
            </a:r>
            <a:r>
              <a:rPr lang="en-US" sz="3200">
                <a:solidFill>
                  <a:srgbClr val="00B050"/>
                </a:solidFill>
                <a:latin typeface="Courier New"/>
                <a:cs typeface="Courier New"/>
              </a:rPr>
              <a:t>fcn_MapGen_polytopeShrinkToRadius </a:t>
            </a:r>
            <a:r>
              <a:rPr lang="en-US" sz="3200">
                <a:cs typeface="Calibri Light"/>
              </a:rPr>
              <a:t>by moving all verticies towards the centroid by some scalar multiplier, derived from the desired final max radius.  Max radius is the distance from the centroid to the furthest vertex. </a:t>
            </a:r>
          </a:p>
        </p:txBody>
      </p:sp>
      <p:sp>
        <p:nvSpPr>
          <p:cNvPr id="5" name="Rectangle 4">
            <a:extLst>
              <a:ext uri="{FF2B5EF4-FFF2-40B4-BE49-F238E27FC236}">
                <a16:creationId xmlns:a16="http://schemas.microsoft.com/office/drawing/2014/main" id="{DAD36BB6-5195-4557-9528-BAFE14B7A978}"/>
              </a:ext>
            </a:extLst>
          </p:cNvPr>
          <p:cNvSpPr/>
          <p:nvPr/>
        </p:nvSpPr>
        <p:spPr>
          <a:xfrm>
            <a:off x="2659627" y="3928814"/>
            <a:ext cx="6569962" cy="1015663"/>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28009"/>
                </a:solidFill>
                <a:latin typeface="Courier New"/>
                <a:cs typeface="Courier New"/>
              </a:rPr>
              <a:t>% determine scale factor</a:t>
            </a:r>
            <a:endParaRPr lang="en-US" sz="1200">
              <a:solidFill>
                <a:srgbClr val="028009"/>
              </a:solidFill>
              <a:latin typeface="Courier New" panose="02070309020205020404" pitchFamily="49" charset="0"/>
              <a:cs typeface="Courier New"/>
            </a:endParaRPr>
          </a:p>
          <a:p>
            <a:r>
              <a:rPr lang="en-US" sz="1200">
                <a:solidFill>
                  <a:srgbClr val="000000"/>
                </a:solidFill>
                <a:latin typeface="Courier New"/>
                <a:cs typeface="Courier New"/>
              </a:rPr>
              <a:t>scale = new_radius/rad;</a:t>
            </a:r>
            <a:endParaRPr lang="en-US" sz="1200">
              <a:solidFill>
                <a:srgbClr val="000000"/>
              </a:solidFill>
              <a:latin typeface="Courier New" panose="02070309020205020404" pitchFamily="49" charset="0"/>
              <a:cs typeface="Courier New"/>
            </a:endParaRPr>
          </a:p>
          <a:p>
            <a:r>
              <a:rPr lang="en-US" sz="1200">
                <a:solidFill>
                  <a:srgbClr val="000000"/>
                </a:solidFill>
                <a:latin typeface="Courier New"/>
                <a:cs typeface="Courier New"/>
              </a:rPr>
              <a:t>…</a:t>
            </a:r>
          </a:p>
          <a:p>
            <a:r>
              <a:rPr lang="en-US" sz="1200">
                <a:solidFill>
                  <a:srgbClr val="028009"/>
                </a:solidFill>
                <a:latin typeface="Courier New"/>
                <a:cs typeface="Courier New"/>
              </a:rPr>
              <a:t>% find new vertices</a:t>
            </a:r>
            <a:endParaRPr lang="en-US" sz="1200">
              <a:latin typeface="Courier New"/>
              <a:ea typeface="+mn-lt"/>
              <a:cs typeface="+mn-lt"/>
            </a:endParaRPr>
          </a:p>
          <a:p>
            <a:r>
              <a:rPr lang="en-US" sz="1200">
                <a:latin typeface="Courier New"/>
                <a:ea typeface="+mn-lt"/>
                <a:cs typeface="+mn-lt"/>
              </a:rPr>
              <a:t>new_vert = centroid + scale*(vertices-centroid);</a:t>
            </a:r>
            <a:endParaRPr lang="en-US" sz="1200">
              <a:latin typeface="Calibri" panose="020F0502020204030204"/>
              <a:cs typeface="Calibri" panose="020F0502020204030204"/>
            </a:endParaRPr>
          </a:p>
        </p:txBody>
      </p:sp>
    </p:spTree>
    <p:extLst>
      <p:ext uri="{BB962C8B-B14F-4D97-AF65-F5344CB8AC3E}">
        <p14:creationId xmlns:p14="http://schemas.microsoft.com/office/powerpoint/2010/main" val="298668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66135" y="684673"/>
            <a:ext cx="10515600" cy="1325563"/>
          </a:xfrm>
        </p:spPr>
        <p:txBody>
          <a:bodyPr vert="horz" lIns="91440" tIns="45720" rIns="91440" bIns="45720" rtlCol="0" anchor="ctr">
            <a:noAutofit/>
          </a:bodyPr>
          <a:lstStyle/>
          <a:p>
            <a:r>
              <a:rPr lang="en-US" sz="2400">
                <a:cs typeface="Calibri Light"/>
              </a:rPr>
              <a:t>This is achieved in </a:t>
            </a:r>
            <a:r>
              <a:rPr lang="en-US" sz="2400">
                <a:solidFill>
                  <a:srgbClr val="00B050"/>
                </a:solidFill>
                <a:latin typeface="Courier New"/>
                <a:cs typeface="Courier New"/>
              </a:rPr>
              <a:t>fcn_MapGen_polytopesShrinkToRadius</a:t>
            </a:r>
            <a:r>
              <a:rPr lang="en-US" sz="2400">
                <a:cs typeface="Calibri Light"/>
              </a:rPr>
              <a:t>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a:t>
            </a:r>
          </a:p>
        </p:txBody>
      </p:sp>
      <p:sp>
        <p:nvSpPr>
          <p:cNvPr id="5" name="Rectangle 4">
            <a:extLst>
              <a:ext uri="{FF2B5EF4-FFF2-40B4-BE49-F238E27FC236}">
                <a16:creationId xmlns:a16="http://schemas.microsoft.com/office/drawing/2014/main" id="{DD4D3B03-B8D5-422C-8DEC-FA9CC66E838C}"/>
              </a:ext>
            </a:extLst>
          </p:cNvPr>
          <p:cNvSpPr/>
          <p:nvPr/>
        </p:nvSpPr>
        <p:spPr>
          <a:xfrm>
            <a:off x="2487562" y="3510942"/>
            <a:ext cx="6569962" cy="1569660"/>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chemeClr val="accent6">
                    <a:lumMod val="75000"/>
                  </a:schemeClr>
                </a:solidFill>
                <a:latin typeface="Courier New"/>
                <a:cs typeface="Calibri"/>
              </a:rPr>
              <a:t>%</a:t>
            </a:r>
            <a:r>
              <a:rPr lang="en-US" sz="1200">
                <a:solidFill>
                  <a:schemeClr val="accent6">
                    <a:lumMod val="75000"/>
                  </a:schemeClr>
                </a:solidFill>
                <a:latin typeface="Courier New"/>
                <a:ea typeface="+mn-lt"/>
                <a:cs typeface="+mn-lt"/>
              </a:rPr>
              <a:t> determine desired distribution</a:t>
            </a:r>
            <a:endParaRPr lang="en-US" sz="1200">
              <a:solidFill>
                <a:schemeClr val="accent6">
                  <a:lumMod val="75000"/>
                </a:schemeClr>
              </a:solidFill>
              <a:latin typeface="Courier New"/>
              <a:cs typeface="Courier New"/>
            </a:endParaRPr>
          </a:p>
          <a:p>
            <a:r>
              <a:rPr lang="en-US" sz="1200">
                <a:latin typeface="Courier New"/>
                <a:ea typeface="+mn-lt"/>
                <a:cs typeface="+mn-lt"/>
              </a:rPr>
              <a:t>new_r_dist = normrnd(des_radius,sigma_radius,[Nradii,1]);</a:t>
            </a:r>
          </a:p>
          <a:p>
            <a:r>
              <a:rPr lang="en-US" sz="1200">
                <a:latin typeface="Courier New"/>
                <a:cs typeface="Calibri"/>
              </a:rPr>
              <a:t>…</a:t>
            </a:r>
          </a:p>
          <a:p>
            <a:r>
              <a:rPr lang="en-US" sz="1200">
                <a:latin typeface="Courier New"/>
                <a:ea typeface="+mn-lt"/>
                <a:cs typeface="+mn-lt"/>
              </a:rPr>
              <a:t>new_r_dist(new_r_dist&gt;max_r_dist) = max_r_dist(new_r_dist&gt;max_r_dist); </a:t>
            </a:r>
            <a:r>
              <a:rPr lang="en-US" sz="1200">
                <a:solidFill>
                  <a:schemeClr val="accent6">
                    <a:lumMod val="75000"/>
                  </a:schemeClr>
                </a:solidFill>
                <a:latin typeface="Courier New"/>
                <a:ea typeface="+mn-lt"/>
                <a:cs typeface="+mn-lt"/>
              </a:rPr>
              <a:t>% truncate any values that are too large</a:t>
            </a:r>
          </a:p>
          <a:p>
            <a:r>
              <a:rPr lang="en-US" sz="1200">
                <a:latin typeface="Courier New"/>
                <a:ea typeface="+mn-lt"/>
                <a:cs typeface="+mn-lt"/>
              </a:rPr>
              <a:t>new_r_dist(new_r_dist&lt;min_r_dist) = min_r_dist; </a:t>
            </a:r>
            <a:r>
              <a:rPr lang="en-US" sz="1200">
                <a:solidFill>
                  <a:schemeClr val="accent6">
                    <a:lumMod val="75000"/>
                  </a:schemeClr>
                </a:solidFill>
                <a:latin typeface="Courier New"/>
                <a:ea typeface="+mn-lt"/>
                <a:cs typeface="+mn-lt"/>
              </a:rPr>
              <a:t>% truncate any values that are too small</a:t>
            </a:r>
          </a:p>
        </p:txBody>
      </p:sp>
    </p:spTree>
    <p:extLst>
      <p:ext uri="{BB962C8B-B14F-4D97-AF65-F5344CB8AC3E}">
        <p14:creationId xmlns:p14="http://schemas.microsoft.com/office/powerpoint/2010/main" val="360087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776748" y="709254"/>
            <a:ext cx="10515600" cy="1325563"/>
          </a:xfrm>
        </p:spPr>
        <p:txBody>
          <a:bodyPr vert="horz" lIns="91440" tIns="45720" rIns="91440" bIns="45720" rtlCol="0" anchor="ctr">
            <a:noAutofit/>
          </a:bodyPr>
          <a:lstStyle/>
          <a:p>
            <a:r>
              <a:rPr lang="en-US" sz="2800" dirty="0">
                <a:cs typeface="Calibri Light"/>
              </a:rPr>
              <a:t>As this truncating operation may shift the mean, the values of the distribution are shifted by the delta between the current mean and the </a:t>
            </a:r>
            <a:r>
              <a:rPr lang="en-US" sz="2800">
                <a:cs typeface="Calibri Light"/>
              </a:rPr>
              <a:t>desired mean until the desired mean is reached.</a:t>
            </a:r>
            <a:endParaRPr lang="en-US"/>
          </a:p>
        </p:txBody>
      </p:sp>
      <p:sp>
        <p:nvSpPr>
          <p:cNvPr id="5" name="Rectangle 4">
            <a:extLst>
              <a:ext uri="{FF2B5EF4-FFF2-40B4-BE49-F238E27FC236}">
                <a16:creationId xmlns:a16="http://schemas.microsoft.com/office/drawing/2014/main" id="{DD4D3B03-B8D5-422C-8DEC-FA9CC66E838C}"/>
              </a:ext>
            </a:extLst>
          </p:cNvPr>
          <p:cNvSpPr/>
          <p:nvPr/>
        </p:nvSpPr>
        <p:spPr>
          <a:xfrm>
            <a:off x="5916561" y="2921007"/>
            <a:ext cx="5820251" cy="830997"/>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070C0"/>
                </a:solidFill>
                <a:latin typeface="Courier New"/>
                <a:ea typeface="+mn-lt"/>
                <a:cs typeface="+mn-lt"/>
              </a:rPr>
              <a:t>while </a:t>
            </a:r>
            <a:r>
              <a:rPr lang="en-US" sz="1200">
                <a:latin typeface="Courier New"/>
                <a:ea typeface="+mn-lt"/>
                <a:cs typeface="+mn-lt"/>
              </a:rPr>
              <a:t>abs(mean(new_r_dist) - des_radius) &gt; 1e-10</a:t>
            </a:r>
            <a:endParaRPr lang="en-US" sz="1200">
              <a:solidFill>
                <a:schemeClr val="accent6">
                  <a:lumMod val="75000"/>
                </a:schemeClr>
              </a:solidFill>
              <a:latin typeface="Courier New"/>
              <a:ea typeface="+mn-lt"/>
              <a:cs typeface="Calibri"/>
            </a:endParaRPr>
          </a:p>
          <a:p>
            <a:r>
              <a:rPr lang="en-US" sz="1200">
                <a:latin typeface="Courier New"/>
                <a:ea typeface="+mn-lt"/>
                <a:cs typeface="+mn-lt"/>
              </a:rPr>
              <a:t>    new_r_dist = new_r_dist + (des_radius-mean(new_r_dist));</a:t>
            </a:r>
            <a:endParaRPr lang="en-US" sz="1200">
              <a:latin typeface="Courier New"/>
              <a:cs typeface="Courier New"/>
            </a:endParaRPr>
          </a:p>
          <a:p>
            <a:r>
              <a:rPr lang="en-US" sz="1200">
                <a:latin typeface="Courier New"/>
                <a:ea typeface="+mn-lt"/>
                <a:cs typeface="Calibri"/>
              </a:rPr>
              <a:t>...</a:t>
            </a:r>
            <a:endParaRPr lang="en-US" sz="1200" dirty="0">
              <a:latin typeface="Courier New"/>
              <a:ea typeface="+mn-lt"/>
              <a:cs typeface="Calibri"/>
            </a:endParaRPr>
          </a:p>
          <a:p>
            <a:r>
              <a:rPr lang="en-US" sz="1200">
                <a:solidFill>
                  <a:srgbClr val="0070C0"/>
                </a:solidFill>
                <a:latin typeface="Courier New"/>
                <a:ea typeface="+mn-lt"/>
                <a:cs typeface="+mn-lt"/>
              </a:rPr>
              <a:t>end</a:t>
            </a:r>
            <a:endParaRPr lang="en-US">
              <a:solidFill>
                <a:srgbClr val="0070C0"/>
              </a:solidFill>
              <a:latin typeface="Courier New"/>
              <a:cs typeface="Courier New"/>
            </a:endParaRPr>
          </a:p>
        </p:txBody>
      </p:sp>
      <p:pic>
        <p:nvPicPr>
          <p:cNvPr id="3" name="Picture 3" descr="Chart, histogram&#10;&#10;Description automatically generated">
            <a:extLst>
              <a:ext uri="{FF2B5EF4-FFF2-40B4-BE49-F238E27FC236}">
                <a16:creationId xmlns:a16="http://schemas.microsoft.com/office/drawing/2014/main" id="{5B230F35-6CAE-4223-80D2-6D1C0BE21C15}"/>
              </a:ext>
            </a:extLst>
          </p:cNvPr>
          <p:cNvPicPr>
            <a:picLocks noChangeAspect="1"/>
          </p:cNvPicPr>
          <p:nvPr/>
        </p:nvPicPr>
        <p:blipFill>
          <a:blip r:embed="rId2"/>
          <a:stretch>
            <a:fillRect/>
          </a:stretch>
        </p:blipFill>
        <p:spPr>
          <a:xfrm>
            <a:off x="557705" y="2193787"/>
            <a:ext cx="5029199" cy="4148737"/>
          </a:xfrm>
          <a:prstGeom prst="rect">
            <a:avLst/>
          </a:prstGeom>
        </p:spPr>
      </p:pic>
    </p:spTree>
    <p:extLst>
      <p:ext uri="{BB962C8B-B14F-4D97-AF65-F5344CB8AC3E}">
        <p14:creationId xmlns:p14="http://schemas.microsoft.com/office/powerpoint/2010/main" val="11558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66BB-A5E7-49FD-AD30-EFCD9902B17B}"/>
              </a:ext>
            </a:extLst>
          </p:cNvPr>
          <p:cNvSpPr>
            <a:spLocks noGrp="1"/>
          </p:cNvSpPr>
          <p:nvPr>
            <p:ph type="title"/>
          </p:nvPr>
        </p:nvSpPr>
        <p:spPr>
          <a:xfrm>
            <a:off x="838200" y="365125"/>
            <a:ext cx="5430461" cy="2837918"/>
          </a:xfrm>
        </p:spPr>
        <p:txBody>
          <a:bodyPr>
            <a:normAutofit fontScale="90000"/>
          </a:bodyPr>
          <a:lstStyle/>
          <a:p>
            <a:r>
              <a:rPr lang="en-US" dirty="0"/>
              <a:t>The </a:t>
            </a:r>
            <a:r>
              <a:rPr lang="en-US" dirty="0" err="1"/>
              <a:t>MapGen</a:t>
            </a:r>
            <a:r>
              <a:rPr lang="en-US" dirty="0"/>
              <a:t> class library hosts tools to build maps useful for studying path planning, autonomy, etc.</a:t>
            </a:r>
          </a:p>
        </p:txBody>
      </p:sp>
      <p:sp>
        <p:nvSpPr>
          <p:cNvPr id="3" name="Content Placeholder 2">
            <a:extLst>
              <a:ext uri="{FF2B5EF4-FFF2-40B4-BE49-F238E27FC236}">
                <a16:creationId xmlns:a16="http://schemas.microsoft.com/office/drawing/2014/main" id="{F075E6A4-EFA3-4C8C-AF03-54592386ADF5}"/>
              </a:ext>
            </a:extLst>
          </p:cNvPr>
          <p:cNvSpPr>
            <a:spLocks noGrp="1"/>
          </p:cNvSpPr>
          <p:nvPr>
            <p:ph idx="1"/>
          </p:nvPr>
        </p:nvSpPr>
        <p:spPr>
          <a:xfrm>
            <a:off x="838200" y="3932449"/>
            <a:ext cx="5700024" cy="2244514"/>
          </a:xfrm>
        </p:spPr>
        <p:txBody>
          <a:bodyPr/>
          <a:lstStyle/>
          <a:p>
            <a:pPr marL="0" indent="0">
              <a:buNone/>
            </a:pPr>
            <a:r>
              <a:rPr lang="en-US" dirty="0"/>
              <a:t>The result of these operations is some data representation of the expected environment.</a:t>
            </a:r>
          </a:p>
        </p:txBody>
      </p:sp>
      <p:pic>
        <p:nvPicPr>
          <p:cNvPr id="5" name="Picture 4">
            <a:extLst>
              <a:ext uri="{FF2B5EF4-FFF2-40B4-BE49-F238E27FC236}">
                <a16:creationId xmlns:a16="http://schemas.microsoft.com/office/drawing/2014/main" id="{4DDB510F-C9EA-427E-9563-95FC880A5598}"/>
              </a:ext>
            </a:extLst>
          </p:cNvPr>
          <p:cNvPicPr>
            <a:picLocks noChangeAspect="1"/>
          </p:cNvPicPr>
          <p:nvPr/>
        </p:nvPicPr>
        <p:blipFill>
          <a:blip r:embed="rId2"/>
          <a:stretch>
            <a:fillRect/>
          </a:stretch>
        </p:blipFill>
        <p:spPr>
          <a:xfrm>
            <a:off x="6538224" y="762000"/>
            <a:ext cx="5334000" cy="4000500"/>
          </a:xfrm>
          <a:prstGeom prst="rect">
            <a:avLst/>
          </a:prstGeom>
        </p:spPr>
      </p:pic>
    </p:spTree>
    <p:extLst>
      <p:ext uri="{BB962C8B-B14F-4D97-AF65-F5344CB8AC3E}">
        <p14:creationId xmlns:p14="http://schemas.microsoft.com/office/powerpoint/2010/main" val="214886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04684" y="463447"/>
            <a:ext cx="10515600" cy="1325563"/>
          </a:xfrm>
        </p:spPr>
        <p:txBody>
          <a:bodyPr vert="horz" lIns="91440" tIns="45720" rIns="91440" bIns="45720" rtlCol="0" anchor="ctr">
            <a:noAutofit/>
          </a:bodyPr>
          <a:lstStyle/>
          <a:p>
            <a:r>
              <a:rPr lang="en-US" sz="2400" dirty="0">
                <a:cs typeface="Calibri Light"/>
              </a:rPr>
              <a:t>Radii changes and current polytopes are then sorted by size so the largest changes can be applied to the largest polytopes, ensuring all polytopes have enough area to be scaled down.  Polytopes are then </a:t>
            </a:r>
            <a:r>
              <a:rPr lang="en-US" sz="2400">
                <a:cs typeface="Calibri Light"/>
              </a:rPr>
              <a:t>looped through and scaled with the previously </a:t>
            </a:r>
            <a:r>
              <a:rPr lang="en-US" sz="2400">
                <a:solidFill>
                  <a:srgbClr val="000000"/>
                </a:solidFill>
                <a:latin typeface="Calibri Light"/>
                <a:cs typeface="Calibri Light"/>
              </a:rPr>
              <a:t>described function </a:t>
            </a:r>
            <a:r>
              <a:rPr lang="en-US" sz="2400">
                <a:solidFill>
                  <a:srgbClr val="00B050"/>
                </a:solidFill>
                <a:latin typeface="Courier New"/>
                <a:cs typeface="Courier New"/>
              </a:rPr>
              <a:t>fcn_MapGen_polytopeShrinkToRadius</a:t>
            </a:r>
            <a:endParaRPr lang="en-US" sz="2400" dirty="0">
              <a:cs typeface="Calibri Light"/>
            </a:endParaRPr>
          </a:p>
        </p:txBody>
      </p:sp>
      <p:sp>
        <p:nvSpPr>
          <p:cNvPr id="5" name="Rectangle 4">
            <a:extLst>
              <a:ext uri="{FF2B5EF4-FFF2-40B4-BE49-F238E27FC236}">
                <a16:creationId xmlns:a16="http://schemas.microsoft.com/office/drawing/2014/main" id="{DD4D3B03-B8D5-422C-8DEC-FA9CC66E838C}"/>
              </a:ext>
            </a:extLst>
          </p:cNvPr>
          <p:cNvSpPr/>
          <p:nvPr/>
        </p:nvSpPr>
        <p:spPr>
          <a:xfrm>
            <a:off x="5560142" y="1974652"/>
            <a:ext cx="6336445" cy="4562788"/>
          </a:xfrm>
          <a:prstGeom prst="rect">
            <a:avLst/>
          </a:prstGeom>
          <a:solidFill>
            <a:schemeClr val="accent4">
              <a:lumMod val="20000"/>
              <a:lumOff val="80000"/>
            </a:schemeClr>
          </a:solidFill>
        </p:spPr>
        <p:txBody>
          <a:bodyPr wrap="square" lIns="91440" tIns="45720" rIns="91440" bIns="45720" anchor="t">
            <a:spAutoFit/>
          </a:bodyPr>
          <a:lstStyle/>
          <a:p>
            <a:r>
              <a:rPr lang="en-US" sz="1050">
                <a:latin typeface="Courier New"/>
                <a:ea typeface="+mn-lt"/>
                <a:cs typeface="+mn-lt"/>
              </a:rPr>
              <a:t>[new_radii_sorted,ob_index] = sort(new_r_dist); </a:t>
            </a:r>
            <a:endParaRPr lang="en-US" sz="1400" dirty="0">
              <a:latin typeface="Courier New"/>
              <a:cs typeface="Courier New"/>
            </a:endParaRPr>
          </a:p>
          <a:p>
            <a:r>
              <a:rPr lang="en-US" sz="1050">
                <a:solidFill>
                  <a:schemeClr val="accent6">
                    <a:lumMod val="75000"/>
                  </a:schemeClr>
                </a:solidFill>
                <a:latin typeface="Courier New"/>
                <a:ea typeface="+mn-lt"/>
                <a:cs typeface="+mn-lt"/>
              </a:rPr>
              <a:t>% Check that the old polytopes are large enough to shrink and </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achieve the new radius distribution. Want all the changes to be smaller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than -2 times the minimum radius, to ensure we do not get singular % I</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have no idea why we do this</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polytopes.</a:t>
            </a:r>
            <a:endParaRPr lang="en-US" sz="1400">
              <a:solidFill>
                <a:schemeClr val="accent6">
                  <a:lumMod val="75000"/>
                </a:schemeClr>
              </a:solidFill>
              <a:latin typeface="Courier New"/>
              <a:cs typeface="Courier New"/>
            </a:endParaRPr>
          </a:p>
          <a:p>
            <a:r>
              <a:rPr lang="en-US" sz="1050">
                <a:latin typeface="Courier New"/>
                <a:ea typeface="+mn-lt"/>
                <a:cs typeface="+mn-lt"/>
              </a:rPr>
              <a:t>change_in_radii = sort(old_max_radii)'-sort(new_r_dist); </a:t>
            </a:r>
            <a:endParaRPr lang="en-US" sz="1400">
              <a:latin typeface="Courier New"/>
              <a:ea typeface="+mn-lt"/>
              <a:cs typeface="+mn-lt"/>
            </a:endParaRPr>
          </a:p>
          <a:p>
            <a:r>
              <a:rPr lang="en-US" sz="1050">
                <a:latin typeface="Courier New"/>
                <a:ea typeface="+mn-lt"/>
                <a:cs typeface="+mn-lt"/>
              </a:rPr>
              <a:t>Num_goal_polys_smaller_than_start = sum(change_in_radii&gt;=-2*min_rad); </a:t>
            </a:r>
            <a:endParaRPr lang="en-US" sz="1400">
              <a:latin typeface="Courier New"/>
              <a:cs typeface="Calibri"/>
            </a:endParaRPr>
          </a:p>
          <a:p>
            <a:r>
              <a:rPr lang="en-US" sz="1050">
                <a:solidFill>
                  <a:srgbClr val="0070C0"/>
                </a:solidFill>
                <a:latin typeface="Courier New"/>
                <a:ea typeface="+mn-lt"/>
                <a:cs typeface="+mn-lt"/>
              </a:rPr>
              <a:t>if  </a:t>
            </a:r>
            <a:r>
              <a:rPr lang="en-US" sz="1050">
                <a:latin typeface="Courier New"/>
                <a:ea typeface="+mn-lt"/>
                <a:cs typeface="+mn-lt"/>
              </a:rPr>
              <a:t>Num_goal_polys_smaller_than_start &lt; Nradii</a:t>
            </a:r>
            <a:endParaRPr lang="en-US" sz="1400" dirty="0">
              <a:latin typeface="Courier New"/>
              <a:cs typeface="Courier New"/>
            </a:endParaRPr>
          </a:p>
          <a:p>
            <a:r>
              <a:rPr lang="en-US" sz="1050">
                <a:latin typeface="Courier New"/>
                <a:ea typeface="+mn-lt"/>
                <a:cs typeface="+mn-lt"/>
              </a:rPr>
              <a:t>    error(</a:t>
            </a:r>
            <a:r>
              <a:rPr lang="en-US" sz="1050">
                <a:solidFill>
                  <a:srgbClr val="FF0000"/>
                </a:solidFill>
                <a:latin typeface="Courier New"/>
                <a:ea typeface="+mn-lt"/>
                <a:cs typeface="+mn-lt"/>
              </a:rPr>
              <a:t>'distribution is unachievable with generated map'</a:t>
            </a:r>
            <a:r>
              <a:rPr lang="en-US" sz="1050">
                <a:latin typeface="Courier New"/>
                <a:ea typeface="+mn-lt"/>
                <a:cs typeface="+mn-lt"/>
              </a:rPr>
              <a:t>)</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Initialize the shrunk polytopes structure array, and tolerance for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distance between vertices, below which vertices are merged into one.</a:t>
            </a:r>
            <a:endParaRPr lang="en-US" sz="1400">
              <a:solidFill>
                <a:schemeClr val="accent6">
                  <a:lumMod val="75000"/>
                </a:schemeClr>
              </a:solidFill>
              <a:latin typeface="Courier New"/>
              <a:cs typeface="Courier New"/>
            </a:endParaRPr>
          </a:p>
          <a:p>
            <a:r>
              <a:rPr lang="en-US" sz="1050">
                <a:latin typeface="Courier New"/>
                <a:ea typeface="+mn-lt"/>
                <a:cs typeface="+mn-lt"/>
              </a:rPr>
              <a:t>shrunk_polytopes = polytopes; </a:t>
            </a:r>
            <a:endParaRPr lang="en-US" sz="1400" dirty="0">
              <a:latin typeface="Courier New"/>
              <a:cs typeface="Courier New"/>
            </a:endParaRPr>
          </a:p>
          <a:p>
            <a:r>
              <a:rPr lang="en-US" sz="1050">
                <a:latin typeface="Courier New"/>
                <a:ea typeface="+mn-lt"/>
                <a:cs typeface="+mn-lt"/>
              </a:rPr>
              <a:t>tolerance = 1e-5; % Units are (implied) kilometers</a:t>
            </a:r>
            <a:endParaRPr lang="en-US" sz="1400" dirty="0">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Loop through each polytope, shrinking it to the reference size</a:t>
            </a:r>
            <a:endParaRPr lang="en-US" sz="1400">
              <a:solidFill>
                <a:schemeClr val="accent6">
                  <a:lumMod val="75000"/>
                </a:schemeClr>
              </a:solidFill>
              <a:latin typeface="Courier New"/>
              <a:cs typeface="Courier New"/>
            </a:endParaRPr>
          </a:p>
          <a:p>
            <a:r>
              <a:rPr lang="en-US" sz="1050">
                <a:solidFill>
                  <a:srgbClr val="0070C0"/>
                </a:solidFill>
                <a:latin typeface="Courier New"/>
                <a:ea typeface="+mn-lt"/>
                <a:cs typeface="+mn-lt"/>
              </a:rPr>
              <a:t>for </a:t>
            </a:r>
            <a:r>
              <a:rPr lang="en-US" sz="1050">
                <a:latin typeface="Courier New"/>
                <a:ea typeface="+mn-lt"/>
                <a:cs typeface="+mn-lt"/>
              </a:rPr>
              <a:t>ith_radii = 1:length(new_radii_sorted)</a:t>
            </a:r>
            <a:endParaRPr lang="en-US" sz="1400" dirty="0">
              <a:latin typeface="Courier New"/>
              <a:cs typeface="Courier New"/>
            </a:endParaRPr>
          </a:p>
          <a:p>
            <a:r>
              <a:rPr lang="en-US" sz="1050">
                <a:latin typeface="Courier New"/>
                <a:ea typeface="+mn-lt"/>
                <a:cs typeface="+mn-lt"/>
              </a:rPr>
              <a:t>    shrinker = polytopes(ob_index(ith_radii)); % obstacle to be shrunk </a:t>
            </a:r>
            <a:endParaRPr lang="en-US" sz="1400" dirty="0">
              <a:latin typeface="Courier New"/>
              <a:cs typeface="Courier New"/>
            </a:endParaRPr>
          </a:p>
          <a:p>
            <a:r>
              <a:rPr lang="en-US" sz="1050">
                <a:latin typeface="Courier New"/>
                <a:ea typeface="+mn-lt"/>
                <a:cs typeface="+mn-lt"/>
              </a:rPr>
              <a:t>    des_rad = new_radii_sorted(ith_radii);</a:t>
            </a:r>
            <a:endParaRPr lang="en-US" sz="1400" dirty="0">
              <a:latin typeface="Courier New"/>
              <a:cs typeface="Courier New"/>
            </a:endParaRPr>
          </a:p>
          <a:p>
            <a:r>
              <a:rPr lang="en-US" sz="1050" dirty="0">
                <a:latin typeface="Courier New"/>
                <a:ea typeface="+mn-lt"/>
                <a:cs typeface="+mn-lt"/>
              </a:rPr>
              <a:t>        </a:t>
            </a:r>
            <a:endParaRPr lang="en-US" sz="1400" dirty="0">
              <a:latin typeface="Courier New"/>
              <a:cs typeface="Courier New"/>
            </a:endParaRPr>
          </a:p>
          <a:p>
            <a:r>
              <a:rPr lang="en-US" sz="1050" dirty="0">
                <a:latin typeface="Courier New"/>
                <a:ea typeface="+mn-lt"/>
                <a:cs typeface="+mn-lt"/>
              </a:rPr>
              <a:t>   </a:t>
            </a:r>
            <a:r>
              <a:rPr lang="en-US" sz="1050">
                <a:solidFill>
                  <a:schemeClr val="accent6">
                    <a:lumMod val="75000"/>
                  </a:schemeClr>
                </a:solidFill>
                <a:latin typeface="Courier New"/>
                <a:ea typeface="+mn-lt"/>
                <a:cs typeface="+mn-lt"/>
              </a:rPr>
              <a:t> % assign to shrunk_polytopes</a:t>
            </a:r>
            <a:endParaRPr lang="en-US" sz="1400">
              <a:solidFill>
                <a:schemeClr val="accent6">
                  <a:lumMod val="75000"/>
                </a:schemeClr>
              </a:solidFill>
              <a:latin typeface="Courier New"/>
              <a:cs typeface="Courier New"/>
            </a:endParaRPr>
          </a:p>
          <a:p>
            <a:r>
              <a:rPr lang="en-US" sz="1050">
                <a:latin typeface="Courier New"/>
                <a:ea typeface="+mn-lt"/>
                <a:cs typeface="+mn-lt"/>
              </a:rPr>
              <a:t>    shrunk_polytopes(ob_index(ith_radii)) = ...</a:t>
            </a:r>
            <a:endParaRPr lang="en-US" sz="1400">
              <a:latin typeface="Courier New"/>
              <a:ea typeface="+mn-lt"/>
              <a:cs typeface="+mn-lt"/>
            </a:endParaRPr>
          </a:p>
          <a:p>
            <a:r>
              <a:rPr lang="en-US" sz="1050">
                <a:latin typeface="Courier New"/>
                <a:ea typeface="+mn-lt"/>
                <a:cs typeface="+mn-lt"/>
              </a:rPr>
              <a:t>        fcn_MapGen_polytopeShrinkToRadius(...</a:t>
            </a:r>
            <a:endParaRPr lang="en-US" sz="1400" dirty="0">
              <a:latin typeface="Courier New"/>
              <a:cs typeface="Courier New"/>
            </a:endParaRPr>
          </a:p>
          <a:p>
            <a:r>
              <a:rPr lang="en-US" sz="1050">
                <a:latin typeface="Courier New"/>
                <a:ea typeface="+mn-lt"/>
                <a:cs typeface="+mn-lt"/>
              </a:rPr>
              <a:t>        shrinker,des_rad,tolerance);</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ea typeface="+mn-lt"/>
              <a:cs typeface="+mn-lt"/>
            </a:endParaRPr>
          </a:p>
        </p:txBody>
      </p:sp>
      <p:pic>
        <p:nvPicPr>
          <p:cNvPr id="3" name="Picture 3" descr="Diagram&#10;&#10;Description automatically generated">
            <a:extLst>
              <a:ext uri="{FF2B5EF4-FFF2-40B4-BE49-F238E27FC236}">
                <a16:creationId xmlns:a16="http://schemas.microsoft.com/office/drawing/2014/main" id="{0DF79843-57EE-4986-8BA0-9EE6266DA852}"/>
              </a:ext>
            </a:extLst>
          </p:cNvPr>
          <p:cNvPicPr>
            <a:picLocks noChangeAspect="1"/>
          </p:cNvPicPr>
          <p:nvPr/>
        </p:nvPicPr>
        <p:blipFill>
          <a:blip r:embed="rId2"/>
          <a:stretch>
            <a:fillRect/>
          </a:stretch>
        </p:blipFill>
        <p:spPr>
          <a:xfrm>
            <a:off x="209909" y="2314035"/>
            <a:ext cx="5172973" cy="3883324"/>
          </a:xfrm>
          <a:prstGeom prst="rect">
            <a:avLst/>
          </a:prstGeom>
        </p:spPr>
      </p:pic>
    </p:spTree>
    <p:extLst>
      <p:ext uri="{BB962C8B-B14F-4D97-AF65-F5344CB8AC3E}">
        <p14:creationId xmlns:p14="http://schemas.microsoft.com/office/powerpoint/2010/main" val="41501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terms are important so that we don’t get confused later</a:t>
            </a:r>
          </a:p>
        </p:txBody>
      </p:sp>
      <p:sp>
        <p:nvSpPr>
          <p:cNvPr id="3" name="Content Placeholder 2"/>
          <p:cNvSpPr>
            <a:spLocks noGrp="1"/>
          </p:cNvSpPr>
          <p:nvPr>
            <p:ph idx="1"/>
          </p:nvPr>
        </p:nvSpPr>
        <p:spPr/>
        <p:txBody>
          <a:bodyPr/>
          <a:lstStyle/>
          <a:p>
            <a:r>
              <a:rPr lang="en-US" dirty="0"/>
              <a:t>Polytope</a:t>
            </a:r>
          </a:p>
          <a:p>
            <a:r>
              <a:rPr lang="en-US" dirty="0"/>
              <a:t>Polytopes</a:t>
            </a:r>
          </a:p>
        </p:txBody>
      </p:sp>
    </p:spTree>
    <p:extLst>
      <p:ext uri="{BB962C8B-B14F-4D97-AF65-F5344CB8AC3E}">
        <p14:creationId xmlns:p14="http://schemas.microsoft.com/office/powerpoint/2010/main" val="236578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a:t>The images shown are cropped views, so the outlier boundaries are not seen</a:t>
            </a:r>
            <a:endParaRPr lang="en-US" dirty="0"/>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1552</Words>
  <Application>Microsoft Office PowerPoint</Application>
  <PresentationFormat>Widescreen</PresentationFormat>
  <Paragraphs>140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Map Gen Class Library</vt:lpstr>
      <vt:lpstr>The MapGen class library hosts tools to build maps useful for studying path planning, autonomy, etc.</vt:lpstr>
      <vt:lpstr>Definitions of terms are important so that we don’t get confused later</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Individual polytopes are shrunk with fcn_MapGen_polytopeShrinkToRadius by moving all verticies towards the centroid by some scalar multiplier, derived from the desired final max radius.  Max radius is the distance from the centroid to the furthest vertex. </vt:lpstr>
      <vt:lpstr>The shrinking process allows introduction of random choice in which polytopes are shrunk, which allows user to set desired mean and standard deviations</vt:lpstr>
      <vt:lpstr>This is achieved in fcn_MapGen_polytopesShrinkToRadius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vt:lpstr>
      <vt:lpstr>As this truncating operation may shift the mean, the values of the distribution are shifted by the delta between the current mean and the desired mean until the desired mean is reached.</vt:lpstr>
      <vt:lpstr>Radii changes and current polytopes are then sorted by size so the largest changes can be applied to the largest polytopes, ensuring all polytopes have enough area to be scaled down.  Polytopes are then looped through and scaled with the previously described function fcn_MapGen_polytopeShrinkToRadius</vt:lpstr>
      <vt:lpstr>Several functions exist to plot maps. The one for polytopes is: fcn_MapGen_plotPolytopes</vt:lpstr>
      <vt:lpstr>We often want to generate maps by a fully repeatable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202</cp:revision>
  <dcterms:created xsi:type="dcterms:W3CDTF">2021-01-09T16:12:09Z</dcterms:created>
  <dcterms:modified xsi:type="dcterms:W3CDTF">2021-09-10T02:20:35Z</dcterms:modified>
</cp:coreProperties>
</file>