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2" r:id="rId4"/>
    <p:sldId id="415" r:id="rId5"/>
    <p:sldId id="442" r:id="rId6"/>
    <p:sldId id="485" r:id="rId7"/>
    <p:sldId id="466" r:id="rId8"/>
    <p:sldId id="486" r:id="rId9"/>
    <p:sldId id="491" r:id="rId10"/>
    <p:sldId id="492" r:id="rId11"/>
    <p:sldId id="487" r:id="rId12"/>
    <p:sldId id="488" r:id="rId13"/>
    <p:sldId id="489" r:id="rId14"/>
    <p:sldId id="490" r:id="rId15"/>
    <p:sldId id="460" r:id="rId16"/>
    <p:sldId id="493" r:id="rId17"/>
    <p:sldId id="494" r:id="rId18"/>
    <p:sldId id="4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7AC2A95-4A47-478E-9FF6-F596292F1300}">
          <p14:sldIdLst>
            <p14:sldId id="256"/>
          </p14:sldIdLst>
        </p14:section>
        <p14:section name="Background" id="{C6F52FF6-A12B-41D3-B0A0-06BFA5DF7396}">
          <p14:sldIdLst>
            <p14:sldId id="257"/>
            <p14:sldId id="332"/>
            <p14:sldId id="415"/>
            <p14:sldId id="442"/>
            <p14:sldId id="485"/>
          </p14:sldIdLst>
        </p14:section>
        <p14:section name="Pseudo-Random Voronoi Tiling" id="{F50C5C2E-F869-48ED-B81B-C27F588904CC}">
          <p14:sldIdLst>
            <p14:sldId id="466"/>
            <p14:sldId id="486"/>
            <p14:sldId id="491"/>
            <p14:sldId id="492"/>
          </p14:sldIdLst>
        </p14:section>
        <p14:section name="Map metrics" id="{199883FB-FEFB-4E93-A5D7-1FE7443B596A}">
          <p14:sldIdLst>
            <p14:sldId id="487"/>
            <p14:sldId id="488"/>
            <p14:sldId id="489"/>
            <p14:sldId id="490"/>
          </p14:sldIdLst>
        </p14:section>
        <p14:section name="Converting polytope tiles to separated polytopes" id="{86EAC484-9D77-412B-98FB-1213CAD128B9}">
          <p14:sldIdLst>
            <p14:sldId id="460"/>
            <p14:sldId id="493"/>
          </p14:sldIdLst>
        </p14:section>
        <p14:section name="Map Plotting" id="{84E5192F-FEE5-47D4-941B-3C29C67F303C}">
          <p14:sldIdLst>
            <p14:sldId id="494"/>
            <p14:sldId id="4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100" d="100"/>
          <a:sy n="100" d="100"/>
        </p:scale>
        <p:origin x="96" y="222"/>
      </p:cViewPr>
      <p:guideLst/>
    </p:cSldViewPr>
  </p:slideViewPr>
  <p:notesTextViewPr>
    <p:cViewPr>
      <p:scale>
        <a:sx n="1" d="1"/>
        <a:sy n="1" d="1"/>
      </p:scale>
      <p:origin x="0" y="0"/>
    </p:cViewPr>
  </p:notesTextViewPr>
  <p:sorterViewPr>
    <p:cViewPr>
      <p:scale>
        <a:sx n="100" d="100"/>
        <a:sy n="100" d="100"/>
      </p:scale>
      <p:origin x="0" y="-44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C6DC-94AC-4C62-A637-CAC9919D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A9A06-5166-4FBE-AFAB-5ADFB3707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F9438C-62B0-432C-8B77-047A8C743114}"/>
              </a:ext>
            </a:extLst>
          </p:cNvPr>
          <p:cNvSpPr>
            <a:spLocks noGrp="1"/>
          </p:cNvSpPr>
          <p:nvPr>
            <p:ph type="dt" sz="half" idx="10"/>
          </p:nvPr>
        </p:nvSpPr>
        <p:spPr/>
        <p:txBody>
          <a:bodyPr/>
          <a:lstStyle/>
          <a:p>
            <a:fld id="{ADCEBF8C-22C0-4323-9BBB-9413232198F8}" type="datetimeFigureOut">
              <a:rPr lang="en-US" smtClean="0"/>
              <a:t>6/10/2021</a:t>
            </a:fld>
            <a:endParaRPr lang="en-US"/>
          </a:p>
        </p:txBody>
      </p:sp>
      <p:sp>
        <p:nvSpPr>
          <p:cNvPr id="5" name="Footer Placeholder 4">
            <a:extLst>
              <a:ext uri="{FF2B5EF4-FFF2-40B4-BE49-F238E27FC236}">
                <a16:creationId xmlns:a16="http://schemas.microsoft.com/office/drawing/2014/main" id="{F3CC8C75-A0DE-4B09-A2EB-FD984F83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F6703-1072-4BB1-A9D5-B44844333302}"/>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9802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E95B-531D-45BB-9323-C4A7A479D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78D45-D184-4843-B690-A2C9AF08F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C9132-CF20-45E5-AAFD-6F2F5766F1E8}"/>
              </a:ext>
            </a:extLst>
          </p:cNvPr>
          <p:cNvSpPr>
            <a:spLocks noGrp="1"/>
          </p:cNvSpPr>
          <p:nvPr>
            <p:ph type="dt" sz="half" idx="10"/>
          </p:nvPr>
        </p:nvSpPr>
        <p:spPr/>
        <p:txBody>
          <a:bodyPr/>
          <a:lstStyle/>
          <a:p>
            <a:fld id="{ADCEBF8C-22C0-4323-9BBB-9413232198F8}" type="datetimeFigureOut">
              <a:rPr lang="en-US" smtClean="0"/>
              <a:t>6/10/2021</a:t>
            </a:fld>
            <a:endParaRPr lang="en-US"/>
          </a:p>
        </p:txBody>
      </p:sp>
      <p:sp>
        <p:nvSpPr>
          <p:cNvPr id="5" name="Footer Placeholder 4">
            <a:extLst>
              <a:ext uri="{FF2B5EF4-FFF2-40B4-BE49-F238E27FC236}">
                <a16:creationId xmlns:a16="http://schemas.microsoft.com/office/drawing/2014/main" id="{F53C2AEF-0BFE-4802-A92E-98AF1E004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944F0-BBE8-47BA-98CB-ADD4830DA12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5188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7CCD5-0EF4-49FF-91C4-09E7EAE51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0C97DA-3A4A-47B8-9109-BB650D7EC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F5432-9B6A-4666-969E-F44106F7B32A}"/>
              </a:ext>
            </a:extLst>
          </p:cNvPr>
          <p:cNvSpPr>
            <a:spLocks noGrp="1"/>
          </p:cNvSpPr>
          <p:nvPr>
            <p:ph type="dt" sz="half" idx="10"/>
          </p:nvPr>
        </p:nvSpPr>
        <p:spPr/>
        <p:txBody>
          <a:bodyPr/>
          <a:lstStyle/>
          <a:p>
            <a:fld id="{ADCEBF8C-22C0-4323-9BBB-9413232198F8}" type="datetimeFigureOut">
              <a:rPr lang="en-US" smtClean="0"/>
              <a:t>6/10/2021</a:t>
            </a:fld>
            <a:endParaRPr lang="en-US"/>
          </a:p>
        </p:txBody>
      </p:sp>
      <p:sp>
        <p:nvSpPr>
          <p:cNvPr id="5" name="Footer Placeholder 4">
            <a:extLst>
              <a:ext uri="{FF2B5EF4-FFF2-40B4-BE49-F238E27FC236}">
                <a16:creationId xmlns:a16="http://schemas.microsoft.com/office/drawing/2014/main" id="{7A33B2A7-342C-4EC0-B0DF-39A74785A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DA269-397E-41BC-B422-65FD4A73294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7783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0A24-16C6-45C3-AC67-FA4276890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1AAE2-1557-4BD5-B494-2DA661C27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8908B-E601-4FFF-A7EF-7C74E5B927C3}"/>
              </a:ext>
            </a:extLst>
          </p:cNvPr>
          <p:cNvSpPr>
            <a:spLocks noGrp="1"/>
          </p:cNvSpPr>
          <p:nvPr>
            <p:ph type="dt" sz="half" idx="10"/>
          </p:nvPr>
        </p:nvSpPr>
        <p:spPr/>
        <p:txBody>
          <a:bodyPr/>
          <a:lstStyle/>
          <a:p>
            <a:fld id="{ADCEBF8C-22C0-4323-9BBB-9413232198F8}" type="datetimeFigureOut">
              <a:rPr lang="en-US" smtClean="0"/>
              <a:t>6/10/2021</a:t>
            </a:fld>
            <a:endParaRPr lang="en-US"/>
          </a:p>
        </p:txBody>
      </p:sp>
      <p:sp>
        <p:nvSpPr>
          <p:cNvPr id="5" name="Footer Placeholder 4">
            <a:extLst>
              <a:ext uri="{FF2B5EF4-FFF2-40B4-BE49-F238E27FC236}">
                <a16:creationId xmlns:a16="http://schemas.microsoft.com/office/drawing/2014/main" id="{69CDC649-426A-47DD-8193-6C41779E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CB09-D2B9-48DB-A720-3EECB5935FC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479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0413-CFAE-437E-ADCF-0D595E6FB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574F8-FD0D-417F-AE0F-86416C3C6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5FA19-408A-4938-AF37-D357C04594BD}"/>
              </a:ext>
            </a:extLst>
          </p:cNvPr>
          <p:cNvSpPr>
            <a:spLocks noGrp="1"/>
          </p:cNvSpPr>
          <p:nvPr>
            <p:ph type="dt" sz="half" idx="10"/>
          </p:nvPr>
        </p:nvSpPr>
        <p:spPr/>
        <p:txBody>
          <a:bodyPr/>
          <a:lstStyle/>
          <a:p>
            <a:fld id="{ADCEBF8C-22C0-4323-9BBB-9413232198F8}" type="datetimeFigureOut">
              <a:rPr lang="en-US" smtClean="0"/>
              <a:t>6/10/2021</a:t>
            </a:fld>
            <a:endParaRPr lang="en-US"/>
          </a:p>
        </p:txBody>
      </p:sp>
      <p:sp>
        <p:nvSpPr>
          <p:cNvPr id="5" name="Footer Placeholder 4">
            <a:extLst>
              <a:ext uri="{FF2B5EF4-FFF2-40B4-BE49-F238E27FC236}">
                <a16:creationId xmlns:a16="http://schemas.microsoft.com/office/drawing/2014/main" id="{D5345F2C-A13C-425C-8743-384C4D6C8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C87D-821F-443E-8F89-017B4D878F6D}"/>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52745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7ECF-3545-4803-9260-C20770A45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2E26C-5DA5-48CB-BCE6-A1B76C6DC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A17B3-7BB2-4469-A815-A0CE760E0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FE97A-30B5-41E2-AD95-E7D2B4FDFA62}"/>
              </a:ext>
            </a:extLst>
          </p:cNvPr>
          <p:cNvSpPr>
            <a:spLocks noGrp="1"/>
          </p:cNvSpPr>
          <p:nvPr>
            <p:ph type="dt" sz="half" idx="10"/>
          </p:nvPr>
        </p:nvSpPr>
        <p:spPr/>
        <p:txBody>
          <a:bodyPr/>
          <a:lstStyle/>
          <a:p>
            <a:fld id="{ADCEBF8C-22C0-4323-9BBB-9413232198F8}" type="datetimeFigureOut">
              <a:rPr lang="en-US" smtClean="0"/>
              <a:t>6/10/2021</a:t>
            </a:fld>
            <a:endParaRPr lang="en-US"/>
          </a:p>
        </p:txBody>
      </p:sp>
      <p:sp>
        <p:nvSpPr>
          <p:cNvPr id="6" name="Footer Placeholder 5">
            <a:extLst>
              <a:ext uri="{FF2B5EF4-FFF2-40B4-BE49-F238E27FC236}">
                <a16:creationId xmlns:a16="http://schemas.microsoft.com/office/drawing/2014/main" id="{FC372927-E776-4B40-AE1A-AC787983D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447B-8CE4-4321-B147-999170CB83D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7831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9509-4F1B-4B5F-BB65-D22D7608A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6BD26-690F-4243-B02F-FCD0B4042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42620-9319-4EE6-A1FD-FAD236A60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C502F-8D6A-49DC-958B-8CAAD2347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8F754-3EAC-4B7A-AE7F-8367FE36F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29853-D1D9-47BF-A0CA-8D8ADCDBF948}"/>
              </a:ext>
            </a:extLst>
          </p:cNvPr>
          <p:cNvSpPr>
            <a:spLocks noGrp="1"/>
          </p:cNvSpPr>
          <p:nvPr>
            <p:ph type="dt" sz="half" idx="10"/>
          </p:nvPr>
        </p:nvSpPr>
        <p:spPr/>
        <p:txBody>
          <a:bodyPr/>
          <a:lstStyle/>
          <a:p>
            <a:fld id="{ADCEBF8C-22C0-4323-9BBB-9413232198F8}" type="datetimeFigureOut">
              <a:rPr lang="en-US" smtClean="0"/>
              <a:t>6/10/2021</a:t>
            </a:fld>
            <a:endParaRPr lang="en-US"/>
          </a:p>
        </p:txBody>
      </p:sp>
      <p:sp>
        <p:nvSpPr>
          <p:cNvPr id="8" name="Footer Placeholder 7">
            <a:extLst>
              <a:ext uri="{FF2B5EF4-FFF2-40B4-BE49-F238E27FC236}">
                <a16:creationId xmlns:a16="http://schemas.microsoft.com/office/drawing/2014/main" id="{C799BA5A-5587-4F31-BE74-76E1B95341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1B0E5-EA50-4A64-B0D7-70A69E7D7DA5}"/>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84805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AA73-B44E-46DF-A400-B43621C15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8A454-8994-4665-8B49-B08AF8B89A9D}"/>
              </a:ext>
            </a:extLst>
          </p:cNvPr>
          <p:cNvSpPr>
            <a:spLocks noGrp="1"/>
          </p:cNvSpPr>
          <p:nvPr>
            <p:ph type="dt" sz="half" idx="10"/>
          </p:nvPr>
        </p:nvSpPr>
        <p:spPr/>
        <p:txBody>
          <a:bodyPr/>
          <a:lstStyle/>
          <a:p>
            <a:fld id="{ADCEBF8C-22C0-4323-9BBB-9413232198F8}" type="datetimeFigureOut">
              <a:rPr lang="en-US" smtClean="0"/>
              <a:t>6/10/2021</a:t>
            </a:fld>
            <a:endParaRPr lang="en-US"/>
          </a:p>
        </p:txBody>
      </p:sp>
      <p:sp>
        <p:nvSpPr>
          <p:cNvPr id="4" name="Footer Placeholder 3">
            <a:extLst>
              <a:ext uri="{FF2B5EF4-FFF2-40B4-BE49-F238E27FC236}">
                <a16:creationId xmlns:a16="http://schemas.microsoft.com/office/drawing/2014/main" id="{D53141D1-DE1E-4974-B510-CC67FF80C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B38FD-3A12-4544-9B56-1A8E89E6D74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06469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E379-977E-4C63-8D0F-7EDB12760A0A}"/>
              </a:ext>
            </a:extLst>
          </p:cNvPr>
          <p:cNvSpPr>
            <a:spLocks noGrp="1"/>
          </p:cNvSpPr>
          <p:nvPr>
            <p:ph type="dt" sz="half" idx="10"/>
          </p:nvPr>
        </p:nvSpPr>
        <p:spPr/>
        <p:txBody>
          <a:bodyPr/>
          <a:lstStyle/>
          <a:p>
            <a:fld id="{ADCEBF8C-22C0-4323-9BBB-9413232198F8}" type="datetimeFigureOut">
              <a:rPr lang="en-US" smtClean="0"/>
              <a:t>6/10/2021</a:t>
            </a:fld>
            <a:endParaRPr lang="en-US"/>
          </a:p>
        </p:txBody>
      </p:sp>
      <p:sp>
        <p:nvSpPr>
          <p:cNvPr id="3" name="Footer Placeholder 2">
            <a:extLst>
              <a:ext uri="{FF2B5EF4-FFF2-40B4-BE49-F238E27FC236}">
                <a16:creationId xmlns:a16="http://schemas.microsoft.com/office/drawing/2014/main" id="{198D66D1-299D-45DA-A51C-829AC70BA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E03AA-06D1-41C4-8CA6-3302628AC2C6}"/>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97250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D3D4-E9A2-4F1A-91B1-CCC971BAB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99F7F-01C4-42DC-BAF9-24F19E21E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A7944-9789-4FAC-B457-17BD7E7C0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F0AC-19E6-400B-8410-AF71B85D3944}"/>
              </a:ext>
            </a:extLst>
          </p:cNvPr>
          <p:cNvSpPr>
            <a:spLocks noGrp="1"/>
          </p:cNvSpPr>
          <p:nvPr>
            <p:ph type="dt" sz="half" idx="10"/>
          </p:nvPr>
        </p:nvSpPr>
        <p:spPr/>
        <p:txBody>
          <a:bodyPr/>
          <a:lstStyle/>
          <a:p>
            <a:fld id="{ADCEBF8C-22C0-4323-9BBB-9413232198F8}" type="datetimeFigureOut">
              <a:rPr lang="en-US" smtClean="0"/>
              <a:t>6/10/2021</a:t>
            </a:fld>
            <a:endParaRPr lang="en-US"/>
          </a:p>
        </p:txBody>
      </p:sp>
      <p:sp>
        <p:nvSpPr>
          <p:cNvPr id="6" name="Footer Placeholder 5">
            <a:extLst>
              <a:ext uri="{FF2B5EF4-FFF2-40B4-BE49-F238E27FC236}">
                <a16:creationId xmlns:a16="http://schemas.microsoft.com/office/drawing/2014/main" id="{99570D71-D9A8-435C-A292-DA70DDE7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C8F54-0C84-4073-A5CE-C10646C5C1E3}"/>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865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CB7A-30C5-441C-830A-6B33E1551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9A534-757E-4035-BBCB-D3C8F8EE5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C61EE-5B52-4533-BF3F-914A77576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E27BD-29E4-4BE0-AE56-296476C15C4D}"/>
              </a:ext>
            </a:extLst>
          </p:cNvPr>
          <p:cNvSpPr>
            <a:spLocks noGrp="1"/>
          </p:cNvSpPr>
          <p:nvPr>
            <p:ph type="dt" sz="half" idx="10"/>
          </p:nvPr>
        </p:nvSpPr>
        <p:spPr/>
        <p:txBody>
          <a:bodyPr/>
          <a:lstStyle/>
          <a:p>
            <a:fld id="{ADCEBF8C-22C0-4323-9BBB-9413232198F8}" type="datetimeFigureOut">
              <a:rPr lang="en-US" smtClean="0"/>
              <a:t>6/10/2021</a:t>
            </a:fld>
            <a:endParaRPr lang="en-US"/>
          </a:p>
        </p:txBody>
      </p:sp>
      <p:sp>
        <p:nvSpPr>
          <p:cNvPr id="6" name="Footer Placeholder 5">
            <a:extLst>
              <a:ext uri="{FF2B5EF4-FFF2-40B4-BE49-F238E27FC236}">
                <a16:creationId xmlns:a16="http://schemas.microsoft.com/office/drawing/2014/main" id="{CB60C2C3-4AD8-4E44-9B2C-06889285B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1835D-7341-4C1F-B631-4715DD3984FF}"/>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0128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56FFF-6A25-41A3-A04E-84D3A20D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5036-ABE1-43A5-8458-6AB54CE30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727D3-D107-4EA7-8D0E-6A87AB8E3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EBF8C-22C0-4323-9BBB-9413232198F8}" type="datetimeFigureOut">
              <a:rPr lang="en-US" smtClean="0"/>
              <a:t>6/10/2021</a:t>
            </a:fld>
            <a:endParaRPr lang="en-US"/>
          </a:p>
        </p:txBody>
      </p:sp>
      <p:sp>
        <p:nvSpPr>
          <p:cNvPr id="5" name="Footer Placeholder 4">
            <a:extLst>
              <a:ext uri="{FF2B5EF4-FFF2-40B4-BE49-F238E27FC236}">
                <a16:creationId xmlns:a16="http://schemas.microsoft.com/office/drawing/2014/main" id="{5ED442D9-A08C-4B81-A798-9A51B5B94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CE914-287B-4383-8257-B197EB34D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287C5-9C67-4359-9FD2-061CDD9CC0DA}" type="slidenum">
              <a:rPr lang="en-US" smtClean="0"/>
              <a:t>‹#›</a:t>
            </a:fld>
            <a:endParaRPr lang="en-US"/>
          </a:p>
        </p:txBody>
      </p:sp>
    </p:spTree>
    <p:extLst>
      <p:ext uri="{BB962C8B-B14F-4D97-AF65-F5344CB8AC3E}">
        <p14:creationId xmlns:p14="http://schemas.microsoft.com/office/powerpoint/2010/main" val="395313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B186C66-1CDD-4EE0-8A1E-2B4ABEED131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523488" y="10"/>
            <a:ext cx="8668512" cy="6857990"/>
          </a:xfrm>
          <a:prstGeom prst="rect">
            <a:avLst/>
          </a:prstGeom>
        </p:spPr>
      </p:pic>
      <p:sp>
        <p:nvSpPr>
          <p:cNvPr id="27" name="Rectangle 2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30FC9C-DBB1-46A8-A834-AD5F4778EBB8}"/>
              </a:ext>
            </a:extLst>
          </p:cNvPr>
          <p:cNvSpPr>
            <a:spLocks noGrp="1"/>
          </p:cNvSpPr>
          <p:nvPr>
            <p:ph type="ctrTitle"/>
          </p:nvPr>
        </p:nvSpPr>
        <p:spPr>
          <a:xfrm>
            <a:off x="477981" y="1122363"/>
            <a:ext cx="4023360" cy="3204134"/>
          </a:xfrm>
        </p:spPr>
        <p:txBody>
          <a:bodyPr anchor="b">
            <a:normAutofit/>
          </a:bodyPr>
          <a:lstStyle/>
          <a:p>
            <a:pPr algn="l"/>
            <a:r>
              <a:rPr lang="en-US" sz="4800"/>
              <a:t>Map Gen Class Library</a:t>
            </a:r>
          </a:p>
        </p:txBody>
      </p:sp>
      <p:sp>
        <p:nvSpPr>
          <p:cNvPr id="3" name="Subtitle 2">
            <a:extLst>
              <a:ext uri="{FF2B5EF4-FFF2-40B4-BE49-F238E27FC236}">
                <a16:creationId xmlns:a16="http://schemas.microsoft.com/office/drawing/2014/main" id="{2AFCE265-C742-467D-9532-ABBA6D99B72A}"/>
              </a:ext>
            </a:extLst>
          </p:cNvPr>
          <p:cNvSpPr>
            <a:spLocks noGrp="1"/>
          </p:cNvSpPr>
          <p:nvPr>
            <p:ph type="subTitle" idx="1"/>
          </p:nvPr>
        </p:nvSpPr>
        <p:spPr>
          <a:xfrm>
            <a:off x="477980" y="4872922"/>
            <a:ext cx="4023359" cy="1208141"/>
          </a:xfrm>
        </p:spPr>
        <p:txBody>
          <a:bodyPr>
            <a:normAutofit/>
          </a:bodyPr>
          <a:lstStyle/>
          <a:p>
            <a:pPr algn="l"/>
            <a:r>
              <a:rPr lang="en-US" sz="2000"/>
              <a:t>Descriptions of the “MapGen” class of functions</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63603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4F0260-2901-4D84-AE15-D0FD55317EAC}"/>
              </a:ext>
            </a:extLst>
          </p:cNvPr>
          <p:cNvSpPr>
            <a:spLocks noGrp="1"/>
          </p:cNvSpPr>
          <p:nvPr>
            <p:ph type="title"/>
          </p:nvPr>
        </p:nvSpPr>
        <p:spPr>
          <a:xfrm>
            <a:off x="841247" y="978619"/>
            <a:ext cx="3410712" cy="1106424"/>
          </a:xfrm>
        </p:spPr>
        <p:txBody>
          <a:bodyPr>
            <a:normAutofit/>
          </a:bodyPr>
          <a:lstStyle/>
          <a:p>
            <a:r>
              <a:rPr lang="en-US" sz="1800" dirty="0"/>
              <a:t>When generating polytopes, the number of results is equal to or less than (usually slightly) than the number of seed points</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898CA3F-C285-4D78-A18A-3FDF42A58C61}"/>
              </a:ext>
            </a:extLst>
          </p:cNvPr>
          <p:cNvSpPr>
            <a:spLocks noGrp="1"/>
          </p:cNvSpPr>
          <p:nvPr>
            <p:ph idx="1"/>
          </p:nvPr>
        </p:nvSpPr>
        <p:spPr>
          <a:xfrm>
            <a:off x="841248" y="2252870"/>
            <a:ext cx="3412219" cy="3560251"/>
          </a:xfrm>
        </p:spPr>
        <p:txBody>
          <a:bodyPr>
            <a:normAutofit/>
          </a:bodyPr>
          <a:lstStyle/>
          <a:p>
            <a:pPr marL="0" indent="0">
              <a:buNone/>
            </a:pPr>
            <a:r>
              <a:rPr lang="en-US" sz="1700" dirty="0"/>
              <a:t>Some polytopes along edges extend out of the region and are deleted, resulting in fewer polytopes than seeds</a:t>
            </a:r>
          </a:p>
        </p:txBody>
      </p:sp>
      <p:pic>
        <p:nvPicPr>
          <p:cNvPr id="5" name="Picture 4">
            <a:extLst>
              <a:ext uri="{FF2B5EF4-FFF2-40B4-BE49-F238E27FC236}">
                <a16:creationId xmlns:a16="http://schemas.microsoft.com/office/drawing/2014/main" id="{D0339ECB-8C43-4472-B6B9-E10E2DE42112}"/>
              </a:ext>
            </a:extLst>
          </p:cNvPr>
          <p:cNvPicPr>
            <a:picLocks noChangeAspect="1"/>
          </p:cNvPicPr>
          <p:nvPr/>
        </p:nvPicPr>
        <p:blipFill>
          <a:blip r:embed="rId2"/>
          <a:stretch>
            <a:fillRect/>
          </a:stretch>
        </p:blipFill>
        <p:spPr>
          <a:xfrm>
            <a:off x="5120640" y="882396"/>
            <a:ext cx="6656832" cy="4992624"/>
          </a:xfrm>
          <a:prstGeom prst="rect">
            <a:avLst/>
          </a:prstGeom>
        </p:spPr>
      </p:pic>
    </p:spTree>
    <p:extLst>
      <p:ext uri="{BB962C8B-B14F-4D97-AF65-F5344CB8AC3E}">
        <p14:creationId xmlns:p14="http://schemas.microsoft.com/office/powerpoint/2010/main" val="316692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lstStyle/>
          <a:p>
            <a:r>
              <a:rPr lang="en-US" dirty="0"/>
              <a:t>There are defining properties of each map with respect to obstacles</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a:xfrm>
            <a:off x="838200" y="1825625"/>
            <a:ext cx="3409950" cy="4351338"/>
          </a:xfrm>
        </p:spPr>
        <p:txBody>
          <a:bodyPr/>
          <a:lstStyle/>
          <a:p>
            <a:pPr marL="0" indent="0">
              <a:buNone/>
            </a:pPr>
            <a:r>
              <a:rPr lang="en-US" dirty="0"/>
              <a:t>The maps generated in this function are constrained by three main factors:</a:t>
            </a:r>
          </a:p>
          <a:p>
            <a:pPr marL="514350" indent="-514350">
              <a:buFont typeface="+mj-lt"/>
              <a:buAutoNum type="arabicPeriod"/>
            </a:pPr>
            <a:r>
              <a:rPr lang="en-US" dirty="0"/>
              <a:t>point density, </a:t>
            </a:r>
          </a:p>
          <a:p>
            <a:pPr marL="514350" indent="-514350">
              <a:buFont typeface="+mj-lt"/>
              <a:buAutoNum type="arabicPeriod"/>
            </a:pPr>
            <a:r>
              <a:rPr lang="en-US" dirty="0"/>
              <a:t>average obstacle radius, and </a:t>
            </a:r>
          </a:p>
          <a:p>
            <a:pPr marL="514350" indent="-514350">
              <a:buFont typeface="+mj-lt"/>
              <a:buAutoNum type="arabicPeriod"/>
            </a:pPr>
            <a:r>
              <a:rPr lang="en-US" dirty="0"/>
              <a:t>standard deviation in obstacle radius. </a:t>
            </a:r>
          </a:p>
        </p:txBody>
      </p:sp>
      <p:sp>
        <p:nvSpPr>
          <p:cNvPr id="4" name="Content Placeholder 2">
            <a:extLst>
              <a:ext uri="{FF2B5EF4-FFF2-40B4-BE49-F238E27FC236}">
                <a16:creationId xmlns:a16="http://schemas.microsoft.com/office/drawing/2014/main" id="{EB0469DA-F1B5-43E6-BC81-729DF5541C5D}"/>
              </a:ext>
            </a:extLst>
          </p:cNvPr>
          <p:cNvSpPr txBox="1">
            <a:spLocks/>
          </p:cNvSpPr>
          <p:nvPr/>
        </p:nvSpPr>
        <p:spPr>
          <a:xfrm>
            <a:off x="5515708" y="2203937"/>
            <a:ext cx="6676292" cy="2976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The image below shows three maps with variations in these three parameters</a:t>
            </a:r>
            <a:endParaRPr lang="en-US" dirty="0"/>
          </a:p>
        </p:txBody>
      </p:sp>
      <p:pic>
        <p:nvPicPr>
          <p:cNvPr id="5" name="Picture 4">
            <a:extLst>
              <a:ext uri="{FF2B5EF4-FFF2-40B4-BE49-F238E27FC236}">
                <a16:creationId xmlns:a16="http://schemas.microsoft.com/office/drawing/2014/main" id="{55AA7D4C-4722-41B6-904A-F03AB28F2EC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65988" y="3203974"/>
            <a:ext cx="6804335" cy="2193525"/>
          </a:xfrm>
          <a:prstGeom prst="rect">
            <a:avLst/>
          </a:prstGeom>
        </p:spPr>
      </p:pic>
      <p:sp>
        <p:nvSpPr>
          <p:cNvPr id="6" name="Rectangle 5">
            <a:extLst>
              <a:ext uri="{FF2B5EF4-FFF2-40B4-BE49-F238E27FC236}">
                <a16:creationId xmlns:a16="http://schemas.microsoft.com/office/drawing/2014/main" id="{BE133207-D2CB-4F57-9EB8-AFF19B171586}"/>
              </a:ext>
            </a:extLst>
          </p:cNvPr>
          <p:cNvSpPr/>
          <p:nvPr/>
        </p:nvSpPr>
        <p:spPr>
          <a:xfrm>
            <a:off x="5515708" y="5397499"/>
            <a:ext cx="6096000" cy="1015663"/>
          </a:xfrm>
          <a:prstGeom prst="rect">
            <a:avLst/>
          </a:prstGeom>
        </p:spPr>
        <p:txBody>
          <a:bodyPr>
            <a:spAutoFit/>
          </a:bodyPr>
          <a:lstStyle/>
          <a:p>
            <a:r>
              <a:rPr lang="en-US" sz="1200" dirty="0">
                <a:solidFill>
                  <a:srgbClr val="ADBAC7"/>
                </a:solidFill>
                <a:latin typeface="+mj-lt"/>
              </a:rPr>
              <a:t>Maps (a) and (b) have point densities of 75 points per square kilometer, and map (c) has a point density of 150 points per square kilometer. Maps (a) and (b) have average obstacle radii of 50 meters, and map (c) has an average obstacle radius of 30 meters. Maps (a) and (c) have standard deviations in obstacle radius of 0, and map (b) has a standard deviation in obstacle radius of 20 meters.</a:t>
            </a:r>
            <a:endParaRPr lang="en-US" sz="1200" dirty="0">
              <a:latin typeface="+mj-lt"/>
            </a:endParaRPr>
          </a:p>
        </p:txBody>
      </p:sp>
    </p:spTree>
    <p:extLst>
      <p:ext uri="{BB962C8B-B14F-4D97-AF65-F5344CB8AC3E}">
        <p14:creationId xmlns:p14="http://schemas.microsoft.com/office/powerpoint/2010/main" val="4220504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lstStyle/>
          <a:p>
            <a:r>
              <a:rPr lang="en-US" dirty="0"/>
              <a:t>The point density is defined as the number of obstacles (or points) per unit area</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r>
              <a:rPr lang="en-US" dirty="0"/>
              <a:t>This describes how close the obstacles are to one another. </a:t>
            </a:r>
          </a:p>
        </p:txBody>
      </p:sp>
    </p:spTree>
    <p:extLst>
      <p:ext uri="{BB962C8B-B14F-4D97-AF65-F5344CB8AC3E}">
        <p14:creationId xmlns:p14="http://schemas.microsoft.com/office/powerpoint/2010/main" val="316883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normAutofit fontScale="90000"/>
          </a:bodyPr>
          <a:lstStyle/>
          <a:p>
            <a:r>
              <a:rPr lang="en-US" dirty="0"/>
              <a:t>Obstacle radius is defined as the distance from an obstacle's centroid to its furthest vertex.</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r>
              <a:rPr lang="en-US" dirty="0"/>
              <a:t>The average obstacle radius is the average of all obstacles being considered. </a:t>
            </a:r>
          </a:p>
        </p:txBody>
      </p:sp>
    </p:spTree>
    <p:extLst>
      <p:ext uri="{BB962C8B-B14F-4D97-AF65-F5344CB8AC3E}">
        <p14:creationId xmlns:p14="http://schemas.microsoft.com/office/powerpoint/2010/main" val="285999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normAutofit fontScale="90000"/>
          </a:bodyPr>
          <a:lstStyle/>
          <a:p>
            <a:r>
              <a:rPr lang="en-US" dirty="0"/>
              <a:t>The standard deviation in obstacle radius is the standard deviation of those obstacle radius values.</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536397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DC98-84CB-4771-882B-988B9197E7B2}"/>
              </a:ext>
            </a:extLst>
          </p:cNvPr>
          <p:cNvSpPr>
            <a:spLocks noGrp="1"/>
          </p:cNvSpPr>
          <p:nvPr>
            <p:ph type="title"/>
          </p:nvPr>
        </p:nvSpPr>
        <p:spPr/>
        <p:txBody>
          <a:bodyPr>
            <a:normAutofit fontScale="90000"/>
          </a:bodyPr>
          <a:lstStyle/>
          <a:p>
            <a:r>
              <a:rPr lang="en-US" dirty="0"/>
              <a:t>The process of generating tiled obstacle polytopes uses 3 steps: initial tiling, trimming edges, and then shrinking the </a:t>
            </a:r>
            <a:r>
              <a:rPr lang="en-US" dirty="0" err="1"/>
              <a:t>poloytopes</a:t>
            </a:r>
            <a:r>
              <a:rPr lang="en-US" dirty="0"/>
              <a:t> down</a:t>
            </a:r>
            <a:endParaRPr lang="en-US" dirty="0">
              <a:solidFill>
                <a:srgbClr val="00B050"/>
              </a:solidFill>
            </a:endParaRPr>
          </a:p>
        </p:txBody>
      </p:sp>
      <p:sp>
        <p:nvSpPr>
          <p:cNvPr id="5" name="Rectangle 4">
            <a:extLst>
              <a:ext uri="{FF2B5EF4-FFF2-40B4-BE49-F238E27FC236}">
                <a16:creationId xmlns:a16="http://schemas.microsoft.com/office/drawing/2014/main" id="{64651144-0D16-4D91-853E-F97B55A62C7A}"/>
              </a:ext>
            </a:extLst>
          </p:cNvPr>
          <p:cNvSpPr/>
          <p:nvPr/>
        </p:nvSpPr>
        <p:spPr>
          <a:xfrm>
            <a:off x="6629400" y="1937782"/>
            <a:ext cx="5291769" cy="4555093"/>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Show how the maps can be trimmed, shrunk, </a:t>
            </a:r>
            <a:r>
              <a:rPr lang="en-US" sz="1000" dirty="0" err="1">
                <a:solidFill>
                  <a:srgbClr val="028009"/>
                </a:solidFill>
                <a:latin typeface="Courier New" panose="02070309020205020404" pitchFamily="49" charset="0"/>
              </a:rPr>
              <a:t>etc</a:t>
            </a:r>
            <a:endParaRPr lang="en-US" sz="1000" dirty="0">
              <a:solidFill>
                <a:srgbClr val="028009"/>
              </a:solidFill>
              <a:latin typeface="Courier New" panose="02070309020205020404" pitchFamily="49" charset="0"/>
            </a:endParaRPr>
          </a:p>
          <a:p>
            <a:r>
              <a:rPr lang="en-US" sz="1000" dirty="0">
                <a:solidFill>
                  <a:srgbClr val="028009"/>
                </a:solidFill>
                <a:latin typeface="Courier New" panose="02070309020205020404" pitchFamily="49" charset="0"/>
              </a:rPr>
              <a:t>% Generate a set of polytopes from the Halton set</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21;</a:t>
            </a:r>
          </a:p>
          <a:p>
            <a:r>
              <a:rPr lang="en-US" sz="1000" dirty="0" err="1">
                <a:solidFill>
                  <a:srgbClr val="000000"/>
                </a:solidFill>
                <a:latin typeface="Courier New" panose="02070309020205020404" pitchFamily="49" charset="0"/>
              </a:rPr>
              <a:t>Halton_range</a:t>
            </a:r>
            <a:r>
              <a:rPr lang="en-US" sz="1000" dirty="0">
                <a:solidFill>
                  <a:srgbClr val="000000"/>
                </a:solidFill>
                <a:latin typeface="Courier New" panose="02070309020205020404" pitchFamily="49" charset="0"/>
              </a:rPr>
              <a:t> = [1 200]; </a:t>
            </a:r>
            <a:r>
              <a:rPr lang="en-US" sz="1000" dirty="0">
                <a:solidFill>
                  <a:srgbClr val="028009"/>
                </a:solidFill>
                <a:latin typeface="Courier New" panose="02070309020205020404" pitchFamily="49" charset="0"/>
              </a:rPr>
              <a:t>% range of Halton points to use to generate the tiling</a:t>
            </a:r>
          </a:p>
          <a:p>
            <a:r>
              <a:rPr lang="en-US" sz="1000" dirty="0" err="1">
                <a:solidFill>
                  <a:srgbClr val="000000"/>
                </a:solidFill>
                <a:latin typeface="Courier New" panose="02070309020205020404" pitchFamily="49" charset="0"/>
              </a:rPr>
              <a:t>tiled_polytopes</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fcn_MapGen_haltonVoronoiTiling</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Halton_range</a:t>
            </a:r>
            <a:r>
              <a:rPr lang="en-US" sz="1000" dirty="0">
                <a:solidFill>
                  <a:srgbClr val="000000"/>
                </a:solidFill>
                <a:latin typeface="Courier New" panose="02070309020205020404" pitchFamily="49" charset="0"/>
              </a:rPr>
              <a:t>,[1 1],</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Plot the polytopes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22;</a:t>
            </a:r>
          </a:p>
          <a:p>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a:t>
            </a:r>
          </a:p>
          <a:p>
            <a:r>
              <a:rPr lang="fr-FR" sz="1000" dirty="0" err="1">
                <a:solidFill>
                  <a:srgbClr val="000000"/>
                </a:solidFill>
                <a:latin typeface="Courier New" panose="02070309020205020404" pitchFamily="49" charset="0"/>
              </a:rPr>
              <a:t>axis_limits</a:t>
            </a:r>
            <a:r>
              <a:rPr lang="fr-FR" sz="1000" dirty="0">
                <a:solidFill>
                  <a:srgbClr val="000000"/>
                </a:solidFill>
                <a:latin typeface="Courier New" panose="02070309020205020404" pitchFamily="49" charset="0"/>
              </a:rPr>
              <a:t> = [0 1 0 1];</a:t>
            </a:r>
          </a:p>
          <a:p>
            <a:r>
              <a:rPr lang="en-US" sz="1000" dirty="0" err="1">
                <a:solidFill>
                  <a:srgbClr val="000000"/>
                </a:solidFill>
                <a:latin typeface="Courier New" panose="02070309020205020404" pitchFamily="49" charset="0"/>
              </a:rPr>
              <a:t>fcn_MapGen_plotPolytopes</a:t>
            </a:r>
            <a:r>
              <a:rPr lang="en-US" sz="1000" dirty="0">
                <a:solidFill>
                  <a:srgbClr val="000000"/>
                </a:solidFill>
                <a:latin typeface="Courier New" panose="02070309020205020404" pitchFamily="49" charset="0"/>
              </a:rPr>
              <a:t>(tiled_polytopes,fig_num,</a:t>
            </a:r>
            <a:r>
              <a:rPr lang="en-US" sz="1000" dirty="0">
                <a:solidFill>
                  <a:srgbClr val="AA04F9"/>
                </a:solidFill>
                <a:latin typeface="Courier New" panose="02070309020205020404" pitchFamily="49" charset="0"/>
              </a:rPr>
              <a:t>'r'</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line_width,axis_limits</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remove the edge polytopes that extend past the high and low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23;</a:t>
            </a:r>
          </a:p>
          <a:p>
            <a:r>
              <a:rPr lang="en-US" sz="1000" dirty="0" err="1">
                <a:solidFill>
                  <a:srgbClr val="000000"/>
                </a:solidFill>
                <a:latin typeface="Courier New" panose="02070309020205020404" pitchFamily="49" charset="0"/>
              </a:rPr>
              <a:t>xlow</a:t>
            </a:r>
            <a:r>
              <a:rPr lang="en-US" sz="1000" dirty="0">
                <a:solidFill>
                  <a:srgbClr val="000000"/>
                </a:solidFill>
                <a:latin typeface="Courier New" panose="02070309020205020404" pitchFamily="49" charset="0"/>
              </a:rPr>
              <a:t> = 0; </a:t>
            </a:r>
            <a:r>
              <a:rPr lang="en-US" sz="1000" dirty="0" err="1">
                <a:solidFill>
                  <a:srgbClr val="000000"/>
                </a:solidFill>
                <a:latin typeface="Courier New" panose="02070309020205020404" pitchFamily="49" charset="0"/>
              </a:rPr>
              <a:t>xhigh</a:t>
            </a:r>
            <a:r>
              <a:rPr lang="en-US" sz="1000" dirty="0">
                <a:solidFill>
                  <a:srgbClr val="000000"/>
                </a:solidFill>
                <a:latin typeface="Courier New" panose="02070309020205020404" pitchFamily="49" charset="0"/>
              </a:rPr>
              <a:t> = 1; </a:t>
            </a:r>
            <a:r>
              <a:rPr lang="en-US" sz="1000" dirty="0" err="1">
                <a:solidFill>
                  <a:srgbClr val="000000"/>
                </a:solidFill>
                <a:latin typeface="Courier New" panose="02070309020205020404" pitchFamily="49" charset="0"/>
              </a:rPr>
              <a:t>ylow</a:t>
            </a:r>
            <a:r>
              <a:rPr lang="en-US" sz="1000" dirty="0">
                <a:solidFill>
                  <a:srgbClr val="000000"/>
                </a:solidFill>
                <a:latin typeface="Courier New" panose="02070309020205020404" pitchFamily="49" charset="0"/>
              </a:rPr>
              <a:t> = 0; </a:t>
            </a:r>
            <a:r>
              <a:rPr lang="en-US" sz="1000" dirty="0" err="1">
                <a:solidFill>
                  <a:srgbClr val="000000"/>
                </a:solidFill>
                <a:latin typeface="Courier New" panose="02070309020205020404" pitchFamily="49" charset="0"/>
              </a:rPr>
              <a:t>yhigh</a:t>
            </a:r>
            <a:r>
              <a:rPr lang="en-US" sz="1000" dirty="0">
                <a:solidFill>
                  <a:srgbClr val="000000"/>
                </a:solidFill>
                <a:latin typeface="Courier New" panose="02070309020205020404" pitchFamily="49" charset="0"/>
              </a:rPr>
              <a:t> = 1;</a:t>
            </a:r>
          </a:p>
          <a:p>
            <a:r>
              <a:rPr lang="en-US" sz="1000" dirty="0" err="1">
                <a:solidFill>
                  <a:srgbClr val="000000"/>
                </a:solidFill>
                <a:latin typeface="Courier New" panose="02070309020205020404" pitchFamily="49" charset="0"/>
              </a:rPr>
              <a:t>bounding_box</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xlow</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ylow</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xhigh</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yhigh</a:t>
            </a:r>
            <a:r>
              <a:rPr lang="en-US" sz="1000" dirty="0">
                <a:solidFill>
                  <a:srgbClr val="000000"/>
                </a:solidFill>
                <a:latin typeface="Courier New" panose="02070309020205020404" pitchFamily="49" charset="0"/>
              </a:rPr>
              <a:t>];</a:t>
            </a:r>
          </a:p>
          <a:p>
            <a:r>
              <a:rPr lang="en-US" sz="1000" dirty="0" err="1">
                <a:solidFill>
                  <a:srgbClr val="000000"/>
                </a:solidFill>
                <a:latin typeface="Courier New" panose="02070309020205020404" pitchFamily="49" charset="0"/>
              </a:rPr>
              <a:t>trimmed_polytopes</a:t>
            </a:r>
            <a:r>
              <a:rPr lang="en-US" sz="1000" dirty="0">
                <a:solidFill>
                  <a:srgbClr val="000000"/>
                </a:solidFill>
                <a:latin typeface="Courier New" panose="02070309020205020404" pitchFamily="49" charset="0"/>
              </a:rPr>
              <a:t> = </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fcn_MapGen_polytopeCropEdges</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tiled_polytopes,bounding_box,fig_num</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Shrink to radius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24;</a:t>
            </a:r>
          </a:p>
          <a:p>
            <a:r>
              <a:rPr lang="sv-SE" sz="1000" dirty="0">
                <a:solidFill>
                  <a:srgbClr val="000000"/>
                </a:solidFill>
                <a:latin typeface="Courier New" panose="02070309020205020404" pitchFamily="49" charset="0"/>
              </a:rPr>
              <a:t>des_rad = 0.03; sigma_radius = 0; min_rad = 0.001;</a:t>
            </a:r>
          </a:p>
          <a:p>
            <a:r>
              <a:rPr lang="en-US" sz="1000" dirty="0">
                <a:solidFill>
                  <a:srgbClr val="000000"/>
                </a:solidFill>
                <a:latin typeface="Courier New" panose="02070309020205020404" pitchFamily="49" charset="0"/>
              </a:rPr>
              <a:t>shrunk_polytopes2=</a:t>
            </a:r>
            <a:r>
              <a:rPr lang="en-US" sz="1000" dirty="0" err="1">
                <a:solidFill>
                  <a:srgbClr val="000000"/>
                </a:solidFill>
                <a:latin typeface="Courier New" panose="02070309020205020404" pitchFamily="49" charset="0"/>
              </a:rPr>
              <a:t>fcn_MapGen_polytopesShrinkToRadius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sv-SE" sz="1000" dirty="0">
                <a:solidFill>
                  <a:srgbClr val="000000"/>
                </a:solidFill>
                <a:latin typeface="Courier New" panose="02070309020205020404" pitchFamily="49" charset="0"/>
              </a:rPr>
              <a:t>    trimmed_polytopes,des_rad,sigma_radius,min_rad,fig_num);</a:t>
            </a:r>
          </a:p>
        </p:txBody>
      </p:sp>
      <p:sp>
        <p:nvSpPr>
          <p:cNvPr id="6" name="Rectangle 5"/>
          <p:cNvSpPr/>
          <p:nvPr/>
        </p:nvSpPr>
        <p:spPr>
          <a:xfrm>
            <a:off x="270831" y="6215876"/>
            <a:ext cx="6096000" cy="276999"/>
          </a:xfrm>
          <a:prstGeom prst="rect">
            <a:avLst/>
          </a:prstGeom>
        </p:spPr>
        <p:txBody>
          <a:bodyPr>
            <a:spAutoFit/>
          </a:bodyPr>
          <a:lstStyle/>
          <a:p>
            <a:r>
              <a:rPr lang="en-US" sz="1200" dirty="0">
                <a:solidFill>
                  <a:srgbClr val="228B22"/>
                </a:solidFill>
                <a:latin typeface="Courier New" panose="02070309020205020404" pitchFamily="49" charset="0"/>
              </a:rPr>
              <a:t>See </a:t>
            </a:r>
            <a:r>
              <a:rPr lang="en-US" sz="1200" dirty="0" err="1">
                <a:solidFill>
                  <a:srgbClr val="228B22"/>
                </a:solidFill>
                <a:latin typeface="Courier New" panose="02070309020205020404" pitchFamily="49" charset="0"/>
              </a:rPr>
              <a:t>script_demo_MapGenLibrary.m</a:t>
            </a:r>
            <a:endParaRPr lang="en-US" sz="1200" dirty="0">
              <a:solidFill>
                <a:srgbClr val="228B22"/>
              </a:solidFill>
              <a:latin typeface="Courier New" panose="02070309020205020404" pitchFamily="49" charset="0"/>
            </a:endParaRPr>
          </a:p>
        </p:txBody>
      </p:sp>
      <p:pic>
        <p:nvPicPr>
          <p:cNvPr id="9" name="Picture 8">
            <a:extLst>
              <a:ext uri="{FF2B5EF4-FFF2-40B4-BE49-F238E27FC236}">
                <a16:creationId xmlns:a16="http://schemas.microsoft.com/office/drawing/2014/main" id="{71282423-E8BF-4582-AF81-A68B23814AC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692" y="1937782"/>
            <a:ext cx="2433768" cy="1825326"/>
          </a:xfrm>
          <a:prstGeom prst="rect">
            <a:avLst/>
          </a:prstGeom>
        </p:spPr>
      </p:pic>
      <p:pic>
        <p:nvPicPr>
          <p:cNvPr id="10" name="Picture 9">
            <a:extLst>
              <a:ext uri="{FF2B5EF4-FFF2-40B4-BE49-F238E27FC236}">
                <a16:creationId xmlns:a16="http://schemas.microsoft.com/office/drawing/2014/main" id="{30C9746D-E262-4C3A-B9BE-A13E8775BB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2576" y="2762983"/>
            <a:ext cx="2667000" cy="2000250"/>
          </a:xfrm>
          <a:prstGeom prst="rect">
            <a:avLst/>
          </a:prstGeom>
        </p:spPr>
      </p:pic>
      <p:pic>
        <p:nvPicPr>
          <p:cNvPr id="11" name="Picture 10">
            <a:extLst>
              <a:ext uri="{FF2B5EF4-FFF2-40B4-BE49-F238E27FC236}">
                <a16:creationId xmlns:a16="http://schemas.microsoft.com/office/drawing/2014/main" id="{0BAFFBE6-FFE9-4401-A88F-C66A801D482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815738" y="2739469"/>
            <a:ext cx="4022083" cy="3016562"/>
          </a:xfrm>
          <a:prstGeom prst="rect">
            <a:avLst/>
          </a:prstGeom>
        </p:spPr>
      </p:pic>
    </p:spTree>
    <p:extLst>
      <p:ext uri="{BB962C8B-B14F-4D97-AF65-F5344CB8AC3E}">
        <p14:creationId xmlns:p14="http://schemas.microsoft.com/office/powerpoint/2010/main" val="389266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DC98-84CB-4771-882B-988B9197E7B2}"/>
              </a:ext>
            </a:extLst>
          </p:cNvPr>
          <p:cNvSpPr>
            <a:spLocks noGrp="1"/>
          </p:cNvSpPr>
          <p:nvPr>
            <p:ph type="title"/>
          </p:nvPr>
        </p:nvSpPr>
        <p:spPr/>
        <p:txBody>
          <a:bodyPr>
            <a:noAutofit/>
          </a:bodyPr>
          <a:lstStyle/>
          <a:p>
            <a:r>
              <a:rPr lang="en-US" sz="3600" dirty="0"/>
              <a:t>The shrinking process allows introduction of random choice in which polytopes are shrunk, which allows user to set desired mean and standard deviations</a:t>
            </a:r>
            <a:endParaRPr lang="en-US" sz="3600" dirty="0">
              <a:solidFill>
                <a:srgbClr val="00B050"/>
              </a:solidFill>
            </a:endParaRPr>
          </a:p>
        </p:txBody>
      </p:sp>
      <p:sp>
        <p:nvSpPr>
          <p:cNvPr id="6" name="Rectangle 5"/>
          <p:cNvSpPr/>
          <p:nvPr/>
        </p:nvSpPr>
        <p:spPr>
          <a:xfrm>
            <a:off x="270831" y="6215876"/>
            <a:ext cx="6096000" cy="276999"/>
          </a:xfrm>
          <a:prstGeom prst="rect">
            <a:avLst/>
          </a:prstGeom>
        </p:spPr>
        <p:txBody>
          <a:bodyPr>
            <a:spAutoFit/>
          </a:bodyPr>
          <a:lstStyle/>
          <a:p>
            <a:r>
              <a:rPr lang="en-US" sz="1200" dirty="0">
                <a:solidFill>
                  <a:srgbClr val="228B22"/>
                </a:solidFill>
                <a:latin typeface="Courier New" panose="02070309020205020404" pitchFamily="49" charset="0"/>
              </a:rPr>
              <a:t>See </a:t>
            </a:r>
            <a:r>
              <a:rPr lang="en-US" sz="1200" dirty="0" err="1">
                <a:solidFill>
                  <a:srgbClr val="228B22"/>
                </a:solidFill>
                <a:latin typeface="Courier New" panose="02070309020205020404" pitchFamily="49" charset="0"/>
              </a:rPr>
              <a:t>script_demo_MapGenLibrary.m</a:t>
            </a:r>
            <a:endParaRPr lang="en-US" sz="1200" dirty="0">
              <a:solidFill>
                <a:srgbClr val="228B22"/>
              </a:solidFill>
              <a:latin typeface="Courier New" panose="02070309020205020404" pitchFamily="49" charset="0"/>
            </a:endParaRPr>
          </a:p>
        </p:txBody>
      </p:sp>
      <p:pic>
        <p:nvPicPr>
          <p:cNvPr id="3" name="Picture 2">
            <a:extLst>
              <a:ext uri="{FF2B5EF4-FFF2-40B4-BE49-F238E27FC236}">
                <a16:creationId xmlns:a16="http://schemas.microsoft.com/office/drawing/2014/main" id="{D47761A1-93B3-4E8E-B2DF-6D79CA3112A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0831" y="2091950"/>
            <a:ext cx="11707690" cy="3721864"/>
          </a:xfrm>
          <a:prstGeom prst="rect">
            <a:avLst/>
          </a:prstGeom>
        </p:spPr>
      </p:pic>
    </p:spTree>
    <p:extLst>
      <p:ext uri="{BB962C8B-B14F-4D97-AF65-F5344CB8AC3E}">
        <p14:creationId xmlns:p14="http://schemas.microsoft.com/office/powerpoint/2010/main" val="2342926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4892-2C88-4F91-9AF5-0494FCAB9BB1}"/>
              </a:ext>
            </a:extLst>
          </p:cNvPr>
          <p:cNvSpPr>
            <a:spLocks noGrp="1"/>
          </p:cNvSpPr>
          <p:nvPr>
            <p:ph type="title"/>
          </p:nvPr>
        </p:nvSpPr>
        <p:spPr/>
        <p:txBody>
          <a:bodyPr>
            <a:normAutofit fontScale="90000"/>
          </a:bodyPr>
          <a:lstStyle/>
          <a:p>
            <a:r>
              <a:rPr lang="en-US" dirty="0"/>
              <a:t>Several functions exist to plot maps. The one for polytopes is:</a:t>
            </a:r>
            <a:br>
              <a:rPr lang="en-US" dirty="0"/>
            </a:br>
            <a:r>
              <a:rPr lang="en-US" sz="3100" dirty="0" err="1">
                <a:solidFill>
                  <a:srgbClr val="00B050"/>
                </a:solidFill>
                <a:latin typeface="Courier New" panose="02070309020205020404" pitchFamily="49" charset="0"/>
                <a:ea typeface="+mn-ea"/>
                <a:cs typeface="+mn-cs"/>
              </a:rPr>
              <a:t>fcn_MapGen_plotPolytopes</a:t>
            </a:r>
            <a:endParaRPr lang="en-US" dirty="0">
              <a:solidFill>
                <a:srgbClr val="00B050"/>
              </a:solidFill>
            </a:endParaRPr>
          </a:p>
        </p:txBody>
      </p:sp>
      <p:sp>
        <p:nvSpPr>
          <p:cNvPr id="4" name="Rectangle 3">
            <a:extLst>
              <a:ext uri="{FF2B5EF4-FFF2-40B4-BE49-F238E27FC236}">
                <a16:creationId xmlns:a16="http://schemas.microsoft.com/office/drawing/2014/main" id="{8E671B44-5659-44E7-8EA0-046138B01C1F}"/>
              </a:ext>
            </a:extLst>
          </p:cNvPr>
          <p:cNvSpPr/>
          <p:nvPr/>
        </p:nvSpPr>
        <p:spPr>
          <a:xfrm>
            <a:off x="5591176" y="1937782"/>
            <a:ext cx="6329994" cy="861774"/>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Plot the polytopes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22;</a:t>
            </a:r>
          </a:p>
          <a:p>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a:t>
            </a:r>
          </a:p>
          <a:p>
            <a:r>
              <a:rPr lang="fr-FR" sz="1000" dirty="0" err="1">
                <a:solidFill>
                  <a:srgbClr val="000000"/>
                </a:solidFill>
                <a:latin typeface="Courier New" panose="02070309020205020404" pitchFamily="49" charset="0"/>
              </a:rPr>
              <a:t>axis_limits</a:t>
            </a:r>
            <a:r>
              <a:rPr lang="fr-FR" sz="1000" dirty="0">
                <a:solidFill>
                  <a:srgbClr val="000000"/>
                </a:solidFill>
                <a:latin typeface="Courier New" panose="02070309020205020404" pitchFamily="49" charset="0"/>
              </a:rPr>
              <a:t> = [0 1 0 1];</a:t>
            </a:r>
          </a:p>
          <a:p>
            <a:r>
              <a:rPr lang="en-US" sz="1000" dirty="0" err="1">
                <a:solidFill>
                  <a:srgbClr val="000000"/>
                </a:solidFill>
                <a:latin typeface="Courier New" panose="02070309020205020404" pitchFamily="49" charset="0"/>
              </a:rPr>
              <a:t>fcn_MapGen_plotPolytopes</a:t>
            </a:r>
            <a:r>
              <a:rPr lang="en-US" sz="1000" dirty="0">
                <a:solidFill>
                  <a:srgbClr val="000000"/>
                </a:solidFill>
                <a:latin typeface="Courier New" panose="02070309020205020404" pitchFamily="49" charset="0"/>
              </a:rPr>
              <a:t>(tiled_polytopes,fig_num,</a:t>
            </a:r>
            <a:r>
              <a:rPr lang="en-US" sz="1000" dirty="0">
                <a:solidFill>
                  <a:srgbClr val="AA04F9"/>
                </a:solidFill>
                <a:latin typeface="Courier New" panose="02070309020205020404" pitchFamily="49" charset="0"/>
              </a:rPr>
              <a:t>'r'</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line_width,axis_limits</a:t>
            </a:r>
            <a:r>
              <a:rPr lang="en-US" sz="1000" dirty="0">
                <a:solidFill>
                  <a:srgbClr val="000000"/>
                </a:solidFill>
                <a:latin typeface="Courier New" panose="02070309020205020404" pitchFamily="49" charset="0"/>
              </a:rPr>
              <a:t>);</a:t>
            </a:r>
          </a:p>
        </p:txBody>
      </p:sp>
      <p:pic>
        <p:nvPicPr>
          <p:cNvPr id="6" name="Picture 5">
            <a:extLst>
              <a:ext uri="{FF2B5EF4-FFF2-40B4-BE49-F238E27FC236}">
                <a16:creationId xmlns:a16="http://schemas.microsoft.com/office/drawing/2014/main" id="{36E73901-6B92-4656-8909-22B8892A4DC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73399" y="3045245"/>
            <a:ext cx="5011852" cy="3758889"/>
          </a:xfrm>
          <a:prstGeom prst="rect">
            <a:avLst/>
          </a:prstGeom>
        </p:spPr>
      </p:pic>
    </p:spTree>
    <p:extLst>
      <p:ext uri="{BB962C8B-B14F-4D97-AF65-F5344CB8AC3E}">
        <p14:creationId xmlns:p14="http://schemas.microsoft.com/office/powerpoint/2010/main" val="2174497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491983-D7B6-44DA-AF6D-A1A28B7DF7E9}"/>
              </a:ext>
            </a:extLst>
          </p:cNvPr>
          <p:cNvSpPr/>
          <p:nvPr/>
        </p:nvSpPr>
        <p:spPr>
          <a:xfrm>
            <a:off x="5591176" y="1937782"/>
            <a:ext cx="6329994" cy="3170099"/>
          </a:xfrm>
          <a:prstGeom prst="rect">
            <a:avLst/>
          </a:prstGeom>
          <a:solidFill>
            <a:schemeClr val="accent4">
              <a:lumMod val="20000"/>
              <a:lumOff val="80000"/>
            </a:schemeClr>
          </a:solidFill>
        </p:spPr>
        <p:txBody>
          <a:bodyPr wrap="square">
            <a:spAutoFit/>
          </a:bodyPr>
          <a:lstStyle/>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Generate a map from a name</a:t>
            </a:r>
          </a:p>
          <a:p>
            <a:r>
              <a:rPr lang="en-US" sz="1000" dirty="0" err="1">
                <a:solidFill>
                  <a:srgbClr val="000000"/>
                </a:solidFill>
                <a:latin typeface="Courier New" panose="02070309020205020404" pitchFamily="49" charset="0"/>
              </a:rPr>
              <a:t>map_name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"HST 30 450 SQT 0 1 0 1 SMV 0.02 0.005 1e-6 1234"</a:t>
            </a:r>
            <a:r>
              <a:rPr lang="en-US" sz="1000" dirty="0">
                <a:solidFill>
                  <a:srgbClr val="000000"/>
                </a:solidFill>
                <a:latin typeface="Courier New" panose="02070309020205020404" pitchFamily="49" charset="0"/>
              </a:rPr>
              <a:t>;</a:t>
            </a:r>
          </a:p>
          <a:p>
            <a:r>
              <a:rPr lang="nl-NL" sz="1000" dirty="0">
                <a:solidFill>
                  <a:srgbClr val="000000"/>
                </a:solidFill>
                <a:latin typeface="Courier New" panose="02070309020205020404" pitchFamily="49" charset="0"/>
              </a:rPr>
              <a:t>plot_flag = 1; disp_name = [1, 0.05 -0.05, 0.5 0.5 0.5, 10];</a:t>
            </a:r>
          </a:p>
          <a:p>
            <a:r>
              <a:rPr lang="en-US" sz="1000" dirty="0" err="1">
                <a:solidFill>
                  <a:srgbClr val="000000"/>
                </a:solidFill>
                <a:latin typeface="Courier New" panose="02070309020205020404" pitchFamily="49" charset="0"/>
              </a:rPr>
              <a:t>line_style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 color = [0 0 1];</a:t>
            </a:r>
          </a:p>
          <a:p>
            <a:r>
              <a:rPr lang="en-US" sz="1000" dirty="0" err="1">
                <a:solidFill>
                  <a:srgbClr val="000000"/>
                </a:solidFill>
                <a:latin typeface="Courier New" panose="02070309020205020404" pitchFamily="49" charset="0"/>
              </a:rPr>
              <a:t>axis_limits</a:t>
            </a:r>
            <a:r>
              <a:rPr lang="en-US" sz="1000" dirty="0">
                <a:solidFill>
                  <a:srgbClr val="000000"/>
                </a:solidFill>
                <a:latin typeface="Courier New" panose="02070309020205020404" pitchFamily="49" charset="0"/>
              </a:rPr>
              <a:t> = [0 1 -0.1 1]; </a:t>
            </a:r>
            <a:r>
              <a:rPr lang="en-US" sz="1000" dirty="0" err="1">
                <a:solidFill>
                  <a:srgbClr val="000000"/>
                </a:solidFill>
                <a:latin typeface="Courier New" panose="02070309020205020404" pitchFamily="49" charset="0"/>
              </a:rPr>
              <a:t>axis_style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'square'</a:t>
            </a:r>
            <a:r>
              <a:rPr lang="en-US" sz="1000" dirty="0">
                <a:solidFill>
                  <a:srgbClr val="000000"/>
                </a:solidFill>
                <a:latin typeface="Courier New" panose="02070309020205020404" pitchFamily="49" charset="0"/>
              </a:rPr>
              <a:t>;</a:t>
            </a:r>
          </a:p>
          <a:p>
            <a:r>
              <a:rPr lang="en-US" sz="1000" dirty="0" err="1">
                <a:solidFill>
                  <a:srgbClr val="000000"/>
                </a:solidFill>
                <a:latin typeface="Courier New" panose="02070309020205020404" pitchFamily="49" charset="0"/>
              </a:rPr>
              <a:t>fill_info</a:t>
            </a:r>
            <a:r>
              <a:rPr lang="en-US" sz="1000" dirty="0">
                <a:solidFill>
                  <a:srgbClr val="000000"/>
                </a:solidFill>
                <a:latin typeface="Courier New" panose="02070309020205020404" pitchFamily="49" charset="0"/>
              </a:rPr>
              <a:t> = [1 1 0 1 0.5];</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7; </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polytopes,fig</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fcn_MapGen_nameToMap</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map_name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plot_flag</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disp_name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line_style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r>
              <a:rPr lang="en-US" sz="1000" dirty="0">
                <a:solidFill>
                  <a:srgbClr val="028009"/>
                </a:solidFill>
                <a:latin typeface="Courier New" panose="02070309020205020404" pitchFamily="49" charset="0"/>
              </a:rPr>
              <a:t>.</a:t>
            </a:r>
          </a:p>
          <a:p>
            <a:r>
              <a:rPr lang="en-US" sz="1000" dirty="0">
                <a:solidFill>
                  <a:srgbClr val="000000"/>
                </a:solidFill>
                <a:latin typeface="Courier New" panose="02070309020205020404" pitchFamily="49" charset="0"/>
              </a:rPr>
              <a:t>    color,</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axis_limits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axis_style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fill_info</a:t>
            </a:r>
            <a:r>
              <a:rPr lang="en-US" sz="1000" dirty="0">
                <a:solidFill>
                  <a:srgbClr val="000000"/>
                </a:solidFill>
                <a:latin typeface="Courier New" panose="02070309020205020404" pitchFamily="49" charset="0"/>
              </a:rPr>
              <a:t>);</a:t>
            </a:r>
          </a:p>
        </p:txBody>
      </p:sp>
      <p:sp>
        <p:nvSpPr>
          <p:cNvPr id="2" name="Title 1">
            <a:extLst>
              <a:ext uri="{FF2B5EF4-FFF2-40B4-BE49-F238E27FC236}">
                <a16:creationId xmlns:a16="http://schemas.microsoft.com/office/drawing/2014/main" id="{CB9D1811-416D-4FBE-AD09-F0B782B4DE5B}"/>
              </a:ext>
            </a:extLst>
          </p:cNvPr>
          <p:cNvSpPr>
            <a:spLocks noGrp="1"/>
          </p:cNvSpPr>
          <p:nvPr>
            <p:ph type="title"/>
          </p:nvPr>
        </p:nvSpPr>
        <p:spPr/>
        <p:txBody>
          <a:bodyPr/>
          <a:lstStyle/>
          <a:p>
            <a:r>
              <a:rPr lang="en-US" dirty="0"/>
              <a:t>We often want to generate maps by a </a:t>
            </a:r>
            <a:r>
              <a:rPr lang="en-US"/>
              <a:t>fully repeatable </a:t>
            </a:r>
            <a:r>
              <a:rPr lang="en-US" dirty="0"/>
              <a:t>“name”</a:t>
            </a:r>
          </a:p>
        </p:txBody>
      </p:sp>
      <p:sp>
        <p:nvSpPr>
          <p:cNvPr id="3" name="Content Placeholder 2">
            <a:extLst>
              <a:ext uri="{FF2B5EF4-FFF2-40B4-BE49-F238E27FC236}">
                <a16:creationId xmlns:a16="http://schemas.microsoft.com/office/drawing/2014/main" id="{540D61C0-4982-4725-B9AE-53A732B860F6}"/>
              </a:ext>
            </a:extLst>
          </p:cNvPr>
          <p:cNvSpPr>
            <a:spLocks noGrp="1"/>
          </p:cNvSpPr>
          <p:nvPr>
            <p:ph idx="1"/>
          </p:nvPr>
        </p:nvSpPr>
        <p:spPr>
          <a:xfrm>
            <a:off x="838200" y="1825625"/>
            <a:ext cx="3581400" cy="4351338"/>
          </a:xfrm>
        </p:spPr>
        <p:txBody>
          <a:bodyPr/>
          <a:lstStyle/>
          <a:p>
            <a:pPr marL="0" indent="0">
              <a:buNone/>
            </a:pPr>
            <a:r>
              <a:rPr lang="en-US" dirty="0"/>
              <a:t>The idea is that a string can be produced, and even plotted on the figure, that when entered into the function generates EXACTLY the same map again. This is exceptionally useful for debugging.</a:t>
            </a:r>
          </a:p>
        </p:txBody>
      </p:sp>
      <p:pic>
        <p:nvPicPr>
          <p:cNvPr id="4" name="Picture 3">
            <a:extLst>
              <a:ext uri="{FF2B5EF4-FFF2-40B4-BE49-F238E27FC236}">
                <a16:creationId xmlns:a16="http://schemas.microsoft.com/office/drawing/2014/main" id="{B8610C74-28C4-4F79-B121-1AE2F918D8F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90446" y="3683001"/>
            <a:ext cx="3566583" cy="2674937"/>
          </a:xfrm>
          <a:prstGeom prst="rect">
            <a:avLst/>
          </a:prstGeom>
        </p:spPr>
      </p:pic>
      <p:sp>
        <p:nvSpPr>
          <p:cNvPr id="5" name="Arrow: Right 4">
            <a:extLst>
              <a:ext uri="{FF2B5EF4-FFF2-40B4-BE49-F238E27FC236}">
                <a16:creationId xmlns:a16="http://schemas.microsoft.com/office/drawing/2014/main" id="{67AE3D90-66CF-4A04-88C2-3257B52A73FA}"/>
              </a:ext>
            </a:extLst>
          </p:cNvPr>
          <p:cNvSpPr/>
          <p:nvPr/>
        </p:nvSpPr>
        <p:spPr>
          <a:xfrm>
            <a:off x="7619267" y="5842855"/>
            <a:ext cx="1067533" cy="334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7833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66BB-A5E7-49FD-AD30-EFCD9902B17B}"/>
              </a:ext>
            </a:extLst>
          </p:cNvPr>
          <p:cNvSpPr>
            <a:spLocks noGrp="1"/>
          </p:cNvSpPr>
          <p:nvPr>
            <p:ph type="title"/>
          </p:nvPr>
        </p:nvSpPr>
        <p:spPr>
          <a:xfrm>
            <a:off x="838200" y="365125"/>
            <a:ext cx="5430461" cy="2837918"/>
          </a:xfrm>
        </p:spPr>
        <p:txBody>
          <a:bodyPr>
            <a:normAutofit fontScale="90000"/>
          </a:bodyPr>
          <a:lstStyle/>
          <a:p>
            <a:r>
              <a:rPr lang="en-US" dirty="0"/>
              <a:t>The </a:t>
            </a:r>
            <a:r>
              <a:rPr lang="en-US" dirty="0" err="1"/>
              <a:t>MapGen</a:t>
            </a:r>
            <a:r>
              <a:rPr lang="en-US" dirty="0"/>
              <a:t> class library hosts tools to build maps useful for studying path planning, autonomy, etc.</a:t>
            </a:r>
          </a:p>
        </p:txBody>
      </p:sp>
      <p:sp>
        <p:nvSpPr>
          <p:cNvPr id="3" name="Content Placeholder 2">
            <a:extLst>
              <a:ext uri="{FF2B5EF4-FFF2-40B4-BE49-F238E27FC236}">
                <a16:creationId xmlns:a16="http://schemas.microsoft.com/office/drawing/2014/main" id="{F075E6A4-EFA3-4C8C-AF03-54592386ADF5}"/>
              </a:ext>
            </a:extLst>
          </p:cNvPr>
          <p:cNvSpPr>
            <a:spLocks noGrp="1"/>
          </p:cNvSpPr>
          <p:nvPr>
            <p:ph idx="1"/>
          </p:nvPr>
        </p:nvSpPr>
        <p:spPr>
          <a:xfrm>
            <a:off x="838200" y="3932449"/>
            <a:ext cx="5700024" cy="2244514"/>
          </a:xfrm>
        </p:spPr>
        <p:txBody>
          <a:bodyPr/>
          <a:lstStyle/>
          <a:p>
            <a:pPr marL="0" indent="0">
              <a:buNone/>
            </a:pPr>
            <a:r>
              <a:rPr lang="en-US" dirty="0"/>
              <a:t>The result of these operations is some data representation of the expected environment.</a:t>
            </a:r>
          </a:p>
        </p:txBody>
      </p:sp>
      <p:pic>
        <p:nvPicPr>
          <p:cNvPr id="5" name="Picture 4">
            <a:extLst>
              <a:ext uri="{FF2B5EF4-FFF2-40B4-BE49-F238E27FC236}">
                <a16:creationId xmlns:a16="http://schemas.microsoft.com/office/drawing/2014/main" id="{4DDB510F-C9EA-427E-9563-95FC880A5598}"/>
              </a:ext>
            </a:extLst>
          </p:cNvPr>
          <p:cNvPicPr>
            <a:picLocks noChangeAspect="1"/>
          </p:cNvPicPr>
          <p:nvPr/>
        </p:nvPicPr>
        <p:blipFill>
          <a:blip r:embed="rId2"/>
          <a:stretch>
            <a:fillRect/>
          </a:stretch>
        </p:blipFill>
        <p:spPr>
          <a:xfrm>
            <a:off x="6538224" y="762000"/>
            <a:ext cx="5334000" cy="4000500"/>
          </a:xfrm>
          <a:prstGeom prst="rect">
            <a:avLst/>
          </a:prstGeom>
        </p:spPr>
      </p:pic>
    </p:spTree>
    <p:extLst>
      <p:ext uri="{BB962C8B-B14F-4D97-AF65-F5344CB8AC3E}">
        <p14:creationId xmlns:p14="http://schemas.microsoft.com/office/powerpoint/2010/main" val="214886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terms are important so that we don’t get confused later</a:t>
            </a:r>
          </a:p>
        </p:txBody>
      </p:sp>
      <p:sp>
        <p:nvSpPr>
          <p:cNvPr id="3" name="Content Placeholder 2"/>
          <p:cNvSpPr>
            <a:spLocks noGrp="1"/>
          </p:cNvSpPr>
          <p:nvPr>
            <p:ph idx="1"/>
          </p:nvPr>
        </p:nvSpPr>
        <p:spPr/>
        <p:txBody>
          <a:bodyPr/>
          <a:lstStyle/>
          <a:p>
            <a:r>
              <a:rPr lang="en-US" dirty="0"/>
              <a:t>Polytope</a:t>
            </a:r>
          </a:p>
          <a:p>
            <a:r>
              <a:rPr lang="en-US" dirty="0"/>
              <a:t>Polytopes</a:t>
            </a:r>
          </a:p>
        </p:txBody>
      </p:sp>
    </p:spTree>
    <p:extLst>
      <p:ext uri="{BB962C8B-B14F-4D97-AF65-F5344CB8AC3E}">
        <p14:creationId xmlns:p14="http://schemas.microsoft.com/office/powerpoint/2010/main" val="2365788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fontScale="90000"/>
          </a:bodyPr>
          <a:lstStyle/>
          <a:p>
            <a:r>
              <a:rPr lang="en-US" dirty="0"/>
              <a:t>For many examples below, MATLAB code will be given. It is usually highlighted as shown here: yellow for scripts, grey for console outputs.</a:t>
            </a:r>
          </a:p>
        </p:txBody>
      </p:sp>
      <p:sp>
        <p:nvSpPr>
          <p:cNvPr id="5" name="Rectangle 4">
            <a:extLst>
              <a:ext uri="{FF2B5EF4-FFF2-40B4-BE49-F238E27FC236}">
                <a16:creationId xmlns:a16="http://schemas.microsoft.com/office/drawing/2014/main" id="{F0CB9B29-E4C5-4A4F-9118-99BC76FA2AD9}"/>
              </a:ext>
            </a:extLst>
          </p:cNvPr>
          <p:cNvSpPr/>
          <p:nvPr/>
        </p:nvSpPr>
        <p:spPr>
          <a:xfrm>
            <a:off x="925417" y="2033855"/>
            <a:ext cx="5291769" cy="1323439"/>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Example 1: simple three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1;</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x     = [-4;   -2;   1]; </a:t>
            </a:r>
          </a:p>
          <a:p>
            <a:r>
              <a:rPr lang="en-US" sz="1000" dirty="0">
                <a:solidFill>
                  <a:srgbClr val="000000"/>
                </a:solidFill>
                <a:latin typeface="Courier New" panose="02070309020205020404" pitchFamily="49" charset="0"/>
              </a:rPr>
              <a:t>y     = [0;     -4;  -1]; </a:t>
            </a:r>
          </a:p>
          <a:p>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 [x y];</a:t>
            </a:r>
          </a:p>
          <a:p>
            <a:r>
              <a:rPr lang="en-US" sz="1000" dirty="0" err="1">
                <a:solidFill>
                  <a:srgbClr val="000000"/>
                </a:solidFill>
                <a:latin typeface="Courier New" panose="02070309020205020404" pitchFamily="49" charset="0"/>
              </a:rPr>
              <a:t>fcn_FastestTraversal_calculateObstacleDirectionAtApexPoints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p:txBody>
      </p:sp>
      <p:sp>
        <p:nvSpPr>
          <p:cNvPr id="4" name="TextBox 3">
            <a:extLst>
              <a:ext uri="{FF2B5EF4-FFF2-40B4-BE49-F238E27FC236}">
                <a16:creationId xmlns:a16="http://schemas.microsoft.com/office/drawing/2014/main" id="{D7B38888-70E6-461D-A5D9-C2A59BB406B1}"/>
              </a:ext>
            </a:extLst>
          </p:cNvPr>
          <p:cNvSpPr txBox="1"/>
          <p:nvPr/>
        </p:nvSpPr>
        <p:spPr>
          <a:xfrm>
            <a:off x="6982997" y="4171950"/>
            <a:ext cx="3855720" cy="1015663"/>
          </a:xfrm>
          <a:prstGeom prst="rect">
            <a:avLst/>
          </a:prstGeom>
          <a:solidFill>
            <a:schemeClr val="bg1">
              <a:lumMod val="85000"/>
            </a:schemeClr>
          </a:solidFill>
        </p:spPr>
        <p:txBody>
          <a:bodyPr wrap="square" rtlCol="0">
            <a:spAutoFit/>
          </a:bodyPr>
          <a:lstStyle/>
          <a:p>
            <a:r>
              <a:rPr lang="en-US" sz="1200" dirty="0"/>
              <a:t>&gt;&gt; </a:t>
            </a:r>
            <a:r>
              <a:rPr lang="en-US" sz="1200" dirty="0" err="1"/>
              <a:t>script_test_fcn_geometry_selfCrossProduct</a:t>
            </a:r>
            <a:endParaRPr lang="en-US" sz="1200" dirty="0"/>
          </a:p>
          <a:p>
            <a:r>
              <a:rPr lang="en-US" sz="1200" dirty="0" err="1"/>
              <a:t>cross_products</a:t>
            </a:r>
            <a:r>
              <a:rPr lang="en-US" sz="1200" dirty="0"/>
              <a:t> =</a:t>
            </a:r>
          </a:p>
          <a:p>
            <a:r>
              <a:rPr lang="en-US" sz="1200" dirty="0"/>
              <a:t>     0</a:t>
            </a:r>
          </a:p>
          <a:p>
            <a:r>
              <a:rPr lang="en-US" sz="1200" dirty="0"/>
              <a:t>err =</a:t>
            </a:r>
          </a:p>
          <a:p>
            <a:r>
              <a:rPr lang="en-US" sz="1200" dirty="0"/>
              <a:t>     1</a:t>
            </a:r>
          </a:p>
        </p:txBody>
      </p:sp>
    </p:spTree>
    <p:extLst>
      <p:ext uri="{BB962C8B-B14F-4D97-AF65-F5344CB8AC3E}">
        <p14:creationId xmlns:p14="http://schemas.microsoft.com/office/powerpoint/2010/main" val="62652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a:bodyPr>
          <a:lstStyle/>
          <a:p>
            <a:r>
              <a:rPr lang="en-US" dirty="0"/>
              <a:t>Each function uses a class-specific argument check function</a:t>
            </a:r>
          </a:p>
        </p:txBody>
      </p:sp>
      <p:sp>
        <p:nvSpPr>
          <p:cNvPr id="5" name="Rectangle 4">
            <a:extLst>
              <a:ext uri="{FF2B5EF4-FFF2-40B4-BE49-F238E27FC236}">
                <a16:creationId xmlns:a16="http://schemas.microsoft.com/office/drawing/2014/main" id="{F0CB9B29-E4C5-4A4F-9118-99BC76FA2AD9}"/>
              </a:ext>
            </a:extLst>
          </p:cNvPr>
          <p:cNvSpPr/>
          <p:nvPr/>
        </p:nvSpPr>
        <p:spPr>
          <a:xfrm>
            <a:off x="374433" y="2022133"/>
            <a:ext cx="5909136" cy="3554819"/>
          </a:xfrm>
          <a:prstGeom prst="rect">
            <a:avLst/>
          </a:prstGeom>
          <a:solidFill>
            <a:schemeClr val="accent4">
              <a:lumMod val="20000"/>
              <a:lumOff val="80000"/>
            </a:schemeClr>
          </a:solidFill>
        </p:spPr>
        <p:txBody>
          <a:bodyPr wrap="square">
            <a:spAutoFit/>
          </a:bodyPr>
          <a:lstStyle/>
          <a:p>
            <a:r>
              <a:rPr lang="en-US" sz="900" dirty="0">
                <a:solidFill>
                  <a:srgbClr val="0E00FF"/>
                </a:solidFill>
                <a:latin typeface="Courier New" panose="02070309020205020404" pitchFamily="49" charset="0"/>
              </a:rPr>
              <a:t>function</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a:solidFill>
                  <a:srgbClr val="0E00FF"/>
                </a:solidFill>
                <a:latin typeface="Courier New" panose="02070309020205020404" pitchFamily="49" charset="0"/>
              </a:rPr>
              <a:t>...</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variable,variable_type_string,varargin</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endParaRPr lang="en-US" sz="900" dirty="0">
              <a:solidFill>
                <a:srgbClr val="028009"/>
              </a:solidFill>
              <a:latin typeface="Courier New" panose="02070309020205020404" pitchFamily="49" charset="0"/>
            </a:endParaRPr>
          </a:p>
          <a:p>
            <a:r>
              <a:rPr lang="en-US" sz="900" dirty="0">
                <a:solidFill>
                  <a:srgbClr val="028009"/>
                </a:solidFill>
                <a:latin typeface="Courier New" panose="02070309020205020404" pitchFamily="49" charset="0"/>
              </a:rPr>
              <a:t>% Checks the variable types commonly used in the </a:t>
            </a:r>
            <a:r>
              <a:rPr lang="en-US" sz="900" dirty="0" err="1">
                <a:solidFill>
                  <a:srgbClr val="028009"/>
                </a:solidFill>
                <a:latin typeface="Courier New" panose="02070309020205020404" pitchFamily="49" charset="0"/>
              </a:rPr>
              <a:t>MapGen</a:t>
            </a:r>
            <a:r>
              <a:rPr lang="en-US" sz="900" dirty="0">
                <a:solidFill>
                  <a:srgbClr val="028009"/>
                </a:solidFill>
                <a:latin typeface="Courier New" panose="02070309020205020404" pitchFamily="49" charset="0"/>
              </a:rPr>
              <a:t> codes to</a:t>
            </a:r>
          </a:p>
          <a:p>
            <a:r>
              <a:rPr lang="en-US" sz="900" dirty="0">
                <a:solidFill>
                  <a:srgbClr val="028009"/>
                </a:solidFill>
                <a:latin typeface="Courier New" panose="02070309020205020404" pitchFamily="49" charset="0"/>
              </a:rPr>
              <a:t>% ensure they are correctly formed.</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is typically called at the top of most functions. The input</a:t>
            </a:r>
          </a:p>
          <a:p>
            <a:r>
              <a:rPr lang="en-US" sz="900" dirty="0">
                <a:solidFill>
                  <a:srgbClr val="028009"/>
                </a:solidFill>
                <a:latin typeface="Courier New" panose="02070309020205020404" pitchFamily="49" charset="0"/>
              </a:rPr>
              <a:t>% is a variable and a string defining the "type" of the variable. This</a:t>
            </a:r>
          </a:p>
          <a:p>
            <a:r>
              <a:rPr lang="en-US" sz="900" dirty="0">
                <a:solidFill>
                  <a:srgbClr val="028009"/>
                </a:solidFill>
                <a:latin typeface="Courier New" panose="02070309020205020404" pitchFamily="49" charset="0"/>
              </a:rPr>
              <a:t>% function checks to see that they are compatible. For example, say there</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of variables used in the function that is always a N</a:t>
            </a:r>
          </a:p>
          <a:p>
            <a:r>
              <a:rPr lang="en-US" sz="900" dirty="0">
                <a:solidFill>
                  <a:srgbClr val="028009"/>
                </a:solidFill>
                <a:latin typeface="Courier New" panose="02070309020205020404" pitchFamily="49" charset="0"/>
              </a:rPr>
              <a:t>% x 1 array; if someone had a variable called "</a:t>
            </a:r>
            <a:r>
              <a:rPr lang="en-US" sz="900" dirty="0" err="1">
                <a:solidFill>
                  <a:srgbClr val="028009"/>
                </a:solidFill>
                <a:latin typeface="Courier New" panose="02070309020205020404" pitchFamily="49" charset="0"/>
              </a:rPr>
              <a:t>test_example</a:t>
            </a:r>
            <a:r>
              <a:rPr lang="en-US" sz="900" dirty="0">
                <a:solidFill>
                  <a:srgbClr val="028009"/>
                </a:solidFill>
                <a:latin typeface="Courier New" panose="02070309020205020404" pitchFamily="49" charset="0"/>
              </a:rPr>
              <a:t>", they could</a:t>
            </a:r>
          </a:p>
          <a:p>
            <a:r>
              <a:rPr lang="en-US" sz="900" dirty="0">
                <a:solidFill>
                  <a:srgbClr val="028009"/>
                </a:solidFill>
                <a:latin typeface="Courier New" panose="02070309020205020404" pitchFamily="49" charset="0"/>
              </a:rPr>
              <a:t>% check that this fit the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by calling</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(test_example,'</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would then check that the array was N x 1, and if it was</a:t>
            </a:r>
          </a:p>
          <a:p>
            <a:r>
              <a:rPr lang="en-US" sz="900" dirty="0">
                <a:solidFill>
                  <a:srgbClr val="028009"/>
                </a:solidFill>
                <a:latin typeface="Courier New" panose="02070309020205020404" pitchFamily="49" charset="0"/>
              </a:rPr>
              <a:t>% not, it would send out an error warning.</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FORMAT: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variable,variable_type_string</a:t>
            </a:r>
            <a:r>
              <a:rPr lang="en-US" sz="900" dirty="0">
                <a:solidFill>
                  <a:srgbClr val="028009"/>
                </a:solidFill>
                <a:latin typeface="Courier New" panose="02070309020205020404" pitchFamily="49" charset="0"/>
              </a:rPr>
              <a:t>,(</a:t>
            </a:r>
            <a:r>
              <a:rPr lang="en-US" sz="900" dirty="0" err="1">
                <a:solidFill>
                  <a:srgbClr val="028009"/>
                </a:solidFill>
                <a:latin typeface="Courier New" panose="02070309020205020404" pitchFamily="49" charset="0"/>
              </a:rPr>
              <a:t>optional_arguments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INPUTS:</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variable: the variable to check</a:t>
            </a:r>
          </a:p>
        </p:txBody>
      </p:sp>
      <p:sp>
        <p:nvSpPr>
          <p:cNvPr id="3" name="Rectangle 2">
            <a:extLst>
              <a:ext uri="{FF2B5EF4-FFF2-40B4-BE49-F238E27FC236}">
                <a16:creationId xmlns:a16="http://schemas.microsoft.com/office/drawing/2014/main" id="{75616B01-3EEF-43F9-B062-A030413183B5}"/>
              </a:ext>
            </a:extLst>
          </p:cNvPr>
          <p:cNvSpPr/>
          <p:nvPr/>
        </p:nvSpPr>
        <p:spPr>
          <a:xfrm>
            <a:off x="3692063" y="6308209"/>
            <a:ext cx="7414594" cy="369332"/>
          </a:xfrm>
          <a:prstGeom prst="rect">
            <a:avLst/>
          </a:prstGeom>
        </p:spPr>
        <p:txBody>
          <a:bodyPr wrap="none">
            <a:spAutoFit/>
          </a:bodyPr>
          <a:lstStyle/>
          <a:p>
            <a:r>
              <a:rPr lang="en-US" dirty="0"/>
              <a:t>See: </a:t>
            </a:r>
            <a:r>
              <a:rPr lang="en-US" dirty="0" err="1"/>
              <a:t>script_test_fcn_MapGen_checkInputsToFunctions.m</a:t>
            </a:r>
            <a:r>
              <a:rPr lang="en-US" dirty="0"/>
              <a:t> for example usages</a:t>
            </a:r>
          </a:p>
        </p:txBody>
      </p:sp>
    </p:spTree>
    <p:extLst>
      <p:ext uri="{BB962C8B-B14F-4D97-AF65-F5344CB8AC3E}">
        <p14:creationId xmlns:p14="http://schemas.microsoft.com/office/powerpoint/2010/main" val="328317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BE8-36CC-4927-9870-E0F8CEA9D030}"/>
              </a:ext>
            </a:extLst>
          </p:cNvPr>
          <p:cNvSpPr>
            <a:spLocks noGrp="1"/>
          </p:cNvSpPr>
          <p:nvPr>
            <p:ph type="title"/>
          </p:nvPr>
        </p:nvSpPr>
        <p:spPr>
          <a:xfrm>
            <a:off x="838200" y="618266"/>
            <a:ext cx="10515600" cy="1325563"/>
          </a:xfrm>
        </p:spPr>
        <p:txBody>
          <a:bodyPr>
            <a:normAutofit fontScale="90000"/>
          </a:bodyPr>
          <a:lstStyle/>
          <a:p>
            <a:r>
              <a:rPr lang="en-US" dirty="0"/>
              <a:t>A demonstration script exists that shows most of the functionality in this document:</a:t>
            </a:r>
            <a:br>
              <a:rPr lang="en-US" dirty="0"/>
            </a:br>
            <a:r>
              <a:rPr lang="en-US" dirty="0" err="1">
                <a:solidFill>
                  <a:srgbClr val="028009"/>
                </a:solidFill>
                <a:latin typeface="Courier New" panose="02070309020205020404" pitchFamily="49" charset="0"/>
              </a:rPr>
              <a:t>script_demo_MapGenLibrary</a:t>
            </a:r>
            <a:br>
              <a:rPr lang="en-US" dirty="0">
                <a:solidFill>
                  <a:srgbClr val="028009"/>
                </a:solidFill>
                <a:latin typeface="Courier New" panose="02070309020205020404" pitchFamily="49" charset="0"/>
              </a:rPr>
            </a:br>
            <a:endParaRPr lang="en-US" dirty="0"/>
          </a:p>
        </p:txBody>
      </p:sp>
      <p:sp>
        <p:nvSpPr>
          <p:cNvPr id="4" name="Rectangle 3">
            <a:extLst>
              <a:ext uri="{FF2B5EF4-FFF2-40B4-BE49-F238E27FC236}">
                <a16:creationId xmlns:a16="http://schemas.microsoft.com/office/drawing/2014/main" id="{ED6B6C78-C512-4D1D-90D5-01BF838E0A27}"/>
              </a:ext>
            </a:extLst>
          </p:cNvPr>
          <p:cNvSpPr/>
          <p:nvPr/>
        </p:nvSpPr>
        <p:spPr>
          <a:xfrm>
            <a:off x="374433" y="2022133"/>
            <a:ext cx="5909136" cy="2446824"/>
          </a:xfrm>
          <a:prstGeom prst="rect">
            <a:avLst/>
          </a:prstGeom>
          <a:solidFill>
            <a:schemeClr val="accent4">
              <a:lumMod val="20000"/>
              <a:lumOff val="80000"/>
            </a:schemeClr>
          </a:solidFill>
        </p:spPr>
        <p:txBody>
          <a:bodyPr wrap="square">
            <a:spAutoFit/>
          </a:bodyPr>
          <a:lstStyle/>
          <a:p>
            <a:r>
              <a:rPr lang="en-US" sz="900" dirty="0">
                <a:solidFill>
                  <a:srgbClr val="028009"/>
                </a:solidFill>
                <a:latin typeface="Courier New" panose="02070309020205020404" pitchFamily="49" charset="0"/>
              </a:rPr>
              <a:t>%% Show how inputs are checked</a:t>
            </a:r>
          </a:p>
          <a:p>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 [4 1; 3 0; 2 5];</a:t>
            </a:r>
          </a:p>
          <a:p>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a:t>
            </a:r>
            <a:r>
              <a:rPr lang="en-US" sz="900" dirty="0">
                <a:solidFill>
                  <a:srgbClr val="AA04F9"/>
                </a:solidFill>
                <a:latin typeface="Courier New" panose="02070309020205020404" pitchFamily="49" charset="0"/>
              </a:rPr>
              <a:t>'2column_of_numbers'</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various pseudo-random sources</a:t>
            </a:r>
          </a:p>
          <a:p>
            <a:r>
              <a:rPr lang="en-US" sz="900" dirty="0">
                <a:solidFill>
                  <a:srgbClr val="028009"/>
                </a:solidFill>
                <a:latin typeface="Courier New" panose="02070309020205020404" pitchFamily="49" charset="0"/>
              </a:rPr>
              <a:t>% Generate a set of polytopes from the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11;</a:t>
            </a:r>
          </a:p>
          <a:p>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fcn_MapGen_sobolVoronoiTiling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the Halton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12;</a:t>
            </a:r>
          </a:p>
          <a:p>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Halton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fcn_MapGen_haltonVoronoiTiling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endParaRPr lang="en-US" sz="900" dirty="0"/>
          </a:p>
        </p:txBody>
      </p:sp>
    </p:spTree>
    <p:extLst>
      <p:ext uri="{BB962C8B-B14F-4D97-AF65-F5344CB8AC3E}">
        <p14:creationId xmlns:p14="http://schemas.microsoft.com/office/powerpoint/2010/main" val="368479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 are a number of pseudo-random number generators that can be used to create </a:t>
            </a:r>
            <a:r>
              <a:rPr lang="en-US" dirty="0" err="1"/>
              <a:t>tilings</a:t>
            </a:r>
            <a:r>
              <a:rPr lang="en-US" dirty="0"/>
              <a:t> within a map, and the results of each are very different.</a:t>
            </a:r>
            <a:endParaRPr lang="en-US" dirty="0">
              <a:solidFill>
                <a:srgbClr val="00B050"/>
              </a:solidFill>
            </a:endParaRPr>
          </a:p>
        </p:txBody>
      </p:sp>
      <p:pic>
        <p:nvPicPr>
          <p:cNvPr id="3" name="Picture 2">
            <a:extLst>
              <a:ext uri="{FF2B5EF4-FFF2-40B4-BE49-F238E27FC236}">
                <a16:creationId xmlns:a16="http://schemas.microsoft.com/office/drawing/2014/main" id="{75AAA87B-C7BE-4442-9B6B-7147B5D0ACF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20801" y="4214019"/>
            <a:ext cx="3169920" cy="2377440"/>
          </a:xfrm>
          <a:prstGeom prst="rect">
            <a:avLst/>
          </a:prstGeom>
        </p:spPr>
      </p:pic>
      <p:pic>
        <p:nvPicPr>
          <p:cNvPr id="5" name="Picture 4">
            <a:extLst>
              <a:ext uri="{FF2B5EF4-FFF2-40B4-BE49-F238E27FC236}">
                <a16:creationId xmlns:a16="http://schemas.microsoft.com/office/drawing/2014/main" id="{1EBCF765-0958-4FEB-A965-6D97A75E811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3285" y="4214019"/>
            <a:ext cx="3169920" cy="2377440"/>
          </a:xfrm>
          <a:prstGeom prst="rect">
            <a:avLst/>
          </a:prstGeom>
        </p:spPr>
      </p:pic>
      <p:pic>
        <p:nvPicPr>
          <p:cNvPr id="6" name="Picture 5">
            <a:extLst>
              <a:ext uri="{FF2B5EF4-FFF2-40B4-BE49-F238E27FC236}">
                <a16:creationId xmlns:a16="http://schemas.microsoft.com/office/drawing/2014/main" id="{31AB2125-015F-4C1B-A44D-556D50DDA2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97043" y="1836579"/>
            <a:ext cx="3169920" cy="2377440"/>
          </a:xfrm>
          <a:prstGeom prst="rect">
            <a:avLst/>
          </a:prstGeom>
        </p:spPr>
      </p:pic>
      <p:pic>
        <p:nvPicPr>
          <p:cNvPr id="7" name="Picture 6">
            <a:extLst>
              <a:ext uri="{FF2B5EF4-FFF2-40B4-BE49-F238E27FC236}">
                <a16:creationId xmlns:a16="http://schemas.microsoft.com/office/drawing/2014/main" id="{63A44A7B-99FB-4E11-9745-487270CB9C1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5769" y="4214019"/>
            <a:ext cx="3169920" cy="2377440"/>
          </a:xfrm>
          <a:prstGeom prst="rect">
            <a:avLst/>
          </a:prstGeom>
        </p:spPr>
      </p:pic>
      <p:pic>
        <p:nvPicPr>
          <p:cNvPr id="8" name="Picture 7">
            <a:extLst>
              <a:ext uri="{FF2B5EF4-FFF2-40B4-BE49-F238E27FC236}">
                <a16:creationId xmlns:a16="http://schemas.microsoft.com/office/drawing/2014/main" id="{37F80104-EA9A-471A-843D-552AE499AFC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49527" y="1836579"/>
            <a:ext cx="3169920" cy="2377440"/>
          </a:xfrm>
          <a:prstGeom prst="rect">
            <a:avLst/>
          </a:prstGeom>
        </p:spPr>
      </p:pic>
    </p:spTree>
    <p:extLst>
      <p:ext uri="{BB962C8B-B14F-4D97-AF65-F5344CB8AC3E}">
        <p14:creationId xmlns:p14="http://schemas.microsoft.com/office/powerpoint/2010/main" val="139354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F81A-A2DC-4D0E-AAFD-053CF4198D6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kern="1200">
                <a:solidFill>
                  <a:schemeClr val="tx1"/>
                </a:solidFill>
                <a:latin typeface="+mj-lt"/>
                <a:ea typeface="+mj-ea"/>
                <a:cs typeface="+mj-cs"/>
              </a:rPr>
              <a:t>The Halton set is the one we use most often and in nearly all the codes</a:t>
            </a:r>
          </a:p>
        </p:txBody>
      </p:sp>
      <p:sp>
        <p:nvSpPr>
          <p:cNvPr id="3" name="Content Placeholder 2">
            <a:extLst>
              <a:ext uri="{FF2B5EF4-FFF2-40B4-BE49-F238E27FC236}">
                <a16:creationId xmlns:a16="http://schemas.microsoft.com/office/drawing/2014/main" id="{50C2B34D-67FA-4531-878D-2FF54C24302C}"/>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kern="1200">
                <a:solidFill>
                  <a:schemeClr val="tx1"/>
                </a:solidFill>
                <a:latin typeface="+mn-lt"/>
                <a:ea typeface="+mn-ea"/>
                <a:cs typeface="+mn-cs"/>
              </a:rPr>
              <a:t>It gives fairly uniform, non-repeating tilings without clumping</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8984034D-EB09-41A2-A651-3806FCDB16D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46562" y="878762"/>
            <a:ext cx="5290270" cy="5310290"/>
          </a:xfrm>
          <a:prstGeom prst="rect">
            <a:avLst/>
          </a:prstGeom>
        </p:spPr>
      </p:pic>
    </p:spTree>
    <p:extLst>
      <p:ext uri="{BB962C8B-B14F-4D97-AF65-F5344CB8AC3E}">
        <p14:creationId xmlns:p14="http://schemas.microsoft.com/office/powerpoint/2010/main" val="165987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E5FB-AF4E-405F-B516-322A0D38A554}"/>
              </a:ext>
            </a:extLst>
          </p:cNvPr>
          <p:cNvSpPr>
            <a:spLocks noGrp="1"/>
          </p:cNvSpPr>
          <p:nvPr>
            <p:ph type="title"/>
          </p:nvPr>
        </p:nvSpPr>
        <p:spPr/>
        <p:txBody>
          <a:bodyPr>
            <a:noAutofit/>
          </a:bodyPr>
          <a:lstStyle/>
          <a:p>
            <a:r>
              <a:rPr lang="en-US" sz="3600"/>
              <a:t>The sets are generated by selecting random numbers in 2 dimensions between 0 and 1, then performing a Voronoi segmentation based on the seed points</a:t>
            </a:r>
            <a:endParaRPr lang="en-US" sz="3600" dirty="0"/>
          </a:p>
        </p:txBody>
      </p:sp>
      <p:sp>
        <p:nvSpPr>
          <p:cNvPr id="3" name="Content Placeholder 2">
            <a:extLst>
              <a:ext uri="{FF2B5EF4-FFF2-40B4-BE49-F238E27FC236}">
                <a16:creationId xmlns:a16="http://schemas.microsoft.com/office/drawing/2014/main" id="{6F517848-FA2F-48EB-B9E5-45F2CAABAA2C}"/>
              </a:ext>
            </a:extLst>
          </p:cNvPr>
          <p:cNvSpPr>
            <a:spLocks noGrp="1"/>
          </p:cNvSpPr>
          <p:nvPr>
            <p:ph idx="1"/>
          </p:nvPr>
        </p:nvSpPr>
        <p:spPr/>
        <p:txBody>
          <a:bodyPr/>
          <a:lstStyle/>
          <a:p>
            <a:pPr marL="0" indent="0">
              <a:buNone/>
            </a:pPr>
            <a:r>
              <a:rPr lang="en-US"/>
              <a:t>The images shown are cropped views, so the outlier boundaries are not seen</a:t>
            </a:r>
            <a:endParaRPr lang="en-US" dirty="0"/>
          </a:p>
        </p:txBody>
      </p:sp>
      <p:pic>
        <p:nvPicPr>
          <p:cNvPr id="5" name="Picture 4">
            <a:extLst>
              <a:ext uri="{FF2B5EF4-FFF2-40B4-BE49-F238E27FC236}">
                <a16:creationId xmlns:a16="http://schemas.microsoft.com/office/drawing/2014/main" id="{18A20D6C-DF53-480D-A78C-643EC5733B7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33280" y="2754923"/>
            <a:ext cx="4562720" cy="3422040"/>
          </a:xfrm>
          <a:prstGeom prst="rect">
            <a:avLst/>
          </a:prstGeom>
        </p:spPr>
      </p:pic>
      <p:pic>
        <p:nvPicPr>
          <p:cNvPr id="6" name="Picture 5">
            <a:extLst>
              <a:ext uri="{FF2B5EF4-FFF2-40B4-BE49-F238E27FC236}">
                <a16:creationId xmlns:a16="http://schemas.microsoft.com/office/drawing/2014/main" id="{3CCDDF1F-AB55-4C7D-BCAA-C1519D5809B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37737" y="2754923"/>
            <a:ext cx="4562721" cy="3422040"/>
          </a:xfrm>
          <a:prstGeom prst="rect">
            <a:avLst/>
          </a:prstGeom>
        </p:spPr>
      </p:pic>
    </p:spTree>
    <p:extLst>
      <p:ext uri="{BB962C8B-B14F-4D97-AF65-F5344CB8AC3E}">
        <p14:creationId xmlns:p14="http://schemas.microsoft.com/office/powerpoint/2010/main" val="351905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3204</TotalTime>
  <Words>1552</Words>
  <Application>Microsoft Office PowerPoint</Application>
  <PresentationFormat>Widescreen</PresentationFormat>
  <Paragraphs>140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Map Gen Class Library</vt:lpstr>
      <vt:lpstr>The MapGen class library hosts tools to build maps useful for studying path planning, autonomy, etc.</vt:lpstr>
      <vt:lpstr>Definitions of terms are important so that we don’t get confused later</vt:lpstr>
      <vt:lpstr>For many examples below, MATLAB code will be given. It is usually highlighted as shown here: yellow for scripts, grey for console outputs.</vt:lpstr>
      <vt:lpstr>Each function uses a class-specific argument check function</vt:lpstr>
      <vt:lpstr>A demonstration script exists that shows most of the functionality in this document: script_demo_MapGenLibrary </vt:lpstr>
      <vt:lpstr>There are a number of pseudo-random number generators that can be used to create tilings within a map, and the results of each are very different.</vt:lpstr>
      <vt:lpstr>The Halton set is the one we use most often and in nearly all the codes</vt:lpstr>
      <vt:lpstr>The sets are generated by selecting random numbers in 2 dimensions between 0 and 1, then performing a Voronoi segmentation based on the seed points</vt:lpstr>
      <vt:lpstr>When generating polytopes, the number of results is equal to or less than (usually slightly) than the number of seed points</vt:lpstr>
      <vt:lpstr>There are defining properties of each map with respect to obstacles</vt:lpstr>
      <vt:lpstr>The point density is defined as the number of obstacles (or points) per unit area</vt:lpstr>
      <vt:lpstr>Obstacle radius is defined as the distance from an obstacle's centroid to its furthest vertex.</vt:lpstr>
      <vt:lpstr>The standard deviation in obstacle radius is the standard deviation of those obstacle radius values.</vt:lpstr>
      <vt:lpstr>The process of generating tiled obstacle polytopes uses 3 steps: initial tiling, trimming edges, and then shrinking the poloytopes down</vt:lpstr>
      <vt:lpstr>The shrinking process allows introduction of random choice in which polytopes are shrunk, which allows user to set desired mean and standard deviations</vt:lpstr>
      <vt:lpstr>Several functions exist to plot maps. The one for polytopes is: fcn_MapGen_plotPolytopes</vt:lpstr>
      <vt:lpstr>We often want to generate maps by a fully repeatable “name”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Path</dc:title>
  <dc:creator>Sean Brennan</dc:creator>
  <cp:lastModifiedBy>Brennan, Sean N</cp:lastModifiedBy>
  <cp:revision>46</cp:revision>
  <dcterms:created xsi:type="dcterms:W3CDTF">2021-01-09T16:12:09Z</dcterms:created>
  <dcterms:modified xsi:type="dcterms:W3CDTF">2021-06-11T02:34:46Z</dcterms:modified>
</cp:coreProperties>
</file>