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2" r:id="rId4"/>
    <p:sldId id="415" r:id="rId5"/>
    <p:sldId id="442" r:id="rId6"/>
    <p:sldId id="485" r:id="rId7"/>
    <p:sldId id="466" r:id="rId8"/>
    <p:sldId id="486" r:id="rId9"/>
    <p:sldId id="491" r:id="rId10"/>
    <p:sldId id="492" r:id="rId11"/>
    <p:sldId id="487" r:id="rId12"/>
    <p:sldId id="488" r:id="rId13"/>
    <p:sldId id="489" r:id="rId14"/>
    <p:sldId id="490" r:id="rId15"/>
    <p:sldId id="460" r:id="rId16"/>
    <p:sldId id="497" r:id="rId17"/>
    <p:sldId id="493" r:id="rId18"/>
    <p:sldId id="496" r:id="rId19"/>
    <p:sldId id="499" r:id="rId20"/>
    <p:sldId id="500" r:id="rId21"/>
    <p:sldId id="514" r:id="rId22"/>
    <p:sldId id="501" r:id="rId23"/>
    <p:sldId id="504" r:id="rId24"/>
    <p:sldId id="505" r:id="rId25"/>
    <p:sldId id="506" r:id="rId26"/>
    <p:sldId id="507" r:id="rId27"/>
    <p:sldId id="508" r:id="rId28"/>
    <p:sldId id="509" r:id="rId29"/>
    <p:sldId id="510" r:id="rId30"/>
    <p:sldId id="511" r:id="rId31"/>
    <p:sldId id="513" r:id="rId32"/>
    <p:sldId id="512" r:id="rId33"/>
    <p:sldId id="515" r:id="rId34"/>
    <p:sldId id="516" r:id="rId35"/>
    <p:sldId id="518" r:id="rId36"/>
    <p:sldId id="519" r:id="rId37"/>
    <p:sldId id="494" r:id="rId38"/>
    <p:sldId id="4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256"/>
          </p14:sldIdLst>
        </p14:section>
        <p14:section name="Background" id="{C6F52FF6-A12B-41D3-B0A0-06BFA5DF7396}">
          <p14:sldIdLst>
            <p14:sldId id="257"/>
            <p14:sldId id="332"/>
            <p14:sldId id="415"/>
            <p14:sldId id="442"/>
            <p14:sldId id="485"/>
          </p14:sldIdLst>
        </p14:section>
        <p14:section name="Pseudo-Random Voronoi Tiling" id="{F50C5C2E-F869-48ED-B81B-C27F588904CC}">
          <p14:sldIdLst>
            <p14:sldId id="466"/>
            <p14:sldId id="486"/>
            <p14:sldId id="491"/>
            <p14:sldId id="492"/>
          </p14:sldIdLst>
        </p14:section>
        <p14:section name="Map metrics" id="{199883FB-FEFB-4E93-A5D7-1FE7443B596A}">
          <p14:sldIdLst>
            <p14:sldId id="487"/>
            <p14:sldId id="488"/>
            <p14:sldId id="489"/>
            <p14:sldId id="490"/>
          </p14:sldIdLst>
        </p14:section>
        <p14:section name="Converting polytope tiles to separated polytopes" id="{86EAC484-9D77-412B-98FB-1213CAD128B9}">
          <p14:sldIdLst>
            <p14:sldId id="460"/>
            <p14:sldId id="497"/>
            <p14:sldId id="493"/>
            <p14:sldId id="496"/>
            <p14:sldId id="499"/>
            <p14:sldId id="500"/>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Map Plotting" id="{84E5192F-FEE5-47D4-941B-3C29C67F303C}">
          <p14:sldIdLst>
            <p14:sldId id="494"/>
            <p14:sldId id="4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78" d="100"/>
          <a:sy n="78" d="100"/>
        </p:scale>
        <p:origin x="114" y="834"/>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2/15/2022</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2/15/2022</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26.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image" Target="../media/image49.emf"/><Relationship Id="rId1" Type="http://schemas.openxmlformats.org/officeDocument/2006/relationships/slideLayout" Target="../slideLayouts/slideLayout2.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image" Target="../media/image54.emf"/><Relationship Id="rId1" Type="http://schemas.openxmlformats.org/officeDocument/2006/relationships/slideLayout" Target="../slideLayouts/slideLayout2.xml"/><Relationship Id="rId5" Type="http://schemas.openxmlformats.org/officeDocument/2006/relationships/image" Target="../media/image57.emf"/><Relationship Id="rId4" Type="http://schemas.openxmlformats.org/officeDocument/2006/relationships/image" Target="../media/image56.emf"/></Relationships>
</file>

<file path=ppt/slides/_rels/slide36.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186C66-1CDD-4EE0-8A1E-2B4ABEED1318}"/>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523488" y="10"/>
            <a:ext cx="8668512"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430FC9C-DBB1-46A8-A834-AD5F4778EBB8}"/>
              </a:ext>
            </a:extLst>
          </p:cNvPr>
          <p:cNvSpPr>
            <a:spLocks noGrp="1"/>
          </p:cNvSpPr>
          <p:nvPr>
            <p:ph type="ctrTitle"/>
          </p:nvPr>
        </p:nvSpPr>
        <p:spPr>
          <a:xfrm>
            <a:off x="477981" y="1122363"/>
            <a:ext cx="4023360" cy="3204134"/>
          </a:xfrm>
        </p:spPr>
        <p:txBody>
          <a:bodyPr anchor="b">
            <a:normAutofit/>
          </a:bodyPr>
          <a:lstStyle/>
          <a:p>
            <a:pPr algn="l"/>
            <a:r>
              <a:rPr lang="en-US" sz="4800"/>
              <a:t>Map Gen Class Library</a:t>
            </a:r>
          </a:p>
        </p:txBody>
      </p:sp>
      <p:sp>
        <p:nvSpPr>
          <p:cNvPr id="3" name="Subtitle 2">
            <a:extLst>
              <a:ext uri="{FF2B5EF4-FFF2-40B4-BE49-F238E27FC236}">
                <a16:creationId xmlns:a16="http://schemas.microsoft.com/office/drawing/2014/main" id="{2AFCE265-C742-467D-9532-ABBA6D99B72A}"/>
              </a:ext>
            </a:extLst>
          </p:cNvPr>
          <p:cNvSpPr>
            <a:spLocks noGrp="1"/>
          </p:cNvSpPr>
          <p:nvPr>
            <p:ph type="subTitle" idx="1"/>
          </p:nvPr>
        </p:nvSpPr>
        <p:spPr>
          <a:xfrm>
            <a:off x="477980" y="4872922"/>
            <a:ext cx="4023359" cy="1208141"/>
          </a:xfrm>
        </p:spPr>
        <p:txBody>
          <a:bodyPr>
            <a:normAutofit/>
          </a:bodyPr>
          <a:lstStyle/>
          <a:p>
            <a:pPr algn="l"/>
            <a:r>
              <a:rPr lang="en-US" sz="2000"/>
              <a:t>Descriptions of the “MapGen” class of functions</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63603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4F0260-2901-4D84-AE15-D0FD55317EAC}"/>
              </a:ext>
            </a:extLst>
          </p:cNvPr>
          <p:cNvSpPr>
            <a:spLocks noGrp="1"/>
          </p:cNvSpPr>
          <p:nvPr>
            <p:ph type="title"/>
          </p:nvPr>
        </p:nvSpPr>
        <p:spPr>
          <a:xfrm>
            <a:off x="841247" y="978619"/>
            <a:ext cx="3410712" cy="1106424"/>
          </a:xfrm>
        </p:spPr>
        <p:txBody>
          <a:bodyPr>
            <a:normAutofit/>
          </a:bodyPr>
          <a:lstStyle/>
          <a:p>
            <a:r>
              <a:rPr lang="en-US" sz="1800" dirty="0"/>
              <a:t>When generating polytopes, the number of results is equal to or less than (usually slightly) than the number of seed points</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898CA3F-C285-4D78-A18A-3FDF42A58C61}"/>
              </a:ext>
            </a:extLst>
          </p:cNvPr>
          <p:cNvSpPr>
            <a:spLocks noGrp="1"/>
          </p:cNvSpPr>
          <p:nvPr>
            <p:ph idx="1"/>
          </p:nvPr>
        </p:nvSpPr>
        <p:spPr>
          <a:xfrm>
            <a:off x="841248" y="2252870"/>
            <a:ext cx="3412219" cy="3560251"/>
          </a:xfrm>
        </p:spPr>
        <p:txBody>
          <a:bodyPr>
            <a:normAutofit/>
          </a:bodyPr>
          <a:lstStyle/>
          <a:p>
            <a:pPr marL="0" indent="0">
              <a:buNone/>
            </a:pPr>
            <a:r>
              <a:rPr lang="en-US" sz="1700" dirty="0"/>
              <a:t>Some polytopes along edges extend out of the region and are deleted, resulting in fewer polytopes than seeds</a:t>
            </a:r>
          </a:p>
        </p:txBody>
      </p:sp>
      <p:pic>
        <p:nvPicPr>
          <p:cNvPr id="5" name="Picture 4">
            <a:extLst>
              <a:ext uri="{FF2B5EF4-FFF2-40B4-BE49-F238E27FC236}">
                <a16:creationId xmlns:a16="http://schemas.microsoft.com/office/drawing/2014/main" id="{D0339ECB-8C43-4472-B6B9-E10E2DE42112}"/>
              </a:ext>
            </a:extLst>
          </p:cNvPr>
          <p:cNvPicPr>
            <a:picLocks noChangeAspect="1"/>
          </p:cNvPicPr>
          <p:nvPr/>
        </p:nvPicPr>
        <p:blipFill>
          <a:blip r:embed="rId2"/>
          <a:stretch>
            <a:fillRect/>
          </a:stretch>
        </p:blipFill>
        <p:spPr>
          <a:xfrm>
            <a:off x="5120640" y="882396"/>
            <a:ext cx="6656832" cy="4992624"/>
          </a:xfrm>
          <a:prstGeom prst="rect">
            <a:avLst/>
          </a:prstGeom>
        </p:spPr>
      </p:pic>
    </p:spTree>
    <p:extLst>
      <p:ext uri="{BB962C8B-B14F-4D97-AF65-F5344CB8AC3E}">
        <p14:creationId xmlns:p14="http://schemas.microsoft.com/office/powerpoint/2010/main" val="316692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There are defining properties of each map with respect to obstacles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a:xfrm>
            <a:off x="838200" y="1825625"/>
            <a:ext cx="3409950" cy="4351338"/>
          </a:xfrm>
        </p:spPr>
        <p:txBody>
          <a:bodyPr/>
          <a:lstStyle/>
          <a:p>
            <a:pPr marL="0" indent="0">
              <a:buNone/>
            </a:pPr>
            <a:r>
              <a:rPr lang="en-US" dirty="0"/>
              <a:t>The maps generated in this function are constrained by three main factors:</a:t>
            </a:r>
          </a:p>
          <a:p>
            <a:pPr marL="514350" indent="-514350">
              <a:buFont typeface="+mj-lt"/>
              <a:buAutoNum type="arabicPeriod"/>
            </a:pPr>
            <a:r>
              <a:rPr lang="en-US" dirty="0"/>
              <a:t>point density, </a:t>
            </a:r>
          </a:p>
          <a:p>
            <a:pPr marL="514350" indent="-514350">
              <a:buFont typeface="+mj-lt"/>
              <a:buAutoNum type="arabicPeriod"/>
            </a:pPr>
            <a:r>
              <a:rPr lang="en-US" dirty="0"/>
              <a:t>average obstacle radius, and </a:t>
            </a:r>
          </a:p>
          <a:p>
            <a:pPr marL="514350" indent="-514350">
              <a:buFont typeface="+mj-lt"/>
              <a:buAutoNum type="arabicPeriod"/>
            </a:pPr>
            <a:r>
              <a:rPr lang="en-US" dirty="0"/>
              <a:t>standard deviation in obstacle radius. </a:t>
            </a:r>
          </a:p>
        </p:txBody>
      </p:sp>
      <p:sp>
        <p:nvSpPr>
          <p:cNvPr id="4" name="Content Placeholder 2">
            <a:extLst>
              <a:ext uri="{FF2B5EF4-FFF2-40B4-BE49-F238E27FC236}">
                <a16:creationId xmlns:a16="http://schemas.microsoft.com/office/drawing/2014/main" id="{EB0469DA-F1B5-43E6-BC81-729DF5541C5D}"/>
              </a:ext>
            </a:extLst>
          </p:cNvPr>
          <p:cNvSpPr txBox="1">
            <a:spLocks/>
          </p:cNvSpPr>
          <p:nvPr/>
        </p:nvSpPr>
        <p:spPr>
          <a:xfrm>
            <a:off x="5515708" y="2203937"/>
            <a:ext cx="6676292" cy="29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image below shows three maps with variations in these three parameters</a:t>
            </a:r>
            <a:endParaRPr lang="en-US" dirty="0"/>
          </a:p>
        </p:txBody>
      </p:sp>
      <p:pic>
        <p:nvPicPr>
          <p:cNvPr id="5" name="Picture 4">
            <a:extLst>
              <a:ext uri="{FF2B5EF4-FFF2-40B4-BE49-F238E27FC236}">
                <a16:creationId xmlns:a16="http://schemas.microsoft.com/office/drawing/2014/main" id="{55AA7D4C-4722-41B6-904A-F03AB28F2EC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5988" y="3203974"/>
            <a:ext cx="6804335" cy="2193525"/>
          </a:xfrm>
          <a:prstGeom prst="rect">
            <a:avLst/>
          </a:prstGeom>
        </p:spPr>
      </p:pic>
      <p:sp>
        <p:nvSpPr>
          <p:cNvPr id="6" name="Rectangle 5">
            <a:extLst>
              <a:ext uri="{FF2B5EF4-FFF2-40B4-BE49-F238E27FC236}">
                <a16:creationId xmlns:a16="http://schemas.microsoft.com/office/drawing/2014/main" id="{BE133207-D2CB-4F57-9EB8-AFF19B171586}"/>
              </a:ext>
            </a:extLst>
          </p:cNvPr>
          <p:cNvSpPr/>
          <p:nvPr/>
        </p:nvSpPr>
        <p:spPr>
          <a:xfrm>
            <a:off x="5515708" y="5397499"/>
            <a:ext cx="6096000" cy="1015663"/>
          </a:xfrm>
          <a:prstGeom prst="rect">
            <a:avLst/>
          </a:prstGeom>
        </p:spPr>
        <p:txBody>
          <a:bodyPr>
            <a:spAutoFit/>
          </a:bodyPr>
          <a:lstStyle/>
          <a:p>
            <a:r>
              <a:rPr lang="en-US" sz="1200" dirty="0">
                <a:solidFill>
                  <a:srgbClr val="ADBAC7"/>
                </a:solidFill>
                <a:latin typeface="+mj-lt"/>
              </a:rPr>
              <a:t>Maps (a) and (b) have point densities of 75 points per square kilometer, and map (c) has a point density of 150 points per square kilometer. Maps (a) and (b) have average obstacle radii of 50 meters, and map (c) has an average obstacle radius of 30 meters. Maps (a) and (c) have standard deviations in obstacle radius of 0, and map (b) has a standard deviation in obstacle radius of 20 meters.</a:t>
            </a:r>
            <a:endParaRPr lang="en-US" sz="1200" dirty="0">
              <a:latin typeface="+mj-lt"/>
            </a:endParaRPr>
          </a:p>
        </p:txBody>
      </p:sp>
    </p:spTree>
    <p:extLst>
      <p:ext uri="{BB962C8B-B14F-4D97-AF65-F5344CB8AC3E}">
        <p14:creationId xmlns:p14="http://schemas.microsoft.com/office/powerpoint/2010/main" val="4220504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 point density is defined as the number of obstacles (or points) per unit area</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This describes how close the obstacles are to one another. </a:t>
            </a:r>
          </a:p>
        </p:txBody>
      </p:sp>
    </p:spTree>
    <p:extLst>
      <p:ext uri="{BB962C8B-B14F-4D97-AF65-F5344CB8AC3E}">
        <p14:creationId xmlns:p14="http://schemas.microsoft.com/office/powerpoint/2010/main" val="316883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Obstacle radius is defined as the distance from an obstacle's centroid to its furthest vertex.</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The average obstacle radius is the average of all obstacles being considered. </a:t>
            </a:r>
          </a:p>
        </p:txBody>
      </p:sp>
    </p:spTree>
    <p:extLst>
      <p:ext uri="{BB962C8B-B14F-4D97-AF65-F5344CB8AC3E}">
        <p14:creationId xmlns:p14="http://schemas.microsoft.com/office/powerpoint/2010/main" val="2859992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The standard deviation in obstacle radius is the standard deviation of those obstacle radius values.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536397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rmAutofit fontScale="90000"/>
          </a:bodyPr>
          <a:lstStyle/>
          <a:p>
            <a:r>
              <a:rPr lang="en-US" dirty="0"/>
              <a:t>The process of generating tiled obstacle polytopes uses 3 steps: initial tiling, trimming edges, and then shrinking the </a:t>
            </a:r>
            <a:r>
              <a:rPr lang="en-US" dirty="0" err="1"/>
              <a:t>poloytopes</a:t>
            </a:r>
            <a:r>
              <a:rPr lang="en-US" dirty="0"/>
              <a:t> down</a:t>
            </a:r>
            <a:endParaRPr lang="en-US" dirty="0">
              <a:solidFill>
                <a:srgbClr val="00B050"/>
              </a:solidFill>
            </a:endParaRPr>
          </a:p>
        </p:txBody>
      </p:sp>
      <p:sp>
        <p:nvSpPr>
          <p:cNvPr id="5" name="Rectangle 4">
            <a:extLst>
              <a:ext uri="{FF2B5EF4-FFF2-40B4-BE49-F238E27FC236}">
                <a16:creationId xmlns:a16="http://schemas.microsoft.com/office/drawing/2014/main" id="{64651144-0D16-4D91-853E-F97B55A62C7A}"/>
              </a:ext>
            </a:extLst>
          </p:cNvPr>
          <p:cNvSpPr/>
          <p:nvPr/>
        </p:nvSpPr>
        <p:spPr>
          <a:xfrm>
            <a:off x="6629400" y="1937782"/>
            <a:ext cx="5291769" cy="4555093"/>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Show how the maps can be trimmed, shrunk, </a:t>
            </a:r>
            <a:r>
              <a:rPr lang="en-US" sz="1000" dirty="0" err="1">
                <a:solidFill>
                  <a:srgbClr val="028009"/>
                </a:solidFill>
                <a:latin typeface="Courier New" panose="02070309020205020404" pitchFamily="49" charset="0"/>
              </a:rPr>
              <a:t>etc</a:t>
            </a:r>
            <a:endParaRPr lang="en-US" sz="1000" dirty="0">
              <a:solidFill>
                <a:srgbClr val="028009"/>
              </a:solidFill>
              <a:latin typeface="Courier New" panose="02070309020205020404" pitchFamily="49" charset="0"/>
            </a:endParaRPr>
          </a:p>
          <a:p>
            <a:r>
              <a:rPr lang="en-US" sz="1000" dirty="0">
                <a:solidFill>
                  <a:srgbClr val="028009"/>
                </a:solidFill>
                <a:latin typeface="Courier New" panose="02070309020205020404" pitchFamily="49" charset="0"/>
              </a:rPr>
              <a:t>% Generate a set of polytopes from the Halton set</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21;</a:t>
            </a:r>
          </a:p>
          <a:p>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 = [1 200]; </a:t>
            </a:r>
            <a:r>
              <a:rPr lang="en-US" sz="1000" dirty="0">
                <a:solidFill>
                  <a:srgbClr val="028009"/>
                </a:solidFill>
                <a:latin typeface="Courier New" panose="02070309020205020404" pitchFamily="49" charset="0"/>
              </a:rPr>
              <a:t>% range of Halton points to use to generate the tiling</a:t>
            </a:r>
          </a:p>
          <a:p>
            <a:r>
              <a:rPr lang="en-US" sz="1000" dirty="0" err="1">
                <a:solidFill>
                  <a:srgbClr val="000000"/>
                </a:solidFill>
                <a:latin typeface="Courier New" panose="02070309020205020404" pitchFamily="49" charset="0"/>
              </a:rPr>
              <a:t>tiled_polytopes</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fcn_MapGen_haltonVoronoiTiling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,[1 1],</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remove the edge polytopes that extend past the high and low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23;</a:t>
            </a:r>
          </a:p>
          <a:p>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 1;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 = 1;</a:t>
            </a:r>
          </a:p>
          <a:p>
            <a:r>
              <a:rPr lang="en-US" sz="1000" dirty="0" err="1">
                <a:solidFill>
                  <a:srgbClr val="000000"/>
                </a:solidFill>
                <a:latin typeface="Courier New" panose="02070309020205020404" pitchFamily="49" charset="0"/>
              </a:rPr>
              <a:t>bounding_box</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trimmed_polytopes</a:t>
            </a:r>
            <a:r>
              <a:rPr lang="en-US" sz="1000" dirty="0">
                <a:solidFill>
                  <a:srgbClr val="000000"/>
                </a:solidFill>
                <a:latin typeface="Courier New" panose="02070309020205020404" pitchFamily="49" charset="0"/>
              </a:rPr>
              <a:t> = </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fcn_MapGen_polytopeCropEdges</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tiled_polytopes,bounding_box,fig_num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Shrink to radius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24;</a:t>
            </a:r>
          </a:p>
          <a:p>
            <a:r>
              <a:rPr lang="sv-SE" sz="1000" dirty="0">
                <a:solidFill>
                  <a:srgbClr val="000000"/>
                </a:solidFill>
                <a:latin typeface="Courier New" panose="02070309020205020404" pitchFamily="49" charset="0"/>
              </a:rPr>
              <a:t>des_rad = 0.03; sigma_radius = 0; min_rad = 0.001;</a:t>
            </a:r>
          </a:p>
          <a:p>
            <a:r>
              <a:rPr lang="en-US" sz="1000" dirty="0">
                <a:solidFill>
                  <a:srgbClr val="000000"/>
                </a:solidFill>
                <a:latin typeface="Courier New" panose="02070309020205020404" pitchFamily="49" charset="0"/>
              </a:rPr>
              <a:t>shrunk_polytopes2=</a:t>
            </a:r>
            <a:r>
              <a:rPr lang="en-US" sz="1000" dirty="0" err="1">
                <a:solidFill>
                  <a:srgbClr val="000000"/>
                </a:solidFill>
                <a:latin typeface="Courier New" panose="02070309020205020404" pitchFamily="49" charset="0"/>
              </a:rPr>
              <a:t>fcn_MapGen_polytopesShrinkToRadius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sv-SE" sz="1000" dirty="0">
                <a:solidFill>
                  <a:srgbClr val="000000"/>
                </a:solidFill>
                <a:latin typeface="Courier New" panose="02070309020205020404" pitchFamily="49" charset="0"/>
              </a:rPr>
              <a:t>    trimmed_polytopes,des_rad,sigma_radius,min_rad,fig_num);</a:t>
            </a: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9" name="Picture 8">
            <a:extLst>
              <a:ext uri="{FF2B5EF4-FFF2-40B4-BE49-F238E27FC236}">
                <a16:creationId xmlns:a16="http://schemas.microsoft.com/office/drawing/2014/main" id="{71282423-E8BF-4582-AF81-A68B23814AC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92" y="1937782"/>
            <a:ext cx="2433768" cy="1825326"/>
          </a:xfrm>
          <a:prstGeom prst="rect">
            <a:avLst/>
          </a:prstGeom>
        </p:spPr>
      </p:pic>
      <p:pic>
        <p:nvPicPr>
          <p:cNvPr id="10" name="Picture 9">
            <a:extLst>
              <a:ext uri="{FF2B5EF4-FFF2-40B4-BE49-F238E27FC236}">
                <a16:creationId xmlns:a16="http://schemas.microsoft.com/office/drawing/2014/main" id="{30C9746D-E262-4C3A-B9BE-A13E8775BB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2576" y="2762983"/>
            <a:ext cx="2667000" cy="2000250"/>
          </a:xfrm>
          <a:prstGeom prst="rect">
            <a:avLst/>
          </a:prstGeom>
        </p:spPr>
      </p:pic>
      <p:pic>
        <p:nvPicPr>
          <p:cNvPr id="11" name="Picture 10">
            <a:extLst>
              <a:ext uri="{FF2B5EF4-FFF2-40B4-BE49-F238E27FC236}">
                <a16:creationId xmlns:a16="http://schemas.microsoft.com/office/drawing/2014/main" id="{0BAFFBE6-FFE9-4401-A88F-C66A801D482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15738" y="2739469"/>
            <a:ext cx="4022083" cy="3016562"/>
          </a:xfrm>
          <a:prstGeom prst="rect">
            <a:avLst/>
          </a:prstGeom>
        </p:spPr>
      </p:pic>
    </p:spTree>
    <p:extLst>
      <p:ext uri="{BB962C8B-B14F-4D97-AF65-F5344CB8AC3E}">
        <p14:creationId xmlns:p14="http://schemas.microsoft.com/office/powerpoint/2010/main" val="3892669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a:cs typeface="Calibri Light"/>
              </a:rPr>
              <a:t>Individual polytopes are shrunk with </a:t>
            </a:r>
            <a:r>
              <a:rPr lang="en-US" sz="3200">
                <a:solidFill>
                  <a:srgbClr val="00B050"/>
                </a:solidFill>
                <a:latin typeface="Courier New"/>
                <a:cs typeface="Courier New"/>
              </a:rPr>
              <a:t>fcn_MapGen_polytopeShrinkToRadius </a:t>
            </a:r>
            <a:r>
              <a:rPr lang="en-US" sz="3200">
                <a:cs typeface="Calibri Light"/>
              </a:rPr>
              <a:t>by moving all verticies towards the centroid by some scalar multiplier, derived from the desired final max radius.  Max radius is the distance from the centroid to the furthest vertex. </a:t>
            </a:r>
          </a:p>
        </p:txBody>
      </p:sp>
      <p:sp>
        <p:nvSpPr>
          <p:cNvPr id="5" name="Rectangle 4">
            <a:extLst>
              <a:ext uri="{FF2B5EF4-FFF2-40B4-BE49-F238E27FC236}">
                <a16:creationId xmlns:a16="http://schemas.microsoft.com/office/drawing/2014/main" id="{DAD36BB6-5195-4557-9528-BAFE14B7A978}"/>
              </a:ext>
            </a:extLst>
          </p:cNvPr>
          <p:cNvSpPr/>
          <p:nvPr/>
        </p:nvSpPr>
        <p:spPr>
          <a:xfrm>
            <a:off x="2659627" y="3928814"/>
            <a:ext cx="6569962" cy="1015663"/>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28009"/>
                </a:solidFill>
                <a:latin typeface="Courier New"/>
                <a:cs typeface="Courier New"/>
              </a:rPr>
              <a:t>% determine scale factor</a:t>
            </a:r>
            <a:endParaRPr lang="en-US" sz="1200">
              <a:solidFill>
                <a:srgbClr val="028009"/>
              </a:solidFill>
              <a:latin typeface="Courier New" panose="02070309020205020404" pitchFamily="49" charset="0"/>
              <a:cs typeface="Courier New"/>
            </a:endParaRPr>
          </a:p>
          <a:p>
            <a:r>
              <a:rPr lang="en-US" sz="1200">
                <a:solidFill>
                  <a:srgbClr val="000000"/>
                </a:solidFill>
                <a:latin typeface="Courier New"/>
                <a:cs typeface="Courier New"/>
              </a:rPr>
              <a:t>scale = new_radius/rad;</a:t>
            </a:r>
            <a:endParaRPr lang="en-US" sz="1200">
              <a:solidFill>
                <a:srgbClr val="000000"/>
              </a:solidFill>
              <a:latin typeface="Courier New" panose="02070309020205020404" pitchFamily="49" charset="0"/>
              <a:cs typeface="Courier New"/>
            </a:endParaRPr>
          </a:p>
          <a:p>
            <a:r>
              <a:rPr lang="en-US" sz="1200">
                <a:solidFill>
                  <a:srgbClr val="000000"/>
                </a:solidFill>
                <a:latin typeface="Courier New"/>
                <a:cs typeface="Courier New"/>
              </a:rPr>
              <a:t>…</a:t>
            </a:r>
          </a:p>
          <a:p>
            <a:r>
              <a:rPr lang="en-US" sz="1200">
                <a:solidFill>
                  <a:srgbClr val="028009"/>
                </a:solidFill>
                <a:latin typeface="Courier New"/>
                <a:cs typeface="Courier New"/>
              </a:rPr>
              <a:t>% find new vertices</a:t>
            </a:r>
            <a:endParaRPr lang="en-US" sz="1200">
              <a:latin typeface="Courier New"/>
              <a:ea typeface="+mn-lt"/>
              <a:cs typeface="+mn-lt"/>
            </a:endParaRPr>
          </a:p>
          <a:p>
            <a:r>
              <a:rPr lang="en-US" sz="1200">
                <a:latin typeface="Courier New"/>
                <a:ea typeface="+mn-lt"/>
                <a:cs typeface="+mn-lt"/>
              </a:rPr>
              <a:t>new_vert = centroid + scale*(vertices-centroid);</a:t>
            </a:r>
            <a:endParaRPr lang="en-US" sz="1200">
              <a:latin typeface="Calibri" panose="020F0502020204030204"/>
              <a:cs typeface="Calibri" panose="020F0502020204030204"/>
            </a:endParaRPr>
          </a:p>
        </p:txBody>
      </p:sp>
    </p:spTree>
    <p:extLst>
      <p:ext uri="{BB962C8B-B14F-4D97-AF65-F5344CB8AC3E}">
        <p14:creationId xmlns:p14="http://schemas.microsoft.com/office/powerpoint/2010/main" val="2986685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Autofit/>
          </a:bodyPr>
          <a:lstStyle/>
          <a:p>
            <a:r>
              <a:rPr lang="en-US" sz="3600" dirty="0"/>
              <a:t>The shrinking process allows introduction of random choice in which polytopes are shrunk, which allows user to set desired mean and standard deviations</a:t>
            </a:r>
            <a:endParaRPr lang="en-US" sz="3600" dirty="0">
              <a:solidFill>
                <a:srgbClr val="00B050"/>
              </a:solidFill>
            </a:endParaRP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3" name="Picture 2">
            <a:extLst>
              <a:ext uri="{FF2B5EF4-FFF2-40B4-BE49-F238E27FC236}">
                <a16:creationId xmlns:a16="http://schemas.microsoft.com/office/drawing/2014/main" id="{D47761A1-93B3-4E8E-B2DF-6D79CA3112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0831" y="2091950"/>
            <a:ext cx="11707690" cy="3721864"/>
          </a:xfrm>
          <a:prstGeom prst="rect">
            <a:avLst/>
          </a:prstGeom>
        </p:spPr>
      </p:pic>
    </p:spTree>
    <p:extLst>
      <p:ext uri="{BB962C8B-B14F-4D97-AF65-F5344CB8AC3E}">
        <p14:creationId xmlns:p14="http://schemas.microsoft.com/office/powerpoint/2010/main" val="234292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66135" y="684673"/>
            <a:ext cx="10515600" cy="1325563"/>
          </a:xfrm>
        </p:spPr>
        <p:txBody>
          <a:bodyPr vert="horz" lIns="91440" tIns="45720" rIns="91440" bIns="45720" rtlCol="0" anchor="ctr">
            <a:noAutofit/>
          </a:bodyPr>
          <a:lstStyle/>
          <a:p>
            <a:r>
              <a:rPr lang="en-US" sz="2400">
                <a:cs typeface="Calibri Light"/>
              </a:rPr>
              <a:t>This is achieved in </a:t>
            </a:r>
            <a:r>
              <a:rPr lang="en-US" sz="2400">
                <a:solidFill>
                  <a:srgbClr val="00B050"/>
                </a:solidFill>
                <a:latin typeface="Courier New"/>
                <a:cs typeface="Courier New"/>
              </a:rPr>
              <a:t>fcn_MapGen_polytopesShrinkToRadius</a:t>
            </a:r>
            <a:r>
              <a:rPr lang="en-US" sz="2400">
                <a:cs typeface="Calibri Light"/>
              </a:rPr>
              <a:t>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a:t>
            </a:r>
          </a:p>
        </p:txBody>
      </p:sp>
      <p:sp>
        <p:nvSpPr>
          <p:cNvPr id="5" name="Rectangle 4">
            <a:extLst>
              <a:ext uri="{FF2B5EF4-FFF2-40B4-BE49-F238E27FC236}">
                <a16:creationId xmlns:a16="http://schemas.microsoft.com/office/drawing/2014/main" id="{DD4D3B03-B8D5-422C-8DEC-FA9CC66E838C}"/>
              </a:ext>
            </a:extLst>
          </p:cNvPr>
          <p:cNvSpPr/>
          <p:nvPr/>
        </p:nvSpPr>
        <p:spPr>
          <a:xfrm>
            <a:off x="2487562" y="3510942"/>
            <a:ext cx="6569962" cy="1569660"/>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chemeClr val="accent6">
                    <a:lumMod val="75000"/>
                  </a:schemeClr>
                </a:solidFill>
                <a:latin typeface="Courier New"/>
                <a:cs typeface="Calibri"/>
              </a:rPr>
              <a:t>%</a:t>
            </a:r>
            <a:r>
              <a:rPr lang="en-US" sz="1200">
                <a:solidFill>
                  <a:schemeClr val="accent6">
                    <a:lumMod val="75000"/>
                  </a:schemeClr>
                </a:solidFill>
                <a:latin typeface="Courier New"/>
                <a:ea typeface="+mn-lt"/>
                <a:cs typeface="+mn-lt"/>
              </a:rPr>
              <a:t> determine desired distribution</a:t>
            </a:r>
            <a:endParaRPr lang="en-US" sz="1200">
              <a:solidFill>
                <a:schemeClr val="accent6">
                  <a:lumMod val="75000"/>
                </a:schemeClr>
              </a:solidFill>
              <a:latin typeface="Courier New"/>
              <a:cs typeface="Courier New"/>
            </a:endParaRPr>
          </a:p>
          <a:p>
            <a:r>
              <a:rPr lang="en-US" sz="1200">
                <a:latin typeface="Courier New"/>
                <a:ea typeface="+mn-lt"/>
                <a:cs typeface="+mn-lt"/>
              </a:rPr>
              <a:t>new_r_dist = normrnd(des_radius,sigma_radius,[Nradii,1]);</a:t>
            </a:r>
          </a:p>
          <a:p>
            <a:r>
              <a:rPr lang="en-US" sz="1200">
                <a:latin typeface="Courier New"/>
                <a:cs typeface="Calibri"/>
              </a:rPr>
              <a:t>…</a:t>
            </a:r>
          </a:p>
          <a:p>
            <a:r>
              <a:rPr lang="en-US" sz="1200">
                <a:latin typeface="Courier New"/>
                <a:ea typeface="+mn-lt"/>
                <a:cs typeface="+mn-lt"/>
              </a:rPr>
              <a:t>new_r_dist(new_r_dist&gt;max_r_dist) = max_r_dist(new_r_dist&gt;max_r_dist); </a:t>
            </a:r>
            <a:r>
              <a:rPr lang="en-US" sz="1200">
                <a:solidFill>
                  <a:schemeClr val="accent6">
                    <a:lumMod val="75000"/>
                  </a:schemeClr>
                </a:solidFill>
                <a:latin typeface="Courier New"/>
                <a:ea typeface="+mn-lt"/>
                <a:cs typeface="+mn-lt"/>
              </a:rPr>
              <a:t>% truncate any values that are too large</a:t>
            </a:r>
          </a:p>
          <a:p>
            <a:r>
              <a:rPr lang="en-US" sz="1200">
                <a:latin typeface="Courier New"/>
                <a:ea typeface="+mn-lt"/>
                <a:cs typeface="+mn-lt"/>
              </a:rPr>
              <a:t>new_r_dist(new_r_dist&lt;min_r_dist) = min_r_dist; </a:t>
            </a:r>
            <a:r>
              <a:rPr lang="en-US" sz="1200">
                <a:solidFill>
                  <a:schemeClr val="accent6">
                    <a:lumMod val="75000"/>
                  </a:schemeClr>
                </a:solidFill>
                <a:latin typeface="Courier New"/>
                <a:ea typeface="+mn-lt"/>
                <a:cs typeface="+mn-lt"/>
              </a:rPr>
              <a:t>% truncate any values that are too small</a:t>
            </a:r>
          </a:p>
        </p:txBody>
      </p:sp>
    </p:spTree>
    <p:extLst>
      <p:ext uri="{BB962C8B-B14F-4D97-AF65-F5344CB8AC3E}">
        <p14:creationId xmlns:p14="http://schemas.microsoft.com/office/powerpoint/2010/main" val="360087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776748" y="709254"/>
            <a:ext cx="10515600" cy="1325563"/>
          </a:xfrm>
        </p:spPr>
        <p:txBody>
          <a:bodyPr vert="horz" lIns="91440" tIns="45720" rIns="91440" bIns="45720" rtlCol="0" anchor="ctr">
            <a:noAutofit/>
          </a:bodyPr>
          <a:lstStyle/>
          <a:p>
            <a:r>
              <a:rPr lang="en-US" sz="2800" dirty="0">
                <a:cs typeface="Calibri Light"/>
              </a:rPr>
              <a:t>As this truncating operation may shift the mean, the values of the distribution are shifted by the delta between the current mean and the </a:t>
            </a:r>
            <a:r>
              <a:rPr lang="en-US" sz="2800">
                <a:cs typeface="Calibri Light"/>
              </a:rPr>
              <a:t>desired mean until the desired mean is reached.</a:t>
            </a:r>
            <a:endParaRPr lang="en-US"/>
          </a:p>
        </p:txBody>
      </p:sp>
      <p:sp>
        <p:nvSpPr>
          <p:cNvPr id="5" name="Rectangle 4">
            <a:extLst>
              <a:ext uri="{FF2B5EF4-FFF2-40B4-BE49-F238E27FC236}">
                <a16:creationId xmlns:a16="http://schemas.microsoft.com/office/drawing/2014/main" id="{DD4D3B03-B8D5-422C-8DEC-FA9CC66E838C}"/>
              </a:ext>
            </a:extLst>
          </p:cNvPr>
          <p:cNvSpPr/>
          <p:nvPr/>
        </p:nvSpPr>
        <p:spPr>
          <a:xfrm>
            <a:off x="5916561" y="2921007"/>
            <a:ext cx="5820251" cy="830997"/>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070C0"/>
                </a:solidFill>
                <a:latin typeface="Courier New"/>
                <a:ea typeface="+mn-lt"/>
                <a:cs typeface="+mn-lt"/>
              </a:rPr>
              <a:t>while </a:t>
            </a:r>
            <a:r>
              <a:rPr lang="en-US" sz="1200">
                <a:latin typeface="Courier New"/>
                <a:ea typeface="+mn-lt"/>
                <a:cs typeface="+mn-lt"/>
              </a:rPr>
              <a:t>abs(mean(new_r_dist) - des_radius) &gt; 1e-10</a:t>
            </a:r>
            <a:endParaRPr lang="en-US" sz="1200">
              <a:solidFill>
                <a:schemeClr val="accent6">
                  <a:lumMod val="75000"/>
                </a:schemeClr>
              </a:solidFill>
              <a:latin typeface="Courier New"/>
              <a:ea typeface="+mn-lt"/>
              <a:cs typeface="Calibri"/>
            </a:endParaRPr>
          </a:p>
          <a:p>
            <a:r>
              <a:rPr lang="en-US" sz="1200">
                <a:latin typeface="Courier New"/>
                <a:ea typeface="+mn-lt"/>
                <a:cs typeface="+mn-lt"/>
              </a:rPr>
              <a:t>    new_r_dist = new_r_dist + (des_radius-mean(new_r_dist));</a:t>
            </a:r>
            <a:endParaRPr lang="en-US" sz="1200">
              <a:latin typeface="Courier New"/>
              <a:cs typeface="Courier New"/>
            </a:endParaRPr>
          </a:p>
          <a:p>
            <a:r>
              <a:rPr lang="en-US" sz="1200">
                <a:latin typeface="Courier New"/>
                <a:ea typeface="+mn-lt"/>
                <a:cs typeface="Calibri"/>
              </a:rPr>
              <a:t>...</a:t>
            </a:r>
            <a:endParaRPr lang="en-US" sz="1200" dirty="0">
              <a:latin typeface="Courier New"/>
              <a:ea typeface="+mn-lt"/>
              <a:cs typeface="Calibri"/>
            </a:endParaRPr>
          </a:p>
          <a:p>
            <a:r>
              <a:rPr lang="en-US" sz="1200">
                <a:solidFill>
                  <a:srgbClr val="0070C0"/>
                </a:solidFill>
                <a:latin typeface="Courier New"/>
                <a:ea typeface="+mn-lt"/>
                <a:cs typeface="+mn-lt"/>
              </a:rPr>
              <a:t>end</a:t>
            </a:r>
            <a:endParaRPr lang="en-US">
              <a:solidFill>
                <a:srgbClr val="0070C0"/>
              </a:solidFill>
              <a:latin typeface="Courier New"/>
              <a:cs typeface="Courier New"/>
            </a:endParaRPr>
          </a:p>
        </p:txBody>
      </p:sp>
      <p:pic>
        <p:nvPicPr>
          <p:cNvPr id="3" name="Picture 3" descr="Chart, histogram&#10;&#10;Description automatically generated">
            <a:extLst>
              <a:ext uri="{FF2B5EF4-FFF2-40B4-BE49-F238E27FC236}">
                <a16:creationId xmlns:a16="http://schemas.microsoft.com/office/drawing/2014/main" id="{5B230F35-6CAE-4223-80D2-6D1C0BE21C15}"/>
              </a:ext>
            </a:extLst>
          </p:cNvPr>
          <p:cNvPicPr>
            <a:picLocks noChangeAspect="1"/>
          </p:cNvPicPr>
          <p:nvPr/>
        </p:nvPicPr>
        <p:blipFill>
          <a:blip r:embed="rId2"/>
          <a:stretch>
            <a:fillRect/>
          </a:stretch>
        </p:blipFill>
        <p:spPr>
          <a:xfrm>
            <a:off x="557705" y="2193787"/>
            <a:ext cx="5029199" cy="4148737"/>
          </a:xfrm>
          <a:prstGeom prst="rect">
            <a:avLst/>
          </a:prstGeom>
        </p:spPr>
      </p:pic>
    </p:spTree>
    <p:extLst>
      <p:ext uri="{BB962C8B-B14F-4D97-AF65-F5344CB8AC3E}">
        <p14:creationId xmlns:p14="http://schemas.microsoft.com/office/powerpoint/2010/main" val="115580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E66BB-A5E7-49FD-AD30-EFCD9902B17B}"/>
              </a:ext>
            </a:extLst>
          </p:cNvPr>
          <p:cNvSpPr>
            <a:spLocks noGrp="1"/>
          </p:cNvSpPr>
          <p:nvPr>
            <p:ph type="title"/>
          </p:nvPr>
        </p:nvSpPr>
        <p:spPr>
          <a:xfrm>
            <a:off x="838200" y="365125"/>
            <a:ext cx="5430461" cy="2837918"/>
          </a:xfrm>
        </p:spPr>
        <p:txBody>
          <a:bodyPr>
            <a:normAutofit fontScale="90000"/>
          </a:bodyPr>
          <a:lstStyle/>
          <a:p>
            <a:r>
              <a:rPr lang="en-US" dirty="0"/>
              <a:t>The </a:t>
            </a:r>
            <a:r>
              <a:rPr lang="en-US" dirty="0" err="1"/>
              <a:t>MapGen</a:t>
            </a:r>
            <a:r>
              <a:rPr lang="en-US" dirty="0"/>
              <a:t> class library hosts tools to build maps useful for studying path planning, autonomy, etc.</a:t>
            </a:r>
          </a:p>
        </p:txBody>
      </p:sp>
      <p:sp>
        <p:nvSpPr>
          <p:cNvPr id="3" name="Content Placeholder 2">
            <a:extLst>
              <a:ext uri="{FF2B5EF4-FFF2-40B4-BE49-F238E27FC236}">
                <a16:creationId xmlns:a16="http://schemas.microsoft.com/office/drawing/2014/main" id="{F075E6A4-EFA3-4C8C-AF03-54592386ADF5}"/>
              </a:ext>
            </a:extLst>
          </p:cNvPr>
          <p:cNvSpPr>
            <a:spLocks noGrp="1"/>
          </p:cNvSpPr>
          <p:nvPr>
            <p:ph idx="1"/>
          </p:nvPr>
        </p:nvSpPr>
        <p:spPr>
          <a:xfrm>
            <a:off x="838200" y="3932449"/>
            <a:ext cx="5700024" cy="2244514"/>
          </a:xfrm>
        </p:spPr>
        <p:txBody>
          <a:bodyPr/>
          <a:lstStyle/>
          <a:p>
            <a:pPr marL="0" indent="0">
              <a:buNone/>
            </a:pPr>
            <a:r>
              <a:rPr lang="en-US" dirty="0"/>
              <a:t>The result of these operations is some data representation of the expected environment.</a:t>
            </a:r>
          </a:p>
        </p:txBody>
      </p:sp>
      <p:pic>
        <p:nvPicPr>
          <p:cNvPr id="5" name="Picture 4">
            <a:extLst>
              <a:ext uri="{FF2B5EF4-FFF2-40B4-BE49-F238E27FC236}">
                <a16:creationId xmlns:a16="http://schemas.microsoft.com/office/drawing/2014/main" id="{4DDB510F-C9EA-427E-9563-95FC880A5598}"/>
              </a:ext>
            </a:extLst>
          </p:cNvPr>
          <p:cNvPicPr>
            <a:picLocks noChangeAspect="1"/>
          </p:cNvPicPr>
          <p:nvPr/>
        </p:nvPicPr>
        <p:blipFill>
          <a:blip r:embed="rId2"/>
          <a:stretch>
            <a:fillRect/>
          </a:stretch>
        </p:blipFill>
        <p:spPr>
          <a:xfrm>
            <a:off x="6538224" y="762000"/>
            <a:ext cx="5334000" cy="4000500"/>
          </a:xfrm>
          <a:prstGeom prst="rect">
            <a:avLst/>
          </a:prstGeom>
        </p:spPr>
      </p:pic>
    </p:spTree>
    <p:extLst>
      <p:ext uri="{BB962C8B-B14F-4D97-AF65-F5344CB8AC3E}">
        <p14:creationId xmlns:p14="http://schemas.microsoft.com/office/powerpoint/2010/main" val="2148868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04684" y="463447"/>
            <a:ext cx="10515600" cy="1325563"/>
          </a:xfrm>
        </p:spPr>
        <p:txBody>
          <a:bodyPr vert="horz" lIns="91440" tIns="45720" rIns="91440" bIns="45720" rtlCol="0" anchor="ctr">
            <a:noAutofit/>
          </a:bodyPr>
          <a:lstStyle/>
          <a:p>
            <a:r>
              <a:rPr lang="en-US" sz="2400" dirty="0">
                <a:cs typeface="Calibri Light"/>
              </a:rPr>
              <a:t>Radii changes and current polytopes are then sorted by size so the largest changes can be applied to the largest polytopes, ensuring all polytopes have enough area to be scaled down.  Polytopes are then </a:t>
            </a:r>
            <a:r>
              <a:rPr lang="en-US" sz="2400">
                <a:cs typeface="Calibri Light"/>
              </a:rPr>
              <a:t>looped through and scaled with the previously </a:t>
            </a:r>
            <a:r>
              <a:rPr lang="en-US" sz="2400">
                <a:solidFill>
                  <a:srgbClr val="000000"/>
                </a:solidFill>
                <a:latin typeface="Calibri Light"/>
                <a:cs typeface="Calibri Light"/>
              </a:rPr>
              <a:t>described function </a:t>
            </a:r>
            <a:r>
              <a:rPr lang="en-US" sz="2400">
                <a:solidFill>
                  <a:srgbClr val="00B050"/>
                </a:solidFill>
                <a:latin typeface="Courier New"/>
                <a:cs typeface="Courier New"/>
              </a:rPr>
              <a:t>fcn_MapGen_polytopeShrinkToRadius</a:t>
            </a:r>
            <a:endParaRPr lang="en-US" sz="2400" dirty="0">
              <a:cs typeface="Calibri Light"/>
            </a:endParaRPr>
          </a:p>
        </p:txBody>
      </p:sp>
      <p:sp>
        <p:nvSpPr>
          <p:cNvPr id="5" name="Rectangle 4">
            <a:extLst>
              <a:ext uri="{FF2B5EF4-FFF2-40B4-BE49-F238E27FC236}">
                <a16:creationId xmlns:a16="http://schemas.microsoft.com/office/drawing/2014/main" id="{DD4D3B03-B8D5-422C-8DEC-FA9CC66E838C}"/>
              </a:ext>
            </a:extLst>
          </p:cNvPr>
          <p:cNvSpPr/>
          <p:nvPr/>
        </p:nvSpPr>
        <p:spPr>
          <a:xfrm>
            <a:off x="5560142" y="1974652"/>
            <a:ext cx="6336445" cy="4562788"/>
          </a:xfrm>
          <a:prstGeom prst="rect">
            <a:avLst/>
          </a:prstGeom>
          <a:solidFill>
            <a:schemeClr val="accent4">
              <a:lumMod val="20000"/>
              <a:lumOff val="80000"/>
            </a:schemeClr>
          </a:solidFill>
        </p:spPr>
        <p:txBody>
          <a:bodyPr wrap="square" lIns="91440" tIns="45720" rIns="91440" bIns="45720" anchor="t">
            <a:spAutoFit/>
          </a:bodyPr>
          <a:lstStyle/>
          <a:p>
            <a:r>
              <a:rPr lang="en-US" sz="1050">
                <a:latin typeface="Courier New"/>
                <a:ea typeface="+mn-lt"/>
                <a:cs typeface="+mn-lt"/>
              </a:rPr>
              <a:t>[new_radii_sorted,ob_index] = sort(new_r_dist); </a:t>
            </a:r>
            <a:endParaRPr lang="en-US" sz="1400" dirty="0">
              <a:latin typeface="Courier New"/>
              <a:cs typeface="Courier New"/>
            </a:endParaRPr>
          </a:p>
          <a:p>
            <a:r>
              <a:rPr lang="en-US" sz="1050">
                <a:solidFill>
                  <a:schemeClr val="accent6">
                    <a:lumMod val="75000"/>
                  </a:schemeClr>
                </a:solidFill>
                <a:latin typeface="Courier New"/>
                <a:ea typeface="+mn-lt"/>
                <a:cs typeface="+mn-lt"/>
              </a:rPr>
              <a:t>% Check that the old polytopes are large enough to shrink and </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achieve the new radius distribution. Want all the changes to be smaller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than -2 times the minimum radius, to ensure we do not get singular % I</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have no idea why we do this</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polytopes.</a:t>
            </a:r>
            <a:endParaRPr lang="en-US" sz="1400">
              <a:solidFill>
                <a:schemeClr val="accent6">
                  <a:lumMod val="75000"/>
                </a:schemeClr>
              </a:solidFill>
              <a:latin typeface="Courier New"/>
              <a:cs typeface="Courier New"/>
            </a:endParaRPr>
          </a:p>
          <a:p>
            <a:r>
              <a:rPr lang="en-US" sz="1050">
                <a:latin typeface="Courier New"/>
                <a:ea typeface="+mn-lt"/>
                <a:cs typeface="+mn-lt"/>
              </a:rPr>
              <a:t>change_in_radii = sort(old_max_radii)'-sort(new_r_dist); </a:t>
            </a:r>
            <a:endParaRPr lang="en-US" sz="1400">
              <a:latin typeface="Courier New"/>
              <a:ea typeface="+mn-lt"/>
              <a:cs typeface="+mn-lt"/>
            </a:endParaRPr>
          </a:p>
          <a:p>
            <a:r>
              <a:rPr lang="en-US" sz="1050">
                <a:latin typeface="Courier New"/>
                <a:ea typeface="+mn-lt"/>
                <a:cs typeface="+mn-lt"/>
              </a:rPr>
              <a:t>Num_goal_polys_smaller_than_start = sum(change_in_radii&gt;=-2*min_rad); </a:t>
            </a:r>
            <a:endParaRPr lang="en-US" sz="1400">
              <a:latin typeface="Courier New"/>
              <a:cs typeface="Calibri"/>
            </a:endParaRPr>
          </a:p>
          <a:p>
            <a:r>
              <a:rPr lang="en-US" sz="1050">
                <a:solidFill>
                  <a:srgbClr val="0070C0"/>
                </a:solidFill>
                <a:latin typeface="Courier New"/>
                <a:ea typeface="+mn-lt"/>
                <a:cs typeface="+mn-lt"/>
              </a:rPr>
              <a:t>if  </a:t>
            </a:r>
            <a:r>
              <a:rPr lang="en-US" sz="1050">
                <a:latin typeface="Courier New"/>
                <a:ea typeface="+mn-lt"/>
                <a:cs typeface="+mn-lt"/>
              </a:rPr>
              <a:t>Num_goal_polys_smaller_than_start &lt; Nradii</a:t>
            </a:r>
            <a:endParaRPr lang="en-US" sz="1400" dirty="0">
              <a:latin typeface="Courier New"/>
              <a:cs typeface="Courier New"/>
            </a:endParaRPr>
          </a:p>
          <a:p>
            <a:r>
              <a:rPr lang="en-US" sz="1050">
                <a:latin typeface="Courier New"/>
                <a:ea typeface="+mn-lt"/>
                <a:cs typeface="+mn-lt"/>
              </a:rPr>
              <a:t>    error(</a:t>
            </a:r>
            <a:r>
              <a:rPr lang="en-US" sz="1050">
                <a:solidFill>
                  <a:srgbClr val="FF0000"/>
                </a:solidFill>
                <a:latin typeface="Courier New"/>
                <a:ea typeface="+mn-lt"/>
                <a:cs typeface="+mn-lt"/>
              </a:rPr>
              <a:t>'distribution is unachievable with generated map'</a:t>
            </a:r>
            <a:r>
              <a:rPr lang="en-US" sz="1050">
                <a:latin typeface="Courier New"/>
                <a:ea typeface="+mn-lt"/>
                <a:cs typeface="+mn-lt"/>
              </a:rPr>
              <a:t>)</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Initialize the shrunk polytopes structure array, and tolerance for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distance between vertices, below which vertices are merged into one.</a:t>
            </a:r>
            <a:endParaRPr lang="en-US" sz="1400">
              <a:solidFill>
                <a:schemeClr val="accent6">
                  <a:lumMod val="75000"/>
                </a:schemeClr>
              </a:solidFill>
              <a:latin typeface="Courier New"/>
              <a:cs typeface="Courier New"/>
            </a:endParaRPr>
          </a:p>
          <a:p>
            <a:r>
              <a:rPr lang="en-US" sz="1050">
                <a:latin typeface="Courier New"/>
                <a:ea typeface="+mn-lt"/>
                <a:cs typeface="+mn-lt"/>
              </a:rPr>
              <a:t>shrunk_polytopes = polytopes; </a:t>
            </a:r>
            <a:endParaRPr lang="en-US" sz="1400" dirty="0">
              <a:latin typeface="Courier New"/>
              <a:cs typeface="Courier New"/>
            </a:endParaRPr>
          </a:p>
          <a:p>
            <a:r>
              <a:rPr lang="en-US" sz="1050">
                <a:latin typeface="Courier New"/>
                <a:ea typeface="+mn-lt"/>
                <a:cs typeface="+mn-lt"/>
              </a:rPr>
              <a:t>tolerance = 1e-5; % Units are (implied) kilometers</a:t>
            </a:r>
            <a:endParaRPr lang="en-US" sz="1400" dirty="0">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Loop through each polytope, shrinking it to the reference size</a:t>
            </a:r>
            <a:endParaRPr lang="en-US" sz="1400">
              <a:solidFill>
                <a:schemeClr val="accent6">
                  <a:lumMod val="75000"/>
                </a:schemeClr>
              </a:solidFill>
              <a:latin typeface="Courier New"/>
              <a:cs typeface="Courier New"/>
            </a:endParaRPr>
          </a:p>
          <a:p>
            <a:r>
              <a:rPr lang="en-US" sz="1050">
                <a:solidFill>
                  <a:srgbClr val="0070C0"/>
                </a:solidFill>
                <a:latin typeface="Courier New"/>
                <a:ea typeface="+mn-lt"/>
                <a:cs typeface="+mn-lt"/>
              </a:rPr>
              <a:t>for </a:t>
            </a:r>
            <a:r>
              <a:rPr lang="en-US" sz="1050">
                <a:latin typeface="Courier New"/>
                <a:ea typeface="+mn-lt"/>
                <a:cs typeface="+mn-lt"/>
              </a:rPr>
              <a:t>ith_radii = 1:length(new_radii_sorted)</a:t>
            </a:r>
            <a:endParaRPr lang="en-US" sz="1400" dirty="0">
              <a:latin typeface="Courier New"/>
              <a:cs typeface="Courier New"/>
            </a:endParaRPr>
          </a:p>
          <a:p>
            <a:r>
              <a:rPr lang="en-US" sz="1050">
                <a:latin typeface="Courier New"/>
                <a:ea typeface="+mn-lt"/>
                <a:cs typeface="+mn-lt"/>
              </a:rPr>
              <a:t>    shrinker = polytopes(ob_index(ith_radii)); % obstacle to be shrunk </a:t>
            </a:r>
            <a:endParaRPr lang="en-US" sz="1400" dirty="0">
              <a:latin typeface="Courier New"/>
              <a:cs typeface="Courier New"/>
            </a:endParaRPr>
          </a:p>
          <a:p>
            <a:r>
              <a:rPr lang="en-US" sz="1050">
                <a:latin typeface="Courier New"/>
                <a:ea typeface="+mn-lt"/>
                <a:cs typeface="+mn-lt"/>
              </a:rPr>
              <a:t>    des_rad = new_radii_sorted(ith_radii);</a:t>
            </a:r>
            <a:endParaRPr lang="en-US" sz="1400" dirty="0">
              <a:latin typeface="Courier New"/>
              <a:cs typeface="Courier New"/>
            </a:endParaRPr>
          </a:p>
          <a:p>
            <a:r>
              <a:rPr lang="en-US" sz="1050" dirty="0">
                <a:latin typeface="Courier New"/>
                <a:ea typeface="+mn-lt"/>
                <a:cs typeface="+mn-lt"/>
              </a:rPr>
              <a:t>        </a:t>
            </a:r>
            <a:endParaRPr lang="en-US" sz="1400" dirty="0">
              <a:latin typeface="Courier New"/>
              <a:cs typeface="Courier New"/>
            </a:endParaRPr>
          </a:p>
          <a:p>
            <a:r>
              <a:rPr lang="en-US" sz="1050" dirty="0">
                <a:latin typeface="Courier New"/>
                <a:ea typeface="+mn-lt"/>
                <a:cs typeface="+mn-lt"/>
              </a:rPr>
              <a:t>   </a:t>
            </a:r>
            <a:r>
              <a:rPr lang="en-US" sz="1050">
                <a:solidFill>
                  <a:schemeClr val="accent6">
                    <a:lumMod val="75000"/>
                  </a:schemeClr>
                </a:solidFill>
                <a:latin typeface="Courier New"/>
                <a:ea typeface="+mn-lt"/>
                <a:cs typeface="+mn-lt"/>
              </a:rPr>
              <a:t> % assign to shrunk_polytopes</a:t>
            </a:r>
            <a:endParaRPr lang="en-US" sz="1400">
              <a:solidFill>
                <a:schemeClr val="accent6">
                  <a:lumMod val="75000"/>
                </a:schemeClr>
              </a:solidFill>
              <a:latin typeface="Courier New"/>
              <a:cs typeface="Courier New"/>
            </a:endParaRPr>
          </a:p>
          <a:p>
            <a:r>
              <a:rPr lang="en-US" sz="1050">
                <a:latin typeface="Courier New"/>
                <a:ea typeface="+mn-lt"/>
                <a:cs typeface="+mn-lt"/>
              </a:rPr>
              <a:t>    shrunk_polytopes(ob_index(ith_radii)) = ...</a:t>
            </a:r>
            <a:endParaRPr lang="en-US" sz="1400">
              <a:latin typeface="Courier New"/>
              <a:ea typeface="+mn-lt"/>
              <a:cs typeface="+mn-lt"/>
            </a:endParaRPr>
          </a:p>
          <a:p>
            <a:r>
              <a:rPr lang="en-US" sz="1050">
                <a:latin typeface="Courier New"/>
                <a:ea typeface="+mn-lt"/>
                <a:cs typeface="+mn-lt"/>
              </a:rPr>
              <a:t>        fcn_MapGen_polytopeShrinkToRadius(...</a:t>
            </a:r>
            <a:endParaRPr lang="en-US" sz="1400" dirty="0">
              <a:latin typeface="Courier New"/>
              <a:cs typeface="Courier New"/>
            </a:endParaRPr>
          </a:p>
          <a:p>
            <a:r>
              <a:rPr lang="en-US" sz="1050">
                <a:latin typeface="Courier New"/>
                <a:ea typeface="+mn-lt"/>
                <a:cs typeface="+mn-lt"/>
              </a:rPr>
              <a:t>        shrinker,des_rad,tolerance);</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ea typeface="+mn-lt"/>
              <a:cs typeface="+mn-lt"/>
            </a:endParaRPr>
          </a:p>
        </p:txBody>
      </p:sp>
      <p:pic>
        <p:nvPicPr>
          <p:cNvPr id="3" name="Picture 3" descr="Diagram&#10;&#10;Description automatically generated">
            <a:extLst>
              <a:ext uri="{FF2B5EF4-FFF2-40B4-BE49-F238E27FC236}">
                <a16:creationId xmlns:a16="http://schemas.microsoft.com/office/drawing/2014/main" id="{0DF79843-57EE-4986-8BA0-9EE6266DA852}"/>
              </a:ext>
            </a:extLst>
          </p:cNvPr>
          <p:cNvPicPr>
            <a:picLocks noChangeAspect="1"/>
          </p:cNvPicPr>
          <p:nvPr/>
        </p:nvPicPr>
        <p:blipFill>
          <a:blip r:embed="rId2"/>
          <a:stretch>
            <a:fillRect/>
          </a:stretch>
        </p:blipFill>
        <p:spPr>
          <a:xfrm>
            <a:off x="209909" y="2314035"/>
            <a:ext cx="5172973" cy="3883324"/>
          </a:xfrm>
          <a:prstGeom prst="rect">
            <a:avLst/>
          </a:prstGeom>
        </p:spPr>
      </p:pic>
    </p:spTree>
    <p:extLst>
      <p:ext uri="{BB962C8B-B14F-4D97-AF65-F5344CB8AC3E}">
        <p14:creationId xmlns:p14="http://schemas.microsoft.com/office/powerpoint/2010/main" val="415015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2022-02-17 by S. 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 of terms are important so that we don’t get confused later</a:t>
            </a:r>
          </a:p>
        </p:txBody>
      </p:sp>
      <p:sp>
        <p:nvSpPr>
          <p:cNvPr id="3" name="Content Placeholder 2"/>
          <p:cNvSpPr>
            <a:spLocks noGrp="1"/>
          </p:cNvSpPr>
          <p:nvPr>
            <p:ph idx="1"/>
          </p:nvPr>
        </p:nvSpPr>
        <p:spPr/>
        <p:txBody>
          <a:bodyPr/>
          <a:lstStyle/>
          <a:p>
            <a:r>
              <a:rPr lang="en-US" dirty="0"/>
              <a:t>Polytope</a:t>
            </a:r>
          </a:p>
          <a:p>
            <a:r>
              <a:rPr lang="en-US" dirty="0"/>
              <a:t>Polytopes</a:t>
            </a:r>
          </a:p>
        </p:txBody>
      </p:sp>
    </p:spTree>
    <p:extLst>
      <p:ext uri="{BB962C8B-B14F-4D97-AF65-F5344CB8AC3E}">
        <p14:creationId xmlns:p14="http://schemas.microsoft.com/office/powerpoint/2010/main" val="23657889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4892-2C88-4F91-9AF5-0494FCAB9BB1}"/>
              </a:ext>
            </a:extLst>
          </p:cNvPr>
          <p:cNvSpPr>
            <a:spLocks noGrp="1"/>
          </p:cNvSpPr>
          <p:nvPr>
            <p:ph type="title"/>
          </p:nvPr>
        </p:nvSpPr>
        <p:spPr/>
        <p:txBody>
          <a:bodyPr>
            <a:normAutofit fontScale="90000"/>
          </a:bodyPr>
          <a:lstStyle/>
          <a:p>
            <a:r>
              <a:rPr lang="en-US" dirty="0"/>
              <a:t>Several functions exist to plot maps. The one for polytopes is:</a:t>
            </a:r>
            <a:br>
              <a:rPr lang="en-US" dirty="0"/>
            </a:br>
            <a:r>
              <a:rPr lang="en-US" sz="3100" dirty="0" err="1">
                <a:solidFill>
                  <a:srgbClr val="00B050"/>
                </a:solidFill>
                <a:latin typeface="Courier New" panose="02070309020205020404" pitchFamily="49" charset="0"/>
                <a:ea typeface="+mn-ea"/>
                <a:cs typeface="+mn-cs"/>
              </a:rPr>
              <a:t>fcn_MapGen_plotPolytopes</a:t>
            </a:r>
            <a:endParaRPr lang="en-US" dirty="0">
              <a:solidFill>
                <a:srgbClr val="00B050"/>
              </a:solidFill>
            </a:endParaRPr>
          </a:p>
        </p:txBody>
      </p:sp>
      <p:sp>
        <p:nvSpPr>
          <p:cNvPr id="4" name="Rectangle 3">
            <a:extLst>
              <a:ext uri="{FF2B5EF4-FFF2-40B4-BE49-F238E27FC236}">
                <a16:creationId xmlns:a16="http://schemas.microsoft.com/office/drawing/2014/main" id="{8E671B44-5659-44E7-8EA0-046138B01C1F}"/>
              </a:ext>
            </a:extLst>
          </p:cNvPr>
          <p:cNvSpPr/>
          <p:nvPr/>
        </p:nvSpPr>
        <p:spPr>
          <a:xfrm>
            <a:off x="5591176" y="1937782"/>
            <a:ext cx="6329994" cy="861774"/>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p:txBody>
      </p:sp>
      <p:pic>
        <p:nvPicPr>
          <p:cNvPr id="6" name="Picture 5">
            <a:extLst>
              <a:ext uri="{FF2B5EF4-FFF2-40B4-BE49-F238E27FC236}">
                <a16:creationId xmlns:a16="http://schemas.microsoft.com/office/drawing/2014/main" id="{36E73901-6B92-4656-8909-22B8892A4D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73399" y="3045245"/>
            <a:ext cx="5011852" cy="3758889"/>
          </a:xfrm>
          <a:prstGeom prst="rect">
            <a:avLst/>
          </a:prstGeom>
        </p:spPr>
      </p:pic>
    </p:spTree>
    <p:extLst>
      <p:ext uri="{BB962C8B-B14F-4D97-AF65-F5344CB8AC3E}">
        <p14:creationId xmlns:p14="http://schemas.microsoft.com/office/powerpoint/2010/main" val="2174497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491983-D7B6-44DA-AF6D-A1A28B7DF7E9}"/>
              </a:ext>
            </a:extLst>
          </p:cNvPr>
          <p:cNvSpPr/>
          <p:nvPr/>
        </p:nvSpPr>
        <p:spPr>
          <a:xfrm>
            <a:off x="5591176" y="1937782"/>
            <a:ext cx="6329994" cy="3170099"/>
          </a:xfrm>
          <a:prstGeom prst="rect">
            <a:avLst/>
          </a:prstGeom>
          <a:solidFill>
            <a:schemeClr val="accent4">
              <a:lumMod val="20000"/>
              <a:lumOff val="80000"/>
            </a:schemeClr>
          </a:solidFill>
        </p:spPr>
        <p:txBody>
          <a:bodyPr wrap="square">
            <a:spAutoFit/>
          </a:bodyPr>
          <a:lstStyle/>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Generate a map from a name</a:t>
            </a:r>
          </a:p>
          <a:p>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"HST 30 450 SQT 0 1 0 1 SMV 0.02 0.005 1e-6 1234"</a:t>
            </a:r>
            <a:r>
              <a:rPr lang="en-US" sz="1000" dirty="0">
                <a:solidFill>
                  <a:srgbClr val="000000"/>
                </a:solidFill>
                <a:latin typeface="Courier New" panose="02070309020205020404" pitchFamily="49" charset="0"/>
              </a:rPr>
              <a:t>;</a:t>
            </a:r>
          </a:p>
          <a:p>
            <a:r>
              <a:rPr lang="nl-NL" sz="1000" dirty="0">
                <a:solidFill>
                  <a:srgbClr val="000000"/>
                </a:solidFill>
                <a:latin typeface="Courier New" panose="02070309020205020404" pitchFamily="49" charset="0"/>
              </a:rPr>
              <a:t>plot_flag = 1; disp_name = [1, 0.05 -0.05, 0.5 0.5 0.5, 10];</a:t>
            </a:r>
          </a:p>
          <a:p>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 color = [0 0 1];</a:t>
            </a:r>
          </a:p>
          <a:p>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 = [0 1 -0.1 1];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'square'</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 = [1 1 0 1 0.5];</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7;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polytopes,fig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fcn_MapGen_nameToMap</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plot_flag</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disp_name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r>
              <a:rPr lang="en-US" sz="1000" dirty="0">
                <a:solidFill>
                  <a:srgbClr val="028009"/>
                </a:solidFill>
                <a:latin typeface="Courier New" panose="02070309020205020404" pitchFamily="49" charset="0"/>
              </a:rPr>
              <a:t>.</a:t>
            </a:r>
          </a:p>
          <a:p>
            <a:r>
              <a:rPr lang="en-US" sz="1000" dirty="0">
                <a:solidFill>
                  <a:srgbClr val="000000"/>
                </a:solidFill>
                <a:latin typeface="Courier New" panose="02070309020205020404" pitchFamily="49" charset="0"/>
              </a:rPr>
              <a:t>    color,</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a:t>
            </a:r>
          </a:p>
        </p:txBody>
      </p:sp>
      <p:sp>
        <p:nvSpPr>
          <p:cNvPr id="2" name="Title 1">
            <a:extLst>
              <a:ext uri="{FF2B5EF4-FFF2-40B4-BE49-F238E27FC236}">
                <a16:creationId xmlns:a16="http://schemas.microsoft.com/office/drawing/2014/main" id="{CB9D1811-416D-4FBE-AD09-F0B782B4DE5B}"/>
              </a:ext>
            </a:extLst>
          </p:cNvPr>
          <p:cNvSpPr>
            <a:spLocks noGrp="1"/>
          </p:cNvSpPr>
          <p:nvPr>
            <p:ph type="title"/>
          </p:nvPr>
        </p:nvSpPr>
        <p:spPr/>
        <p:txBody>
          <a:bodyPr/>
          <a:lstStyle/>
          <a:p>
            <a:r>
              <a:rPr lang="en-US" dirty="0"/>
              <a:t>We often want to generate maps by a </a:t>
            </a:r>
            <a:r>
              <a:rPr lang="en-US"/>
              <a:t>fully repeatable </a:t>
            </a:r>
            <a:r>
              <a:rPr lang="en-US" dirty="0"/>
              <a:t>“name”</a:t>
            </a:r>
          </a:p>
        </p:txBody>
      </p:sp>
      <p:sp>
        <p:nvSpPr>
          <p:cNvPr id="3" name="Content Placeholder 2">
            <a:extLst>
              <a:ext uri="{FF2B5EF4-FFF2-40B4-BE49-F238E27FC236}">
                <a16:creationId xmlns:a16="http://schemas.microsoft.com/office/drawing/2014/main" id="{540D61C0-4982-4725-B9AE-53A732B860F6}"/>
              </a:ext>
            </a:extLst>
          </p:cNvPr>
          <p:cNvSpPr>
            <a:spLocks noGrp="1"/>
          </p:cNvSpPr>
          <p:nvPr>
            <p:ph idx="1"/>
          </p:nvPr>
        </p:nvSpPr>
        <p:spPr>
          <a:xfrm>
            <a:off x="838200" y="1825625"/>
            <a:ext cx="3581400" cy="4351338"/>
          </a:xfrm>
        </p:spPr>
        <p:txBody>
          <a:bodyPr/>
          <a:lstStyle/>
          <a:p>
            <a:pPr marL="0" indent="0">
              <a:buNone/>
            </a:pPr>
            <a:r>
              <a:rPr lang="en-US" dirty="0"/>
              <a:t>The idea is that a string can be produced, and even plotted on the figure, that when entered into the function generates EXACTLY the same map again. This is exceptionally useful for debugging.</a:t>
            </a:r>
          </a:p>
        </p:txBody>
      </p:sp>
      <p:pic>
        <p:nvPicPr>
          <p:cNvPr id="4" name="Picture 3">
            <a:extLst>
              <a:ext uri="{FF2B5EF4-FFF2-40B4-BE49-F238E27FC236}">
                <a16:creationId xmlns:a16="http://schemas.microsoft.com/office/drawing/2014/main" id="{B8610C74-28C4-4F79-B121-1AE2F918D8F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90446" y="3683001"/>
            <a:ext cx="3566583" cy="2674937"/>
          </a:xfrm>
          <a:prstGeom prst="rect">
            <a:avLst/>
          </a:prstGeom>
        </p:spPr>
      </p:pic>
      <p:sp>
        <p:nvSpPr>
          <p:cNvPr id="5" name="Arrow: Right 4">
            <a:extLst>
              <a:ext uri="{FF2B5EF4-FFF2-40B4-BE49-F238E27FC236}">
                <a16:creationId xmlns:a16="http://schemas.microsoft.com/office/drawing/2014/main" id="{67AE3D90-66CF-4A04-88C2-3257B52A73FA}"/>
              </a:ext>
            </a:extLst>
          </p:cNvPr>
          <p:cNvSpPr/>
          <p:nvPr/>
        </p:nvSpPr>
        <p:spPr>
          <a:xfrm>
            <a:off x="7619267" y="5842855"/>
            <a:ext cx="1067533"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83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a number of pseudo-random number generators that can be used to create </a:t>
            </a:r>
            <a:r>
              <a:rPr lang="en-US" dirty="0" err="1"/>
              <a:t>tilings</a:t>
            </a:r>
            <a:r>
              <a:rPr lang="en-US" dirty="0"/>
              <a:t> within a map, and the results of each are very different.</a:t>
            </a:r>
            <a:endParaRPr lang="en-US" dirty="0">
              <a:solidFill>
                <a:srgbClr val="00B050"/>
              </a:solidFill>
            </a:endParaRPr>
          </a:p>
        </p:txBody>
      </p:sp>
      <p:pic>
        <p:nvPicPr>
          <p:cNvPr id="3" name="Picture 2">
            <a:extLst>
              <a:ext uri="{FF2B5EF4-FFF2-40B4-BE49-F238E27FC236}">
                <a16:creationId xmlns:a16="http://schemas.microsoft.com/office/drawing/2014/main" id="{75AAA87B-C7BE-4442-9B6B-7147B5D0AC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20801" y="4214019"/>
            <a:ext cx="3169920" cy="2377440"/>
          </a:xfrm>
          <a:prstGeom prst="rect">
            <a:avLst/>
          </a:prstGeom>
        </p:spPr>
      </p:pic>
      <p:pic>
        <p:nvPicPr>
          <p:cNvPr id="5" name="Picture 4">
            <a:extLst>
              <a:ext uri="{FF2B5EF4-FFF2-40B4-BE49-F238E27FC236}">
                <a16:creationId xmlns:a16="http://schemas.microsoft.com/office/drawing/2014/main" id="{1EBCF765-0958-4FEB-A965-6D97A75E811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3285" y="4214019"/>
            <a:ext cx="3169920" cy="2377440"/>
          </a:xfrm>
          <a:prstGeom prst="rect">
            <a:avLst/>
          </a:prstGeom>
        </p:spPr>
      </p:pic>
      <p:pic>
        <p:nvPicPr>
          <p:cNvPr id="6" name="Picture 5">
            <a:extLst>
              <a:ext uri="{FF2B5EF4-FFF2-40B4-BE49-F238E27FC236}">
                <a16:creationId xmlns:a16="http://schemas.microsoft.com/office/drawing/2014/main" id="{31AB2125-015F-4C1B-A44D-556D50DDA2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97043" y="1836579"/>
            <a:ext cx="3169920" cy="2377440"/>
          </a:xfrm>
          <a:prstGeom prst="rect">
            <a:avLst/>
          </a:prstGeom>
        </p:spPr>
      </p:pic>
      <p:pic>
        <p:nvPicPr>
          <p:cNvPr id="7" name="Picture 6">
            <a:extLst>
              <a:ext uri="{FF2B5EF4-FFF2-40B4-BE49-F238E27FC236}">
                <a16:creationId xmlns:a16="http://schemas.microsoft.com/office/drawing/2014/main" id="{63A44A7B-99FB-4E11-9745-487270CB9C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5769" y="4214019"/>
            <a:ext cx="3169920" cy="2377440"/>
          </a:xfrm>
          <a:prstGeom prst="rect">
            <a:avLst/>
          </a:prstGeom>
        </p:spPr>
      </p:pic>
      <p:pic>
        <p:nvPicPr>
          <p:cNvPr id="8" name="Picture 7">
            <a:extLst>
              <a:ext uri="{FF2B5EF4-FFF2-40B4-BE49-F238E27FC236}">
                <a16:creationId xmlns:a16="http://schemas.microsoft.com/office/drawing/2014/main" id="{37F80104-EA9A-471A-843D-552AE499AFC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49527" y="1836579"/>
            <a:ext cx="3169920" cy="2377440"/>
          </a:xfrm>
          <a:prstGeom prst="rect">
            <a:avLst/>
          </a:prstGeom>
        </p:spPr>
      </p:pic>
    </p:spTree>
    <p:extLst>
      <p:ext uri="{BB962C8B-B14F-4D97-AF65-F5344CB8AC3E}">
        <p14:creationId xmlns:p14="http://schemas.microsoft.com/office/powerpoint/2010/main" val="1393548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F81A-A2DC-4D0E-AAFD-053CF4198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a:solidFill>
                  <a:schemeClr val="tx1"/>
                </a:solidFill>
                <a:latin typeface="+mj-lt"/>
                <a:ea typeface="+mj-ea"/>
                <a:cs typeface="+mj-cs"/>
              </a:rPr>
              <a:t>The Halton set is the one we use most often and in nearly all the codes</a:t>
            </a:r>
          </a:p>
        </p:txBody>
      </p:sp>
      <p:sp>
        <p:nvSpPr>
          <p:cNvPr id="3" name="Content Placeholder 2">
            <a:extLst>
              <a:ext uri="{FF2B5EF4-FFF2-40B4-BE49-F238E27FC236}">
                <a16:creationId xmlns:a16="http://schemas.microsoft.com/office/drawing/2014/main" id="{50C2B34D-67FA-4531-878D-2FF54C24302C}"/>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It gives fairly uniform, non-repeating tilings without clumping</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8984034D-EB09-41A2-A651-3806FCDB16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46562" y="878762"/>
            <a:ext cx="5290270" cy="5310290"/>
          </a:xfrm>
          <a:prstGeom prst="rect">
            <a:avLst/>
          </a:prstGeom>
        </p:spPr>
      </p:pic>
    </p:spTree>
    <p:extLst>
      <p:ext uri="{BB962C8B-B14F-4D97-AF65-F5344CB8AC3E}">
        <p14:creationId xmlns:p14="http://schemas.microsoft.com/office/powerpoint/2010/main" val="165987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5FB-AF4E-405F-B516-322A0D38A554}"/>
              </a:ext>
            </a:extLst>
          </p:cNvPr>
          <p:cNvSpPr>
            <a:spLocks noGrp="1"/>
          </p:cNvSpPr>
          <p:nvPr>
            <p:ph type="title"/>
          </p:nvPr>
        </p:nvSpPr>
        <p:spPr/>
        <p:txBody>
          <a:bodyPr>
            <a:noAutofit/>
          </a:bodyPr>
          <a:lstStyle/>
          <a:p>
            <a:r>
              <a:rPr lang="en-US" sz="3600"/>
              <a:t>The sets are generated by selecting random numbers in 2 dimensions between 0 and 1, then performing a Voronoi segmentation based on the seed points</a:t>
            </a:r>
            <a:endParaRPr lang="en-US" sz="3600" dirty="0"/>
          </a:p>
        </p:txBody>
      </p:sp>
      <p:sp>
        <p:nvSpPr>
          <p:cNvPr id="3" name="Content Placeholder 2">
            <a:extLst>
              <a:ext uri="{FF2B5EF4-FFF2-40B4-BE49-F238E27FC236}">
                <a16:creationId xmlns:a16="http://schemas.microsoft.com/office/drawing/2014/main" id="{6F517848-FA2F-48EB-B9E5-45F2CAABAA2C}"/>
              </a:ext>
            </a:extLst>
          </p:cNvPr>
          <p:cNvSpPr>
            <a:spLocks noGrp="1"/>
          </p:cNvSpPr>
          <p:nvPr>
            <p:ph idx="1"/>
          </p:nvPr>
        </p:nvSpPr>
        <p:spPr/>
        <p:txBody>
          <a:bodyPr/>
          <a:lstStyle/>
          <a:p>
            <a:pPr marL="0" indent="0">
              <a:buNone/>
            </a:pPr>
            <a:r>
              <a:rPr lang="en-US" dirty="0"/>
              <a:t>The images shown are cropped views, so the outlier boundaries are not seen</a:t>
            </a:r>
          </a:p>
        </p:txBody>
      </p:sp>
      <p:pic>
        <p:nvPicPr>
          <p:cNvPr id="5" name="Picture 4">
            <a:extLst>
              <a:ext uri="{FF2B5EF4-FFF2-40B4-BE49-F238E27FC236}">
                <a16:creationId xmlns:a16="http://schemas.microsoft.com/office/drawing/2014/main" id="{18A20D6C-DF53-480D-A78C-643EC5733B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3280" y="2754923"/>
            <a:ext cx="4562720" cy="3422040"/>
          </a:xfrm>
          <a:prstGeom prst="rect">
            <a:avLst/>
          </a:prstGeom>
        </p:spPr>
      </p:pic>
      <p:pic>
        <p:nvPicPr>
          <p:cNvPr id="6" name="Picture 5">
            <a:extLst>
              <a:ext uri="{FF2B5EF4-FFF2-40B4-BE49-F238E27FC236}">
                <a16:creationId xmlns:a16="http://schemas.microsoft.com/office/drawing/2014/main" id="{3CCDDF1F-AB55-4C7D-BCAA-C1519D5809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37737" y="2754923"/>
            <a:ext cx="4562721" cy="3422040"/>
          </a:xfrm>
          <a:prstGeom prst="rect">
            <a:avLst/>
          </a:prstGeom>
        </p:spPr>
      </p:pic>
    </p:spTree>
    <p:extLst>
      <p:ext uri="{BB962C8B-B14F-4D97-AF65-F5344CB8AC3E}">
        <p14:creationId xmlns:p14="http://schemas.microsoft.com/office/powerpoint/2010/main" val="3519059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6523</TotalTime>
  <Words>3636</Words>
  <Application>Microsoft Office PowerPoint</Application>
  <PresentationFormat>Widescreen</PresentationFormat>
  <Paragraphs>315</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Cambria Math</vt:lpstr>
      <vt:lpstr>Courier New</vt:lpstr>
      <vt:lpstr>Office Theme</vt:lpstr>
      <vt:lpstr>Map Gen Class Library</vt:lpstr>
      <vt:lpstr>The MapGen class library hosts tools to build maps useful for studying path planning, autonomy, etc.</vt:lpstr>
      <vt:lpstr>Definitions of terms are important so that we don’t get confused later</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There are a number of pseudo-random number generators that can be used to create tilings within a map, and the results of each are very different.</vt:lpstr>
      <vt:lpstr>The Halton set is the one we use most often and in nearly all the codes</vt:lpstr>
      <vt:lpstr>The sets are generated by selecting random numbers in 2 dimensions between 0 and 1, then performing a Voronoi segmentation based on the seed points</vt:lpstr>
      <vt:lpstr>When generating polytopes, the number of results is equal to or less than (usually slightly) than the number of seed points</vt:lpstr>
      <vt:lpstr>There are defining properties of each map with respect to obstacles</vt:lpstr>
      <vt:lpstr>The point density is defined as the number of obstacles (or points) per unit area</vt:lpstr>
      <vt:lpstr>Obstacle radius is defined as the distance from an obstacle's centroid to its furthest vertex.</vt:lpstr>
      <vt:lpstr>The standard deviation in obstacle radius is the standard deviation of those obstacle radius values.</vt:lpstr>
      <vt:lpstr>The process of generating tiled obstacle polytopes uses 3 steps: initial tiling, trimming edges, and then shrinking the poloytopes down</vt:lpstr>
      <vt:lpstr>Individual polytopes are shrunk with fcn_MapGen_polytopeShrinkToRadius by moving all verticies towards the centroid by some scalar multiplier, derived from the desired final max radius.  Max radius is the distance from the centroid to the furthest vertex. </vt:lpstr>
      <vt:lpstr>The shrinking process allows introduction of random choice in which polytopes are shrunk, which allows user to set desired mean and standard deviations</vt:lpstr>
      <vt:lpstr>This is achieved in fcn_MapGen_polytopesShrinkToRadius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vt:lpstr>
      <vt:lpstr>As this truncating operation may shift the mean, the values of the distribution are shifted by the delta between the current mean and the desired mean until the desired mean is reached.</vt:lpstr>
      <vt:lpstr>Radii changes and current polytopes are then sorted by size so the largest changes can be applied to the largest polytopes, ensuring all polytopes have enough area to be scaled down.  Polytopes are then looped through and scaled with the previously described function fcn_MapGen_polytopeShrinkToRadius</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Several functions exist to plot maps. The one for polytopes is: fcn_MapGen_plotPolytopes</vt:lpstr>
      <vt:lpstr>We often want to generate maps by a fully repeatable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226</cp:revision>
  <dcterms:created xsi:type="dcterms:W3CDTF">2021-01-09T16:12:09Z</dcterms:created>
  <dcterms:modified xsi:type="dcterms:W3CDTF">2022-02-18T03:07:42Z</dcterms:modified>
</cp:coreProperties>
</file>