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32" r:id="rId4"/>
    <p:sldId id="415" r:id="rId5"/>
    <p:sldId id="442" r:id="rId6"/>
    <p:sldId id="485" r:id="rId7"/>
    <p:sldId id="466" r:id="rId8"/>
    <p:sldId id="486" r:id="rId9"/>
    <p:sldId id="491" r:id="rId10"/>
    <p:sldId id="492" r:id="rId11"/>
    <p:sldId id="487" r:id="rId12"/>
    <p:sldId id="488" r:id="rId13"/>
    <p:sldId id="489" r:id="rId14"/>
    <p:sldId id="490" r:id="rId15"/>
    <p:sldId id="460" r:id="rId16"/>
    <p:sldId id="497" r:id="rId17"/>
    <p:sldId id="493" r:id="rId18"/>
    <p:sldId id="496" r:id="rId19"/>
    <p:sldId id="499" r:id="rId20"/>
    <p:sldId id="500" r:id="rId21"/>
    <p:sldId id="514" r:id="rId22"/>
    <p:sldId id="501" r:id="rId23"/>
    <p:sldId id="504" r:id="rId24"/>
    <p:sldId id="505" r:id="rId25"/>
    <p:sldId id="506" r:id="rId26"/>
    <p:sldId id="507" r:id="rId27"/>
    <p:sldId id="508" r:id="rId28"/>
    <p:sldId id="509" r:id="rId29"/>
    <p:sldId id="510" r:id="rId30"/>
    <p:sldId id="511" r:id="rId31"/>
    <p:sldId id="513" r:id="rId32"/>
    <p:sldId id="512" r:id="rId33"/>
    <p:sldId id="515" r:id="rId34"/>
    <p:sldId id="516" r:id="rId35"/>
    <p:sldId id="518" r:id="rId36"/>
    <p:sldId id="519" r:id="rId37"/>
    <p:sldId id="494" r:id="rId38"/>
    <p:sldId id="495" r:id="rId39"/>
    <p:sldId id="344" r:id="rId40"/>
    <p:sldId id="343" r:id="rId41"/>
    <p:sldId id="345" r:id="rId42"/>
    <p:sldId id="342" r:id="rId43"/>
    <p:sldId id="346" r:id="rId44"/>
    <p:sldId id="325" r:id="rId45"/>
    <p:sldId id="326" r:id="rId46"/>
    <p:sldId id="328" r:id="rId47"/>
    <p:sldId id="339" r:id="rId48"/>
    <p:sldId id="330" r:id="rId49"/>
    <p:sldId id="329" r:id="rId50"/>
    <p:sldId id="331" r:id="rId51"/>
    <p:sldId id="333" r:id="rId52"/>
    <p:sldId id="334" r:id="rId53"/>
    <p:sldId id="337" r:id="rId54"/>
    <p:sldId id="520" r:id="rId55"/>
    <p:sldId id="336" r:id="rId56"/>
    <p:sldId id="340" r:id="rId57"/>
    <p:sldId id="341"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37AC2A95-4A47-478E-9FF6-F596292F1300}">
          <p14:sldIdLst>
            <p14:sldId id="256"/>
          </p14:sldIdLst>
        </p14:section>
        <p14:section name="Background" id="{C6F52FF6-A12B-41D3-B0A0-06BFA5DF7396}">
          <p14:sldIdLst>
            <p14:sldId id="257"/>
            <p14:sldId id="332"/>
            <p14:sldId id="415"/>
            <p14:sldId id="442"/>
            <p14:sldId id="485"/>
          </p14:sldIdLst>
        </p14:section>
        <p14:section name="Pseudo-Random Voronoi Tiling" id="{F50C5C2E-F869-48ED-B81B-C27F588904CC}">
          <p14:sldIdLst>
            <p14:sldId id="466"/>
            <p14:sldId id="486"/>
            <p14:sldId id="491"/>
            <p14:sldId id="492"/>
          </p14:sldIdLst>
        </p14:section>
        <p14:section name="Map metrics" id="{199883FB-FEFB-4E93-A5D7-1FE7443B596A}">
          <p14:sldIdLst>
            <p14:sldId id="487"/>
            <p14:sldId id="488"/>
            <p14:sldId id="489"/>
            <p14:sldId id="490"/>
          </p14:sldIdLst>
        </p14:section>
        <p14:section name="Converting polytope tiles to separated polytopes" id="{86EAC484-9D77-412B-98FB-1213CAD128B9}">
          <p14:sldIdLst>
            <p14:sldId id="460"/>
            <p14:sldId id="497"/>
            <p14:sldId id="493"/>
            <p14:sldId id="496"/>
            <p14:sldId id="499"/>
            <p14:sldId id="500"/>
          </p14:sldIdLst>
        </p14:section>
        <p14:section name="Shrink from edges" id="{014A7923-0C92-4246-A079-1611C60B84F5}">
          <p14:sldIdLst>
            <p14:sldId id="514"/>
            <p14:sldId id="501"/>
            <p14:sldId id="504"/>
            <p14:sldId id="505"/>
            <p14:sldId id="506"/>
            <p14:sldId id="507"/>
            <p14:sldId id="508"/>
            <p14:sldId id="509"/>
            <p14:sldId id="510"/>
            <p14:sldId id="511"/>
            <p14:sldId id="513"/>
            <p14:sldId id="512"/>
            <p14:sldId id="515"/>
            <p14:sldId id="516"/>
            <p14:sldId id="518"/>
            <p14:sldId id="519"/>
          </p14:sldIdLst>
        </p14:section>
        <p14:section name="Map Plotting" id="{84E5192F-FEE5-47D4-941B-3C29C67F303C}">
          <p14:sldIdLst>
            <p14:sldId id="494"/>
            <p14:sldId id="495"/>
          </p14:sldIdLst>
        </p14:section>
        <p14:section name="Occupancy Estimates" id="{2F78C57D-2874-48D1-BF23-D3B95736042D}">
          <p14:sldIdLst>
            <p14:sldId id="344"/>
            <p14:sldId id="343"/>
            <p14:sldId id="345"/>
            <p14:sldId id="342"/>
            <p14:sldId id="346"/>
            <p14:sldId id="325"/>
            <p14:sldId id="326"/>
            <p14:sldId id="328"/>
            <p14:sldId id="339"/>
            <p14:sldId id="330"/>
            <p14:sldId id="329"/>
            <p14:sldId id="331"/>
            <p14:sldId id="333"/>
            <p14:sldId id="334"/>
            <p14:sldId id="337"/>
            <p14:sldId id="520"/>
            <p14:sldId id="336"/>
            <p14:sldId id="340"/>
            <p14:sldId id="34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1D1DCD-C2F6-3274-E915-1D7099145DCA}" v="895" dt="2021-09-10T02:19:31.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8" autoAdjust="0"/>
    <p:restoredTop sz="94660"/>
  </p:normalViewPr>
  <p:slideViewPr>
    <p:cSldViewPr snapToGrid="0">
      <p:cViewPr varScale="1">
        <p:scale>
          <a:sx n="71" d="100"/>
          <a:sy n="71" d="100"/>
        </p:scale>
        <p:origin x="96" y="534"/>
      </p:cViewPr>
      <p:guideLst/>
    </p:cSldViewPr>
  </p:slideViewPr>
  <p:notesTextViewPr>
    <p:cViewPr>
      <p:scale>
        <a:sx n="1" d="1"/>
        <a:sy n="1" d="1"/>
      </p:scale>
      <p:origin x="0" y="0"/>
    </p:cViewPr>
  </p:notesTextViewPr>
  <p:sorterViewPr>
    <p:cViewPr>
      <p:scale>
        <a:sx n="100" d="100"/>
        <a:sy n="100" d="100"/>
      </p:scale>
      <p:origin x="0" y="-44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5C6DC-94AC-4C62-A637-CAC9919D02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AA9A06-5166-4FBE-AFAB-5ADFB3707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F9438C-62B0-432C-8B77-047A8C743114}"/>
              </a:ext>
            </a:extLst>
          </p:cNvPr>
          <p:cNvSpPr>
            <a:spLocks noGrp="1"/>
          </p:cNvSpPr>
          <p:nvPr>
            <p:ph type="dt" sz="half" idx="10"/>
          </p:nvPr>
        </p:nvSpPr>
        <p:spPr/>
        <p:txBody>
          <a:bodyPr/>
          <a:lstStyle/>
          <a:p>
            <a:fld id="{ADCEBF8C-22C0-4323-9BBB-9413232198F8}" type="datetimeFigureOut">
              <a:rPr lang="en-US" smtClean="0"/>
              <a:t>25-May-22</a:t>
            </a:fld>
            <a:endParaRPr lang="en-US"/>
          </a:p>
        </p:txBody>
      </p:sp>
      <p:sp>
        <p:nvSpPr>
          <p:cNvPr id="5" name="Footer Placeholder 4">
            <a:extLst>
              <a:ext uri="{FF2B5EF4-FFF2-40B4-BE49-F238E27FC236}">
                <a16:creationId xmlns:a16="http://schemas.microsoft.com/office/drawing/2014/main" id="{F3CC8C75-A0DE-4B09-A2EB-FD984F833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F6703-1072-4BB1-A9D5-B44844333302}"/>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980203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AE95B-531D-45BB-9323-C4A7A479D9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378D45-D184-4843-B690-A2C9AF08F5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3C9132-CF20-45E5-AAFD-6F2F5766F1E8}"/>
              </a:ext>
            </a:extLst>
          </p:cNvPr>
          <p:cNvSpPr>
            <a:spLocks noGrp="1"/>
          </p:cNvSpPr>
          <p:nvPr>
            <p:ph type="dt" sz="half" idx="10"/>
          </p:nvPr>
        </p:nvSpPr>
        <p:spPr/>
        <p:txBody>
          <a:bodyPr/>
          <a:lstStyle/>
          <a:p>
            <a:fld id="{ADCEBF8C-22C0-4323-9BBB-9413232198F8}" type="datetimeFigureOut">
              <a:rPr lang="en-US" smtClean="0"/>
              <a:t>25-May-22</a:t>
            </a:fld>
            <a:endParaRPr lang="en-US"/>
          </a:p>
        </p:txBody>
      </p:sp>
      <p:sp>
        <p:nvSpPr>
          <p:cNvPr id="5" name="Footer Placeholder 4">
            <a:extLst>
              <a:ext uri="{FF2B5EF4-FFF2-40B4-BE49-F238E27FC236}">
                <a16:creationId xmlns:a16="http://schemas.microsoft.com/office/drawing/2014/main" id="{F53C2AEF-0BFE-4802-A92E-98AF1E004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944F0-BBE8-47BA-98CB-ADD4830DA120}"/>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351886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87CCD5-0EF4-49FF-91C4-09E7EAE51F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0C97DA-3A4A-47B8-9109-BB650D7EC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F5432-9B6A-4666-969E-F44106F7B32A}"/>
              </a:ext>
            </a:extLst>
          </p:cNvPr>
          <p:cNvSpPr>
            <a:spLocks noGrp="1"/>
          </p:cNvSpPr>
          <p:nvPr>
            <p:ph type="dt" sz="half" idx="10"/>
          </p:nvPr>
        </p:nvSpPr>
        <p:spPr/>
        <p:txBody>
          <a:bodyPr/>
          <a:lstStyle/>
          <a:p>
            <a:fld id="{ADCEBF8C-22C0-4323-9BBB-9413232198F8}" type="datetimeFigureOut">
              <a:rPr lang="en-US" smtClean="0"/>
              <a:t>25-May-22</a:t>
            </a:fld>
            <a:endParaRPr lang="en-US"/>
          </a:p>
        </p:txBody>
      </p:sp>
      <p:sp>
        <p:nvSpPr>
          <p:cNvPr id="5" name="Footer Placeholder 4">
            <a:extLst>
              <a:ext uri="{FF2B5EF4-FFF2-40B4-BE49-F238E27FC236}">
                <a16:creationId xmlns:a16="http://schemas.microsoft.com/office/drawing/2014/main" id="{7A33B2A7-342C-4EC0-B0DF-39A74785A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DA269-397E-41BC-B422-65FD4A732940}"/>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277783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0A24-16C6-45C3-AC67-FA42768902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D1AAE2-1557-4BD5-B494-2DA661C271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28908B-E601-4FFF-A7EF-7C74E5B927C3}"/>
              </a:ext>
            </a:extLst>
          </p:cNvPr>
          <p:cNvSpPr>
            <a:spLocks noGrp="1"/>
          </p:cNvSpPr>
          <p:nvPr>
            <p:ph type="dt" sz="half" idx="10"/>
          </p:nvPr>
        </p:nvSpPr>
        <p:spPr/>
        <p:txBody>
          <a:bodyPr/>
          <a:lstStyle/>
          <a:p>
            <a:fld id="{ADCEBF8C-22C0-4323-9BBB-9413232198F8}" type="datetimeFigureOut">
              <a:rPr lang="en-US" smtClean="0"/>
              <a:t>25-May-22</a:t>
            </a:fld>
            <a:endParaRPr lang="en-US"/>
          </a:p>
        </p:txBody>
      </p:sp>
      <p:sp>
        <p:nvSpPr>
          <p:cNvPr id="5" name="Footer Placeholder 4">
            <a:extLst>
              <a:ext uri="{FF2B5EF4-FFF2-40B4-BE49-F238E27FC236}">
                <a16:creationId xmlns:a16="http://schemas.microsoft.com/office/drawing/2014/main" id="{69CDC649-426A-47DD-8193-6C41779E2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CB09-D2B9-48DB-A720-3EECB5935FC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274794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E0413-CFAE-437E-ADCF-0D595E6FB4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2574F8-FD0D-417F-AE0F-86416C3C6A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75FA19-408A-4938-AF37-D357C04594BD}"/>
              </a:ext>
            </a:extLst>
          </p:cNvPr>
          <p:cNvSpPr>
            <a:spLocks noGrp="1"/>
          </p:cNvSpPr>
          <p:nvPr>
            <p:ph type="dt" sz="half" idx="10"/>
          </p:nvPr>
        </p:nvSpPr>
        <p:spPr/>
        <p:txBody>
          <a:bodyPr/>
          <a:lstStyle/>
          <a:p>
            <a:fld id="{ADCEBF8C-22C0-4323-9BBB-9413232198F8}" type="datetimeFigureOut">
              <a:rPr lang="en-US" smtClean="0"/>
              <a:t>25-May-22</a:t>
            </a:fld>
            <a:endParaRPr lang="en-US"/>
          </a:p>
        </p:txBody>
      </p:sp>
      <p:sp>
        <p:nvSpPr>
          <p:cNvPr id="5" name="Footer Placeholder 4">
            <a:extLst>
              <a:ext uri="{FF2B5EF4-FFF2-40B4-BE49-F238E27FC236}">
                <a16:creationId xmlns:a16="http://schemas.microsoft.com/office/drawing/2014/main" id="{D5345F2C-A13C-425C-8743-384C4D6C86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8C87D-821F-443E-8F89-017B4D878F6D}"/>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527455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7ECF-3545-4803-9260-C20770A455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62E26C-5DA5-48CB-BCE6-A1B76C6DCF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6A17B3-7BB2-4469-A815-A0CE760E00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FFE97A-30B5-41E2-AD95-E7D2B4FDFA62}"/>
              </a:ext>
            </a:extLst>
          </p:cNvPr>
          <p:cNvSpPr>
            <a:spLocks noGrp="1"/>
          </p:cNvSpPr>
          <p:nvPr>
            <p:ph type="dt" sz="half" idx="10"/>
          </p:nvPr>
        </p:nvSpPr>
        <p:spPr/>
        <p:txBody>
          <a:bodyPr/>
          <a:lstStyle/>
          <a:p>
            <a:fld id="{ADCEBF8C-22C0-4323-9BBB-9413232198F8}" type="datetimeFigureOut">
              <a:rPr lang="en-US" smtClean="0"/>
              <a:t>25-May-22</a:t>
            </a:fld>
            <a:endParaRPr lang="en-US"/>
          </a:p>
        </p:txBody>
      </p:sp>
      <p:sp>
        <p:nvSpPr>
          <p:cNvPr id="6" name="Footer Placeholder 5">
            <a:extLst>
              <a:ext uri="{FF2B5EF4-FFF2-40B4-BE49-F238E27FC236}">
                <a16:creationId xmlns:a16="http://schemas.microsoft.com/office/drawing/2014/main" id="{FC372927-E776-4B40-AE1A-AC787983D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A447B-8CE4-4321-B147-999170CB83D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378314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59509-4F1B-4B5F-BB65-D22D7608AA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C6BD26-690F-4243-B02F-FCD0B40428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142620-9319-4EE6-A1FD-FAD236A60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3C502F-8D6A-49DC-958B-8CAAD23471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8F754-3EAC-4B7A-AE7F-8367FE36F1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429853-D1D9-47BF-A0CA-8D8ADCDBF948}"/>
              </a:ext>
            </a:extLst>
          </p:cNvPr>
          <p:cNvSpPr>
            <a:spLocks noGrp="1"/>
          </p:cNvSpPr>
          <p:nvPr>
            <p:ph type="dt" sz="half" idx="10"/>
          </p:nvPr>
        </p:nvSpPr>
        <p:spPr/>
        <p:txBody>
          <a:bodyPr/>
          <a:lstStyle/>
          <a:p>
            <a:fld id="{ADCEBF8C-22C0-4323-9BBB-9413232198F8}" type="datetimeFigureOut">
              <a:rPr lang="en-US" smtClean="0"/>
              <a:t>25-May-22</a:t>
            </a:fld>
            <a:endParaRPr lang="en-US"/>
          </a:p>
        </p:txBody>
      </p:sp>
      <p:sp>
        <p:nvSpPr>
          <p:cNvPr id="8" name="Footer Placeholder 7">
            <a:extLst>
              <a:ext uri="{FF2B5EF4-FFF2-40B4-BE49-F238E27FC236}">
                <a16:creationId xmlns:a16="http://schemas.microsoft.com/office/drawing/2014/main" id="{C799BA5A-5587-4F31-BE74-76E1B95341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41B0E5-EA50-4A64-B0D7-70A69E7D7DA5}"/>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84805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AA73-B44E-46DF-A400-B43621C151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88A454-8994-4665-8B49-B08AF8B89A9D}"/>
              </a:ext>
            </a:extLst>
          </p:cNvPr>
          <p:cNvSpPr>
            <a:spLocks noGrp="1"/>
          </p:cNvSpPr>
          <p:nvPr>
            <p:ph type="dt" sz="half" idx="10"/>
          </p:nvPr>
        </p:nvSpPr>
        <p:spPr/>
        <p:txBody>
          <a:bodyPr/>
          <a:lstStyle/>
          <a:p>
            <a:fld id="{ADCEBF8C-22C0-4323-9BBB-9413232198F8}" type="datetimeFigureOut">
              <a:rPr lang="en-US" smtClean="0"/>
              <a:t>25-May-22</a:t>
            </a:fld>
            <a:endParaRPr lang="en-US"/>
          </a:p>
        </p:txBody>
      </p:sp>
      <p:sp>
        <p:nvSpPr>
          <p:cNvPr id="4" name="Footer Placeholder 3">
            <a:extLst>
              <a:ext uri="{FF2B5EF4-FFF2-40B4-BE49-F238E27FC236}">
                <a16:creationId xmlns:a16="http://schemas.microsoft.com/office/drawing/2014/main" id="{D53141D1-DE1E-4974-B510-CC67FF80C5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8B38FD-3A12-4544-9B56-1A8E89E6D74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064697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DAE379-977E-4C63-8D0F-7EDB12760A0A}"/>
              </a:ext>
            </a:extLst>
          </p:cNvPr>
          <p:cNvSpPr>
            <a:spLocks noGrp="1"/>
          </p:cNvSpPr>
          <p:nvPr>
            <p:ph type="dt" sz="half" idx="10"/>
          </p:nvPr>
        </p:nvSpPr>
        <p:spPr/>
        <p:txBody>
          <a:bodyPr/>
          <a:lstStyle/>
          <a:p>
            <a:fld id="{ADCEBF8C-22C0-4323-9BBB-9413232198F8}" type="datetimeFigureOut">
              <a:rPr lang="en-US" smtClean="0"/>
              <a:t>25-May-22</a:t>
            </a:fld>
            <a:endParaRPr lang="en-US"/>
          </a:p>
        </p:txBody>
      </p:sp>
      <p:sp>
        <p:nvSpPr>
          <p:cNvPr id="3" name="Footer Placeholder 2">
            <a:extLst>
              <a:ext uri="{FF2B5EF4-FFF2-40B4-BE49-F238E27FC236}">
                <a16:creationId xmlns:a16="http://schemas.microsoft.com/office/drawing/2014/main" id="{198D66D1-299D-45DA-A51C-829AC70BAA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5E03AA-06D1-41C4-8CA6-3302628AC2C6}"/>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97250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DD3D4-E9A2-4F1A-91B1-CCC971BAB6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F99F7F-01C4-42DC-BAF9-24F19E21E0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8A7944-9789-4FAC-B457-17BD7E7C0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24F0AC-19E6-400B-8410-AF71B85D3944}"/>
              </a:ext>
            </a:extLst>
          </p:cNvPr>
          <p:cNvSpPr>
            <a:spLocks noGrp="1"/>
          </p:cNvSpPr>
          <p:nvPr>
            <p:ph type="dt" sz="half" idx="10"/>
          </p:nvPr>
        </p:nvSpPr>
        <p:spPr/>
        <p:txBody>
          <a:bodyPr/>
          <a:lstStyle/>
          <a:p>
            <a:fld id="{ADCEBF8C-22C0-4323-9BBB-9413232198F8}" type="datetimeFigureOut">
              <a:rPr lang="en-US" smtClean="0"/>
              <a:t>25-May-22</a:t>
            </a:fld>
            <a:endParaRPr lang="en-US"/>
          </a:p>
        </p:txBody>
      </p:sp>
      <p:sp>
        <p:nvSpPr>
          <p:cNvPr id="6" name="Footer Placeholder 5">
            <a:extLst>
              <a:ext uri="{FF2B5EF4-FFF2-40B4-BE49-F238E27FC236}">
                <a16:creationId xmlns:a16="http://schemas.microsoft.com/office/drawing/2014/main" id="{99570D71-D9A8-435C-A292-DA70DDE75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DC8F54-0C84-4073-A5CE-C10646C5C1E3}"/>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886561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FCB7A-30C5-441C-830A-6B33E15512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A9A534-757E-4035-BBCB-D3C8F8EE5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BC61EE-5B52-4533-BF3F-914A77576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E27BD-29E4-4BE0-AE56-296476C15C4D}"/>
              </a:ext>
            </a:extLst>
          </p:cNvPr>
          <p:cNvSpPr>
            <a:spLocks noGrp="1"/>
          </p:cNvSpPr>
          <p:nvPr>
            <p:ph type="dt" sz="half" idx="10"/>
          </p:nvPr>
        </p:nvSpPr>
        <p:spPr/>
        <p:txBody>
          <a:bodyPr/>
          <a:lstStyle/>
          <a:p>
            <a:fld id="{ADCEBF8C-22C0-4323-9BBB-9413232198F8}" type="datetimeFigureOut">
              <a:rPr lang="en-US" smtClean="0"/>
              <a:t>25-May-22</a:t>
            </a:fld>
            <a:endParaRPr lang="en-US"/>
          </a:p>
        </p:txBody>
      </p:sp>
      <p:sp>
        <p:nvSpPr>
          <p:cNvPr id="6" name="Footer Placeholder 5">
            <a:extLst>
              <a:ext uri="{FF2B5EF4-FFF2-40B4-BE49-F238E27FC236}">
                <a16:creationId xmlns:a16="http://schemas.microsoft.com/office/drawing/2014/main" id="{CB60C2C3-4AD8-4E44-9B2C-06889285B6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1835D-7341-4C1F-B631-4715DD3984FF}"/>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80128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156FFF-6A25-41A3-A04E-84D3A20DDA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1A5036-ABE1-43A5-8458-6AB54CE30C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727D3-D107-4EA7-8D0E-6A87AB8E3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EBF8C-22C0-4323-9BBB-9413232198F8}" type="datetimeFigureOut">
              <a:rPr lang="en-US" smtClean="0"/>
              <a:t>25-May-22</a:t>
            </a:fld>
            <a:endParaRPr lang="en-US"/>
          </a:p>
        </p:txBody>
      </p:sp>
      <p:sp>
        <p:nvSpPr>
          <p:cNvPr id="5" name="Footer Placeholder 4">
            <a:extLst>
              <a:ext uri="{FF2B5EF4-FFF2-40B4-BE49-F238E27FC236}">
                <a16:creationId xmlns:a16="http://schemas.microsoft.com/office/drawing/2014/main" id="{5ED442D9-A08C-4B81-A798-9A51B5B94A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CE914-287B-4383-8257-B197EB34D1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287C5-9C67-4359-9FD2-061CDD9CC0DA}" type="slidenum">
              <a:rPr lang="en-US" smtClean="0"/>
              <a:t>‹#›</a:t>
            </a:fld>
            <a:endParaRPr lang="en-US"/>
          </a:p>
        </p:txBody>
      </p:sp>
    </p:spTree>
    <p:extLst>
      <p:ext uri="{BB962C8B-B14F-4D97-AF65-F5344CB8AC3E}">
        <p14:creationId xmlns:p14="http://schemas.microsoft.com/office/powerpoint/2010/main" val="3953138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3.png"/><Relationship Id="rId21" Type="http://schemas.openxmlformats.org/officeDocument/2006/relationships/image" Target="../media/image41.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image" Target="../media/image22.png"/><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19" Type="http://schemas.openxmlformats.org/officeDocument/2006/relationships/image" Target="../media/image39.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 Id="rId5" Type="http://schemas.openxmlformats.org/officeDocument/2006/relationships/image" Target="../media/image37.emf"/><Relationship Id="rId4" Type="http://schemas.openxmlformats.org/officeDocument/2006/relationships/image" Target="../media/image36.emf"/></Relationships>
</file>

<file path=ppt/slides/_rels/slide36.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B186C66-1CDD-4EE0-8A1E-2B4ABEED1318}"/>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523488" y="10"/>
            <a:ext cx="8668512" cy="6857990"/>
          </a:xfrm>
          <a:prstGeom prst="rect">
            <a:avLst/>
          </a:prstGeom>
        </p:spPr>
      </p:pic>
      <p:sp>
        <p:nvSpPr>
          <p:cNvPr id="27" name="Rectangle 2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30FC9C-DBB1-46A8-A834-AD5F4778EBB8}"/>
              </a:ext>
            </a:extLst>
          </p:cNvPr>
          <p:cNvSpPr>
            <a:spLocks noGrp="1"/>
          </p:cNvSpPr>
          <p:nvPr>
            <p:ph type="ctrTitle"/>
          </p:nvPr>
        </p:nvSpPr>
        <p:spPr>
          <a:xfrm>
            <a:off x="477981" y="1122363"/>
            <a:ext cx="4023360" cy="3204134"/>
          </a:xfrm>
        </p:spPr>
        <p:txBody>
          <a:bodyPr anchor="b">
            <a:normAutofit/>
          </a:bodyPr>
          <a:lstStyle/>
          <a:p>
            <a:pPr algn="l"/>
            <a:r>
              <a:rPr lang="en-US" sz="4800"/>
              <a:t>Map Gen Class Library</a:t>
            </a:r>
          </a:p>
        </p:txBody>
      </p:sp>
      <p:sp>
        <p:nvSpPr>
          <p:cNvPr id="3" name="Subtitle 2">
            <a:extLst>
              <a:ext uri="{FF2B5EF4-FFF2-40B4-BE49-F238E27FC236}">
                <a16:creationId xmlns:a16="http://schemas.microsoft.com/office/drawing/2014/main" id="{2AFCE265-C742-467D-9532-ABBA6D99B72A}"/>
              </a:ext>
            </a:extLst>
          </p:cNvPr>
          <p:cNvSpPr>
            <a:spLocks noGrp="1"/>
          </p:cNvSpPr>
          <p:nvPr>
            <p:ph type="subTitle" idx="1"/>
          </p:nvPr>
        </p:nvSpPr>
        <p:spPr>
          <a:xfrm>
            <a:off x="477980" y="4872922"/>
            <a:ext cx="4023359" cy="1208141"/>
          </a:xfrm>
        </p:spPr>
        <p:txBody>
          <a:bodyPr>
            <a:normAutofit/>
          </a:bodyPr>
          <a:lstStyle/>
          <a:p>
            <a:pPr algn="l"/>
            <a:r>
              <a:rPr lang="en-US" sz="2000"/>
              <a:t>Descriptions of the “MapGen” class of functions</a:t>
            </a:r>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63603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34F0260-2901-4D84-AE15-D0FD55317EAC}"/>
              </a:ext>
            </a:extLst>
          </p:cNvPr>
          <p:cNvSpPr>
            <a:spLocks noGrp="1"/>
          </p:cNvSpPr>
          <p:nvPr>
            <p:ph type="title"/>
          </p:nvPr>
        </p:nvSpPr>
        <p:spPr>
          <a:xfrm>
            <a:off x="841247" y="978619"/>
            <a:ext cx="3410712" cy="1106424"/>
          </a:xfrm>
        </p:spPr>
        <p:txBody>
          <a:bodyPr>
            <a:normAutofit/>
          </a:bodyPr>
          <a:lstStyle/>
          <a:p>
            <a:r>
              <a:rPr lang="en-US" sz="1800" dirty="0"/>
              <a:t>When generating polytopes, the number of results is equal to or less than (usually slightly) than the number of seed points</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898CA3F-C285-4D78-A18A-3FDF42A58C61}"/>
              </a:ext>
            </a:extLst>
          </p:cNvPr>
          <p:cNvSpPr>
            <a:spLocks noGrp="1"/>
          </p:cNvSpPr>
          <p:nvPr>
            <p:ph idx="1"/>
          </p:nvPr>
        </p:nvSpPr>
        <p:spPr>
          <a:xfrm>
            <a:off x="841248" y="2252870"/>
            <a:ext cx="3412219" cy="3560251"/>
          </a:xfrm>
        </p:spPr>
        <p:txBody>
          <a:bodyPr>
            <a:normAutofit/>
          </a:bodyPr>
          <a:lstStyle/>
          <a:p>
            <a:pPr marL="0" indent="0">
              <a:buNone/>
            </a:pPr>
            <a:r>
              <a:rPr lang="en-US" sz="1700" dirty="0"/>
              <a:t>Some polytopes along edges extend out of the region and are deleted, resulting in fewer polytopes than seeds</a:t>
            </a:r>
          </a:p>
        </p:txBody>
      </p:sp>
      <p:pic>
        <p:nvPicPr>
          <p:cNvPr id="5" name="Picture 4">
            <a:extLst>
              <a:ext uri="{FF2B5EF4-FFF2-40B4-BE49-F238E27FC236}">
                <a16:creationId xmlns:a16="http://schemas.microsoft.com/office/drawing/2014/main" id="{D0339ECB-8C43-4472-B6B9-E10E2DE42112}"/>
              </a:ext>
            </a:extLst>
          </p:cNvPr>
          <p:cNvPicPr>
            <a:picLocks noChangeAspect="1"/>
          </p:cNvPicPr>
          <p:nvPr/>
        </p:nvPicPr>
        <p:blipFill>
          <a:blip r:embed="rId2"/>
          <a:stretch>
            <a:fillRect/>
          </a:stretch>
        </p:blipFill>
        <p:spPr>
          <a:xfrm>
            <a:off x="5120640" y="882396"/>
            <a:ext cx="6656832" cy="4992624"/>
          </a:xfrm>
          <a:prstGeom prst="rect">
            <a:avLst/>
          </a:prstGeom>
        </p:spPr>
      </p:pic>
    </p:spTree>
    <p:extLst>
      <p:ext uri="{BB962C8B-B14F-4D97-AF65-F5344CB8AC3E}">
        <p14:creationId xmlns:p14="http://schemas.microsoft.com/office/powerpoint/2010/main" val="3166923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21CD-EE3E-45FB-AF8C-6994E7B10697}"/>
              </a:ext>
            </a:extLst>
          </p:cNvPr>
          <p:cNvSpPr>
            <a:spLocks noGrp="1"/>
          </p:cNvSpPr>
          <p:nvPr>
            <p:ph type="title"/>
          </p:nvPr>
        </p:nvSpPr>
        <p:spPr/>
        <p:txBody>
          <a:bodyPr/>
          <a:lstStyle/>
          <a:p>
            <a:r>
              <a:rPr lang="en-US" dirty="0"/>
              <a:t>There are defining properties of each map with respect to obstacles</a:t>
            </a:r>
          </a:p>
        </p:txBody>
      </p:sp>
      <p:sp>
        <p:nvSpPr>
          <p:cNvPr id="3" name="Content Placeholder 2">
            <a:extLst>
              <a:ext uri="{FF2B5EF4-FFF2-40B4-BE49-F238E27FC236}">
                <a16:creationId xmlns:a16="http://schemas.microsoft.com/office/drawing/2014/main" id="{A7C17ED6-E98F-4CCD-B80C-D51F01B15BE5}"/>
              </a:ext>
            </a:extLst>
          </p:cNvPr>
          <p:cNvSpPr>
            <a:spLocks noGrp="1"/>
          </p:cNvSpPr>
          <p:nvPr>
            <p:ph idx="1"/>
          </p:nvPr>
        </p:nvSpPr>
        <p:spPr>
          <a:xfrm>
            <a:off x="838200" y="1825625"/>
            <a:ext cx="3409950" cy="4351338"/>
          </a:xfrm>
        </p:spPr>
        <p:txBody>
          <a:bodyPr/>
          <a:lstStyle/>
          <a:p>
            <a:pPr marL="0" indent="0">
              <a:buNone/>
            </a:pPr>
            <a:r>
              <a:rPr lang="en-US" dirty="0"/>
              <a:t>The maps generated in this function are constrained by three main factors:</a:t>
            </a:r>
          </a:p>
          <a:p>
            <a:pPr marL="514350" indent="-514350">
              <a:buFont typeface="+mj-lt"/>
              <a:buAutoNum type="arabicPeriod"/>
            </a:pPr>
            <a:r>
              <a:rPr lang="en-US" dirty="0"/>
              <a:t>point density, </a:t>
            </a:r>
          </a:p>
          <a:p>
            <a:pPr marL="514350" indent="-514350">
              <a:buFont typeface="+mj-lt"/>
              <a:buAutoNum type="arabicPeriod"/>
            </a:pPr>
            <a:r>
              <a:rPr lang="en-US" dirty="0"/>
              <a:t>average obstacle radius, and </a:t>
            </a:r>
          </a:p>
          <a:p>
            <a:pPr marL="514350" indent="-514350">
              <a:buFont typeface="+mj-lt"/>
              <a:buAutoNum type="arabicPeriod"/>
            </a:pPr>
            <a:r>
              <a:rPr lang="en-US" dirty="0"/>
              <a:t>standard deviation in obstacle radius. </a:t>
            </a:r>
          </a:p>
        </p:txBody>
      </p:sp>
      <p:sp>
        <p:nvSpPr>
          <p:cNvPr id="4" name="Content Placeholder 2">
            <a:extLst>
              <a:ext uri="{FF2B5EF4-FFF2-40B4-BE49-F238E27FC236}">
                <a16:creationId xmlns:a16="http://schemas.microsoft.com/office/drawing/2014/main" id="{EB0469DA-F1B5-43E6-BC81-729DF5541C5D}"/>
              </a:ext>
            </a:extLst>
          </p:cNvPr>
          <p:cNvSpPr txBox="1">
            <a:spLocks/>
          </p:cNvSpPr>
          <p:nvPr/>
        </p:nvSpPr>
        <p:spPr>
          <a:xfrm>
            <a:off x="5515708" y="2203937"/>
            <a:ext cx="6676292" cy="2976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The image below shows three maps with variations in these three parameters</a:t>
            </a:r>
            <a:endParaRPr lang="en-US" dirty="0"/>
          </a:p>
        </p:txBody>
      </p:sp>
      <p:pic>
        <p:nvPicPr>
          <p:cNvPr id="5" name="Picture 4">
            <a:extLst>
              <a:ext uri="{FF2B5EF4-FFF2-40B4-BE49-F238E27FC236}">
                <a16:creationId xmlns:a16="http://schemas.microsoft.com/office/drawing/2014/main" id="{55AA7D4C-4722-41B6-904A-F03AB28F2EC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65988" y="3203974"/>
            <a:ext cx="6804335" cy="2193525"/>
          </a:xfrm>
          <a:prstGeom prst="rect">
            <a:avLst/>
          </a:prstGeom>
        </p:spPr>
      </p:pic>
      <p:sp>
        <p:nvSpPr>
          <p:cNvPr id="6" name="Rectangle 5">
            <a:extLst>
              <a:ext uri="{FF2B5EF4-FFF2-40B4-BE49-F238E27FC236}">
                <a16:creationId xmlns:a16="http://schemas.microsoft.com/office/drawing/2014/main" id="{BE133207-D2CB-4F57-9EB8-AFF19B171586}"/>
              </a:ext>
            </a:extLst>
          </p:cNvPr>
          <p:cNvSpPr/>
          <p:nvPr/>
        </p:nvSpPr>
        <p:spPr>
          <a:xfrm>
            <a:off x="5515708" y="5397499"/>
            <a:ext cx="6096000" cy="1015663"/>
          </a:xfrm>
          <a:prstGeom prst="rect">
            <a:avLst/>
          </a:prstGeom>
        </p:spPr>
        <p:txBody>
          <a:bodyPr>
            <a:spAutoFit/>
          </a:bodyPr>
          <a:lstStyle/>
          <a:p>
            <a:r>
              <a:rPr lang="en-US" sz="1200" dirty="0">
                <a:solidFill>
                  <a:srgbClr val="ADBAC7"/>
                </a:solidFill>
                <a:latin typeface="+mj-lt"/>
              </a:rPr>
              <a:t>Maps (a) and (b) have point densities of 75 points per square kilometer, and map (c) has a point density of 150 points per square kilometer. Maps (a) and (b) have average obstacle radii of 50 meters, and map (c) has an average obstacle radius of 30 meters. Maps (a) and (c) have standard deviations in obstacle radius of 0, and map (b) has a standard deviation in obstacle radius of 20 meters.</a:t>
            </a:r>
            <a:endParaRPr lang="en-US" sz="1200" dirty="0">
              <a:latin typeface="+mj-lt"/>
            </a:endParaRPr>
          </a:p>
        </p:txBody>
      </p:sp>
    </p:spTree>
    <p:extLst>
      <p:ext uri="{BB962C8B-B14F-4D97-AF65-F5344CB8AC3E}">
        <p14:creationId xmlns:p14="http://schemas.microsoft.com/office/powerpoint/2010/main" val="4220504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21CD-EE3E-45FB-AF8C-6994E7B10697}"/>
              </a:ext>
            </a:extLst>
          </p:cNvPr>
          <p:cNvSpPr>
            <a:spLocks noGrp="1"/>
          </p:cNvSpPr>
          <p:nvPr>
            <p:ph type="title"/>
          </p:nvPr>
        </p:nvSpPr>
        <p:spPr/>
        <p:txBody>
          <a:bodyPr/>
          <a:lstStyle/>
          <a:p>
            <a:r>
              <a:rPr lang="en-US" dirty="0"/>
              <a:t>The point density is defined as the number of obstacles (or points) per unit area</a:t>
            </a:r>
          </a:p>
        </p:txBody>
      </p:sp>
      <p:sp>
        <p:nvSpPr>
          <p:cNvPr id="3" name="Content Placeholder 2">
            <a:extLst>
              <a:ext uri="{FF2B5EF4-FFF2-40B4-BE49-F238E27FC236}">
                <a16:creationId xmlns:a16="http://schemas.microsoft.com/office/drawing/2014/main" id="{A7C17ED6-E98F-4CCD-B80C-D51F01B15BE5}"/>
              </a:ext>
            </a:extLst>
          </p:cNvPr>
          <p:cNvSpPr>
            <a:spLocks noGrp="1"/>
          </p:cNvSpPr>
          <p:nvPr>
            <p:ph idx="1"/>
          </p:nvPr>
        </p:nvSpPr>
        <p:spPr/>
        <p:txBody>
          <a:bodyPr/>
          <a:lstStyle/>
          <a:p>
            <a:pPr marL="0" indent="0">
              <a:buNone/>
            </a:pPr>
            <a:r>
              <a:rPr lang="en-US" dirty="0"/>
              <a:t>This describes how close the obstacles are to one another. </a:t>
            </a:r>
          </a:p>
        </p:txBody>
      </p:sp>
    </p:spTree>
    <p:extLst>
      <p:ext uri="{BB962C8B-B14F-4D97-AF65-F5344CB8AC3E}">
        <p14:creationId xmlns:p14="http://schemas.microsoft.com/office/powerpoint/2010/main" val="316883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21CD-EE3E-45FB-AF8C-6994E7B10697}"/>
              </a:ext>
            </a:extLst>
          </p:cNvPr>
          <p:cNvSpPr>
            <a:spLocks noGrp="1"/>
          </p:cNvSpPr>
          <p:nvPr>
            <p:ph type="title"/>
          </p:nvPr>
        </p:nvSpPr>
        <p:spPr/>
        <p:txBody>
          <a:bodyPr>
            <a:normAutofit fontScale="90000"/>
          </a:bodyPr>
          <a:lstStyle/>
          <a:p>
            <a:r>
              <a:rPr lang="en-US" dirty="0"/>
              <a:t>Obstacle radius is defined as the distance from an obstacle's centroid to its furthest vertex.</a:t>
            </a:r>
          </a:p>
        </p:txBody>
      </p:sp>
      <p:sp>
        <p:nvSpPr>
          <p:cNvPr id="3" name="Content Placeholder 2">
            <a:extLst>
              <a:ext uri="{FF2B5EF4-FFF2-40B4-BE49-F238E27FC236}">
                <a16:creationId xmlns:a16="http://schemas.microsoft.com/office/drawing/2014/main" id="{A7C17ED6-E98F-4CCD-B80C-D51F01B15BE5}"/>
              </a:ext>
            </a:extLst>
          </p:cNvPr>
          <p:cNvSpPr>
            <a:spLocks noGrp="1"/>
          </p:cNvSpPr>
          <p:nvPr>
            <p:ph idx="1"/>
          </p:nvPr>
        </p:nvSpPr>
        <p:spPr/>
        <p:txBody>
          <a:bodyPr/>
          <a:lstStyle/>
          <a:p>
            <a:pPr marL="0" indent="0">
              <a:buNone/>
            </a:pPr>
            <a:r>
              <a:rPr lang="en-US" dirty="0"/>
              <a:t>The average obstacle radius is the average of all obstacles being considered. </a:t>
            </a:r>
          </a:p>
        </p:txBody>
      </p:sp>
    </p:spTree>
    <p:extLst>
      <p:ext uri="{BB962C8B-B14F-4D97-AF65-F5344CB8AC3E}">
        <p14:creationId xmlns:p14="http://schemas.microsoft.com/office/powerpoint/2010/main" val="2859992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21CD-EE3E-45FB-AF8C-6994E7B10697}"/>
              </a:ext>
            </a:extLst>
          </p:cNvPr>
          <p:cNvSpPr>
            <a:spLocks noGrp="1"/>
          </p:cNvSpPr>
          <p:nvPr>
            <p:ph type="title"/>
          </p:nvPr>
        </p:nvSpPr>
        <p:spPr/>
        <p:txBody>
          <a:bodyPr>
            <a:normAutofit fontScale="90000"/>
          </a:bodyPr>
          <a:lstStyle/>
          <a:p>
            <a:r>
              <a:rPr lang="en-US" dirty="0"/>
              <a:t>The standard deviation in obstacle radius is the standard deviation of those obstacle radius values.</a:t>
            </a:r>
          </a:p>
        </p:txBody>
      </p:sp>
      <p:sp>
        <p:nvSpPr>
          <p:cNvPr id="3" name="Content Placeholder 2">
            <a:extLst>
              <a:ext uri="{FF2B5EF4-FFF2-40B4-BE49-F238E27FC236}">
                <a16:creationId xmlns:a16="http://schemas.microsoft.com/office/drawing/2014/main" id="{A7C17ED6-E98F-4CCD-B80C-D51F01B15BE5}"/>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536397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DC98-84CB-4771-882B-988B9197E7B2}"/>
              </a:ext>
            </a:extLst>
          </p:cNvPr>
          <p:cNvSpPr>
            <a:spLocks noGrp="1"/>
          </p:cNvSpPr>
          <p:nvPr>
            <p:ph type="title"/>
          </p:nvPr>
        </p:nvSpPr>
        <p:spPr/>
        <p:txBody>
          <a:bodyPr>
            <a:normAutofit fontScale="90000"/>
          </a:bodyPr>
          <a:lstStyle/>
          <a:p>
            <a:r>
              <a:rPr lang="en-US" dirty="0"/>
              <a:t>The process of generating tiled obstacle polytopes uses 3 steps: initial tiling, trimming edges, and then shrinking the </a:t>
            </a:r>
            <a:r>
              <a:rPr lang="en-US" dirty="0" err="1"/>
              <a:t>poloytopes</a:t>
            </a:r>
            <a:r>
              <a:rPr lang="en-US" dirty="0"/>
              <a:t> down</a:t>
            </a:r>
            <a:endParaRPr lang="en-US" dirty="0">
              <a:solidFill>
                <a:srgbClr val="00B050"/>
              </a:solidFill>
            </a:endParaRPr>
          </a:p>
        </p:txBody>
      </p:sp>
      <p:sp>
        <p:nvSpPr>
          <p:cNvPr id="5" name="Rectangle 4">
            <a:extLst>
              <a:ext uri="{FF2B5EF4-FFF2-40B4-BE49-F238E27FC236}">
                <a16:creationId xmlns:a16="http://schemas.microsoft.com/office/drawing/2014/main" id="{64651144-0D16-4D91-853E-F97B55A62C7A}"/>
              </a:ext>
            </a:extLst>
          </p:cNvPr>
          <p:cNvSpPr/>
          <p:nvPr/>
        </p:nvSpPr>
        <p:spPr>
          <a:xfrm>
            <a:off x="6629400" y="1937782"/>
            <a:ext cx="5291769" cy="4555093"/>
          </a:xfrm>
          <a:prstGeom prst="rect">
            <a:avLst/>
          </a:prstGeom>
          <a:solidFill>
            <a:schemeClr val="accent4">
              <a:lumMod val="20000"/>
              <a:lumOff val="80000"/>
            </a:schemeClr>
          </a:solidFill>
        </p:spPr>
        <p:txBody>
          <a:bodyPr wrap="square">
            <a:spAutoFit/>
          </a:bodyPr>
          <a:lstStyle/>
          <a:p>
            <a:r>
              <a:rPr lang="en-US" sz="1000" dirty="0">
                <a:solidFill>
                  <a:srgbClr val="028009"/>
                </a:solidFill>
                <a:latin typeface="Courier New" panose="02070309020205020404" pitchFamily="49" charset="0"/>
              </a:rPr>
              <a:t>%% Show how the maps can be trimmed, shrunk, </a:t>
            </a:r>
            <a:r>
              <a:rPr lang="en-US" sz="1000" dirty="0" err="1">
                <a:solidFill>
                  <a:srgbClr val="028009"/>
                </a:solidFill>
                <a:latin typeface="Courier New" panose="02070309020205020404" pitchFamily="49" charset="0"/>
              </a:rPr>
              <a:t>etc</a:t>
            </a:r>
            <a:endParaRPr lang="en-US" sz="1000" dirty="0">
              <a:solidFill>
                <a:srgbClr val="028009"/>
              </a:solidFill>
              <a:latin typeface="Courier New" panose="02070309020205020404" pitchFamily="49" charset="0"/>
            </a:endParaRPr>
          </a:p>
          <a:p>
            <a:r>
              <a:rPr lang="en-US" sz="1000" dirty="0">
                <a:solidFill>
                  <a:srgbClr val="028009"/>
                </a:solidFill>
                <a:latin typeface="Courier New" panose="02070309020205020404" pitchFamily="49" charset="0"/>
              </a:rPr>
              <a:t>% Generate a set of polytopes from the Halton set</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21;</a:t>
            </a:r>
          </a:p>
          <a:p>
            <a:r>
              <a:rPr lang="en-US" sz="1000" dirty="0" err="1">
                <a:solidFill>
                  <a:srgbClr val="000000"/>
                </a:solidFill>
                <a:latin typeface="Courier New" panose="02070309020205020404" pitchFamily="49" charset="0"/>
              </a:rPr>
              <a:t>Halton_range</a:t>
            </a:r>
            <a:r>
              <a:rPr lang="en-US" sz="1000" dirty="0">
                <a:solidFill>
                  <a:srgbClr val="000000"/>
                </a:solidFill>
                <a:latin typeface="Courier New" panose="02070309020205020404" pitchFamily="49" charset="0"/>
              </a:rPr>
              <a:t> = [1 200]; </a:t>
            </a:r>
            <a:r>
              <a:rPr lang="en-US" sz="1000" dirty="0">
                <a:solidFill>
                  <a:srgbClr val="028009"/>
                </a:solidFill>
                <a:latin typeface="Courier New" panose="02070309020205020404" pitchFamily="49" charset="0"/>
              </a:rPr>
              <a:t>% range of Halton points to use to generate the tiling</a:t>
            </a:r>
          </a:p>
          <a:p>
            <a:r>
              <a:rPr lang="en-US" sz="1000" dirty="0" err="1">
                <a:solidFill>
                  <a:srgbClr val="000000"/>
                </a:solidFill>
                <a:latin typeface="Courier New" panose="02070309020205020404" pitchFamily="49" charset="0"/>
              </a:rPr>
              <a:t>tiled_polytopes</a:t>
            </a:r>
            <a:r>
              <a:rPr lang="en-US" sz="1000" dirty="0">
                <a:solidFill>
                  <a:srgbClr val="000000"/>
                </a:solidFill>
                <a:latin typeface="Courier New" panose="02070309020205020404" pitchFamily="49" charset="0"/>
              </a:rPr>
              <a:t> = </a:t>
            </a:r>
            <a:r>
              <a:rPr lang="en-US" sz="1000" dirty="0" err="1">
                <a:solidFill>
                  <a:srgbClr val="000000"/>
                </a:solidFill>
                <a:latin typeface="Courier New" panose="02070309020205020404" pitchFamily="49" charset="0"/>
              </a:rPr>
              <a:t>fcn_MapGen_haltonVoronoiTiling</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Halton_range</a:t>
            </a:r>
            <a:r>
              <a:rPr lang="en-US" sz="1000" dirty="0">
                <a:solidFill>
                  <a:srgbClr val="000000"/>
                </a:solidFill>
                <a:latin typeface="Courier New" panose="02070309020205020404" pitchFamily="49" charset="0"/>
              </a:rPr>
              <a:t>,[1 1],</a:t>
            </a:r>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a:t>
            </a:r>
          </a:p>
          <a:p>
            <a:r>
              <a:rPr lang="en-US" sz="1000" dirty="0">
                <a:solidFill>
                  <a:srgbClr val="000000"/>
                </a:solidFill>
                <a:latin typeface="Courier New" panose="02070309020205020404" pitchFamily="49" charset="0"/>
              </a:rPr>
              <a:t> </a:t>
            </a:r>
          </a:p>
          <a:p>
            <a:r>
              <a:rPr lang="en-US" sz="1000" dirty="0">
                <a:solidFill>
                  <a:srgbClr val="028009"/>
                </a:solidFill>
                <a:latin typeface="Courier New" panose="02070309020205020404" pitchFamily="49" charset="0"/>
              </a:rPr>
              <a:t>% Plot the polytopes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22;</a:t>
            </a:r>
          </a:p>
          <a:p>
            <a:r>
              <a:rPr lang="en-US" sz="1000" dirty="0" err="1">
                <a:solidFill>
                  <a:srgbClr val="000000"/>
                </a:solidFill>
                <a:latin typeface="Courier New" panose="02070309020205020404" pitchFamily="49" charset="0"/>
              </a:rPr>
              <a:t>line_width</a:t>
            </a:r>
            <a:r>
              <a:rPr lang="en-US" sz="1000" dirty="0">
                <a:solidFill>
                  <a:srgbClr val="000000"/>
                </a:solidFill>
                <a:latin typeface="Courier New" panose="02070309020205020404" pitchFamily="49" charset="0"/>
              </a:rPr>
              <a:t> = 2;</a:t>
            </a:r>
          </a:p>
          <a:p>
            <a:r>
              <a:rPr lang="fr-FR" sz="1000" dirty="0" err="1">
                <a:solidFill>
                  <a:srgbClr val="000000"/>
                </a:solidFill>
                <a:latin typeface="Courier New" panose="02070309020205020404" pitchFamily="49" charset="0"/>
              </a:rPr>
              <a:t>axis_limits</a:t>
            </a:r>
            <a:r>
              <a:rPr lang="fr-FR" sz="1000" dirty="0">
                <a:solidFill>
                  <a:srgbClr val="000000"/>
                </a:solidFill>
                <a:latin typeface="Courier New" panose="02070309020205020404" pitchFamily="49" charset="0"/>
              </a:rPr>
              <a:t> = [0 1 0 1];</a:t>
            </a:r>
          </a:p>
          <a:p>
            <a:r>
              <a:rPr lang="en-US" sz="1000" dirty="0" err="1">
                <a:solidFill>
                  <a:srgbClr val="000000"/>
                </a:solidFill>
                <a:latin typeface="Courier New" panose="02070309020205020404" pitchFamily="49" charset="0"/>
              </a:rPr>
              <a:t>fcn_MapGen_plotPolytopes</a:t>
            </a:r>
            <a:r>
              <a:rPr lang="en-US" sz="1000" dirty="0">
                <a:solidFill>
                  <a:srgbClr val="000000"/>
                </a:solidFill>
                <a:latin typeface="Courier New" panose="02070309020205020404" pitchFamily="49" charset="0"/>
              </a:rPr>
              <a:t>(tiled_polytopes,fig_num,</a:t>
            </a:r>
            <a:r>
              <a:rPr lang="en-US" sz="1000" dirty="0">
                <a:solidFill>
                  <a:srgbClr val="AA04F9"/>
                </a:solidFill>
                <a:latin typeface="Courier New" panose="02070309020205020404" pitchFamily="49" charset="0"/>
              </a:rPr>
              <a:t>'r'</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line_width,axis_limits</a:t>
            </a:r>
            <a:r>
              <a:rPr lang="en-US" sz="1000" dirty="0">
                <a:solidFill>
                  <a:srgbClr val="000000"/>
                </a:solidFill>
                <a:latin typeface="Courier New" panose="02070309020205020404" pitchFamily="49" charset="0"/>
              </a:rPr>
              <a:t>);</a:t>
            </a:r>
          </a:p>
          <a:p>
            <a:r>
              <a:rPr lang="en-US" sz="1000" dirty="0">
                <a:solidFill>
                  <a:srgbClr val="000000"/>
                </a:solidFill>
                <a:latin typeface="Courier New" panose="02070309020205020404" pitchFamily="49" charset="0"/>
              </a:rPr>
              <a:t> </a:t>
            </a:r>
          </a:p>
          <a:p>
            <a:r>
              <a:rPr lang="en-US" sz="1000" dirty="0">
                <a:solidFill>
                  <a:srgbClr val="028009"/>
                </a:solidFill>
                <a:latin typeface="Courier New" panose="02070309020205020404" pitchFamily="49" charset="0"/>
              </a:rPr>
              <a:t>% remove the edge polytopes that extend past the high and low points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23;</a:t>
            </a:r>
          </a:p>
          <a:p>
            <a:r>
              <a:rPr lang="en-US" sz="1000" dirty="0" err="1">
                <a:solidFill>
                  <a:srgbClr val="000000"/>
                </a:solidFill>
                <a:latin typeface="Courier New" panose="02070309020205020404" pitchFamily="49" charset="0"/>
              </a:rPr>
              <a:t>xlow</a:t>
            </a:r>
            <a:r>
              <a:rPr lang="en-US" sz="1000" dirty="0">
                <a:solidFill>
                  <a:srgbClr val="000000"/>
                </a:solidFill>
                <a:latin typeface="Courier New" panose="02070309020205020404" pitchFamily="49" charset="0"/>
              </a:rPr>
              <a:t> = 0; </a:t>
            </a:r>
            <a:r>
              <a:rPr lang="en-US" sz="1000" dirty="0" err="1">
                <a:solidFill>
                  <a:srgbClr val="000000"/>
                </a:solidFill>
                <a:latin typeface="Courier New" panose="02070309020205020404" pitchFamily="49" charset="0"/>
              </a:rPr>
              <a:t>xhigh</a:t>
            </a:r>
            <a:r>
              <a:rPr lang="en-US" sz="1000" dirty="0">
                <a:solidFill>
                  <a:srgbClr val="000000"/>
                </a:solidFill>
                <a:latin typeface="Courier New" panose="02070309020205020404" pitchFamily="49" charset="0"/>
              </a:rPr>
              <a:t> = 1; </a:t>
            </a:r>
            <a:r>
              <a:rPr lang="en-US" sz="1000" dirty="0" err="1">
                <a:solidFill>
                  <a:srgbClr val="000000"/>
                </a:solidFill>
                <a:latin typeface="Courier New" panose="02070309020205020404" pitchFamily="49" charset="0"/>
              </a:rPr>
              <a:t>ylow</a:t>
            </a:r>
            <a:r>
              <a:rPr lang="en-US" sz="1000" dirty="0">
                <a:solidFill>
                  <a:srgbClr val="000000"/>
                </a:solidFill>
                <a:latin typeface="Courier New" panose="02070309020205020404" pitchFamily="49" charset="0"/>
              </a:rPr>
              <a:t> = 0; </a:t>
            </a:r>
            <a:r>
              <a:rPr lang="en-US" sz="1000" dirty="0" err="1">
                <a:solidFill>
                  <a:srgbClr val="000000"/>
                </a:solidFill>
                <a:latin typeface="Courier New" panose="02070309020205020404" pitchFamily="49" charset="0"/>
              </a:rPr>
              <a:t>yhigh</a:t>
            </a:r>
            <a:r>
              <a:rPr lang="en-US" sz="1000" dirty="0">
                <a:solidFill>
                  <a:srgbClr val="000000"/>
                </a:solidFill>
                <a:latin typeface="Courier New" panose="02070309020205020404" pitchFamily="49" charset="0"/>
              </a:rPr>
              <a:t> = 1;</a:t>
            </a:r>
          </a:p>
          <a:p>
            <a:r>
              <a:rPr lang="en-US" sz="1000" dirty="0" err="1">
                <a:solidFill>
                  <a:srgbClr val="000000"/>
                </a:solidFill>
                <a:latin typeface="Courier New" panose="02070309020205020404" pitchFamily="49" charset="0"/>
              </a:rPr>
              <a:t>bounding_box</a:t>
            </a:r>
            <a:r>
              <a:rPr lang="en-US" sz="1000" dirty="0">
                <a:solidFill>
                  <a:srgbClr val="000000"/>
                </a:solidFill>
                <a:latin typeface="Courier New" panose="02070309020205020404" pitchFamily="49" charset="0"/>
              </a:rPr>
              <a:t> = [</a:t>
            </a:r>
            <a:r>
              <a:rPr lang="en-US" sz="1000" dirty="0" err="1">
                <a:solidFill>
                  <a:srgbClr val="000000"/>
                </a:solidFill>
                <a:latin typeface="Courier New" panose="02070309020205020404" pitchFamily="49" charset="0"/>
              </a:rPr>
              <a:t>xlow</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ylow</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xhigh</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yhigh</a:t>
            </a:r>
            <a:r>
              <a:rPr lang="en-US" sz="1000" dirty="0">
                <a:solidFill>
                  <a:srgbClr val="000000"/>
                </a:solidFill>
                <a:latin typeface="Courier New" panose="02070309020205020404" pitchFamily="49" charset="0"/>
              </a:rPr>
              <a:t>];</a:t>
            </a:r>
          </a:p>
          <a:p>
            <a:r>
              <a:rPr lang="en-US" sz="1000" dirty="0" err="1">
                <a:solidFill>
                  <a:srgbClr val="000000"/>
                </a:solidFill>
                <a:latin typeface="Courier New" panose="02070309020205020404" pitchFamily="49" charset="0"/>
              </a:rPr>
              <a:t>trimmed_polytopes</a:t>
            </a:r>
            <a:r>
              <a:rPr lang="en-US" sz="1000" dirty="0">
                <a:solidFill>
                  <a:srgbClr val="000000"/>
                </a:solidFill>
                <a:latin typeface="Courier New" panose="02070309020205020404" pitchFamily="49" charset="0"/>
              </a:rPr>
              <a:t> = </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fcn_MapGen_polytopeCropEdges</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tiled_polytopes,bounding_box,fig_num</a:t>
            </a:r>
            <a:r>
              <a:rPr lang="en-US" sz="1000" dirty="0">
                <a:solidFill>
                  <a:srgbClr val="000000"/>
                </a:solidFill>
                <a:latin typeface="Courier New" panose="02070309020205020404" pitchFamily="49" charset="0"/>
              </a:rPr>
              <a:t>);</a:t>
            </a:r>
          </a:p>
          <a:p>
            <a:r>
              <a:rPr lang="en-US" sz="1000" dirty="0">
                <a:solidFill>
                  <a:srgbClr val="000000"/>
                </a:solidFill>
                <a:latin typeface="Courier New" panose="02070309020205020404" pitchFamily="49" charset="0"/>
              </a:rPr>
              <a:t> </a:t>
            </a:r>
          </a:p>
          <a:p>
            <a:r>
              <a:rPr lang="en-US" sz="1000" dirty="0">
                <a:solidFill>
                  <a:srgbClr val="028009"/>
                </a:solidFill>
                <a:latin typeface="Courier New" panose="02070309020205020404" pitchFamily="49" charset="0"/>
              </a:rPr>
              <a:t>% Shrink to radius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24;</a:t>
            </a:r>
          </a:p>
          <a:p>
            <a:r>
              <a:rPr lang="sv-SE" sz="1000" dirty="0">
                <a:solidFill>
                  <a:srgbClr val="000000"/>
                </a:solidFill>
                <a:latin typeface="Courier New" panose="02070309020205020404" pitchFamily="49" charset="0"/>
              </a:rPr>
              <a:t>des_rad = 0.03; sigma_radius = 0; min_rad = 0.001;</a:t>
            </a:r>
          </a:p>
          <a:p>
            <a:r>
              <a:rPr lang="en-US" sz="1000" dirty="0">
                <a:solidFill>
                  <a:srgbClr val="000000"/>
                </a:solidFill>
                <a:latin typeface="Courier New" panose="02070309020205020404" pitchFamily="49" charset="0"/>
              </a:rPr>
              <a:t>shrunk_polytopes2=</a:t>
            </a:r>
            <a:r>
              <a:rPr lang="en-US" sz="1000" dirty="0" err="1">
                <a:solidFill>
                  <a:srgbClr val="000000"/>
                </a:solidFill>
                <a:latin typeface="Courier New" panose="02070309020205020404" pitchFamily="49" charset="0"/>
              </a:rPr>
              <a:t>fcn_MapGen_polytopesShrinkToRadius</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sv-SE" sz="1000" dirty="0">
                <a:solidFill>
                  <a:srgbClr val="000000"/>
                </a:solidFill>
                <a:latin typeface="Courier New" panose="02070309020205020404" pitchFamily="49" charset="0"/>
              </a:rPr>
              <a:t>    trimmed_polytopes,des_rad,sigma_radius,min_rad,fig_num);</a:t>
            </a:r>
          </a:p>
        </p:txBody>
      </p:sp>
      <p:sp>
        <p:nvSpPr>
          <p:cNvPr id="6" name="Rectangle 5"/>
          <p:cNvSpPr/>
          <p:nvPr/>
        </p:nvSpPr>
        <p:spPr>
          <a:xfrm>
            <a:off x="270831" y="6215876"/>
            <a:ext cx="6096000" cy="276999"/>
          </a:xfrm>
          <a:prstGeom prst="rect">
            <a:avLst/>
          </a:prstGeom>
        </p:spPr>
        <p:txBody>
          <a:bodyPr>
            <a:spAutoFit/>
          </a:bodyPr>
          <a:lstStyle/>
          <a:p>
            <a:r>
              <a:rPr lang="en-US" sz="1200" dirty="0">
                <a:solidFill>
                  <a:srgbClr val="228B22"/>
                </a:solidFill>
                <a:latin typeface="Courier New" panose="02070309020205020404" pitchFamily="49" charset="0"/>
              </a:rPr>
              <a:t>See </a:t>
            </a:r>
            <a:r>
              <a:rPr lang="en-US" sz="1200" dirty="0" err="1">
                <a:solidFill>
                  <a:srgbClr val="228B22"/>
                </a:solidFill>
                <a:latin typeface="Courier New" panose="02070309020205020404" pitchFamily="49" charset="0"/>
              </a:rPr>
              <a:t>script_demo_MapGenLibrary.m</a:t>
            </a:r>
            <a:endParaRPr lang="en-US" sz="1200" dirty="0">
              <a:solidFill>
                <a:srgbClr val="228B22"/>
              </a:solidFill>
              <a:latin typeface="Courier New" panose="02070309020205020404" pitchFamily="49" charset="0"/>
            </a:endParaRPr>
          </a:p>
        </p:txBody>
      </p:sp>
      <p:pic>
        <p:nvPicPr>
          <p:cNvPr id="9" name="Picture 8">
            <a:extLst>
              <a:ext uri="{FF2B5EF4-FFF2-40B4-BE49-F238E27FC236}">
                <a16:creationId xmlns:a16="http://schemas.microsoft.com/office/drawing/2014/main" id="{71282423-E8BF-4582-AF81-A68B23814AC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7692" y="1937782"/>
            <a:ext cx="2433768" cy="1825326"/>
          </a:xfrm>
          <a:prstGeom prst="rect">
            <a:avLst/>
          </a:prstGeom>
        </p:spPr>
      </p:pic>
      <p:pic>
        <p:nvPicPr>
          <p:cNvPr id="10" name="Picture 9">
            <a:extLst>
              <a:ext uri="{FF2B5EF4-FFF2-40B4-BE49-F238E27FC236}">
                <a16:creationId xmlns:a16="http://schemas.microsoft.com/office/drawing/2014/main" id="{30C9746D-E262-4C3A-B9BE-A13E8775BB6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2576" y="2762983"/>
            <a:ext cx="2667000" cy="2000250"/>
          </a:xfrm>
          <a:prstGeom prst="rect">
            <a:avLst/>
          </a:prstGeom>
        </p:spPr>
      </p:pic>
      <p:pic>
        <p:nvPicPr>
          <p:cNvPr id="11" name="Picture 10">
            <a:extLst>
              <a:ext uri="{FF2B5EF4-FFF2-40B4-BE49-F238E27FC236}">
                <a16:creationId xmlns:a16="http://schemas.microsoft.com/office/drawing/2014/main" id="{0BAFFBE6-FFE9-4401-A88F-C66A801D482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815738" y="2739469"/>
            <a:ext cx="4022083" cy="3016562"/>
          </a:xfrm>
          <a:prstGeom prst="rect">
            <a:avLst/>
          </a:prstGeom>
        </p:spPr>
      </p:pic>
    </p:spTree>
    <p:extLst>
      <p:ext uri="{BB962C8B-B14F-4D97-AF65-F5344CB8AC3E}">
        <p14:creationId xmlns:p14="http://schemas.microsoft.com/office/powerpoint/2010/main" val="3892669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4A42-771F-473D-A7D1-F032DA798E2B}"/>
              </a:ext>
            </a:extLst>
          </p:cNvPr>
          <p:cNvSpPr>
            <a:spLocks noGrp="1"/>
          </p:cNvSpPr>
          <p:nvPr>
            <p:ph type="title"/>
          </p:nvPr>
        </p:nvSpPr>
        <p:spPr>
          <a:xfrm>
            <a:off x="838200" y="365125"/>
            <a:ext cx="10515600" cy="2628337"/>
          </a:xfrm>
        </p:spPr>
        <p:txBody>
          <a:bodyPr vert="horz" lIns="91440" tIns="45720" rIns="91440" bIns="45720" rtlCol="0" anchor="ctr">
            <a:noAutofit/>
          </a:bodyPr>
          <a:lstStyle/>
          <a:p>
            <a:r>
              <a:rPr lang="en-US" sz="3200">
                <a:cs typeface="Calibri Light"/>
              </a:rPr>
              <a:t>Individual polytopes are shrunk with </a:t>
            </a:r>
            <a:r>
              <a:rPr lang="en-US" sz="3200">
                <a:solidFill>
                  <a:srgbClr val="00B050"/>
                </a:solidFill>
                <a:latin typeface="Courier New"/>
                <a:cs typeface="Courier New"/>
              </a:rPr>
              <a:t>fcn_MapGen_polytopeShrinkToRadius </a:t>
            </a:r>
            <a:r>
              <a:rPr lang="en-US" sz="3200">
                <a:cs typeface="Calibri Light"/>
              </a:rPr>
              <a:t>by moving all verticies towards the centroid by some scalar multiplier, derived from the desired final max radius.  Max radius is the distance from the centroid to the furthest vertex. </a:t>
            </a:r>
          </a:p>
        </p:txBody>
      </p:sp>
      <p:sp>
        <p:nvSpPr>
          <p:cNvPr id="5" name="Rectangle 4">
            <a:extLst>
              <a:ext uri="{FF2B5EF4-FFF2-40B4-BE49-F238E27FC236}">
                <a16:creationId xmlns:a16="http://schemas.microsoft.com/office/drawing/2014/main" id="{DAD36BB6-5195-4557-9528-BAFE14B7A978}"/>
              </a:ext>
            </a:extLst>
          </p:cNvPr>
          <p:cNvSpPr/>
          <p:nvPr/>
        </p:nvSpPr>
        <p:spPr>
          <a:xfrm>
            <a:off x="2659627" y="3928814"/>
            <a:ext cx="6569962" cy="1015663"/>
          </a:xfrm>
          <a:prstGeom prst="rect">
            <a:avLst/>
          </a:prstGeom>
          <a:solidFill>
            <a:schemeClr val="accent4">
              <a:lumMod val="20000"/>
              <a:lumOff val="80000"/>
            </a:schemeClr>
          </a:solidFill>
        </p:spPr>
        <p:txBody>
          <a:bodyPr wrap="square" lIns="91440" tIns="45720" rIns="91440" bIns="45720" anchor="t">
            <a:spAutoFit/>
          </a:bodyPr>
          <a:lstStyle/>
          <a:p>
            <a:r>
              <a:rPr lang="en-US" sz="1200">
                <a:solidFill>
                  <a:srgbClr val="028009"/>
                </a:solidFill>
                <a:latin typeface="Courier New"/>
                <a:cs typeface="Courier New"/>
              </a:rPr>
              <a:t>% determine scale factor</a:t>
            </a:r>
            <a:endParaRPr lang="en-US" sz="1200">
              <a:solidFill>
                <a:srgbClr val="028009"/>
              </a:solidFill>
              <a:latin typeface="Courier New" panose="02070309020205020404" pitchFamily="49" charset="0"/>
              <a:cs typeface="Courier New"/>
            </a:endParaRPr>
          </a:p>
          <a:p>
            <a:r>
              <a:rPr lang="en-US" sz="1200">
                <a:solidFill>
                  <a:srgbClr val="000000"/>
                </a:solidFill>
                <a:latin typeface="Courier New"/>
                <a:cs typeface="Courier New"/>
              </a:rPr>
              <a:t>scale = new_radius/rad;</a:t>
            </a:r>
            <a:endParaRPr lang="en-US" sz="1200">
              <a:solidFill>
                <a:srgbClr val="000000"/>
              </a:solidFill>
              <a:latin typeface="Courier New" panose="02070309020205020404" pitchFamily="49" charset="0"/>
              <a:cs typeface="Courier New"/>
            </a:endParaRPr>
          </a:p>
          <a:p>
            <a:r>
              <a:rPr lang="en-US" sz="1200">
                <a:solidFill>
                  <a:srgbClr val="000000"/>
                </a:solidFill>
                <a:latin typeface="Courier New"/>
                <a:cs typeface="Courier New"/>
              </a:rPr>
              <a:t>…</a:t>
            </a:r>
          </a:p>
          <a:p>
            <a:r>
              <a:rPr lang="en-US" sz="1200">
                <a:solidFill>
                  <a:srgbClr val="028009"/>
                </a:solidFill>
                <a:latin typeface="Courier New"/>
                <a:cs typeface="Courier New"/>
              </a:rPr>
              <a:t>% find new vertices</a:t>
            </a:r>
            <a:endParaRPr lang="en-US" sz="1200">
              <a:latin typeface="Courier New"/>
              <a:ea typeface="+mn-lt"/>
              <a:cs typeface="+mn-lt"/>
            </a:endParaRPr>
          </a:p>
          <a:p>
            <a:r>
              <a:rPr lang="en-US" sz="1200">
                <a:latin typeface="Courier New"/>
                <a:ea typeface="+mn-lt"/>
                <a:cs typeface="+mn-lt"/>
              </a:rPr>
              <a:t>new_vert = centroid + scale*(vertices-centroid);</a:t>
            </a:r>
            <a:endParaRPr lang="en-US" sz="1200">
              <a:latin typeface="Calibri" panose="020F0502020204030204"/>
              <a:cs typeface="Calibri" panose="020F0502020204030204"/>
            </a:endParaRPr>
          </a:p>
        </p:txBody>
      </p:sp>
    </p:spTree>
    <p:extLst>
      <p:ext uri="{BB962C8B-B14F-4D97-AF65-F5344CB8AC3E}">
        <p14:creationId xmlns:p14="http://schemas.microsoft.com/office/powerpoint/2010/main" val="2986685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DC98-84CB-4771-882B-988B9197E7B2}"/>
              </a:ext>
            </a:extLst>
          </p:cNvPr>
          <p:cNvSpPr>
            <a:spLocks noGrp="1"/>
          </p:cNvSpPr>
          <p:nvPr>
            <p:ph type="title"/>
          </p:nvPr>
        </p:nvSpPr>
        <p:spPr/>
        <p:txBody>
          <a:bodyPr>
            <a:noAutofit/>
          </a:bodyPr>
          <a:lstStyle/>
          <a:p>
            <a:r>
              <a:rPr lang="en-US" sz="3600" dirty="0"/>
              <a:t>The shrinking process allows introduction of random choice in which polytopes are shrunk, which allows user to set desired mean and standard deviations</a:t>
            </a:r>
            <a:endParaRPr lang="en-US" sz="3600" dirty="0">
              <a:solidFill>
                <a:srgbClr val="00B050"/>
              </a:solidFill>
            </a:endParaRPr>
          </a:p>
        </p:txBody>
      </p:sp>
      <p:sp>
        <p:nvSpPr>
          <p:cNvPr id="6" name="Rectangle 5"/>
          <p:cNvSpPr/>
          <p:nvPr/>
        </p:nvSpPr>
        <p:spPr>
          <a:xfrm>
            <a:off x="270831" y="6215876"/>
            <a:ext cx="6096000" cy="276999"/>
          </a:xfrm>
          <a:prstGeom prst="rect">
            <a:avLst/>
          </a:prstGeom>
        </p:spPr>
        <p:txBody>
          <a:bodyPr>
            <a:spAutoFit/>
          </a:bodyPr>
          <a:lstStyle/>
          <a:p>
            <a:r>
              <a:rPr lang="en-US" sz="1200" dirty="0">
                <a:solidFill>
                  <a:srgbClr val="228B22"/>
                </a:solidFill>
                <a:latin typeface="Courier New" panose="02070309020205020404" pitchFamily="49" charset="0"/>
              </a:rPr>
              <a:t>See </a:t>
            </a:r>
            <a:r>
              <a:rPr lang="en-US" sz="1200" dirty="0" err="1">
                <a:solidFill>
                  <a:srgbClr val="228B22"/>
                </a:solidFill>
                <a:latin typeface="Courier New" panose="02070309020205020404" pitchFamily="49" charset="0"/>
              </a:rPr>
              <a:t>script_demo_MapGenLibrary.m</a:t>
            </a:r>
            <a:endParaRPr lang="en-US" sz="1200" dirty="0">
              <a:solidFill>
                <a:srgbClr val="228B22"/>
              </a:solidFill>
              <a:latin typeface="Courier New" panose="02070309020205020404" pitchFamily="49" charset="0"/>
            </a:endParaRPr>
          </a:p>
        </p:txBody>
      </p:sp>
      <p:pic>
        <p:nvPicPr>
          <p:cNvPr id="3" name="Picture 2">
            <a:extLst>
              <a:ext uri="{FF2B5EF4-FFF2-40B4-BE49-F238E27FC236}">
                <a16:creationId xmlns:a16="http://schemas.microsoft.com/office/drawing/2014/main" id="{D47761A1-93B3-4E8E-B2DF-6D79CA3112A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70831" y="2091950"/>
            <a:ext cx="11707690" cy="3721864"/>
          </a:xfrm>
          <a:prstGeom prst="rect">
            <a:avLst/>
          </a:prstGeom>
        </p:spPr>
      </p:pic>
    </p:spTree>
    <p:extLst>
      <p:ext uri="{BB962C8B-B14F-4D97-AF65-F5344CB8AC3E}">
        <p14:creationId xmlns:p14="http://schemas.microsoft.com/office/powerpoint/2010/main" val="2342926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FDBE-1F28-4E43-829E-C7286CA0F6D6}"/>
              </a:ext>
            </a:extLst>
          </p:cNvPr>
          <p:cNvSpPr>
            <a:spLocks noGrp="1"/>
          </p:cNvSpPr>
          <p:nvPr>
            <p:ph type="title"/>
          </p:nvPr>
        </p:nvSpPr>
        <p:spPr>
          <a:xfrm>
            <a:off x="666135" y="684673"/>
            <a:ext cx="10515600" cy="1325563"/>
          </a:xfrm>
        </p:spPr>
        <p:txBody>
          <a:bodyPr vert="horz" lIns="91440" tIns="45720" rIns="91440" bIns="45720" rtlCol="0" anchor="ctr">
            <a:noAutofit/>
          </a:bodyPr>
          <a:lstStyle/>
          <a:p>
            <a:r>
              <a:rPr lang="en-US" sz="2400">
                <a:cs typeface="Calibri Light"/>
              </a:rPr>
              <a:t>This is achieved in </a:t>
            </a:r>
            <a:r>
              <a:rPr lang="en-US" sz="2400">
                <a:solidFill>
                  <a:srgbClr val="00B050"/>
                </a:solidFill>
                <a:latin typeface="Courier New"/>
                <a:cs typeface="Courier New"/>
              </a:rPr>
              <a:t>fcn_MapGen_polytopesShrinkToRadius</a:t>
            </a:r>
            <a:r>
              <a:rPr lang="en-US" sz="2400">
                <a:cs typeface="Calibri Light"/>
              </a:rPr>
              <a:t> by first creating a normally distributed set of radii with the desired mean and standard deviation. Then, using a user-defined minimum radius as the minimum value and the current max radius of the polytope as a maximum value, values in the distribution falling out of bounds are reset to the max or min as appropriate.</a:t>
            </a:r>
          </a:p>
        </p:txBody>
      </p:sp>
      <p:sp>
        <p:nvSpPr>
          <p:cNvPr id="5" name="Rectangle 4">
            <a:extLst>
              <a:ext uri="{FF2B5EF4-FFF2-40B4-BE49-F238E27FC236}">
                <a16:creationId xmlns:a16="http://schemas.microsoft.com/office/drawing/2014/main" id="{DD4D3B03-B8D5-422C-8DEC-FA9CC66E838C}"/>
              </a:ext>
            </a:extLst>
          </p:cNvPr>
          <p:cNvSpPr/>
          <p:nvPr/>
        </p:nvSpPr>
        <p:spPr>
          <a:xfrm>
            <a:off x="2487562" y="3510942"/>
            <a:ext cx="6569962" cy="1569660"/>
          </a:xfrm>
          <a:prstGeom prst="rect">
            <a:avLst/>
          </a:prstGeom>
          <a:solidFill>
            <a:schemeClr val="accent4">
              <a:lumMod val="20000"/>
              <a:lumOff val="80000"/>
            </a:schemeClr>
          </a:solidFill>
        </p:spPr>
        <p:txBody>
          <a:bodyPr wrap="square" lIns="91440" tIns="45720" rIns="91440" bIns="45720" anchor="t">
            <a:spAutoFit/>
          </a:bodyPr>
          <a:lstStyle/>
          <a:p>
            <a:r>
              <a:rPr lang="en-US" sz="1200">
                <a:solidFill>
                  <a:schemeClr val="accent6">
                    <a:lumMod val="75000"/>
                  </a:schemeClr>
                </a:solidFill>
                <a:latin typeface="Courier New"/>
                <a:cs typeface="Calibri"/>
              </a:rPr>
              <a:t>%</a:t>
            </a:r>
            <a:r>
              <a:rPr lang="en-US" sz="1200">
                <a:solidFill>
                  <a:schemeClr val="accent6">
                    <a:lumMod val="75000"/>
                  </a:schemeClr>
                </a:solidFill>
                <a:latin typeface="Courier New"/>
                <a:ea typeface="+mn-lt"/>
                <a:cs typeface="+mn-lt"/>
              </a:rPr>
              <a:t> determine desired distribution</a:t>
            </a:r>
            <a:endParaRPr lang="en-US" sz="1200">
              <a:solidFill>
                <a:schemeClr val="accent6">
                  <a:lumMod val="75000"/>
                </a:schemeClr>
              </a:solidFill>
              <a:latin typeface="Courier New"/>
              <a:cs typeface="Courier New"/>
            </a:endParaRPr>
          </a:p>
          <a:p>
            <a:r>
              <a:rPr lang="en-US" sz="1200">
                <a:latin typeface="Courier New"/>
                <a:ea typeface="+mn-lt"/>
                <a:cs typeface="+mn-lt"/>
              </a:rPr>
              <a:t>new_r_dist = normrnd(des_radius,sigma_radius,[Nradii,1]);</a:t>
            </a:r>
          </a:p>
          <a:p>
            <a:r>
              <a:rPr lang="en-US" sz="1200">
                <a:latin typeface="Courier New"/>
                <a:cs typeface="Calibri"/>
              </a:rPr>
              <a:t>…</a:t>
            </a:r>
          </a:p>
          <a:p>
            <a:r>
              <a:rPr lang="en-US" sz="1200">
                <a:latin typeface="Courier New"/>
                <a:ea typeface="+mn-lt"/>
                <a:cs typeface="+mn-lt"/>
              </a:rPr>
              <a:t>new_r_dist(new_r_dist&gt;max_r_dist) = max_r_dist(new_r_dist&gt;max_r_dist); </a:t>
            </a:r>
            <a:r>
              <a:rPr lang="en-US" sz="1200">
                <a:solidFill>
                  <a:schemeClr val="accent6">
                    <a:lumMod val="75000"/>
                  </a:schemeClr>
                </a:solidFill>
                <a:latin typeface="Courier New"/>
                <a:ea typeface="+mn-lt"/>
                <a:cs typeface="+mn-lt"/>
              </a:rPr>
              <a:t>% truncate any values that are too large</a:t>
            </a:r>
          </a:p>
          <a:p>
            <a:r>
              <a:rPr lang="en-US" sz="1200">
                <a:latin typeface="Courier New"/>
                <a:ea typeface="+mn-lt"/>
                <a:cs typeface="+mn-lt"/>
              </a:rPr>
              <a:t>new_r_dist(new_r_dist&lt;min_r_dist) = min_r_dist; </a:t>
            </a:r>
            <a:r>
              <a:rPr lang="en-US" sz="1200">
                <a:solidFill>
                  <a:schemeClr val="accent6">
                    <a:lumMod val="75000"/>
                  </a:schemeClr>
                </a:solidFill>
                <a:latin typeface="Courier New"/>
                <a:ea typeface="+mn-lt"/>
                <a:cs typeface="+mn-lt"/>
              </a:rPr>
              <a:t>% truncate any values that are too small</a:t>
            </a:r>
          </a:p>
        </p:txBody>
      </p:sp>
    </p:spTree>
    <p:extLst>
      <p:ext uri="{BB962C8B-B14F-4D97-AF65-F5344CB8AC3E}">
        <p14:creationId xmlns:p14="http://schemas.microsoft.com/office/powerpoint/2010/main" val="3600870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FDBE-1F28-4E43-829E-C7286CA0F6D6}"/>
              </a:ext>
            </a:extLst>
          </p:cNvPr>
          <p:cNvSpPr>
            <a:spLocks noGrp="1"/>
          </p:cNvSpPr>
          <p:nvPr>
            <p:ph type="title"/>
          </p:nvPr>
        </p:nvSpPr>
        <p:spPr>
          <a:xfrm>
            <a:off x="776748" y="709254"/>
            <a:ext cx="10515600" cy="1325563"/>
          </a:xfrm>
        </p:spPr>
        <p:txBody>
          <a:bodyPr vert="horz" lIns="91440" tIns="45720" rIns="91440" bIns="45720" rtlCol="0" anchor="ctr">
            <a:noAutofit/>
          </a:bodyPr>
          <a:lstStyle/>
          <a:p>
            <a:r>
              <a:rPr lang="en-US" sz="2800" dirty="0">
                <a:cs typeface="Calibri Light"/>
              </a:rPr>
              <a:t>As this truncating operation may shift the mean, the values of the distribution are shifted by the delta between the current mean and the </a:t>
            </a:r>
            <a:r>
              <a:rPr lang="en-US" sz="2800">
                <a:cs typeface="Calibri Light"/>
              </a:rPr>
              <a:t>desired mean until the desired mean is reached.</a:t>
            </a:r>
            <a:endParaRPr lang="en-US"/>
          </a:p>
        </p:txBody>
      </p:sp>
      <p:sp>
        <p:nvSpPr>
          <p:cNvPr id="5" name="Rectangle 4">
            <a:extLst>
              <a:ext uri="{FF2B5EF4-FFF2-40B4-BE49-F238E27FC236}">
                <a16:creationId xmlns:a16="http://schemas.microsoft.com/office/drawing/2014/main" id="{DD4D3B03-B8D5-422C-8DEC-FA9CC66E838C}"/>
              </a:ext>
            </a:extLst>
          </p:cNvPr>
          <p:cNvSpPr/>
          <p:nvPr/>
        </p:nvSpPr>
        <p:spPr>
          <a:xfrm>
            <a:off x="5916561" y="2921007"/>
            <a:ext cx="5820251" cy="830997"/>
          </a:xfrm>
          <a:prstGeom prst="rect">
            <a:avLst/>
          </a:prstGeom>
          <a:solidFill>
            <a:schemeClr val="accent4">
              <a:lumMod val="20000"/>
              <a:lumOff val="80000"/>
            </a:schemeClr>
          </a:solidFill>
        </p:spPr>
        <p:txBody>
          <a:bodyPr wrap="square" lIns="91440" tIns="45720" rIns="91440" bIns="45720" anchor="t">
            <a:spAutoFit/>
          </a:bodyPr>
          <a:lstStyle/>
          <a:p>
            <a:r>
              <a:rPr lang="en-US" sz="1200">
                <a:solidFill>
                  <a:srgbClr val="0070C0"/>
                </a:solidFill>
                <a:latin typeface="Courier New"/>
                <a:ea typeface="+mn-lt"/>
                <a:cs typeface="+mn-lt"/>
              </a:rPr>
              <a:t>while </a:t>
            </a:r>
            <a:r>
              <a:rPr lang="en-US" sz="1200">
                <a:latin typeface="Courier New"/>
                <a:ea typeface="+mn-lt"/>
                <a:cs typeface="+mn-lt"/>
              </a:rPr>
              <a:t>abs(mean(new_r_dist) - des_radius) &gt; 1e-10</a:t>
            </a:r>
            <a:endParaRPr lang="en-US" sz="1200">
              <a:solidFill>
                <a:schemeClr val="accent6">
                  <a:lumMod val="75000"/>
                </a:schemeClr>
              </a:solidFill>
              <a:latin typeface="Courier New"/>
              <a:ea typeface="+mn-lt"/>
              <a:cs typeface="Calibri"/>
            </a:endParaRPr>
          </a:p>
          <a:p>
            <a:r>
              <a:rPr lang="en-US" sz="1200">
                <a:latin typeface="Courier New"/>
                <a:ea typeface="+mn-lt"/>
                <a:cs typeface="+mn-lt"/>
              </a:rPr>
              <a:t>    new_r_dist = new_r_dist + (des_radius-mean(new_r_dist));</a:t>
            </a:r>
            <a:endParaRPr lang="en-US" sz="1200">
              <a:latin typeface="Courier New"/>
              <a:cs typeface="Courier New"/>
            </a:endParaRPr>
          </a:p>
          <a:p>
            <a:r>
              <a:rPr lang="en-US" sz="1200">
                <a:latin typeface="Courier New"/>
                <a:ea typeface="+mn-lt"/>
                <a:cs typeface="Calibri"/>
              </a:rPr>
              <a:t>...</a:t>
            </a:r>
            <a:endParaRPr lang="en-US" sz="1200" dirty="0">
              <a:latin typeface="Courier New"/>
              <a:ea typeface="+mn-lt"/>
              <a:cs typeface="Calibri"/>
            </a:endParaRPr>
          </a:p>
          <a:p>
            <a:r>
              <a:rPr lang="en-US" sz="1200">
                <a:solidFill>
                  <a:srgbClr val="0070C0"/>
                </a:solidFill>
                <a:latin typeface="Courier New"/>
                <a:ea typeface="+mn-lt"/>
                <a:cs typeface="+mn-lt"/>
              </a:rPr>
              <a:t>end</a:t>
            </a:r>
            <a:endParaRPr lang="en-US">
              <a:solidFill>
                <a:srgbClr val="0070C0"/>
              </a:solidFill>
              <a:latin typeface="Courier New"/>
              <a:cs typeface="Courier New"/>
            </a:endParaRPr>
          </a:p>
        </p:txBody>
      </p:sp>
      <p:pic>
        <p:nvPicPr>
          <p:cNvPr id="3" name="Picture 3" descr="Chart, histogram&#10;&#10;Description automatically generated">
            <a:extLst>
              <a:ext uri="{FF2B5EF4-FFF2-40B4-BE49-F238E27FC236}">
                <a16:creationId xmlns:a16="http://schemas.microsoft.com/office/drawing/2014/main" id="{5B230F35-6CAE-4223-80D2-6D1C0BE21C15}"/>
              </a:ext>
            </a:extLst>
          </p:cNvPr>
          <p:cNvPicPr>
            <a:picLocks noChangeAspect="1"/>
          </p:cNvPicPr>
          <p:nvPr/>
        </p:nvPicPr>
        <p:blipFill>
          <a:blip r:embed="rId2"/>
          <a:stretch>
            <a:fillRect/>
          </a:stretch>
        </p:blipFill>
        <p:spPr>
          <a:xfrm>
            <a:off x="557705" y="2193787"/>
            <a:ext cx="5029199" cy="4148737"/>
          </a:xfrm>
          <a:prstGeom prst="rect">
            <a:avLst/>
          </a:prstGeom>
        </p:spPr>
      </p:pic>
    </p:spTree>
    <p:extLst>
      <p:ext uri="{BB962C8B-B14F-4D97-AF65-F5344CB8AC3E}">
        <p14:creationId xmlns:p14="http://schemas.microsoft.com/office/powerpoint/2010/main" val="115580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E66BB-A5E7-49FD-AD30-EFCD9902B17B}"/>
              </a:ext>
            </a:extLst>
          </p:cNvPr>
          <p:cNvSpPr>
            <a:spLocks noGrp="1"/>
          </p:cNvSpPr>
          <p:nvPr>
            <p:ph type="title"/>
          </p:nvPr>
        </p:nvSpPr>
        <p:spPr>
          <a:xfrm>
            <a:off x="838200" y="365125"/>
            <a:ext cx="5430461" cy="2837918"/>
          </a:xfrm>
        </p:spPr>
        <p:txBody>
          <a:bodyPr>
            <a:normAutofit fontScale="90000"/>
          </a:bodyPr>
          <a:lstStyle/>
          <a:p>
            <a:r>
              <a:rPr lang="en-US" dirty="0"/>
              <a:t>The </a:t>
            </a:r>
            <a:r>
              <a:rPr lang="en-US" dirty="0" err="1"/>
              <a:t>MapGen</a:t>
            </a:r>
            <a:r>
              <a:rPr lang="en-US" dirty="0"/>
              <a:t> class library hosts tools to build maps useful for studying path planning, autonomy, etc.</a:t>
            </a:r>
          </a:p>
        </p:txBody>
      </p:sp>
      <p:sp>
        <p:nvSpPr>
          <p:cNvPr id="3" name="Content Placeholder 2">
            <a:extLst>
              <a:ext uri="{FF2B5EF4-FFF2-40B4-BE49-F238E27FC236}">
                <a16:creationId xmlns:a16="http://schemas.microsoft.com/office/drawing/2014/main" id="{F075E6A4-EFA3-4C8C-AF03-54592386ADF5}"/>
              </a:ext>
            </a:extLst>
          </p:cNvPr>
          <p:cNvSpPr>
            <a:spLocks noGrp="1"/>
          </p:cNvSpPr>
          <p:nvPr>
            <p:ph idx="1"/>
          </p:nvPr>
        </p:nvSpPr>
        <p:spPr>
          <a:xfrm>
            <a:off x="838200" y="3932449"/>
            <a:ext cx="5700024" cy="2244514"/>
          </a:xfrm>
        </p:spPr>
        <p:txBody>
          <a:bodyPr/>
          <a:lstStyle/>
          <a:p>
            <a:pPr marL="0" indent="0">
              <a:buNone/>
            </a:pPr>
            <a:r>
              <a:rPr lang="en-US" dirty="0"/>
              <a:t>The result of these operations is some data representation of the expected environment.</a:t>
            </a:r>
          </a:p>
        </p:txBody>
      </p:sp>
      <p:pic>
        <p:nvPicPr>
          <p:cNvPr id="5" name="Picture 4">
            <a:extLst>
              <a:ext uri="{FF2B5EF4-FFF2-40B4-BE49-F238E27FC236}">
                <a16:creationId xmlns:a16="http://schemas.microsoft.com/office/drawing/2014/main" id="{4DDB510F-C9EA-427E-9563-95FC880A5598}"/>
              </a:ext>
            </a:extLst>
          </p:cNvPr>
          <p:cNvPicPr>
            <a:picLocks noChangeAspect="1"/>
          </p:cNvPicPr>
          <p:nvPr/>
        </p:nvPicPr>
        <p:blipFill>
          <a:blip r:embed="rId2"/>
          <a:stretch>
            <a:fillRect/>
          </a:stretch>
        </p:blipFill>
        <p:spPr>
          <a:xfrm>
            <a:off x="6538224" y="762000"/>
            <a:ext cx="5334000" cy="4000500"/>
          </a:xfrm>
          <a:prstGeom prst="rect">
            <a:avLst/>
          </a:prstGeom>
        </p:spPr>
      </p:pic>
    </p:spTree>
    <p:extLst>
      <p:ext uri="{BB962C8B-B14F-4D97-AF65-F5344CB8AC3E}">
        <p14:creationId xmlns:p14="http://schemas.microsoft.com/office/powerpoint/2010/main" val="2148868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FDBE-1F28-4E43-829E-C7286CA0F6D6}"/>
              </a:ext>
            </a:extLst>
          </p:cNvPr>
          <p:cNvSpPr>
            <a:spLocks noGrp="1"/>
          </p:cNvSpPr>
          <p:nvPr>
            <p:ph type="title"/>
          </p:nvPr>
        </p:nvSpPr>
        <p:spPr>
          <a:xfrm>
            <a:off x="604684" y="463447"/>
            <a:ext cx="10515600" cy="1325563"/>
          </a:xfrm>
        </p:spPr>
        <p:txBody>
          <a:bodyPr vert="horz" lIns="91440" tIns="45720" rIns="91440" bIns="45720" rtlCol="0" anchor="ctr">
            <a:noAutofit/>
          </a:bodyPr>
          <a:lstStyle/>
          <a:p>
            <a:r>
              <a:rPr lang="en-US" sz="2400" dirty="0">
                <a:cs typeface="Calibri Light"/>
              </a:rPr>
              <a:t>Radii changes and current polytopes are then sorted by size so the largest changes can be applied to the largest polytopes, ensuring all polytopes have enough area to be scaled down.  Polytopes are then </a:t>
            </a:r>
            <a:r>
              <a:rPr lang="en-US" sz="2400">
                <a:cs typeface="Calibri Light"/>
              </a:rPr>
              <a:t>looped through and scaled with the previously </a:t>
            </a:r>
            <a:r>
              <a:rPr lang="en-US" sz="2400">
                <a:solidFill>
                  <a:srgbClr val="000000"/>
                </a:solidFill>
                <a:latin typeface="Calibri Light"/>
                <a:cs typeface="Calibri Light"/>
              </a:rPr>
              <a:t>described function </a:t>
            </a:r>
            <a:r>
              <a:rPr lang="en-US" sz="2400">
                <a:solidFill>
                  <a:srgbClr val="00B050"/>
                </a:solidFill>
                <a:latin typeface="Courier New"/>
                <a:cs typeface="Courier New"/>
              </a:rPr>
              <a:t>fcn_MapGen_polytopeShrinkToRadius</a:t>
            </a:r>
            <a:endParaRPr lang="en-US" sz="2400" dirty="0">
              <a:cs typeface="Calibri Light"/>
            </a:endParaRPr>
          </a:p>
        </p:txBody>
      </p:sp>
      <p:sp>
        <p:nvSpPr>
          <p:cNvPr id="5" name="Rectangle 4">
            <a:extLst>
              <a:ext uri="{FF2B5EF4-FFF2-40B4-BE49-F238E27FC236}">
                <a16:creationId xmlns:a16="http://schemas.microsoft.com/office/drawing/2014/main" id="{DD4D3B03-B8D5-422C-8DEC-FA9CC66E838C}"/>
              </a:ext>
            </a:extLst>
          </p:cNvPr>
          <p:cNvSpPr/>
          <p:nvPr/>
        </p:nvSpPr>
        <p:spPr>
          <a:xfrm>
            <a:off x="5560142" y="1974652"/>
            <a:ext cx="6336445" cy="4562788"/>
          </a:xfrm>
          <a:prstGeom prst="rect">
            <a:avLst/>
          </a:prstGeom>
          <a:solidFill>
            <a:schemeClr val="accent4">
              <a:lumMod val="20000"/>
              <a:lumOff val="80000"/>
            </a:schemeClr>
          </a:solidFill>
        </p:spPr>
        <p:txBody>
          <a:bodyPr wrap="square" lIns="91440" tIns="45720" rIns="91440" bIns="45720" anchor="t">
            <a:spAutoFit/>
          </a:bodyPr>
          <a:lstStyle/>
          <a:p>
            <a:r>
              <a:rPr lang="en-US" sz="1050">
                <a:latin typeface="Courier New"/>
                <a:ea typeface="+mn-lt"/>
                <a:cs typeface="+mn-lt"/>
              </a:rPr>
              <a:t>[new_radii_sorted,ob_index] = sort(new_r_dist); </a:t>
            </a:r>
            <a:endParaRPr lang="en-US" sz="1400" dirty="0">
              <a:latin typeface="Courier New"/>
              <a:cs typeface="Courier New"/>
            </a:endParaRPr>
          </a:p>
          <a:p>
            <a:r>
              <a:rPr lang="en-US" sz="1050">
                <a:solidFill>
                  <a:schemeClr val="accent6">
                    <a:lumMod val="75000"/>
                  </a:schemeClr>
                </a:solidFill>
                <a:latin typeface="Courier New"/>
                <a:ea typeface="+mn-lt"/>
                <a:cs typeface="+mn-lt"/>
              </a:rPr>
              <a:t>% Check that the old polytopes are large enough to shrink and </a:t>
            </a:r>
            <a:endParaRPr lang="en-US" sz="1400">
              <a:solidFill>
                <a:schemeClr val="accent6">
                  <a:lumMod val="75000"/>
                </a:schemeClr>
              </a:solidFill>
              <a:latin typeface="Courier New"/>
              <a:cs typeface="Calibri"/>
            </a:endParaRPr>
          </a:p>
          <a:p>
            <a:r>
              <a:rPr lang="en-US" sz="1050">
                <a:solidFill>
                  <a:schemeClr val="accent6">
                    <a:lumMod val="75000"/>
                  </a:schemeClr>
                </a:solidFill>
                <a:latin typeface="Courier New"/>
                <a:ea typeface="+mn-lt"/>
                <a:cs typeface="+mn-lt"/>
              </a:rPr>
              <a:t>% achieve the new radius distribution. Want all the changes to be smaller</a:t>
            </a:r>
            <a:endParaRPr lang="en-US" sz="1400">
              <a:solidFill>
                <a:schemeClr val="accent6">
                  <a:lumMod val="75000"/>
                </a:schemeClr>
              </a:solidFill>
              <a:latin typeface="Courier New"/>
              <a:cs typeface="Calibri"/>
            </a:endParaRPr>
          </a:p>
          <a:p>
            <a:r>
              <a:rPr lang="en-US" sz="1050">
                <a:solidFill>
                  <a:schemeClr val="accent6">
                    <a:lumMod val="75000"/>
                  </a:schemeClr>
                </a:solidFill>
                <a:latin typeface="Courier New"/>
                <a:ea typeface="+mn-lt"/>
                <a:cs typeface="+mn-lt"/>
              </a:rPr>
              <a:t>% than -2 times the minimum radius, to ensure we do not get singular % I</a:t>
            </a:r>
            <a:endParaRPr lang="en-US" sz="1400">
              <a:solidFill>
                <a:schemeClr val="accent6">
                  <a:lumMod val="75000"/>
                </a:schemeClr>
              </a:solidFill>
              <a:latin typeface="Courier New"/>
              <a:cs typeface="Calibri"/>
            </a:endParaRPr>
          </a:p>
          <a:p>
            <a:r>
              <a:rPr lang="en-US" sz="1050">
                <a:solidFill>
                  <a:schemeClr val="accent6">
                    <a:lumMod val="75000"/>
                  </a:schemeClr>
                </a:solidFill>
                <a:latin typeface="Courier New"/>
                <a:ea typeface="+mn-lt"/>
                <a:cs typeface="+mn-lt"/>
              </a:rPr>
              <a:t>% have no idea why we do this</a:t>
            </a:r>
            <a:endParaRPr lang="en-US" sz="1400">
              <a:solidFill>
                <a:schemeClr val="accent6">
                  <a:lumMod val="75000"/>
                </a:schemeClr>
              </a:solidFill>
              <a:latin typeface="Courier New"/>
              <a:cs typeface="Calibri"/>
            </a:endParaRPr>
          </a:p>
          <a:p>
            <a:r>
              <a:rPr lang="en-US" sz="1050">
                <a:solidFill>
                  <a:schemeClr val="accent6">
                    <a:lumMod val="75000"/>
                  </a:schemeClr>
                </a:solidFill>
                <a:latin typeface="Courier New"/>
                <a:ea typeface="+mn-lt"/>
                <a:cs typeface="+mn-lt"/>
              </a:rPr>
              <a:t>% polytopes.</a:t>
            </a:r>
            <a:endParaRPr lang="en-US" sz="1400">
              <a:solidFill>
                <a:schemeClr val="accent6">
                  <a:lumMod val="75000"/>
                </a:schemeClr>
              </a:solidFill>
              <a:latin typeface="Courier New"/>
              <a:cs typeface="Courier New"/>
            </a:endParaRPr>
          </a:p>
          <a:p>
            <a:r>
              <a:rPr lang="en-US" sz="1050">
                <a:latin typeface="Courier New"/>
                <a:ea typeface="+mn-lt"/>
                <a:cs typeface="+mn-lt"/>
              </a:rPr>
              <a:t>change_in_radii = sort(old_max_radii)'-sort(new_r_dist); </a:t>
            </a:r>
            <a:endParaRPr lang="en-US" sz="1400">
              <a:latin typeface="Courier New"/>
              <a:ea typeface="+mn-lt"/>
              <a:cs typeface="+mn-lt"/>
            </a:endParaRPr>
          </a:p>
          <a:p>
            <a:r>
              <a:rPr lang="en-US" sz="1050">
                <a:latin typeface="Courier New"/>
                <a:ea typeface="+mn-lt"/>
                <a:cs typeface="+mn-lt"/>
              </a:rPr>
              <a:t>Num_goal_polys_smaller_than_start = sum(change_in_radii&gt;=-2*min_rad); </a:t>
            </a:r>
            <a:endParaRPr lang="en-US" sz="1400">
              <a:latin typeface="Courier New"/>
              <a:cs typeface="Calibri"/>
            </a:endParaRPr>
          </a:p>
          <a:p>
            <a:r>
              <a:rPr lang="en-US" sz="1050">
                <a:solidFill>
                  <a:srgbClr val="0070C0"/>
                </a:solidFill>
                <a:latin typeface="Courier New"/>
                <a:ea typeface="+mn-lt"/>
                <a:cs typeface="+mn-lt"/>
              </a:rPr>
              <a:t>if  </a:t>
            </a:r>
            <a:r>
              <a:rPr lang="en-US" sz="1050">
                <a:latin typeface="Courier New"/>
                <a:ea typeface="+mn-lt"/>
                <a:cs typeface="+mn-lt"/>
              </a:rPr>
              <a:t>Num_goal_polys_smaller_than_start &lt; Nradii</a:t>
            </a:r>
            <a:endParaRPr lang="en-US" sz="1400" dirty="0">
              <a:latin typeface="Courier New"/>
              <a:cs typeface="Courier New"/>
            </a:endParaRPr>
          </a:p>
          <a:p>
            <a:r>
              <a:rPr lang="en-US" sz="1050">
                <a:latin typeface="Courier New"/>
                <a:ea typeface="+mn-lt"/>
                <a:cs typeface="+mn-lt"/>
              </a:rPr>
              <a:t>    error(</a:t>
            </a:r>
            <a:r>
              <a:rPr lang="en-US" sz="1050">
                <a:solidFill>
                  <a:srgbClr val="FF0000"/>
                </a:solidFill>
                <a:latin typeface="Courier New"/>
                <a:ea typeface="+mn-lt"/>
                <a:cs typeface="+mn-lt"/>
              </a:rPr>
              <a:t>'distribution is unachievable with generated map'</a:t>
            </a:r>
            <a:r>
              <a:rPr lang="en-US" sz="1050">
                <a:latin typeface="Courier New"/>
                <a:ea typeface="+mn-lt"/>
                <a:cs typeface="+mn-lt"/>
              </a:rPr>
              <a:t>)</a:t>
            </a:r>
            <a:endParaRPr lang="en-US" sz="1400" dirty="0">
              <a:latin typeface="Courier New"/>
              <a:cs typeface="Courier New"/>
            </a:endParaRPr>
          </a:p>
          <a:p>
            <a:r>
              <a:rPr lang="en-US" sz="1050">
                <a:solidFill>
                  <a:srgbClr val="0070C0"/>
                </a:solidFill>
                <a:latin typeface="Courier New"/>
                <a:ea typeface="+mn-lt"/>
                <a:cs typeface="+mn-lt"/>
              </a:rPr>
              <a:t>end</a:t>
            </a:r>
            <a:endParaRPr lang="en-US" sz="1400">
              <a:solidFill>
                <a:srgbClr val="0070C0"/>
              </a:solidFill>
              <a:latin typeface="Courier New"/>
              <a:cs typeface="Courier New"/>
            </a:endParaRPr>
          </a:p>
          <a:p>
            <a:endParaRPr lang="en-US" sz="1400" dirty="0">
              <a:latin typeface="Courier New"/>
              <a:cs typeface="Courier New"/>
            </a:endParaRPr>
          </a:p>
          <a:p>
            <a:r>
              <a:rPr lang="en-US" sz="1050">
                <a:solidFill>
                  <a:schemeClr val="accent6">
                    <a:lumMod val="75000"/>
                  </a:schemeClr>
                </a:solidFill>
                <a:latin typeface="Courier New"/>
                <a:ea typeface="+mn-lt"/>
                <a:cs typeface="+mn-lt"/>
              </a:rPr>
              <a:t>% Initialize the shrunk polytopes structure array, and tolerance for</a:t>
            </a:r>
            <a:endParaRPr lang="en-US" sz="1400">
              <a:solidFill>
                <a:schemeClr val="accent6">
                  <a:lumMod val="75000"/>
                </a:schemeClr>
              </a:solidFill>
              <a:latin typeface="Courier New"/>
              <a:cs typeface="Calibri"/>
            </a:endParaRPr>
          </a:p>
          <a:p>
            <a:r>
              <a:rPr lang="en-US" sz="1050">
                <a:solidFill>
                  <a:schemeClr val="accent6">
                    <a:lumMod val="75000"/>
                  </a:schemeClr>
                </a:solidFill>
                <a:latin typeface="Courier New"/>
                <a:ea typeface="+mn-lt"/>
                <a:cs typeface="+mn-lt"/>
              </a:rPr>
              <a:t>% distance between vertices, below which vertices are merged into one.</a:t>
            </a:r>
            <a:endParaRPr lang="en-US" sz="1400">
              <a:solidFill>
                <a:schemeClr val="accent6">
                  <a:lumMod val="75000"/>
                </a:schemeClr>
              </a:solidFill>
              <a:latin typeface="Courier New"/>
              <a:cs typeface="Courier New"/>
            </a:endParaRPr>
          </a:p>
          <a:p>
            <a:r>
              <a:rPr lang="en-US" sz="1050">
                <a:latin typeface="Courier New"/>
                <a:ea typeface="+mn-lt"/>
                <a:cs typeface="+mn-lt"/>
              </a:rPr>
              <a:t>shrunk_polytopes = polytopes; </a:t>
            </a:r>
            <a:endParaRPr lang="en-US" sz="1400" dirty="0">
              <a:latin typeface="Courier New"/>
              <a:cs typeface="Courier New"/>
            </a:endParaRPr>
          </a:p>
          <a:p>
            <a:r>
              <a:rPr lang="en-US" sz="1050">
                <a:latin typeface="Courier New"/>
                <a:ea typeface="+mn-lt"/>
                <a:cs typeface="+mn-lt"/>
              </a:rPr>
              <a:t>tolerance = 1e-5; % Units are (implied) kilometers</a:t>
            </a:r>
            <a:endParaRPr lang="en-US" sz="1400" dirty="0">
              <a:latin typeface="Courier New"/>
              <a:cs typeface="Courier New"/>
            </a:endParaRPr>
          </a:p>
          <a:p>
            <a:endParaRPr lang="en-US" sz="1400" dirty="0">
              <a:latin typeface="Courier New"/>
              <a:cs typeface="Courier New"/>
            </a:endParaRPr>
          </a:p>
          <a:p>
            <a:r>
              <a:rPr lang="en-US" sz="1050">
                <a:solidFill>
                  <a:schemeClr val="accent6">
                    <a:lumMod val="75000"/>
                  </a:schemeClr>
                </a:solidFill>
                <a:latin typeface="Courier New"/>
                <a:ea typeface="+mn-lt"/>
                <a:cs typeface="+mn-lt"/>
              </a:rPr>
              <a:t>% Loop through each polytope, shrinking it to the reference size</a:t>
            </a:r>
            <a:endParaRPr lang="en-US" sz="1400">
              <a:solidFill>
                <a:schemeClr val="accent6">
                  <a:lumMod val="75000"/>
                </a:schemeClr>
              </a:solidFill>
              <a:latin typeface="Courier New"/>
              <a:cs typeface="Courier New"/>
            </a:endParaRPr>
          </a:p>
          <a:p>
            <a:r>
              <a:rPr lang="en-US" sz="1050">
                <a:solidFill>
                  <a:srgbClr val="0070C0"/>
                </a:solidFill>
                <a:latin typeface="Courier New"/>
                <a:ea typeface="+mn-lt"/>
                <a:cs typeface="+mn-lt"/>
              </a:rPr>
              <a:t>for </a:t>
            </a:r>
            <a:r>
              <a:rPr lang="en-US" sz="1050">
                <a:latin typeface="Courier New"/>
                <a:ea typeface="+mn-lt"/>
                <a:cs typeface="+mn-lt"/>
              </a:rPr>
              <a:t>ith_radii = 1:length(new_radii_sorted)</a:t>
            </a:r>
            <a:endParaRPr lang="en-US" sz="1400" dirty="0">
              <a:latin typeface="Courier New"/>
              <a:cs typeface="Courier New"/>
            </a:endParaRPr>
          </a:p>
          <a:p>
            <a:r>
              <a:rPr lang="en-US" sz="1050">
                <a:latin typeface="Courier New"/>
                <a:ea typeface="+mn-lt"/>
                <a:cs typeface="+mn-lt"/>
              </a:rPr>
              <a:t>    shrinker = polytopes(ob_index(ith_radii)); % obstacle to be shrunk </a:t>
            </a:r>
            <a:endParaRPr lang="en-US" sz="1400" dirty="0">
              <a:latin typeface="Courier New"/>
              <a:cs typeface="Courier New"/>
            </a:endParaRPr>
          </a:p>
          <a:p>
            <a:r>
              <a:rPr lang="en-US" sz="1050">
                <a:latin typeface="Courier New"/>
                <a:ea typeface="+mn-lt"/>
                <a:cs typeface="+mn-lt"/>
              </a:rPr>
              <a:t>    des_rad = new_radii_sorted(ith_radii);</a:t>
            </a:r>
            <a:endParaRPr lang="en-US" sz="1400" dirty="0">
              <a:latin typeface="Courier New"/>
              <a:cs typeface="Courier New"/>
            </a:endParaRPr>
          </a:p>
          <a:p>
            <a:r>
              <a:rPr lang="en-US" sz="1050" dirty="0">
                <a:latin typeface="Courier New"/>
                <a:ea typeface="+mn-lt"/>
                <a:cs typeface="+mn-lt"/>
              </a:rPr>
              <a:t>        </a:t>
            </a:r>
            <a:endParaRPr lang="en-US" sz="1400" dirty="0">
              <a:latin typeface="Courier New"/>
              <a:cs typeface="Courier New"/>
            </a:endParaRPr>
          </a:p>
          <a:p>
            <a:r>
              <a:rPr lang="en-US" sz="1050" dirty="0">
                <a:latin typeface="Courier New"/>
                <a:ea typeface="+mn-lt"/>
                <a:cs typeface="+mn-lt"/>
              </a:rPr>
              <a:t>   </a:t>
            </a:r>
            <a:r>
              <a:rPr lang="en-US" sz="1050">
                <a:solidFill>
                  <a:schemeClr val="accent6">
                    <a:lumMod val="75000"/>
                  </a:schemeClr>
                </a:solidFill>
                <a:latin typeface="Courier New"/>
                <a:ea typeface="+mn-lt"/>
                <a:cs typeface="+mn-lt"/>
              </a:rPr>
              <a:t> % assign to shrunk_polytopes</a:t>
            </a:r>
            <a:endParaRPr lang="en-US" sz="1400">
              <a:solidFill>
                <a:schemeClr val="accent6">
                  <a:lumMod val="75000"/>
                </a:schemeClr>
              </a:solidFill>
              <a:latin typeface="Courier New"/>
              <a:cs typeface="Courier New"/>
            </a:endParaRPr>
          </a:p>
          <a:p>
            <a:r>
              <a:rPr lang="en-US" sz="1050">
                <a:latin typeface="Courier New"/>
                <a:ea typeface="+mn-lt"/>
                <a:cs typeface="+mn-lt"/>
              </a:rPr>
              <a:t>    shrunk_polytopes(ob_index(ith_radii)) = ...</a:t>
            </a:r>
            <a:endParaRPr lang="en-US" sz="1400">
              <a:latin typeface="Courier New"/>
              <a:ea typeface="+mn-lt"/>
              <a:cs typeface="+mn-lt"/>
            </a:endParaRPr>
          </a:p>
          <a:p>
            <a:r>
              <a:rPr lang="en-US" sz="1050">
                <a:latin typeface="Courier New"/>
                <a:ea typeface="+mn-lt"/>
                <a:cs typeface="+mn-lt"/>
              </a:rPr>
              <a:t>        fcn_MapGen_polytopeShrinkToRadius(...</a:t>
            </a:r>
            <a:endParaRPr lang="en-US" sz="1400" dirty="0">
              <a:latin typeface="Courier New"/>
              <a:cs typeface="Courier New"/>
            </a:endParaRPr>
          </a:p>
          <a:p>
            <a:r>
              <a:rPr lang="en-US" sz="1050">
                <a:latin typeface="Courier New"/>
                <a:ea typeface="+mn-lt"/>
                <a:cs typeface="+mn-lt"/>
              </a:rPr>
              <a:t>        shrinker,des_rad,tolerance);</a:t>
            </a:r>
            <a:endParaRPr lang="en-US" sz="1400" dirty="0">
              <a:latin typeface="Courier New"/>
              <a:cs typeface="Courier New"/>
            </a:endParaRPr>
          </a:p>
          <a:p>
            <a:r>
              <a:rPr lang="en-US" sz="1050">
                <a:solidFill>
                  <a:srgbClr val="0070C0"/>
                </a:solidFill>
                <a:latin typeface="Courier New"/>
                <a:ea typeface="+mn-lt"/>
                <a:cs typeface="+mn-lt"/>
              </a:rPr>
              <a:t>end</a:t>
            </a:r>
            <a:endParaRPr lang="en-US" sz="1400">
              <a:solidFill>
                <a:srgbClr val="0070C0"/>
              </a:solidFill>
              <a:latin typeface="Courier New"/>
              <a:ea typeface="+mn-lt"/>
              <a:cs typeface="+mn-lt"/>
            </a:endParaRPr>
          </a:p>
        </p:txBody>
      </p:sp>
      <p:pic>
        <p:nvPicPr>
          <p:cNvPr id="3" name="Picture 3" descr="Diagram&#10;&#10;Description automatically generated">
            <a:extLst>
              <a:ext uri="{FF2B5EF4-FFF2-40B4-BE49-F238E27FC236}">
                <a16:creationId xmlns:a16="http://schemas.microsoft.com/office/drawing/2014/main" id="{0DF79843-57EE-4986-8BA0-9EE6266DA852}"/>
              </a:ext>
            </a:extLst>
          </p:cNvPr>
          <p:cNvPicPr>
            <a:picLocks noChangeAspect="1"/>
          </p:cNvPicPr>
          <p:nvPr/>
        </p:nvPicPr>
        <p:blipFill>
          <a:blip r:embed="rId2"/>
          <a:stretch>
            <a:fillRect/>
          </a:stretch>
        </p:blipFill>
        <p:spPr>
          <a:xfrm>
            <a:off x="209909" y="2314035"/>
            <a:ext cx="5172973" cy="3883324"/>
          </a:xfrm>
          <a:prstGeom prst="rect">
            <a:avLst/>
          </a:prstGeom>
        </p:spPr>
      </p:pic>
    </p:spTree>
    <p:extLst>
      <p:ext uri="{BB962C8B-B14F-4D97-AF65-F5344CB8AC3E}">
        <p14:creationId xmlns:p14="http://schemas.microsoft.com/office/powerpoint/2010/main" val="415015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7">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6E87C877-5A2F-4BBC-B935-15EFE2E278C7}"/>
              </a:ext>
            </a:extLst>
          </p:cNvPr>
          <p:cNvSpPr>
            <a:spLocks noGrp="1"/>
          </p:cNvSpPr>
          <p:nvPr>
            <p:ph type="ctrTitle"/>
          </p:nvPr>
        </p:nvSpPr>
        <p:spPr>
          <a:xfrm>
            <a:off x="838199" y="291090"/>
            <a:ext cx="10515599" cy="932688"/>
          </a:xfrm>
        </p:spPr>
        <p:txBody>
          <a:bodyPr>
            <a:normAutofit/>
          </a:bodyPr>
          <a:lstStyle/>
          <a:p>
            <a:r>
              <a:rPr lang="en-US" sz="5400">
                <a:solidFill>
                  <a:schemeClr val="bg1"/>
                </a:solidFill>
              </a:rPr>
              <a:t>Shrink from Edges Functionality</a:t>
            </a:r>
          </a:p>
        </p:txBody>
      </p:sp>
      <p:sp>
        <p:nvSpPr>
          <p:cNvPr id="5" name="Subtitle 4">
            <a:extLst>
              <a:ext uri="{FF2B5EF4-FFF2-40B4-BE49-F238E27FC236}">
                <a16:creationId xmlns:a16="http://schemas.microsoft.com/office/drawing/2014/main" id="{AB1A0E7B-B03D-4421-BFE5-A07DAE98F404}"/>
              </a:ext>
            </a:extLst>
          </p:cNvPr>
          <p:cNvSpPr>
            <a:spLocks noGrp="1"/>
          </p:cNvSpPr>
          <p:nvPr>
            <p:ph type="subTitle" idx="1"/>
          </p:nvPr>
        </p:nvSpPr>
        <p:spPr>
          <a:xfrm>
            <a:off x="838199" y="1335726"/>
            <a:ext cx="10515599" cy="420624"/>
          </a:xfrm>
        </p:spPr>
        <p:txBody>
          <a:bodyPr>
            <a:normAutofit/>
          </a:bodyPr>
          <a:lstStyle/>
          <a:p>
            <a:r>
              <a:rPr lang="en-US">
                <a:solidFill>
                  <a:schemeClr val="accent1">
                    <a:lumMod val="20000"/>
                    <a:lumOff val="80000"/>
                  </a:schemeClr>
                </a:solidFill>
              </a:rPr>
              <a:t>Updated 2022-02-17 by S. Brennan</a:t>
            </a:r>
          </a:p>
        </p:txBody>
      </p:sp>
      <p:pic>
        <p:nvPicPr>
          <p:cNvPr id="6" name="Picture 5">
            <a:extLst>
              <a:ext uri="{FF2B5EF4-FFF2-40B4-BE49-F238E27FC236}">
                <a16:creationId xmlns:a16="http://schemas.microsoft.com/office/drawing/2014/main" id="{858E82CD-BD84-4934-8355-945AFBCA94B6}"/>
              </a:ext>
            </a:extLst>
          </p:cNvPr>
          <p:cNvPicPr>
            <a:picLocks noChangeAspect="1"/>
          </p:cNvPicPr>
          <p:nvPr/>
        </p:nvPicPr>
        <p:blipFill>
          <a:blip r:embed="rId2"/>
          <a:stretch>
            <a:fillRect/>
          </a:stretch>
        </p:blipFill>
        <p:spPr>
          <a:xfrm>
            <a:off x="2643553" y="2139351"/>
            <a:ext cx="6904893" cy="4165196"/>
          </a:xfrm>
          <a:prstGeom prst="rect">
            <a:avLst/>
          </a:prstGeom>
        </p:spPr>
      </p:pic>
    </p:spTree>
    <p:extLst>
      <p:ext uri="{BB962C8B-B14F-4D97-AF65-F5344CB8AC3E}">
        <p14:creationId xmlns:p14="http://schemas.microsoft.com/office/powerpoint/2010/main" val="2679169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4A42-771F-473D-A7D1-F032DA798E2B}"/>
              </a:ext>
            </a:extLst>
          </p:cNvPr>
          <p:cNvSpPr>
            <a:spLocks noGrp="1"/>
          </p:cNvSpPr>
          <p:nvPr>
            <p:ph type="title"/>
          </p:nvPr>
        </p:nvSpPr>
        <p:spPr>
          <a:xfrm>
            <a:off x="838200" y="365125"/>
            <a:ext cx="10515600" cy="2628337"/>
          </a:xfrm>
        </p:spPr>
        <p:txBody>
          <a:bodyPr vert="horz" lIns="91440" tIns="45720" rIns="91440" bIns="45720" rtlCol="0" anchor="ctr">
            <a:noAutofit/>
          </a:bodyPr>
          <a:lstStyle/>
          <a:p>
            <a:r>
              <a:rPr lang="en-US" sz="3200" dirty="0">
                <a:cs typeface="Calibri Light"/>
              </a:rPr>
              <a:t>Individual polytopes can be shrunk by edges, and the first step is to find the Vertex Skeleton via: </a:t>
            </a:r>
            <a:br>
              <a:rPr lang="en-US" sz="3200" dirty="0">
                <a:cs typeface="Calibri Light"/>
              </a:rPr>
            </a:br>
            <a:r>
              <a:rPr lang="en-US" sz="3200" dirty="0" err="1">
                <a:solidFill>
                  <a:srgbClr val="00B050"/>
                </a:solidFill>
                <a:latin typeface="Courier New"/>
                <a:cs typeface="Courier New"/>
              </a:rPr>
              <a:t>fcn_MapGen_polytopeFindVertexSkeleton</a:t>
            </a:r>
            <a:r>
              <a:rPr lang="en-US" sz="3200" dirty="0">
                <a:solidFill>
                  <a:srgbClr val="00B050"/>
                </a:solidFill>
                <a:latin typeface="Courier New"/>
                <a:cs typeface="Courier New"/>
              </a:rPr>
              <a:t> </a:t>
            </a:r>
            <a:br>
              <a:rPr lang="en-US" sz="3200" dirty="0">
                <a:solidFill>
                  <a:srgbClr val="00B050"/>
                </a:solidFill>
                <a:latin typeface="Courier New"/>
                <a:cs typeface="Courier New"/>
              </a:rPr>
            </a:br>
            <a:r>
              <a:rPr lang="en-US" sz="3200" dirty="0">
                <a:cs typeface="Calibri Light"/>
              </a:rPr>
              <a:t>This function defines how the vertices “move” as edges are trimmed inward by the same amount. </a:t>
            </a:r>
          </a:p>
        </p:txBody>
      </p:sp>
      <p:sp>
        <p:nvSpPr>
          <p:cNvPr id="5" name="Rectangle 4">
            <a:extLst>
              <a:ext uri="{FF2B5EF4-FFF2-40B4-BE49-F238E27FC236}">
                <a16:creationId xmlns:a16="http://schemas.microsoft.com/office/drawing/2014/main" id="{DAD36BB6-5195-4557-9528-BAFE14B7A978}"/>
              </a:ext>
            </a:extLst>
          </p:cNvPr>
          <p:cNvSpPr/>
          <p:nvPr/>
        </p:nvSpPr>
        <p:spPr>
          <a:xfrm>
            <a:off x="838200" y="3218208"/>
            <a:ext cx="6569962" cy="646331"/>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err="1">
                <a:solidFill>
                  <a:srgbClr val="000000"/>
                </a:solidFill>
                <a:latin typeface="Courier New" panose="02070309020205020404" pitchFamily="49" charset="0"/>
              </a:rPr>
              <a:t>fig_num</a:t>
            </a:r>
            <a:r>
              <a:rPr lang="en-US" sz="1200" b="0" i="0" u="none" strike="noStrike" baseline="0" dirty="0">
                <a:solidFill>
                  <a:srgbClr val="000000"/>
                </a:solidFill>
                <a:latin typeface="Courier New" panose="02070309020205020404" pitchFamily="49" charset="0"/>
              </a:rPr>
              <a:t> = 675;</a:t>
            </a:r>
          </a:p>
          <a:p>
            <a:r>
              <a:rPr lang="fr-FR" sz="1200" b="0" i="0" u="none" strike="noStrike" baseline="0" dirty="0" err="1">
                <a:solidFill>
                  <a:srgbClr val="000000"/>
                </a:solidFill>
                <a:latin typeface="Courier New" panose="02070309020205020404" pitchFamily="49" charset="0"/>
              </a:rPr>
              <a:t>vertices</a:t>
            </a:r>
            <a:r>
              <a:rPr lang="fr-FR" sz="1200" b="0" i="0" u="none" strike="noStrike" baseline="0" dirty="0">
                <a:solidFill>
                  <a:srgbClr val="000000"/>
                </a:solidFill>
                <a:latin typeface="Courier New" panose="02070309020205020404" pitchFamily="49" charset="0"/>
              </a:rPr>
              <a:t> = [0 0; 2 0; 1 2; 0 1; 0 0]*5;</a:t>
            </a:r>
          </a:p>
          <a:p>
            <a:r>
              <a:rPr lang="en-US" sz="1200" b="0" i="0" u="none" strike="noStrike" baseline="0" dirty="0" err="1">
                <a:solidFill>
                  <a:srgbClr val="000000"/>
                </a:solidFill>
                <a:latin typeface="Courier New" panose="02070309020205020404" pitchFamily="49" charset="0"/>
              </a:rPr>
              <a:t>fcn_MapGen_polytopeFindVertexSkeleton</a:t>
            </a:r>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vertices,fig_num</a:t>
            </a:r>
            <a:r>
              <a:rPr lang="en-US" sz="1200" b="0" i="0" u="none" strike="noStrike" baseline="0" dirty="0">
                <a:solidFill>
                  <a:srgbClr val="000000"/>
                </a:solidFill>
                <a:latin typeface="Courier New" panose="02070309020205020404" pitchFamily="49" charset="0"/>
              </a:rPr>
              <a:t>);</a:t>
            </a:r>
          </a:p>
        </p:txBody>
      </p:sp>
      <p:pic>
        <p:nvPicPr>
          <p:cNvPr id="9" name="Picture 8">
            <a:extLst>
              <a:ext uri="{FF2B5EF4-FFF2-40B4-BE49-F238E27FC236}">
                <a16:creationId xmlns:a16="http://schemas.microsoft.com/office/drawing/2014/main" id="{BBD1B757-9FE2-4C1A-A4BF-7F5BCB0C4CC2}"/>
              </a:ext>
            </a:extLst>
          </p:cNvPr>
          <p:cNvPicPr>
            <a:picLocks noChangeAspect="1"/>
          </p:cNvPicPr>
          <p:nvPr/>
        </p:nvPicPr>
        <p:blipFill>
          <a:blip r:embed="rId2"/>
          <a:stretch>
            <a:fillRect/>
          </a:stretch>
        </p:blipFill>
        <p:spPr>
          <a:xfrm>
            <a:off x="5863281" y="2857500"/>
            <a:ext cx="5334000" cy="4000500"/>
          </a:xfrm>
          <a:prstGeom prst="rect">
            <a:avLst/>
          </a:prstGeom>
        </p:spPr>
      </p:pic>
    </p:spTree>
    <p:extLst>
      <p:ext uri="{BB962C8B-B14F-4D97-AF65-F5344CB8AC3E}">
        <p14:creationId xmlns:p14="http://schemas.microsoft.com/office/powerpoint/2010/main" val="1775695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4483-6251-47C8-93F3-F7F178F1AB48}"/>
              </a:ext>
            </a:extLst>
          </p:cNvPr>
          <p:cNvSpPr>
            <a:spLocks noGrp="1"/>
          </p:cNvSpPr>
          <p:nvPr>
            <p:ph type="title"/>
          </p:nvPr>
        </p:nvSpPr>
        <p:spPr/>
        <p:txBody>
          <a:bodyPr/>
          <a:lstStyle/>
          <a:p>
            <a:r>
              <a:rPr lang="en-US" dirty="0"/>
              <a:t>The skeleton is calculated by iterating inward from the given vertices</a:t>
            </a:r>
          </a:p>
        </p:txBody>
      </p:sp>
      <p:sp>
        <p:nvSpPr>
          <p:cNvPr id="3" name="Content Placeholder 2">
            <a:extLst>
              <a:ext uri="{FF2B5EF4-FFF2-40B4-BE49-F238E27FC236}">
                <a16:creationId xmlns:a16="http://schemas.microsoft.com/office/drawing/2014/main" id="{A217E775-0D81-458A-8241-0D79BEB2038D}"/>
              </a:ext>
            </a:extLst>
          </p:cNvPr>
          <p:cNvSpPr>
            <a:spLocks noGrp="1"/>
          </p:cNvSpPr>
          <p:nvPr>
            <p:ph idx="1"/>
          </p:nvPr>
        </p:nvSpPr>
        <p:spPr/>
        <p:txBody>
          <a:bodyPr/>
          <a:lstStyle/>
          <a:p>
            <a:pPr marL="0" indent="0">
              <a:buNone/>
            </a:pPr>
            <a:r>
              <a:rPr lang="en-US" dirty="0"/>
              <a:t>As long as there are more than 2 vertices, it:</a:t>
            </a:r>
          </a:p>
          <a:p>
            <a:pPr marL="514350" indent="-514350">
              <a:buFont typeface="+mj-lt"/>
              <a:buAutoNum type="arabicPeriod"/>
            </a:pPr>
            <a:r>
              <a:rPr lang="en-US" dirty="0"/>
              <a:t>Calculates the vectors pointing inward, and angles they make relative to next segment (“half angles”)</a:t>
            </a:r>
          </a:p>
          <a:p>
            <a:pPr marL="514350" indent="-514350">
              <a:buFont typeface="+mj-lt"/>
              <a:buAutoNum type="arabicPeriod"/>
            </a:pPr>
            <a:r>
              <a:rPr lang="en-US" dirty="0"/>
              <a:t>Using the angles and vectors, calculates where the vectors intersect</a:t>
            </a:r>
          </a:p>
          <a:p>
            <a:pPr marL="514350" indent="-514350">
              <a:buFont typeface="+mj-lt"/>
              <a:buAutoNum type="arabicPeriod"/>
            </a:pPr>
            <a:r>
              <a:rPr lang="en-US" dirty="0"/>
              <a:t>Finds the minimum distance of intersection</a:t>
            </a:r>
          </a:p>
          <a:p>
            <a:pPr marL="514350" indent="-514350">
              <a:buFont typeface="+mj-lt"/>
              <a:buAutoNum type="arabicPeriod"/>
            </a:pPr>
            <a:r>
              <a:rPr lang="en-US" dirty="0"/>
              <a:t>Merges vertices that come together</a:t>
            </a:r>
          </a:p>
          <a:p>
            <a:pPr marL="514350" indent="-514350">
              <a:buFont typeface="+mj-lt"/>
              <a:buAutoNum type="arabicPeriod"/>
            </a:pPr>
            <a:r>
              <a:rPr lang="en-US" dirty="0"/>
              <a:t>Repeats</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423254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39C3-EBB0-47EB-AFDF-5ACD5273AEB3}"/>
              </a:ext>
            </a:extLst>
          </p:cNvPr>
          <p:cNvSpPr>
            <a:spLocks noGrp="1"/>
          </p:cNvSpPr>
          <p:nvPr>
            <p:ph type="title"/>
          </p:nvPr>
        </p:nvSpPr>
        <p:spPr>
          <a:xfrm>
            <a:off x="838200" y="563908"/>
            <a:ext cx="10515600" cy="1325563"/>
          </a:xfrm>
        </p:spPr>
        <p:txBody>
          <a:bodyPr>
            <a:noAutofit/>
          </a:bodyPr>
          <a:lstStyle/>
          <a:p>
            <a:r>
              <a:rPr lang="en-US" sz="3600" dirty="0"/>
              <a:t>Step 1: To calculate the vectors inward, the function calls an internal function to obtain unit vectors inward, the half angles, the distances from vertex-to-vertex, and unit vectors from vertex to vertex.</a:t>
            </a:r>
          </a:p>
        </p:txBody>
      </p:sp>
      <p:sp>
        <p:nvSpPr>
          <p:cNvPr id="6" name="Rectangle 5">
            <a:extLst>
              <a:ext uri="{FF2B5EF4-FFF2-40B4-BE49-F238E27FC236}">
                <a16:creationId xmlns:a16="http://schemas.microsoft.com/office/drawing/2014/main" id="{066016C0-36CF-4FF8-88DD-4043D0AB8016}"/>
              </a:ext>
            </a:extLst>
          </p:cNvPr>
          <p:cNvSpPr/>
          <p:nvPr/>
        </p:nvSpPr>
        <p:spPr>
          <a:xfrm>
            <a:off x="530087" y="2681495"/>
            <a:ext cx="6569962" cy="1200329"/>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vector_direction_of_unit_cut</a:t>
            </a:r>
            <a:r>
              <a:rPr lang="en-US" sz="1200" b="0" i="0" u="none" strike="noStrike" baseline="0" dirty="0">
                <a:solidFill>
                  <a:srgbClr val="000000"/>
                </a:solidFill>
                <a:latin typeface="Courier New" panose="02070309020205020404" pitchFamily="49" charset="0"/>
              </a:rPr>
              <a:t>, </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half_angles</a:t>
            </a:r>
            <a:r>
              <a:rPr lang="en-US" sz="1200" b="0" i="0" u="none" strike="noStrike" baseline="0" dirty="0">
                <a:solidFill>
                  <a:srgbClr val="000000"/>
                </a:solidFill>
                <a:latin typeface="Courier New" panose="02070309020205020404" pitchFamily="49" charset="0"/>
              </a:rPr>
              <a:t>,</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distances_vertex_to_vertex</a:t>
            </a:r>
            <a:r>
              <a:rPr lang="en-US" sz="1200" b="0" i="0" u="none" strike="noStrike" baseline="0" dirty="0">
                <a:solidFill>
                  <a:srgbClr val="000000"/>
                </a:solidFill>
                <a:latin typeface="Courier New" panose="02070309020205020404" pitchFamily="49" charset="0"/>
              </a:rPr>
              <a:t>,</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unit_vectors_vertex_to_vertex</a:t>
            </a:r>
            <a:r>
              <a:rPr lang="en-US" sz="1200" b="0" i="0" u="none" strike="noStrike" baseline="0" dirty="0">
                <a:solidFill>
                  <a:srgbClr val="000000"/>
                </a:solidFill>
                <a:latin typeface="Courier New" panose="02070309020205020404" pitchFamily="49" charset="0"/>
              </a:rPr>
              <a:t>] = </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INTERNAL_fcn_findUnitDirectionVectors</a:t>
            </a:r>
            <a:r>
              <a:rPr lang="en-US" sz="1200" b="0" i="0" u="none" strike="noStrike" baseline="0" dirty="0">
                <a:solidFill>
                  <a:srgbClr val="000000"/>
                </a:solidFill>
                <a:latin typeface="Courier New" panose="02070309020205020404" pitchFamily="49" charset="0"/>
              </a:rPr>
              <a:t>(working_vertices,333);</a:t>
            </a:r>
            <a:endParaRPr lang="en-US" sz="1200" dirty="0"/>
          </a:p>
        </p:txBody>
      </p:sp>
      <p:pic>
        <p:nvPicPr>
          <p:cNvPr id="10" name="Picture 9">
            <a:extLst>
              <a:ext uri="{FF2B5EF4-FFF2-40B4-BE49-F238E27FC236}">
                <a16:creationId xmlns:a16="http://schemas.microsoft.com/office/drawing/2014/main" id="{51AEA7FE-0B93-4C07-A6B1-78256677D2F7}"/>
              </a:ext>
            </a:extLst>
          </p:cNvPr>
          <p:cNvPicPr>
            <a:picLocks noChangeAspect="1"/>
          </p:cNvPicPr>
          <p:nvPr/>
        </p:nvPicPr>
        <p:blipFill>
          <a:blip r:embed="rId2"/>
          <a:stretch>
            <a:fillRect/>
          </a:stretch>
        </p:blipFill>
        <p:spPr>
          <a:xfrm>
            <a:off x="5834269" y="2857500"/>
            <a:ext cx="5334000" cy="4000500"/>
          </a:xfrm>
          <a:prstGeom prst="rect">
            <a:avLst/>
          </a:prstGeom>
        </p:spPr>
      </p:pic>
    </p:spTree>
    <p:extLst>
      <p:ext uri="{BB962C8B-B14F-4D97-AF65-F5344CB8AC3E}">
        <p14:creationId xmlns:p14="http://schemas.microsoft.com/office/powerpoint/2010/main" val="396619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38BD3F17-596A-420D-B6C3-68CC9F44F2DF}"/>
                  </a:ext>
                </a:extLst>
              </p:cNvPr>
              <p:cNvSpPr txBox="1"/>
              <p:nvPr/>
            </p:nvSpPr>
            <p:spPr>
              <a:xfrm>
                <a:off x="3644341" y="4884628"/>
                <a:ext cx="46660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𝜃</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48" name="TextBox 47">
                <a:extLst>
                  <a:ext uri="{FF2B5EF4-FFF2-40B4-BE49-F238E27FC236}">
                    <a16:creationId xmlns:a16="http://schemas.microsoft.com/office/drawing/2014/main" id="{38BD3F17-596A-420D-B6C3-68CC9F44F2DF}"/>
                  </a:ext>
                </a:extLst>
              </p:cNvPr>
              <p:cNvSpPr txBox="1">
                <a:spLocks noRot="1" noChangeAspect="1" noMove="1" noResize="1" noEditPoints="1" noAdjustHandles="1" noChangeArrowheads="1" noChangeShapeType="1" noTextEdit="1"/>
              </p:cNvSpPr>
              <p:nvPr/>
            </p:nvSpPr>
            <p:spPr>
              <a:xfrm>
                <a:off x="3644341" y="4884628"/>
                <a:ext cx="466603"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97D46781-4D21-4C62-80D4-85675643F16D}"/>
                  </a:ext>
                </a:extLst>
              </p:cNvPr>
              <p:cNvSpPr txBox="1"/>
              <p:nvPr/>
            </p:nvSpPr>
            <p:spPr>
              <a:xfrm flipH="1">
                <a:off x="2144127" y="3351069"/>
                <a:ext cx="230334"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𝜃</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49" name="TextBox 48">
                <a:extLst>
                  <a:ext uri="{FF2B5EF4-FFF2-40B4-BE49-F238E27FC236}">
                    <a16:creationId xmlns:a16="http://schemas.microsoft.com/office/drawing/2014/main" id="{97D46781-4D21-4C62-80D4-85675643F16D}"/>
                  </a:ext>
                </a:extLst>
              </p:cNvPr>
              <p:cNvSpPr txBox="1">
                <a:spLocks noRot="1" noChangeAspect="1" noMove="1" noResize="1" noEditPoints="1" noAdjustHandles="1" noChangeArrowheads="1" noChangeShapeType="1" noTextEdit="1"/>
              </p:cNvSpPr>
              <p:nvPr/>
            </p:nvSpPr>
            <p:spPr>
              <a:xfrm flipH="1">
                <a:off x="2144127" y="3351069"/>
                <a:ext cx="230334" cy="369332"/>
              </a:xfrm>
              <a:prstGeom prst="rect">
                <a:avLst/>
              </a:prstGeom>
              <a:blipFill>
                <a:blip r:embed="rId3"/>
                <a:stretch>
                  <a:fillRect r="-5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8F7A834-928D-40DF-AF33-D27481C9F7A7}"/>
                  </a:ext>
                </a:extLst>
              </p:cNvPr>
              <p:cNvSpPr>
                <a:spLocks noGrp="1"/>
              </p:cNvSpPr>
              <p:nvPr>
                <p:ph type="title"/>
              </p:nvPr>
            </p:nvSpPr>
            <p:spPr/>
            <p:txBody>
              <a:bodyPr>
                <a:noAutofit/>
              </a:bodyPr>
              <a:lstStyle/>
              <a:p>
                <a:r>
                  <a:rPr lang="en-US" sz="3200" dirty="0"/>
                  <a:t>To calculate the intersection points, the following geometry is used to find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𝐿</m:t>
                        </m:r>
                      </m:e>
                      <m:sub>
                        <m:r>
                          <a:rPr lang="en-US" sz="3200" b="0" i="1" smtClean="0">
                            <a:latin typeface="Cambria Math" panose="02040503050406030204" pitchFamily="18" charset="0"/>
                          </a:rPr>
                          <m:t>𝑐𝑢𝑡</m:t>
                        </m:r>
                      </m:sub>
                    </m:sSub>
                  </m:oMath>
                </a14:m>
                <a:r>
                  <a:rPr lang="en-US" sz="3200" dirty="0"/>
                  <a:t>, and </a:t>
                </a:r>
                <a:r>
                  <a:rPr lang="en-US" sz="3200" dirty="0">
                    <a:solidFill>
                      <a:srgbClr val="00B050"/>
                    </a:solidFill>
                  </a:rPr>
                  <a:t>the projection point</a:t>
                </a:r>
                <a:r>
                  <a:rPr lang="en-US" sz="3200" dirty="0"/>
                  <a:t> where the edge projects inward directly toward the intersection.</a:t>
                </a:r>
              </a:p>
            </p:txBody>
          </p:sp>
        </mc:Choice>
        <mc:Fallback xmlns="">
          <p:sp>
            <p:nvSpPr>
              <p:cNvPr id="2" name="Title 1">
                <a:extLst>
                  <a:ext uri="{FF2B5EF4-FFF2-40B4-BE49-F238E27FC236}">
                    <a16:creationId xmlns:a16="http://schemas.microsoft.com/office/drawing/2014/main" id="{E8F7A834-928D-40DF-AF33-D27481C9F7A7}"/>
                  </a:ext>
                </a:extLst>
              </p:cNvPr>
              <p:cNvSpPr>
                <a:spLocks noGrp="1" noRot="1" noChangeAspect="1" noMove="1" noResize="1" noEditPoints="1" noAdjustHandles="1" noChangeArrowheads="1" noChangeShapeType="1" noTextEdit="1"/>
              </p:cNvSpPr>
              <p:nvPr>
                <p:ph type="title"/>
              </p:nvPr>
            </p:nvSpPr>
            <p:spPr>
              <a:blipFill>
                <a:blip r:embed="rId4"/>
                <a:stretch>
                  <a:fillRect l="-1507" t="-12903" b="-18433"/>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ADF11E9F-8F4C-4F7B-B8AC-2E0E9371E985}"/>
              </a:ext>
            </a:extLst>
          </p:cNvPr>
          <p:cNvCxnSpPr>
            <a:cxnSpLocks/>
          </p:cNvCxnSpPr>
          <p:nvPr/>
        </p:nvCxnSpPr>
        <p:spPr>
          <a:xfrm flipV="1">
            <a:off x="4025348" y="5208872"/>
            <a:ext cx="2276874" cy="317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6B86E1C-4A76-401A-8EF1-1F069E487901}"/>
              </a:ext>
            </a:extLst>
          </p:cNvPr>
          <p:cNvCxnSpPr/>
          <p:nvPr/>
        </p:nvCxnSpPr>
        <p:spPr>
          <a:xfrm>
            <a:off x="1918252" y="4201767"/>
            <a:ext cx="1789044" cy="15529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64037DB-8E60-49C6-9A65-6241102EC3A8}"/>
              </a:ext>
            </a:extLst>
          </p:cNvPr>
          <p:cNvCxnSpPr>
            <a:cxnSpLocks/>
          </p:cNvCxnSpPr>
          <p:nvPr/>
        </p:nvCxnSpPr>
        <p:spPr>
          <a:xfrm flipV="1">
            <a:off x="4025348" y="3209046"/>
            <a:ext cx="469557" cy="2317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7FAC81C-BB12-40DB-AEFD-5231C610A5FE}"/>
              </a:ext>
            </a:extLst>
          </p:cNvPr>
          <p:cNvCxnSpPr>
            <a:cxnSpLocks/>
          </p:cNvCxnSpPr>
          <p:nvPr/>
        </p:nvCxnSpPr>
        <p:spPr>
          <a:xfrm flipV="1">
            <a:off x="2216426" y="2695345"/>
            <a:ext cx="1910731" cy="1180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1EB1C88-19FC-4321-BD4D-DB08923EBD07}"/>
              </a:ext>
            </a:extLst>
          </p:cNvPr>
          <p:cNvSpPr txBox="1"/>
          <p:nvPr/>
        </p:nvSpPr>
        <p:spPr>
          <a:xfrm>
            <a:off x="2584174" y="4880919"/>
            <a:ext cx="327334" cy="369332"/>
          </a:xfrm>
          <a:prstGeom prst="rect">
            <a:avLst/>
          </a:prstGeom>
          <a:noFill/>
        </p:spPr>
        <p:txBody>
          <a:bodyPr wrap="none" rtlCol="0">
            <a:spAutoFit/>
          </a:bodyPr>
          <a:lstStyle/>
          <a:p>
            <a:r>
              <a:rPr lang="en-US" dirty="0"/>
              <a:t>D</a:t>
            </a:r>
          </a:p>
        </p:txBody>
      </p:sp>
      <p:cxnSp>
        <p:nvCxnSpPr>
          <p:cNvPr id="28" name="Straight Arrow Connector 27">
            <a:extLst>
              <a:ext uri="{FF2B5EF4-FFF2-40B4-BE49-F238E27FC236}">
                <a16:creationId xmlns:a16="http://schemas.microsoft.com/office/drawing/2014/main" id="{DD856E82-51B6-4822-96B6-CB8569B61387}"/>
              </a:ext>
            </a:extLst>
          </p:cNvPr>
          <p:cNvCxnSpPr>
            <a:cxnSpLocks/>
          </p:cNvCxnSpPr>
          <p:nvPr/>
        </p:nvCxnSpPr>
        <p:spPr>
          <a:xfrm>
            <a:off x="3065416" y="4849555"/>
            <a:ext cx="796474" cy="67660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4EE947C-161B-4183-9ACA-86754C73D546}"/>
              </a:ext>
            </a:extLst>
          </p:cNvPr>
          <p:cNvCxnSpPr>
            <a:cxnSpLocks/>
          </p:cNvCxnSpPr>
          <p:nvPr/>
        </p:nvCxnSpPr>
        <p:spPr>
          <a:xfrm>
            <a:off x="2115034" y="3975717"/>
            <a:ext cx="796474" cy="67660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4E11CF4-243E-4D06-859A-D898B9C98508}"/>
                  </a:ext>
                </a:extLst>
              </p:cNvPr>
              <p:cNvSpPr txBox="1"/>
              <p:nvPr/>
            </p:nvSpPr>
            <p:spPr>
              <a:xfrm>
                <a:off x="2229723" y="4058151"/>
                <a:ext cx="463012"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𝐿</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35" name="TextBox 34">
                <a:extLst>
                  <a:ext uri="{FF2B5EF4-FFF2-40B4-BE49-F238E27FC236}">
                    <a16:creationId xmlns:a16="http://schemas.microsoft.com/office/drawing/2014/main" id="{84E11CF4-243E-4D06-859A-D898B9C98508}"/>
                  </a:ext>
                </a:extLst>
              </p:cNvPr>
              <p:cNvSpPr txBox="1">
                <a:spLocks noRot="1" noChangeAspect="1" noMove="1" noResize="1" noEditPoints="1" noAdjustHandles="1" noChangeArrowheads="1" noChangeShapeType="1" noTextEdit="1"/>
              </p:cNvSpPr>
              <p:nvPr/>
            </p:nvSpPr>
            <p:spPr>
              <a:xfrm>
                <a:off x="2229723" y="4058151"/>
                <a:ext cx="46301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B24E36C4-2AC9-43BC-B271-0E8B5259A7E5}"/>
                  </a:ext>
                </a:extLst>
              </p:cNvPr>
              <p:cNvSpPr txBox="1"/>
              <p:nvPr/>
            </p:nvSpPr>
            <p:spPr>
              <a:xfrm>
                <a:off x="3244284" y="4972160"/>
                <a:ext cx="46833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𝐿</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36" name="TextBox 35">
                <a:extLst>
                  <a:ext uri="{FF2B5EF4-FFF2-40B4-BE49-F238E27FC236}">
                    <a16:creationId xmlns:a16="http://schemas.microsoft.com/office/drawing/2014/main" id="{B24E36C4-2AC9-43BC-B271-0E8B5259A7E5}"/>
                  </a:ext>
                </a:extLst>
              </p:cNvPr>
              <p:cNvSpPr txBox="1">
                <a:spLocks noRot="1" noChangeAspect="1" noMove="1" noResize="1" noEditPoints="1" noAdjustHandles="1" noChangeArrowheads="1" noChangeShapeType="1" noTextEdit="1"/>
              </p:cNvSpPr>
              <p:nvPr/>
            </p:nvSpPr>
            <p:spPr>
              <a:xfrm>
                <a:off x="3244284" y="4972160"/>
                <a:ext cx="468333" cy="369332"/>
              </a:xfrm>
              <a:prstGeom prst="rect">
                <a:avLst/>
              </a:prstGeom>
              <a:blipFill>
                <a:blip r:embed="rId6"/>
                <a:stretch>
                  <a:fillRect/>
                </a:stretch>
              </a:blipFill>
            </p:spPr>
            <p:txBody>
              <a:bodyPr/>
              <a:lstStyle/>
              <a:p>
                <a:r>
                  <a:rPr lang="en-US">
                    <a:noFill/>
                  </a:rPr>
                  <a:t> </a:t>
                </a:r>
              </a:p>
            </p:txBody>
          </p:sp>
        </mc:Fallback>
      </mc:AlternateContent>
      <p:cxnSp>
        <p:nvCxnSpPr>
          <p:cNvPr id="38" name="Straight Connector 37">
            <a:extLst>
              <a:ext uri="{FF2B5EF4-FFF2-40B4-BE49-F238E27FC236}">
                <a16:creationId xmlns:a16="http://schemas.microsoft.com/office/drawing/2014/main" id="{2361343E-041D-48F1-85BC-9D588E08F6F5}"/>
              </a:ext>
            </a:extLst>
          </p:cNvPr>
          <p:cNvCxnSpPr/>
          <p:nvPr/>
        </p:nvCxnSpPr>
        <p:spPr>
          <a:xfrm flipV="1">
            <a:off x="3065416" y="2557849"/>
            <a:ext cx="1556011" cy="209447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69C4705-3175-4F29-9F1E-87A15E8A3598}"/>
                  </a:ext>
                </a:extLst>
              </p:cNvPr>
              <p:cNvSpPr txBox="1"/>
              <p:nvPr/>
            </p:nvSpPr>
            <p:spPr>
              <a:xfrm>
                <a:off x="2781272" y="3215876"/>
                <a:ext cx="494366"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𝐻</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39" name="TextBox 38">
                <a:extLst>
                  <a:ext uri="{FF2B5EF4-FFF2-40B4-BE49-F238E27FC236}">
                    <a16:creationId xmlns:a16="http://schemas.microsoft.com/office/drawing/2014/main" id="{869C4705-3175-4F29-9F1E-87A15E8A3598}"/>
                  </a:ext>
                </a:extLst>
              </p:cNvPr>
              <p:cNvSpPr txBox="1">
                <a:spLocks noRot="1" noChangeAspect="1" noMove="1" noResize="1" noEditPoints="1" noAdjustHandles="1" noChangeArrowheads="1" noChangeShapeType="1" noTextEdit="1"/>
              </p:cNvSpPr>
              <p:nvPr/>
            </p:nvSpPr>
            <p:spPr>
              <a:xfrm>
                <a:off x="2781272" y="3215876"/>
                <a:ext cx="49436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F403554-894B-4060-BDDA-53C299E425CE}"/>
                  </a:ext>
                </a:extLst>
              </p:cNvPr>
              <p:cNvSpPr txBox="1"/>
              <p:nvPr/>
            </p:nvSpPr>
            <p:spPr>
              <a:xfrm>
                <a:off x="1824992" y="3506931"/>
                <a:ext cx="365806"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1</m:t>
                      </m:r>
                    </m:oMath>
                  </m:oMathPara>
                </a14:m>
                <a:endParaRPr lang="en-US" dirty="0">
                  <a:solidFill>
                    <a:srgbClr val="FF0000"/>
                  </a:solidFill>
                </a:endParaRPr>
              </a:p>
            </p:txBody>
          </p:sp>
        </mc:Choice>
        <mc:Fallback xmlns="">
          <p:sp>
            <p:nvSpPr>
              <p:cNvPr id="40" name="TextBox 39">
                <a:extLst>
                  <a:ext uri="{FF2B5EF4-FFF2-40B4-BE49-F238E27FC236}">
                    <a16:creationId xmlns:a16="http://schemas.microsoft.com/office/drawing/2014/main" id="{AF403554-894B-4060-BDDA-53C299E425CE}"/>
                  </a:ext>
                </a:extLst>
              </p:cNvPr>
              <p:cNvSpPr txBox="1">
                <a:spLocks noRot="1" noChangeAspect="1" noMove="1" noResize="1" noEditPoints="1" noAdjustHandles="1" noChangeArrowheads="1" noChangeShapeType="1" noTextEdit="1"/>
              </p:cNvSpPr>
              <p:nvPr/>
            </p:nvSpPr>
            <p:spPr>
              <a:xfrm>
                <a:off x="1824992" y="3506931"/>
                <a:ext cx="36580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89CB824-D739-4627-8A20-54D932CB3636}"/>
                  </a:ext>
                </a:extLst>
              </p:cNvPr>
              <p:cNvSpPr txBox="1"/>
              <p:nvPr/>
            </p:nvSpPr>
            <p:spPr>
              <a:xfrm>
                <a:off x="4024842" y="5570091"/>
                <a:ext cx="365805"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2</m:t>
                      </m:r>
                    </m:oMath>
                  </m:oMathPara>
                </a14:m>
                <a:endParaRPr lang="en-US" dirty="0">
                  <a:solidFill>
                    <a:srgbClr val="0070C0"/>
                  </a:solidFill>
                </a:endParaRPr>
              </a:p>
            </p:txBody>
          </p:sp>
        </mc:Choice>
        <mc:Fallback xmlns="">
          <p:sp>
            <p:nvSpPr>
              <p:cNvPr id="41" name="TextBox 40">
                <a:extLst>
                  <a:ext uri="{FF2B5EF4-FFF2-40B4-BE49-F238E27FC236}">
                    <a16:creationId xmlns:a16="http://schemas.microsoft.com/office/drawing/2014/main" id="{589CB824-D739-4627-8A20-54D932CB3636}"/>
                  </a:ext>
                </a:extLst>
              </p:cNvPr>
              <p:cNvSpPr txBox="1">
                <a:spLocks noRot="1" noChangeAspect="1" noMove="1" noResize="1" noEditPoints="1" noAdjustHandles="1" noChangeArrowheads="1" noChangeShapeType="1" noTextEdit="1"/>
              </p:cNvSpPr>
              <p:nvPr/>
            </p:nvSpPr>
            <p:spPr>
              <a:xfrm>
                <a:off x="4024842" y="5570091"/>
                <a:ext cx="365805" cy="369332"/>
              </a:xfrm>
              <a:prstGeom prst="rect">
                <a:avLst/>
              </a:prstGeom>
              <a:blipFill>
                <a:blip r:embed="rId9"/>
                <a:stretch>
                  <a:fillRect/>
                </a:stretch>
              </a:blipFill>
            </p:spPr>
            <p:txBody>
              <a:bodyPr/>
              <a:lstStyle/>
              <a:p>
                <a:r>
                  <a:rPr lang="en-US">
                    <a:noFill/>
                  </a:rPr>
                  <a:t> </a:t>
                </a:r>
              </a:p>
            </p:txBody>
          </p:sp>
        </mc:Fallback>
      </mc:AlternateContent>
      <p:sp>
        <p:nvSpPr>
          <p:cNvPr id="42" name="Oval 41">
            <a:extLst>
              <a:ext uri="{FF2B5EF4-FFF2-40B4-BE49-F238E27FC236}">
                <a16:creationId xmlns:a16="http://schemas.microsoft.com/office/drawing/2014/main" id="{7ED0BF0C-EC8F-4870-BCD2-6084548B52C3}"/>
              </a:ext>
            </a:extLst>
          </p:cNvPr>
          <p:cNvSpPr/>
          <p:nvPr/>
        </p:nvSpPr>
        <p:spPr>
          <a:xfrm>
            <a:off x="4692003" y="2347784"/>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44C7C0D-0E4B-45A1-8ADD-03DC37A21C2C}"/>
              </a:ext>
            </a:extLst>
          </p:cNvPr>
          <p:cNvSpPr/>
          <p:nvPr/>
        </p:nvSpPr>
        <p:spPr>
          <a:xfrm>
            <a:off x="3993052" y="5456684"/>
            <a:ext cx="91440" cy="91440"/>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B0F0"/>
              </a:solidFill>
            </a:endParaRPr>
          </a:p>
        </p:txBody>
      </p:sp>
      <p:sp>
        <p:nvSpPr>
          <p:cNvPr id="44" name="Oval 43">
            <a:extLst>
              <a:ext uri="{FF2B5EF4-FFF2-40B4-BE49-F238E27FC236}">
                <a16:creationId xmlns:a16="http://schemas.microsoft.com/office/drawing/2014/main" id="{13F3DA8B-8EE3-4F2C-A6B8-1CA034C83D23}"/>
              </a:ext>
            </a:extLst>
          </p:cNvPr>
          <p:cNvSpPr/>
          <p:nvPr/>
        </p:nvSpPr>
        <p:spPr>
          <a:xfrm>
            <a:off x="2187649" y="3821185"/>
            <a:ext cx="91440" cy="91440"/>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E9CBC55-AD24-4960-9761-D55521B98F78}"/>
                  </a:ext>
                </a:extLst>
              </p:cNvPr>
              <p:cNvSpPr txBox="1"/>
              <p:nvPr/>
            </p:nvSpPr>
            <p:spPr>
              <a:xfrm>
                <a:off x="4147088" y="4179421"/>
                <a:ext cx="499689"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𝐻</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46" name="TextBox 45">
                <a:extLst>
                  <a:ext uri="{FF2B5EF4-FFF2-40B4-BE49-F238E27FC236}">
                    <a16:creationId xmlns:a16="http://schemas.microsoft.com/office/drawing/2014/main" id="{9E9CBC55-AD24-4960-9761-D55521B98F78}"/>
                  </a:ext>
                </a:extLst>
              </p:cNvPr>
              <p:cNvSpPr txBox="1">
                <a:spLocks noRot="1" noChangeAspect="1" noMove="1" noResize="1" noEditPoints="1" noAdjustHandles="1" noChangeArrowheads="1" noChangeShapeType="1" noTextEdit="1"/>
              </p:cNvSpPr>
              <p:nvPr/>
            </p:nvSpPr>
            <p:spPr>
              <a:xfrm>
                <a:off x="4147088" y="4179421"/>
                <a:ext cx="499689"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6D99599-7A36-4D72-AE32-4E8F8126E489}"/>
                  </a:ext>
                </a:extLst>
              </p:cNvPr>
              <p:cNvSpPr txBox="1"/>
              <p:nvPr/>
            </p:nvSpPr>
            <p:spPr>
              <a:xfrm>
                <a:off x="3391850" y="3732982"/>
                <a:ext cx="642740"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oMath>
                  </m:oMathPara>
                </a14:m>
                <a:endParaRPr lang="en-US" dirty="0"/>
              </a:p>
            </p:txBody>
          </p:sp>
        </mc:Choice>
        <mc:Fallback xmlns="">
          <p:sp>
            <p:nvSpPr>
              <p:cNvPr id="47" name="TextBox 46">
                <a:extLst>
                  <a:ext uri="{FF2B5EF4-FFF2-40B4-BE49-F238E27FC236}">
                    <a16:creationId xmlns:a16="http://schemas.microsoft.com/office/drawing/2014/main" id="{76D99599-7A36-4D72-AE32-4E8F8126E489}"/>
                  </a:ext>
                </a:extLst>
              </p:cNvPr>
              <p:cNvSpPr txBox="1">
                <a:spLocks noRot="1" noChangeAspect="1" noMove="1" noResize="1" noEditPoints="1" noAdjustHandles="1" noChangeArrowheads="1" noChangeShapeType="1" noTextEdit="1"/>
              </p:cNvSpPr>
              <p:nvPr/>
            </p:nvSpPr>
            <p:spPr>
              <a:xfrm>
                <a:off x="3391850" y="3732982"/>
                <a:ext cx="642740" cy="369332"/>
              </a:xfrm>
              <a:prstGeom prst="rect">
                <a:avLst/>
              </a:prstGeom>
              <a:blipFill>
                <a:blip r:embed="rId11"/>
                <a:stretch>
                  <a:fillRect/>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2C85BD55-5B5B-4A10-AF3C-EC256F6E4792}"/>
              </a:ext>
            </a:extLst>
          </p:cNvPr>
          <p:cNvCxnSpPr>
            <a:cxnSpLocks/>
          </p:cNvCxnSpPr>
          <p:nvPr/>
        </p:nvCxnSpPr>
        <p:spPr>
          <a:xfrm>
            <a:off x="2216426" y="3876261"/>
            <a:ext cx="1808922" cy="1649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D21E0AE-7FB1-4D54-956E-465E085BA342}"/>
              </a:ext>
            </a:extLst>
          </p:cNvPr>
          <p:cNvCxnSpPr>
            <a:cxnSpLocks/>
          </p:cNvCxnSpPr>
          <p:nvPr/>
        </p:nvCxnSpPr>
        <p:spPr>
          <a:xfrm>
            <a:off x="1473140" y="1947345"/>
            <a:ext cx="743286" cy="192891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DD2E6BCC-54A8-4DD8-ADA7-E084DB08B038}"/>
                  </a:ext>
                </a:extLst>
              </p:cNvPr>
              <p:cNvSpPr txBox="1"/>
              <p:nvPr/>
            </p:nvSpPr>
            <p:spPr>
              <a:xfrm>
                <a:off x="7097004" y="2070785"/>
                <a:ext cx="23725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oMath>
                  </m:oMathPara>
                </a14:m>
                <a:endParaRPr lang="en-US" dirty="0"/>
              </a:p>
            </p:txBody>
          </p:sp>
        </mc:Choice>
        <mc:Fallback xmlns="">
          <p:sp>
            <p:nvSpPr>
              <p:cNvPr id="50" name="TextBox 49">
                <a:extLst>
                  <a:ext uri="{FF2B5EF4-FFF2-40B4-BE49-F238E27FC236}">
                    <a16:creationId xmlns:a16="http://schemas.microsoft.com/office/drawing/2014/main" id="{DD2E6BCC-54A8-4DD8-ADA7-E084DB08B038}"/>
                  </a:ext>
                </a:extLst>
              </p:cNvPr>
              <p:cNvSpPr txBox="1">
                <a:spLocks noRot="1" noChangeAspect="1" noMove="1" noResize="1" noEditPoints="1" noAdjustHandles="1" noChangeArrowheads="1" noChangeShapeType="1" noTextEdit="1"/>
              </p:cNvSpPr>
              <p:nvPr/>
            </p:nvSpPr>
            <p:spPr>
              <a:xfrm>
                <a:off x="7097004" y="2070785"/>
                <a:ext cx="2372508" cy="276999"/>
              </a:xfrm>
              <a:prstGeom prst="rect">
                <a:avLst/>
              </a:prstGeom>
              <a:blipFill>
                <a:blip r:embed="rId12"/>
                <a:stretch>
                  <a:fillRect l="-514"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3A5D26BA-D539-49A0-B3C4-949E3546A52F}"/>
                  </a:ext>
                </a:extLst>
              </p:cNvPr>
              <p:cNvSpPr txBox="1"/>
              <p:nvPr/>
            </p:nvSpPr>
            <p:spPr>
              <a:xfrm>
                <a:off x="7097004" y="2548764"/>
                <a:ext cx="1565300"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1" name="TextBox 50">
                <a:extLst>
                  <a:ext uri="{FF2B5EF4-FFF2-40B4-BE49-F238E27FC236}">
                    <a16:creationId xmlns:a16="http://schemas.microsoft.com/office/drawing/2014/main" id="{3A5D26BA-D539-49A0-B3C4-949E3546A52F}"/>
                  </a:ext>
                </a:extLst>
              </p:cNvPr>
              <p:cNvSpPr txBox="1">
                <a:spLocks noRot="1" noChangeAspect="1" noMove="1" noResize="1" noEditPoints="1" noAdjustHandles="1" noChangeArrowheads="1" noChangeShapeType="1" noTextEdit="1"/>
              </p:cNvSpPr>
              <p:nvPr/>
            </p:nvSpPr>
            <p:spPr>
              <a:xfrm>
                <a:off x="7097004" y="2548764"/>
                <a:ext cx="1565300" cy="568041"/>
              </a:xfrm>
              <a:prstGeom prst="rect">
                <a:avLst/>
              </a:prstGeom>
              <a:blipFill>
                <a:blip r:embed="rId13"/>
                <a:stretch>
                  <a:fillRect b="-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B8A16E2D-3010-46B9-8B47-1DA19054E1CF}"/>
                  </a:ext>
                </a:extLst>
              </p:cNvPr>
              <p:cNvSpPr txBox="1"/>
              <p:nvPr/>
            </p:nvSpPr>
            <p:spPr>
              <a:xfrm>
                <a:off x="9284150" y="2627782"/>
                <a:ext cx="12532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i="1" smtClean="0">
                          <a:latin typeface="Cambria Math" panose="02040503050406030204" pitchFamily="18" charset="0"/>
                        </a:rPr>
                        <m:t>𝐷</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m:oMathPara>
                </a14:m>
                <a:endParaRPr lang="en-US" dirty="0"/>
              </a:p>
            </p:txBody>
          </p:sp>
        </mc:Choice>
        <mc:Fallback xmlns="">
          <p:sp>
            <p:nvSpPr>
              <p:cNvPr id="52" name="TextBox 51">
                <a:extLst>
                  <a:ext uri="{FF2B5EF4-FFF2-40B4-BE49-F238E27FC236}">
                    <a16:creationId xmlns:a16="http://schemas.microsoft.com/office/drawing/2014/main" id="{B8A16E2D-3010-46B9-8B47-1DA19054E1CF}"/>
                  </a:ext>
                </a:extLst>
              </p:cNvPr>
              <p:cNvSpPr txBox="1">
                <a:spLocks noRot="1" noChangeAspect="1" noMove="1" noResize="1" noEditPoints="1" noAdjustHandles="1" noChangeArrowheads="1" noChangeShapeType="1" noTextEdit="1"/>
              </p:cNvSpPr>
              <p:nvPr/>
            </p:nvSpPr>
            <p:spPr>
              <a:xfrm>
                <a:off x="9284150" y="2627782"/>
                <a:ext cx="1253227" cy="276999"/>
              </a:xfrm>
              <a:prstGeom prst="rect">
                <a:avLst/>
              </a:prstGeom>
              <a:blipFill>
                <a:blip r:embed="rId14"/>
                <a:stretch>
                  <a:fillRect l="-4369" r="-97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32742341-A789-4A9C-B6FB-75CCBED20964}"/>
                  </a:ext>
                </a:extLst>
              </p:cNvPr>
              <p:cNvSpPr txBox="1"/>
              <p:nvPr/>
            </p:nvSpPr>
            <p:spPr>
              <a:xfrm>
                <a:off x="7097004" y="3222910"/>
                <a:ext cx="2194319"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1</m:t>
                              </m:r>
                            </m:sub>
                          </m:sSub>
                        </m:e>
                      </m:d>
                      <m:r>
                        <a:rPr lang="en-US" i="1">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3" name="TextBox 52">
                <a:extLst>
                  <a:ext uri="{FF2B5EF4-FFF2-40B4-BE49-F238E27FC236}">
                    <a16:creationId xmlns:a16="http://schemas.microsoft.com/office/drawing/2014/main" id="{32742341-A789-4A9C-B6FB-75CCBED20964}"/>
                  </a:ext>
                </a:extLst>
              </p:cNvPr>
              <p:cNvSpPr txBox="1">
                <a:spLocks noRot="1" noChangeAspect="1" noMove="1" noResize="1" noEditPoints="1" noAdjustHandles="1" noChangeArrowheads="1" noChangeShapeType="1" noTextEdit="1"/>
              </p:cNvSpPr>
              <p:nvPr/>
            </p:nvSpPr>
            <p:spPr>
              <a:xfrm>
                <a:off x="7097004" y="3222910"/>
                <a:ext cx="2194319" cy="568041"/>
              </a:xfrm>
              <a:prstGeom prst="rect">
                <a:avLst/>
              </a:prstGeom>
              <a:blipFill>
                <a:blip r:embed="rId15"/>
                <a:stretch>
                  <a:fillRect/>
                </a:stretch>
              </a:blipFill>
            </p:spPr>
            <p:txBody>
              <a:bodyPr/>
              <a:lstStyle/>
              <a:p>
                <a:r>
                  <a:rPr lang="en-US">
                    <a:noFill/>
                  </a:rPr>
                  <a:t> </a:t>
                </a:r>
              </a:p>
            </p:txBody>
          </p:sp>
        </mc:Fallback>
      </mc:AlternateContent>
      <p:cxnSp>
        <p:nvCxnSpPr>
          <p:cNvPr id="55" name="Connector: Elbow 54">
            <a:extLst>
              <a:ext uri="{FF2B5EF4-FFF2-40B4-BE49-F238E27FC236}">
                <a16:creationId xmlns:a16="http://schemas.microsoft.com/office/drawing/2014/main" id="{B5408344-35C6-4E04-A632-A2B98DFA2304}"/>
              </a:ext>
            </a:extLst>
          </p:cNvPr>
          <p:cNvCxnSpPr>
            <a:stCxn id="52" idx="2"/>
            <a:endCxn id="53" idx="3"/>
          </p:cNvCxnSpPr>
          <p:nvPr/>
        </p:nvCxnSpPr>
        <p:spPr>
          <a:xfrm rot="5400000">
            <a:off x="9299969" y="2896136"/>
            <a:ext cx="602150" cy="6194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BD8FABA-5418-4733-A567-4D2B1089A451}"/>
                  </a:ext>
                </a:extLst>
              </p:cNvPr>
              <p:cNvSpPr txBox="1"/>
              <p:nvPr/>
            </p:nvSpPr>
            <p:spPr>
              <a:xfrm>
                <a:off x="7097005" y="3975717"/>
                <a:ext cx="1474443"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𝐿𝑒𝑡</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7" name="TextBox 56">
                <a:extLst>
                  <a:ext uri="{FF2B5EF4-FFF2-40B4-BE49-F238E27FC236}">
                    <a16:creationId xmlns:a16="http://schemas.microsoft.com/office/drawing/2014/main" id="{7BD8FABA-5418-4733-A567-4D2B1089A451}"/>
                  </a:ext>
                </a:extLst>
              </p:cNvPr>
              <p:cNvSpPr txBox="1">
                <a:spLocks noRot="1" noChangeAspect="1" noMove="1" noResize="1" noEditPoints="1" noAdjustHandles="1" noChangeArrowheads="1" noChangeShapeType="1" noTextEdit="1"/>
              </p:cNvSpPr>
              <p:nvPr/>
            </p:nvSpPr>
            <p:spPr>
              <a:xfrm>
                <a:off x="7097005" y="3975717"/>
                <a:ext cx="1474443" cy="568041"/>
              </a:xfrm>
              <a:prstGeom prst="rect">
                <a:avLst/>
              </a:prstGeom>
              <a:blipFill>
                <a:blip r:embed="rId16"/>
                <a:stretch>
                  <a:fillRect b="-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0889789-5440-49C4-BFE7-E0726DEE8B9B}"/>
                  </a:ext>
                </a:extLst>
              </p:cNvPr>
              <p:cNvSpPr txBox="1"/>
              <p:nvPr/>
            </p:nvSpPr>
            <p:spPr>
              <a:xfrm>
                <a:off x="7089831" y="4596898"/>
                <a:ext cx="1467133"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smtClean="0">
                              <a:latin typeface="Cambria Math" panose="02040503050406030204" pitchFamily="18" charset="0"/>
                            </a:rPr>
                            <m:t>𝐴</m:t>
                          </m:r>
                        </m:num>
                        <m:den>
                          <m:r>
                            <a:rPr lang="en-US" b="0" i="1" smtClean="0">
                              <a:latin typeface="Cambria Math" panose="02040503050406030204" pitchFamily="18" charset="0"/>
                            </a:rPr>
                            <m:t>𝐴</m:t>
                          </m:r>
                          <m:r>
                            <a:rPr lang="en-US" b="0" i="1" smtClean="0">
                              <a:latin typeface="Cambria Math" panose="02040503050406030204" pitchFamily="18" charset="0"/>
                            </a:rPr>
                            <m:t>+1</m:t>
                          </m:r>
                        </m:den>
                      </m:f>
                      <m:r>
                        <a:rPr lang="en-US" b="0" i="1" smtClean="0">
                          <a:latin typeface="Cambria Math" panose="02040503050406030204" pitchFamily="18" charset="0"/>
                        </a:rPr>
                        <m:t>⋅</m:t>
                      </m:r>
                      <m:r>
                        <a:rPr lang="en-US" b="0" i="1" smtClean="0">
                          <a:latin typeface="Cambria Math" panose="02040503050406030204" pitchFamily="18" charset="0"/>
                        </a:rPr>
                        <m:t>𝐷</m:t>
                      </m:r>
                    </m:oMath>
                  </m:oMathPara>
                </a14:m>
                <a:endParaRPr lang="en-US" dirty="0"/>
              </a:p>
            </p:txBody>
          </p:sp>
        </mc:Choice>
        <mc:Fallback xmlns="">
          <p:sp>
            <p:nvSpPr>
              <p:cNvPr id="59" name="TextBox 58">
                <a:extLst>
                  <a:ext uri="{FF2B5EF4-FFF2-40B4-BE49-F238E27FC236}">
                    <a16:creationId xmlns:a16="http://schemas.microsoft.com/office/drawing/2014/main" id="{B0889789-5440-49C4-BFE7-E0726DEE8B9B}"/>
                  </a:ext>
                </a:extLst>
              </p:cNvPr>
              <p:cNvSpPr txBox="1">
                <a:spLocks noRot="1" noChangeAspect="1" noMove="1" noResize="1" noEditPoints="1" noAdjustHandles="1" noChangeArrowheads="1" noChangeShapeType="1" noTextEdit="1"/>
              </p:cNvSpPr>
              <p:nvPr/>
            </p:nvSpPr>
            <p:spPr>
              <a:xfrm>
                <a:off x="7089831" y="4596898"/>
                <a:ext cx="1467133" cy="525016"/>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D80E869-2F8F-4391-A7D5-577E8C9CDA99}"/>
                  </a:ext>
                </a:extLst>
              </p:cNvPr>
              <p:cNvSpPr txBox="1"/>
              <p:nvPr/>
            </p:nvSpPr>
            <p:spPr>
              <a:xfrm flipH="1">
                <a:off x="2432997" y="3736746"/>
                <a:ext cx="230334"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𝜃</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61" name="TextBox 60">
                <a:extLst>
                  <a:ext uri="{FF2B5EF4-FFF2-40B4-BE49-F238E27FC236}">
                    <a16:creationId xmlns:a16="http://schemas.microsoft.com/office/drawing/2014/main" id="{0D80E869-2F8F-4391-A7D5-577E8C9CDA99}"/>
                  </a:ext>
                </a:extLst>
              </p:cNvPr>
              <p:cNvSpPr txBox="1">
                <a:spLocks noRot="1" noChangeAspect="1" noMove="1" noResize="1" noEditPoints="1" noAdjustHandles="1" noChangeArrowheads="1" noChangeShapeType="1" noTextEdit="1"/>
              </p:cNvSpPr>
              <p:nvPr/>
            </p:nvSpPr>
            <p:spPr>
              <a:xfrm flipH="1">
                <a:off x="2432997" y="3736746"/>
                <a:ext cx="230334" cy="369332"/>
              </a:xfrm>
              <a:prstGeom prst="rect">
                <a:avLst/>
              </a:prstGeom>
              <a:blipFill>
                <a:blip r:embed="rId18"/>
                <a:stretch>
                  <a:fillRect r="-5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91524D0-842A-44C6-AF82-970053258CAA}"/>
                  </a:ext>
                </a:extLst>
              </p:cNvPr>
              <p:cNvSpPr txBox="1"/>
              <p:nvPr/>
            </p:nvSpPr>
            <p:spPr>
              <a:xfrm>
                <a:off x="4143240" y="5030987"/>
                <a:ext cx="46660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𝜃</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62" name="TextBox 61">
                <a:extLst>
                  <a:ext uri="{FF2B5EF4-FFF2-40B4-BE49-F238E27FC236}">
                    <a16:creationId xmlns:a16="http://schemas.microsoft.com/office/drawing/2014/main" id="{591524D0-842A-44C6-AF82-970053258CAA}"/>
                  </a:ext>
                </a:extLst>
              </p:cNvPr>
              <p:cNvSpPr txBox="1">
                <a:spLocks noRot="1" noChangeAspect="1" noMove="1" noResize="1" noEditPoints="1" noAdjustHandles="1" noChangeArrowheads="1" noChangeShapeType="1" noTextEdit="1"/>
              </p:cNvSpPr>
              <p:nvPr/>
            </p:nvSpPr>
            <p:spPr>
              <a:xfrm>
                <a:off x="4143240" y="5030987"/>
                <a:ext cx="466603"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84679CA2-C66C-4673-9544-DB09F959AE90}"/>
                  </a:ext>
                </a:extLst>
              </p:cNvPr>
              <p:cNvSpPr txBox="1"/>
              <p:nvPr/>
            </p:nvSpPr>
            <p:spPr>
              <a:xfrm>
                <a:off x="9172115" y="4720906"/>
                <a:ext cx="18241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e>
                      </m:func>
                      <m:r>
                        <a:rPr lang="en-US" b="0" i="1" smtClean="0">
                          <a:latin typeface="Cambria Math" panose="02040503050406030204" pitchFamily="18" charset="0"/>
                        </a:rPr>
                        <m:t>⁡</m:t>
                      </m:r>
                    </m:oMath>
                  </m:oMathPara>
                </a14:m>
                <a:endParaRPr lang="en-US" dirty="0"/>
              </a:p>
            </p:txBody>
          </p:sp>
        </mc:Choice>
        <mc:Fallback xmlns="">
          <p:sp>
            <p:nvSpPr>
              <p:cNvPr id="63" name="TextBox 62">
                <a:extLst>
                  <a:ext uri="{FF2B5EF4-FFF2-40B4-BE49-F238E27FC236}">
                    <a16:creationId xmlns:a16="http://schemas.microsoft.com/office/drawing/2014/main" id="{84679CA2-C66C-4673-9544-DB09F959AE90}"/>
                  </a:ext>
                </a:extLst>
              </p:cNvPr>
              <p:cNvSpPr txBox="1">
                <a:spLocks noRot="1" noChangeAspect="1" noMove="1" noResize="1" noEditPoints="1" noAdjustHandles="1" noChangeArrowheads="1" noChangeShapeType="1" noTextEdit="1"/>
              </p:cNvSpPr>
              <p:nvPr/>
            </p:nvSpPr>
            <p:spPr>
              <a:xfrm>
                <a:off x="9172115" y="4720906"/>
                <a:ext cx="1824154" cy="276999"/>
              </a:xfrm>
              <a:prstGeom prst="rect">
                <a:avLst/>
              </a:prstGeom>
              <a:blipFill>
                <a:blip r:embed="rId20"/>
                <a:stretch>
                  <a:fillRect l="-267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56E80306-12C2-4C69-9AB4-64341F246223}"/>
                  </a:ext>
                </a:extLst>
              </p:cNvPr>
              <p:cNvSpPr txBox="1"/>
              <p:nvPr/>
            </p:nvSpPr>
            <p:spPr>
              <a:xfrm>
                <a:off x="7097004" y="5383785"/>
                <a:ext cx="2589491" cy="568041"/>
              </a:xfrm>
              <a:prstGeom prst="rect">
                <a:avLst/>
              </a:prstGeom>
              <a:noFill/>
              <a:ln w="38100">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2</m:t>
                                  </m:r>
                                </m:sub>
                              </m:sSub>
                            </m:e>
                          </m:func>
                        </m:den>
                      </m:f>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oMath>
                  </m:oMathPara>
                </a14:m>
                <a:endParaRPr lang="en-US" dirty="0"/>
              </a:p>
            </p:txBody>
          </p:sp>
        </mc:Choice>
        <mc:Fallback xmlns="">
          <p:sp>
            <p:nvSpPr>
              <p:cNvPr id="64" name="TextBox 63">
                <a:extLst>
                  <a:ext uri="{FF2B5EF4-FFF2-40B4-BE49-F238E27FC236}">
                    <a16:creationId xmlns:a16="http://schemas.microsoft.com/office/drawing/2014/main" id="{56E80306-12C2-4C69-9AB4-64341F246223}"/>
                  </a:ext>
                </a:extLst>
              </p:cNvPr>
              <p:cNvSpPr txBox="1">
                <a:spLocks noRot="1" noChangeAspect="1" noMove="1" noResize="1" noEditPoints="1" noAdjustHandles="1" noChangeArrowheads="1" noChangeShapeType="1" noTextEdit="1"/>
              </p:cNvSpPr>
              <p:nvPr/>
            </p:nvSpPr>
            <p:spPr>
              <a:xfrm>
                <a:off x="7097004" y="5383785"/>
                <a:ext cx="2589491" cy="568041"/>
              </a:xfrm>
              <a:prstGeom prst="rect">
                <a:avLst/>
              </a:prstGeom>
              <a:blipFill>
                <a:blip r:embed="rId21"/>
                <a:stretch>
                  <a:fillRect/>
                </a:stretch>
              </a:blipFill>
              <a:ln w="38100">
                <a:solidFill>
                  <a:srgbClr val="FF0000"/>
                </a:solidFill>
              </a:ln>
            </p:spPr>
            <p:txBody>
              <a:bodyPr/>
              <a:lstStyle/>
              <a:p>
                <a:r>
                  <a:rPr lang="en-US">
                    <a:noFill/>
                  </a:rPr>
                  <a:t> </a:t>
                </a:r>
              </a:p>
            </p:txBody>
          </p:sp>
        </mc:Fallback>
      </mc:AlternateContent>
      <p:sp>
        <p:nvSpPr>
          <p:cNvPr id="65" name="Oval 64">
            <a:extLst>
              <a:ext uri="{FF2B5EF4-FFF2-40B4-BE49-F238E27FC236}">
                <a16:creationId xmlns:a16="http://schemas.microsoft.com/office/drawing/2014/main" id="{FF6D70D6-2E2C-4CA6-B552-E41DCAF7A3C3}"/>
              </a:ext>
            </a:extLst>
          </p:cNvPr>
          <p:cNvSpPr/>
          <p:nvPr/>
        </p:nvSpPr>
        <p:spPr>
          <a:xfrm>
            <a:off x="3015447" y="4614810"/>
            <a:ext cx="91440" cy="91440"/>
          </a:xfrm>
          <a:prstGeom prst="ellipse">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B050"/>
              </a:solidFill>
            </a:endParaRPr>
          </a:p>
        </p:txBody>
      </p:sp>
    </p:spTree>
    <p:extLst>
      <p:ext uri="{BB962C8B-B14F-4D97-AF65-F5344CB8AC3E}">
        <p14:creationId xmlns:p14="http://schemas.microsoft.com/office/powerpoint/2010/main" val="2981995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EB26-76D3-49C3-B396-EA07FFD5AC3B}"/>
              </a:ext>
            </a:extLst>
          </p:cNvPr>
          <p:cNvSpPr>
            <a:spLocks noGrp="1"/>
          </p:cNvSpPr>
          <p:nvPr>
            <p:ph type="title"/>
          </p:nvPr>
        </p:nvSpPr>
        <p:spPr/>
        <p:txBody>
          <a:bodyPr>
            <a:normAutofit fontScale="90000"/>
          </a:bodyPr>
          <a:lstStyle/>
          <a:p>
            <a:r>
              <a:rPr lang="en-US" dirty="0"/>
              <a:t>Using the half-angles to define the theta1 and theta2 values, one can find the projection points from each edge</a:t>
            </a:r>
          </a:p>
        </p:txBody>
      </p:sp>
      <p:sp>
        <p:nvSpPr>
          <p:cNvPr id="3" name="Content Placeholder 2">
            <a:extLst>
              <a:ext uri="{FF2B5EF4-FFF2-40B4-BE49-F238E27FC236}">
                <a16:creationId xmlns:a16="http://schemas.microsoft.com/office/drawing/2014/main" id="{F6762110-D433-48F0-96F9-C82132B7C368}"/>
              </a:ext>
            </a:extLst>
          </p:cNvPr>
          <p:cNvSpPr>
            <a:spLocks noGrp="1"/>
          </p:cNvSpPr>
          <p:nvPr>
            <p:ph idx="1"/>
          </p:nvPr>
        </p:nvSpPr>
        <p:spPr/>
        <p:txBody>
          <a:bodyPr/>
          <a:lstStyle/>
          <a:p>
            <a:pPr marL="0" indent="0">
              <a:buNone/>
            </a:pPr>
            <a:r>
              <a:rPr lang="en-US" dirty="0"/>
              <a:t>These projection points are where the orthogonal from each edge would intersect the vertices, as vertices shrink inward and touch each other.</a:t>
            </a:r>
          </a:p>
        </p:txBody>
      </p:sp>
      <p:pic>
        <p:nvPicPr>
          <p:cNvPr id="6" name="Picture 5">
            <a:extLst>
              <a:ext uri="{FF2B5EF4-FFF2-40B4-BE49-F238E27FC236}">
                <a16:creationId xmlns:a16="http://schemas.microsoft.com/office/drawing/2014/main" id="{A8B2F9F3-5E88-45E2-8ED5-4748804270F5}"/>
              </a:ext>
            </a:extLst>
          </p:cNvPr>
          <p:cNvPicPr>
            <a:picLocks noChangeAspect="1"/>
          </p:cNvPicPr>
          <p:nvPr/>
        </p:nvPicPr>
        <p:blipFill>
          <a:blip r:embed="rId2"/>
          <a:stretch>
            <a:fillRect/>
          </a:stretch>
        </p:blipFill>
        <p:spPr>
          <a:xfrm>
            <a:off x="5008715" y="2584951"/>
            <a:ext cx="5334000" cy="4000500"/>
          </a:xfrm>
          <a:prstGeom prst="rect">
            <a:avLst/>
          </a:prstGeom>
        </p:spPr>
      </p:pic>
    </p:spTree>
    <p:extLst>
      <p:ext uri="{BB962C8B-B14F-4D97-AF65-F5344CB8AC3E}">
        <p14:creationId xmlns:p14="http://schemas.microsoft.com/office/powerpoint/2010/main" val="2305131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33B2E-8923-419A-8001-2F31F091B4C0}"/>
              </a:ext>
            </a:extLst>
          </p:cNvPr>
          <p:cNvSpPr>
            <a:spLocks noGrp="1"/>
          </p:cNvSpPr>
          <p:nvPr>
            <p:ph type="title"/>
          </p:nvPr>
        </p:nvSpPr>
        <p:spPr/>
        <p:txBody>
          <a:bodyPr>
            <a:noAutofit/>
          </a:bodyPr>
          <a:lstStyle/>
          <a:p>
            <a:r>
              <a:rPr lang="en-US" sz="3200" dirty="0"/>
              <a:t>We next rotate </a:t>
            </a:r>
            <a:r>
              <a:rPr lang="en-US" sz="3200" dirty="0">
                <a:solidFill>
                  <a:srgbClr val="FFC000"/>
                </a:solidFill>
              </a:rPr>
              <a:t>the unit vectors from one corner to another </a:t>
            </a:r>
            <a:r>
              <a:rPr lang="en-US" sz="3200" dirty="0"/>
              <a:t>by 90 degrees, and starting from </a:t>
            </a:r>
            <a:r>
              <a:rPr lang="en-US" sz="3200" dirty="0">
                <a:solidFill>
                  <a:srgbClr val="0070C0"/>
                </a:solidFill>
              </a:rPr>
              <a:t>the projection points</a:t>
            </a:r>
            <a:r>
              <a:rPr lang="en-US" sz="3200" dirty="0"/>
              <a:t>, move inward by </a:t>
            </a:r>
            <a:r>
              <a:rPr lang="en-US" sz="3200" dirty="0" err="1"/>
              <a:t>Lcut</a:t>
            </a:r>
            <a:r>
              <a:rPr lang="en-US" sz="3200" dirty="0"/>
              <a:t>. This predicts </a:t>
            </a:r>
            <a:r>
              <a:rPr lang="en-US" sz="3200" dirty="0">
                <a:solidFill>
                  <a:srgbClr val="00B050"/>
                </a:solidFill>
              </a:rPr>
              <a:t>the intersection points </a:t>
            </a:r>
            <a:r>
              <a:rPr lang="en-US" sz="3200" dirty="0"/>
              <a:t>of the vertices.</a:t>
            </a:r>
          </a:p>
        </p:txBody>
      </p:sp>
      <p:pic>
        <p:nvPicPr>
          <p:cNvPr id="7" name="Picture 6">
            <a:extLst>
              <a:ext uri="{FF2B5EF4-FFF2-40B4-BE49-F238E27FC236}">
                <a16:creationId xmlns:a16="http://schemas.microsoft.com/office/drawing/2014/main" id="{01397B91-10CD-477F-ACB6-B19E1EA91209}"/>
              </a:ext>
            </a:extLst>
          </p:cNvPr>
          <p:cNvPicPr>
            <a:picLocks noChangeAspect="1"/>
          </p:cNvPicPr>
          <p:nvPr/>
        </p:nvPicPr>
        <p:blipFill>
          <a:blip r:embed="rId2"/>
          <a:stretch>
            <a:fillRect/>
          </a:stretch>
        </p:blipFill>
        <p:spPr>
          <a:xfrm>
            <a:off x="4343400" y="2473840"/>
            <a:ext cx="5334000" cy="4000500"/>
          </a:xfrm>
          <a:prstGeom prst="rect">
            <a:avLst/>
          </a:prstGeom>
        </p:spPr>
      </p:pic>
    </p:spTree>
    <p:extLst>
      <p:ext uri="{BB962C8B-B14F-4D97-AF65-F5344CB8AC3E}">
        <p14:creationId xmlns:p14="http://schemas.microsoft.com/office/powerpoint/2010/main" val="635710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9CE8-1BEA-4580-8119-2111DB4E030A}"/>
              </a:ext>
            </a:extLst>
          </p:cNvPr>
          <p:cNvSpPr>
            <a:spLocks noGrp="1"/>
          </p:cNvSpPr>
          <p:nvPr>
            <p:ph type="title"/>
          </p:nvPr>
        </p:nvSpPr>
        <p:spPr/>
        <p:txBody>
          <a:bodyPr>
            <a:noAutofit/>
          </a:bodyPr>
          <a:lstStyle/>
          <a:p>
            <a:r>
              <a:rPr lang="en-US" sz="3200" dirty="0"/>
              <a:t>The minimum cut distance defines how far we can cut inward before vertices merge. The indices that merge have to have the same cut distance and  follow one after the other.</a:t>
            </a:r>
          </a:p>
        </p:txBody>
      </p:sp>
      <p:sp>
        <p:nvSpPr>
          <p:cNvPr id="3" name="Content Placeholder 2">
            <a:extLst>
              <a:ext uri="{FF2B5EF4-FFF2-40B4-BE49-F238E27FC236}">
                <a16:creationId xmlns:a16="http://schemas.microsoft.com/office/drawing/2014/main" id="{6DA48B7C-7B0E-401B-8AD0-E1BAFF70ADEB}"/>
              </a:ext>
            </a:extLst>
          </p:cNvPr>
          <p:cNvSpPr>
            <a:spLocks noGrp="1"/>
          </p:cNvSpPr>
          <p:nvPr>
            <p:ph idx="1"/>
          </p:nvPr>
        </p:nvSpPr>
        <p:spPr/>
        <p:txBody>
          <a:bodyPr/>
          <a:lstStyle/>
          <a:p>
            <a:pPr marL="0" indent="0">
              <a:buNone/>
            </a:pPr>
            <a:r>
              <a:rPr lang="en-US" dirty="0"/>
              <a:t>Once we know which vertex is the closest, we need to </a:t>
            </a:r>
            <a:r>
              <a:rPr lang="en-US" dirty="0">
                <a:solidFill>
                  <a:srgbClr val="FF0000"/>
                </a:solidFill>
              </a:rPr>
              <a:t>move all vertices inward </a:t>
            </a:r>
            <a:r>
              <a:rPr lang="en-US" dirty="0"/>
              <a:t>by ONLY the shortest cut distance.</a:t>
            </a:r>
          </a:p>
        </p:txBody>
      </p:sp>
      <p:pic>
        <p:nvPicPr>
          <p:cNvPr id="7" name="Picture 6">
            <a:extLst>
              <a:ext uri="{FF2B5EF4-FFF2-40B4-BE49-F238E27FC236}">
                <a16:creationId xmlns:a16="http://schemas.microsoft.com/office/drawing/2014/main" id="{9424BF36-02D1-4126-9DE2-6E6DA530BB70}"/>
              </a:ext>
            </a:extLst>
          </p:cNvPr>
          <p:cNvPicPr>
            <a:picLocks noChangeAspect="1"/>
          </p:cNvPicPr>
          <p:nvPr/>
        </p:nvPicPr>
        <p:blipFill>
          <a:blip r:embed="rId2"/>
          <a:stretch>
            <a:fillRect/>
          </a:stretch>
        </p:blipFill>
        <p:spPr>
          <a:xfrm>
            <a:off x="4924168" y="2652069"/>
            <a:ext cx="5334000" cy="4000500"/>
          </a:xfrm>
          <a:prstGeom prst="rect">
            <a:avLst/>
          </a:prstGeom>
        </p:spPr>
      </p:pic>
    </p:spTree>
    <p:extLst>
      <p:ext uri="{BB962C8B-B14F-4D97-AF65-F5344CB8AC3E}">
        <p14:creationId xmlns:p14="http://schemas.microsoft.com/office/powerpoint/2010/main" val="2292143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482B-6F21-4002-A6D4-546A5909E00E}"/>
              </a:ext>
            </a:extLst>
          </p:cNvPr>
          <p:cNvSpPr>
            <a:spLocks noGrp="1"/>
          </p:cNvSpPr>
          <p:nvPr>
            <p:ph type="title"/>
          </p:nvPr>
        </p:nvSpPr>
        <p:spPr/>
        <p:txBody>
          <a:bodyPr>
            <a:normAutofit fontScale="90000"/>
          </a:bodyPr>
          <a:lstStyle/>
          <a:p>
            <a:r>
              <a:rPr lang="en-US" dirty="0"/>
              <a:t>Before starting on the next step, in case there are only 2 points left, we calculate the vector direction of the unit cuts for the new vertices just created.</a:t>
            </a:r>
          </a:p>
        </p:txBody>
      </p:sp>
      <p:sp>
        <p:nvSpPr>
          <p:cNvPr id="3" name="Content Placeholder 2">
            <a:extLst>
              <a:ext uri="{FF2B5EF4-FFF2-40B4-BE49-F238E27FC236}">
                <a16:creationId xmlns:a16="http://schemas.microsoft.com/office/drawing/2014/main" id="{900C1893-D6BD-4D4C-A3E9-041F67BAD1F3}"/>
              </a:ext>
            </a:extLst>
          </p:cNvPr>
          <p:cNvSpPr>
            <a:spLocks noGrp="1"/>
          </p:cNvSpPr>
          <p:nvPr>
            <p:ph idx="1"/>
          </p:nvPr>
        </p:nvSpPr>
        <p:spPr/>
        <p:txBody>
          <a:bodyPr/>
          <a:lstStyle/>
          <a:p>
            <a:pPr marL="0" indent="0">
              <a:buNone/>
            </a:pPr>
            <a:r>
              <a:rPr lang="en-US" dirty="0"/>
              <a:t>These are just the average of the adjacent vectors that were merged. This is repeated until all the points converge, or only 2 points are left</a:t>
            </a:r>
          </a:p>
        </p:txBody>
      </p:sp>
      <p:pic>
        <p:nvPicPr>
          <p:cNvPr id="5" name="Picture 4">
            <a:extLst>
              <a:ext uri="{FF2B5EF4-FFF2-40B4-BE49-F238E27FC236}">
                <a16:creationId xmlns:a16="http://schemas.microsoft.com/office/drawing/2014/main" id="{F0FCD2B2-B0A5-4B96-A3A7-4DC545556B8F}"/>
              </a:ext>
            </a:extLst>
          </p:cNvPr>
          <p:cNvPicPr>
            <a:picLocks noChangeAspect="1"/>
          </p:cNvPicPr>
          <p:nvPr/>
        </p:nvPicPr>
        <p:blipFill>
          <a:blip r:embed="rId2"/>
          <a:stretch>
            <a:fillRect/>
          </a:stretch>
        </p:blipFill>
        <p:spPr>
          <a:xfrm>
            <a:off x="5277853" y="3024920"/>
            <a:ext cx="6354323" cy="3833079"/>
          </a:xfrm>
          <a:prstGeom prst="rect">
            <a:avLst/>
          </a:prstGeom>
        </p:spPr>
      </p:pic>
      <p:pic>
        <p:nvPicPr>
          <p:cNvPr id="7" name="Picture 6">
            <a:extLst>
              <a:ext uri="{FF2B5EF4-FFF2-40B4-BE49-F238E27FC236}">
                <a16:creationId xmlns:a16="http://schemas.microsoft.com/office/drawing/2014/main" id="{7B528B8B-6DE7-44E9-87E6-5C79B40AECA3}"/>
              </a:ext>
            </a:extLst>
          </p:cNvPr>
          <p:cNvPicPr>
            <a:picLocks noChangeAspect="1"/>
          </p:cNvPicPr>
          <p:nvPr/>
        </p:nvPicPr>
        <p:blipFill>
          <a:blip r:embed="rId3"/>
          <a:stretch>
            <a:fillRect/>
          </a:stretch>
        </p:blipFill>
        <p:spPr>
          <a:xfrm>
            <a:off x="559824" y="3216107"/>
            <a:ext cx="6037383" cy="3641893"/>
          </a:xfrm>
          <a:prstGeom prst="rect">
            <a:avLst/>
          </a:prstGeom>
        </p:spPr>
      </p:pic>
    </p:spTree>
    <p:extLst>
      <p:ext uri="{BB962C8B-B14F-4D97-AF65-F5344CB8AC3E}">
        <p14:creationId xmlns:p14="http://schemas.microsoft.com/office/powerpoint/2010/main" val="1411263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 of terms are important so that we don’t get confused later</a:t>
            </a:r>
          </a:p>
        </p:txBody>
      </p:sp>
      <p:sp>
        <p:nvSpPr>
          <p:cNvPr id="3" name="Content Placeholder 2"/>
          <p:cNvSpPr>
            <a:spLocks noGrp="1"/>
          </p:cNvSpPr>
          <p:nvPr>
            <p:ph idx="1"/>
          </p:nvPr>
        </p:nvSpPr>
        <p:spPr/>
        <p:txBody>
          <a:bodyPr/>
          <a:lstStyle/>
          <a:p>
            <a:r>
              <a:rPr lang="en-US" dirty="0"/>
              <a:t>Polytope</a:t>
            </a:r>
          </a:p>
          <a:p>
            <a:r>
              <a:rPr lang="en-US" dirty="0"/>
              <a:t>Polytopes</a:t>
            </a:r>
          </a:p>
        </p:txBody>
      </p:sp>
    </p:spTree>
    <p:extLst>
      <p:ext uri="{BB962C8B-B14F-4D97-AF65-F5344CB8AC3E}">
        <p14:creationId xmlns:p14="http://schemas.microsoft.com/office/powerpoint/2010/main" val="2365788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1149-F1A3-4C9D-BE7E-CF956FCD5A79}"/>
              </a:ext>
            </a:extLst>
          </p:cNvPr>
          <p:cNvSpPr>
            <a:spLocks noGrp="1"/>
          </p:cNvSpPr>
          <p:nvPr>
            <p:ph type="title"/>
          </p:nvPr>
        </p:nvSpPr>
        <p:spPr/>
        <p:txBody>
          <a:bodyPr/>
          <a:lstStyle/>
          <a:p>
            <a:r>
              <a:rPr lang="en-US" dirty="0"/>
              <a:t>The final result is the skeleton plot</a:t>
            </a:r>
          </a:p>
        </p:txBody>
      </p:sp>
      <p:sp>
        <p:nvSpPr>
          <p:cNvPr id="3" name="Content Placeholder 2">
            <a:extLst>
              <a:ext uri="{FF2B5EF4-FFF2-40B4-BE49-F238E27FC236}">
                <a16:creationId xmlns:a16="http://schemas.microsoft.com/office/drawing/2014/main" id="{ABD558F4-5F23-42C1-940E-AB18403F28DF}"/>
              </a:ext>
            </a:extLst>
          </p:cNvPr>
          <p:cNvSpPr>
            <a:spLocks noGrp="1"/>
          </p:cNvSpPr>
          <p:nvPr>
            <p:ph idx="1"/>
          </p:nvPr>
        </p:nvSpPr>
        <p:spPr>
          <a:xfrm>
            <a:off x="838200" y="1825625"/>
            <a:ext cx="5710881" cy="4000500"/>
          </a:xfrm>
        </p:spPr>
        <p:txBody>
          <a:bodyPr>
            <a:normAutofit fontScale="85000" lnSpcReduction="10000"/>
          </a:bodyPr>
          <a:lstStyle/>
          <a:p>
            <a:pPr marL="0" indent="0">
              <a:buNone/>
            </a:pPr>
            <a:r>
              <a:rPr lang="en-US" dirty="0"/>
              <a:t>The outputs give:</a:t>
            </a:r>
          </a:p>
          <a:p>
            <a:pPr marL="0" indent="0">
              <a:buNone/>
            </a:pPr>
            <a:r>
              <a:rPr lang="en-US" sz="1800" b="0" i="0" u="none" strike="noStrike" baseline="0" dirty="0" err="1">
                <a:solidFill>
                  <a:srgbClr val="028009"/>
                </a:solidFill>
                <a:latin typeface="Courier New" panose="02070309020205020404" pitchFamily="49" charset="0"/>
              </a:rPr>
              <a:t>new_vertices</a:t>
            </a:r>
            <a:r>
              <a:rPr lang="en-US" sz="1800" b="0" i="0" u="none" strike="noStrike" baseline="0" dirty="0">
                <a:solidFill>
                  <a:srgbClr val="028009"/>
                </a:solidFill>
                <a:latin typeface="Courier New" panose="02070309020205020404" pitchFamily="49" charset="0"/>
              </a:rPr>
              <a:t>: a cell array of dimension M, where each index 1:M stores a N x 2 array of the coordinates of the nested shape inside, with M = 1 being the starting shape (and with dimension K+1, where K is number of vertices given), and N being smaller and smaller for each M value.</a:t>
            </a:r>
          </a:p>
          <a:p>
            <a:pPr marL="0" indent="0">
              <a:buNone/>
            </a:pPr>
            <a:r>
              <a:rPr lang="en-US" sz="1800" b="0" i="0" u="none" strike="noStrike" baseline="0" dirty="0" err="1">
                <a:solidFill>
                  <a:srgbClr val="028009"/>
                </a:solidFill>
                <a:latin typeface="Courier New" panose="02070309020205020404" pitchFamily="49" charset="0"/>
              </a:rPr>
              <a:t>new_projection_vectors</a:t>
            </a:r>
            <a:r>
              <a:rPr lang="en-US" sz="1800" b="0" i="0" u="none" strike="noStrike" baseline="0" dirty="0">
                <a:solidFill>
                  <a:srgbClr val="028009"/>
                </a:solidFill>
                <a:latin typeface="Courier New" panose="02070309020205020404" pitchFamily="49" charset="0"/>
              </a:rPr>
              <a:t>: a cell array of M, where each index 1:M stores a L x 2 array of the unit vectors (with L = N-1) that point away from the vertices of the nested shape inside, with M = 1 being the starting unit vectors (and with dimension K, where K is number of vertices given), and L being smaller and smaller for each M value.</a:t>
            </a:r>
          </a:p>
          <a:p>
            <a:pPr marL="0" indent="0">
              <a:buNone/>
            </a:pPr>
            <a:r>
              <a:rPr lang="en-US" sz="1800" b="0" i="0" u="none" strike="noStrike" baseline="0" dirty="0" err="1">
                <a:solidFill>
                  <a:srgbClr val="028009"/>
                </a:solidFill>
                <a:latin typeface="Courier New" panose="02070309020205020404" pitchFamily="49" charset="0"/>
              </a:rPr>
              <a:t>cut_distance</a:t>
            </a:r>
            <a:r>
              <a:rPr lang="en-US" sz="1800" b="0" i="0" u="none" strike="noStrike" baseline="0" dirty="0">
                <a:solidFill>
                  <a:srgbClr val="028009"/>
                </a:solidFill>
                <a:latin typeface="Courier New" panose="02070309020205020404" pitchFamily="49" charset="0"/>
              </a:rPr>
              <a:t>: a cell array of M, ranging from 0 (for M=1) to the maximum cut distance that can be used</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1165A3CE-A976-4AEA-8B9D-2EF71413ECEC}"/>
              </a:ext>
            </a:extLst>
          </p:cNvPr>
          <p:cNvPicPr>
            <a:picLocks noChangeAspect="1"/>
          </p:cNvPicPr>
          <p:nvPr/>
        </p:nvPicPr>
        <p:blipFill>
          <a:blip r:embed="rId2"/>
          <a:stretch>
            <a:fillRect/>
          </a:stretch>
        </p:blipFill>
        <p:spPr>
          <a:xfrm>
            <a:off x="6096000" y="2176463"/>
            <a:ext cx="5334000" cy="4000500"/>
          </a:xfrm>
          <a:prstGeom prst="rect">
            <a:avLst/>
          </a:prstGeom>
        </p:spPr>
      </p:pic>
    </p:spTree>
    <p:extLst>
      <p:ext uri="{BB962C8B-B14F-4D97-AF65-F5344CB8AC3E}">
        <p14:creationId xmlns:p14="http://schemas.microsoft.com/office/powerpoint/2010/main" val="1722380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14BA4-5B2E-4909-B423-E6A32114CFC3}"/>
              </a:ext>
            </a:extLst>
          </p:cNvPr>
          <p:cNvSpPr>
            <a:spLocks noGrp="1"/>
          </p:cNvSpPr>
          <p:nvPr>
            <p:ph type="title"/>
          </p:nvPr>
        </p:nvSpPr>
        <p:spPr/>
        <p:txBody>
          <a:bodyPr>
            <a:normAutofit fontScale="90000"/>
          </a:bodyPr>
          <a:lstStyle/>
          <a:p>
            <a:r>
              <a:rPr lang="en-US" dirty="0"/>
              <a:t>To use this, we index the template corresponding to our cut depth, and cut more if needed</a:t>
            </a:r>
          </a:p>
        </p:txBody>
      </p:sp>
      <p:pic>
        <p:nvPicPr>
          <p:cNvPr id="5" name="Picture 4">
            <a:extLst>
              <a:ext uri="{FF2B5EF4-FFF2-40B4-BE49-F238E27FC236}">
                <a16:creationId xmlns:a16="http://schemas.microsoft.com/office/drawing/2014/main" id="{3981DE06-8C31-45F9-822A-C349FE5D22B4}"/>
              </a:ext>
            </a:extLst>
          </p:cNvPr>
          <p:cNvPicPr>
            <a:picLocks noChangeAspect="1"/>
          </p:cNvPicPr>
          <p:nvPr/>
        </p:nvPicPr>
        <p:blipFill>
          <a:blip r:embed="rId2"/>
          <a:stretch>
            <a:fillRect/>
          </a:stretch>
        </p:blipFill>
        <p:spPr>
          <a:xfrm>
            <a:off x="6599583" y="2176463"/>
            <a:ext cx="5334000" cy="4000500"/>
          </a:xfrm>
          <a:prstGeom prst="rect">
            <a:avLst/>
          </a:prstGeom>
        </p:spPr>
      </p:pic>
      <p:sp>
        <p:nvSpPr>
          <p:cNvPr id="7" name="TextBox 6">
            <a:extLst>
              <a:ext uri="{FF2B5EF4-FFF2-40B4-BE49-F238E27FC236}">
                <a16:creationId xmlns:a16="http://schemas.microsoft.com/office/drawing/2014/main" id="{C3E28274-F46E-4CA6-9368-6160F1A59C02}"/>
              </a:ext>
            </a:extLst>
          </p:cNvPr>
          <p:cNvSpPr txBox="1"/>
          <p:nvPr/>
        </p:nvSpPr>
        <p:spPr>
          <a:xfrm>
            <a:off x="633820" y="2176463"/>
            <a:ext cx="6098058" cy="4247317"/>
          </a:xfrm>
          <a:prstGeom prst="rect">
            <a:avLst/>
          </a:prstGeom>
          <a:noFill/>
        </p:spPr>
        <p:txBody>
          <a:bodyPr wrap="square">
            <a:spAutoFit/>
          </a:bodyPr>
          <a:lstStyle/>
          <a:p>
            <a:r>
              <a:rPr lang="en-US" sz="900" b="0" i="0" u="none" strike="noStrike" baseline="0" dirty="0" err="1">
                <a:solidFill>
                  <a:srgbClr val="000000"/>
                </a:solidFill>
                <a:latin typeface="Courier New" panose="02070309020205020404" pitchFamily="49" charset="0"/>
              </a:rPr>
              <a:t>fig_num</a:t>
            </a:r>
            <a:r>
              <a:rPr lang="en-US" sz="900" b="0" i="0" u="none" strike="noStrike" baseline="0" dirty="0">
                <a:solidFill>
                  <a:srgbClr val="000000"/>
                </a:solidFill>
                <a:latin typeface="Courier New" panose="02070309020205020404" pitchFamily="49" charset="0"/>
              </a:rPr>
              <a:t> = 675;</a:t>
            </a:r>
          </a:p>
          <a:p>
            <a:r>
              <a:rPr lang="fr-FR" sz="900" b="0" i="0" u="none" strike="noStrike" baseline="0" dirty="0" err="1">
                <a:solidFill>
                  <a:srgbClr val="000000"/>
                </a:solidFill>
                <a:latin typeface="Courier New" panose="02070309020205020404" pitchFamily="49" charset="0"/>
              </a:rPr>
              <a:t>vertices</a:t>
            </a:r>
            <a:r>
              <a:rPr lang="fr-FR" sz="900" b="0" i="0" u="none" strike="noStrike" baseline="0" dirty="0">
                <a:solidFill>
                  <a:srgbClr val="000000"/>
                </a:solidFill>
                <a:latin typeface="Courier New" panose="02070309020205020404" pitchFamily="49" charset="0"/>
              </a:rPr>
              <a:t> = [0 0; 2 0; 1 2; 0 1; 0 0]*5;</a:t>
            </a:r>
          </a:p>
          <a:p>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new_vertices</a:t>
            </a:r>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new_projection_vectors</a:t>
            </a:r>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fcn_MapGen_polytopeFindVertexSkeleton</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vertices,fig_num</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figure(4747);</a:t>
            </a:r>
          </a:p>
          <a:p>
            <a:r>
              <a:rPr lang="en-US" sz="900" b="0" i="0" u="none" strike="noStrike" baseline="0" dirty="0">
                <a:solidFill>
                  <a:srgbClr val="000000"/>
                </a:solidFill>
                <a:latin typeface="Courier New" panose="02070309020205020404" pitchFamily="49" charset="0"/>
              </a:rPr>
              <a:t>grid </a:t>
            </a:r>
            <a:r>
              <a:rPr lang="en-US" sz="900" b="0" i="0" u="none" strike="noStrike" baseline="0" dirty="0">
                <a:solidFill>
                  <a:srgbClr val="AA04F9"/>
                </a:solidFill>
                <a:latin typeface="Courier New" panose="02070309020205020404" pitchFamily="49" charset="0"/>
              </a:rPr>
              <a:t>on</a:t>
            </a:r>
          </a:p>
          <a:p>
            <a:r>
              <a:rPr lang="en-US" sz="900" b="0" i="0" u="none" strike="noStrike" baseline="0" dirty="0">
                <a:solidFill>
                  <a:srgbClr val="000000"/>
                </a:solidFill>
                <a:latin typeface="Courier New" panose="02070309020205020404" pitchFamily="49" charset="0"/>
              </a:rPr>
              <a:t>grid </a:t>
            </a:r>
            <a:r>
              <a:rPr lang="en-US" sz="900" b="0" i="0" u="none" strike="noStrike" baseline="0" dirty="0">
                <a:solidFill>
                  <a:srgbClr val="AA04F9"/>
                </a:solidFill>
                <a:latin typeface="Courier New" panose="02070309020205020404" pitchFamily="49" charset="0"/>
              </a:rPr>
              <a:t>minor</a:t>
            </a:r>
          </a:p>
          <a:p>
            <a:r>
              <a:rPr lang="en-US" sz="900" b="0" i="0" u="none" strike="noStrike" baseline="0" dirty="0">
                <a:solidFill>
                  <a:srgbClr val="000000"/>
                </a:solidFill>
                <a:latin typeface="Courier New" panose="02070309020205020404" pitchFamily="49" charset="0"/>
              </a:rPr>
              <a:t>hold </a:t>
            </a:r>
            <a:r>
              <a:rPr lang="en-US" sz="900" b="0" i="0" u="none" strike="noStrike" baseline="0" dirty="0">
                <a:solidFill>
                  <a:srgbClr val="AA04F9"/>
                </a:solidFill>
                <a:latin typeface="Courier New" panose="02070309020205020404" pitchFamily="49" charset="0"/>
              </a:rPr>
              <a:t>on</a:t>
            </a:r>
          </a:p>
          <a:p>
            <a:r>
              <a:rPr lang="en-US" sz="900" b="0" i="0" u="none" strike="noStrike" baseline="0" dirty="0">
                <a:solidFill>
                  <a:srgbClr val="000000"/>
                </a:solidFill>
                <a:latin typeface="Courier New" panose="02070309020205020404" pitchFamily="49" charset="0"/>
              </a:rPr>
              <a:t>axis </a:t>
            </a:r>
            <a:r>
              <a:rPr lang="en-US" sz="900" b="0" i="0" u="none" strike="noStrike" baseline="0" dirty="0">
                <a:solidFill>
                  <a:srgbClr val="AA04F9"/>
                </a:solidFill>
                <a:latin typeface="Courier New" panose="02070309020205020404" pitchFamily="49" charset="0"/>
              </a:rPr>
              <a:t>equal</a:t>
            </a:r>
          </a:p>
          <a:p>
            <a:r>
              <a:rPr lang="en-US" sz="900" b="0" i="0" u="none" strike="noStrike" baseline="0" dirty="0">
                <a:solidFill>
                  <a:srgbClr val="AA04F9"/>
                </a:solidFill>
                <a:latin typeface="Courier New" panose="02070309020205020404" pitchFamily="49" charset="0"/>
              </a:rPr>
              <a:t> </a:t>
            </a:r>
          </a:p>
          <a:p>
            <a:r>
              <a:rPr lang="en-US" sz="900" b="0" i="0" u="none" strike="noStrike" baseline="0" dirty="0">
                <a:solidFill>
                  <a:srgbClr val="0E00FF"/>
                </a:solidFill>
                <a:latin typeface="Courier New" panose="02070309020205020404" pitchFamily="49" charset="0"/>
              </a:rPr>
              <a:t>for</a:t>
            </a:r>
            <a:r>
              <a:rPr lang="en-US" sz="900" b="0" i="0" u="none" strike="noStrike" baseline="0" dirty="0">
                <a:solidFill>
                  <a:srgbClr val="000000"/>
                </a:solidFill>
                <a:latin typeface="Courier New" panose="02070309020205020404" pitchFamily="49" charset="0"/>
              </a:rPr>
              <a:t> cut = 0:0.5:cut_distance(end)</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Find the shape that is less than or equal to the cut</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 = find(</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&lt;=cut,1,</a:t>
            </a:r>
            <a:r>
              <a:rPr lang="en-US" sz="900" b="0" i="0" u="none" strike="noStrike" baseline="0" dirty="0">
                <a:solidFill>
                  <a:srgbClr val="AA04F9"/>
                </a:solidFill>
                <a:latin typeface="Courier New" panose="02070309020205020404" pitchFamily="49" charset="0"/>
              </a:rPr>
              <a:t>'last'</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Grab vertices to start from, cut to start from</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starting_vertices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new_vertices</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starting_cut</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Calculate projection distance</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projection_distance</a:t>
            </a:r>
            <a:r>
              <a:rPr lang="en-US" sz="900" b="0" i="0" u="none" strike="noStrike" baseline="0" dirty="0">
                <a:solidFill>
                  <a:srgbClr val="000000"/>
                </a:solidFill>
                <a:latin typeface="Courier New" panose="02070309020205020404" pitchFamily="49" charset="0"/>
              </a:rPr>
              <a:t> = cut - </a:t>
            </a:r>
            <a:r>
              <a:rPr lang="en-US" sz="900" b="0" i="0" u="none" strike="noStrike" baseline="0" dirty="0" err="1">
                <a:solidFill>
                  <a:srgbClr val="000000"/>
                </a:solidFill>
                <a:latin typeface="Courier New" panose="02070309020205020404" pitchFamily="49" charset="0"/>
              </a:rPr>
              <a:t>starting_cut</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Determine final vertices</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starting_vertices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new_projection_vectors</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projection_distance</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Plot results</a:t>
            </a:r>
          </a:p>
          <a:p>
            <a:r>
              <a:rPr lang="en-US" sz="900" b="0" i="0" u="none" strike="noStrike" baseline="0" dirty="0">
                <a:solidFill>
                  <a:srgbClr val="000000"/>
                </a:solidFill>
                <a:latin typeface="Courier New" panose="02070309020205020404" pitchFamily="49" charset="0"/>
              </a:rPr>
              <a:t>    plot(</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(:,1),</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(:,2),</a:t>
            </a:r>
            <a:r>
              <a:rPr lang="en-US" sz="900" b="0" i="0" u="none" strike="noStrike" baseline="0" dirty="0">
                <a:solidFill>
                  <a:srgbClr val="AA04F9"/>
                </a:solidFill>
                <a:latin typeface="Courier New" panose="02070309020205020404" pitchFamily="49" charset="0"/>
              </a:rPr>
              <a:t>'r.-'</a:t>
            </a:r>
            <a:r>
              <a:rPr lang="en-US" sz="900" b="0" i="0" u="none" strike="noStrike" baseline="0" dirty="0">
                <a:solidFill>
                  <a:srgbClr val="000000"/>
                </a:solidFill>
                <a:latin typeface="Courier New" panose="02070309020205020404" pitchFamily="49" charset="0"/>
              </a:rPr>
              <a:t>,</a:t>
            </a:r>
            <a:r>
              <a:rPr lang="en-US" sz="900" b="0" i="0" u="none" strike="noStrike" baseline="0" dirty="0">
                <a:solidFill>
                  <a:srgbClr val="AA04F9"/>
                </a:solidFill>
                <a:latin typeface="Courier New" panose="02070309020205020404" pitchFamily="49" charset="0"/>
              </a:rPr>
              <a:t>'Linewidth'</a:t>
            </a:r>
            <a:r>
              <a:rPr lang="en-US" sz="900" b="0" i="0" u="none" strike="noStrike" baseline="0" dirty="0">
                <a:solidFill>
                  <a:srgbClr val="000000"/>
                </a:solidFill>
                <a:latin typeface="Courier New" panose="02070309020205020404" pitchFamily="49" charset="0"/>
              </a:rPr>
              <a:t>,2,</a:t>
            </a:r>
            <a:r>
              <a:rPr lang="en-US" sz="900" b="0" i="0" u="none" strike="noStrike" baseline="0" dirty="0">
                <a:solidFill>
                  <a:srgbClr val="AA04F9"/>
                </a:solidFill>
                <a:latin typeface="Courier New" panose="02070309020205020404" pitchFamily="49" charset="0"/>
              </a:rPr>
              <a:t>'Markersize'</a:t>
            </a:r>
            <a:r>
              <a:rPr lang="en-US" sz="900" b="0" i="0" u="none" strike="noStrike" baseline="0" dirty="0">
                <a:solidFill>
                  <a:srgbClr val="000000"/>
                </a:solidFill>
                <a:latin typeface="Courier New" panose="02070309020205020404" pitchFamily="49" charset="0"/>
              </a:rPr>
              <a:t>,20);</a:t>
            </a:r>
          </a:p>
          <a:p>
            <a:r>
              <a:rPr lang="en-US" sz="900" b="0" i="0" u="none" strike="noStrike" baseline="0" dirty="0">
                <a:solidFill>
                  <a:srgbClr val="0E00FF"/>
                </a:solidFill>
                <a:latin typeface="Courier New" panose="02070309020205020404" pitchFamily="49" charset="0"/>
              </a:rPr>
              <a:t>end</a:t>
            </a:r>
          </a:p>
        </p:txBody>
      </p:sp>
    </p:spTree>
    <p:extLst>
      <p:ext uri="{BB962C8B-B14F-4D97-AF65-F5344CB8AC3E}">
        <p14:creationId xmlns:p14="http://schemas.microsoft.com/office/powerpoint/2010/main" val="19735606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36BD-58A8-43BA-B789-64471AC47C75}"/>
              </a:ext>
            </a:extLst>
          </p:cNvPr>
          <p:cNvSpPr>
            <a:spLocks noGrp="1"/>
          </p:cNvSpPr>
          <p:nvPr>
            <p:ph type="title"/>
          </p:nvPr>
        </p:nvSpPr>
        <p:spPr/>
        <p:txBody>
          <a:bodyPr/>
          <a:lstStyle/>
          <a:p>
            <a:r>
              <a:rPr lang="en-US" dirty="0"/>
              <a:t>Here’s other examples:</a:t>
            </a:r>
          </a:p>
        </p:txBody>
      </p:sp>
      <p:sp>
        <p:nvSpPr>
          <p:cNvPr id="8" name="TextBox 7">
            <a:extLst>
              <a:ext uri="{FF2B5EF4-FFF2-40B4-BE49-F238E27FC236}">
                <a16:creationId xmlns:a16="http://schemas.microsoft.com/office/drawing/2014/main" id="{5A523EF7-BD32-4E5C-BCFD-4911BB9806C3}"/>
              </a:ext>
            </a:extLst>
          </p:cNvPr>
          <p:cNvSpPr txBox="1"/>
          <p:nvPr/>
        </p:nvSpPr>
        <p:spPr>
          <a:xfrm>
            <a:off x="593124" y="1690688"/>
            <a:ext cx="899798" cy="369332"/>
          </a:xfrm>
          <a:prstGeom prst="rect">
            <a:avLst/>
          </a:prstGeom>
          <a:noFill/>
        </p:spPr>
        <p:txBody>
          <a:bodyPr wrap="none" rtlCol="0">
            <a:spAutoFit/>
          </a:bodyPr>
          <a:lstStyle/>
          <a:p>
            <a:r>
              <a:rPr lang="en-US" dirty="0"/>
              <a:t>Square:</a:t>
            </a:r>
          </a:p>
        </p:txBody>
      </p:sp>
      <p:sp>
        <p:nvSpPr>
          <p:cNvPr id="9" name="TextBox 8">
            <a:extLst>
              <a:ext uri="{FF2B5EF4-FFF2-40B4-BE49-F238E27FC236}">
                <a16:creationId xmlns:a16="http://schemas.microsoft.com/office/drawing/2014/main" id="{EBC3A39C-3E4A-425F-8ED1-0846EB8488CF}"/>
              </a:ext>
            </a:extLst>
          </p:cNvPr>
          <p:cNvSpPr txBox="1"/>
          <p:nvPr/>
        </p:nvSpPr>
        <p:spPr>
          <a:xfrm>
            <a:off x="3044866" y="1690688"/>
            <a:ext cx="1713482" cy="369332"/>
          </a:xfrm>
          <a:prstGeom prst="rect">
            <a:avLst/>
          </a:prstGeom>
          <a:noFill/>
        </p:spPr>
        <p:txBody>
          <a:bodyPr wrap="none" rtlCol="0">
            <a:spAutoFit/>
          </a:bodyPr>
          <a:lstStyle/>
          <a:p>
            <a:r>
              <a:rPr lang="en-US" dirty="0"/>
              <a:t>Wide Rectangle:</a:t>
            </a:r>
          </a:p>
        </p:txBody>
      </p:sp>
      <p:sp>
        <p:nvSpPr>
          <p:cNvPr id="10" name="TextBox 9">
            <a:extLst>
              <a:ext uri="{FF2B5EF4-FFF2-40B4-BE49-F238E27FC236}">
                <a16:creationId xmlns:a16="http://schemas.microsoft.com/office/drawing/2014/main" id="{103F8C62-CE9C-4213-9C4D-15623CE4E254}"/>
              </a:ext>
            </a:extLst>
          </p:cNvPr>
          <p:cNvSpPr txBox="1"/>
          <p:nvPr/>
        </p:nvSpPr>
        <p:spPr>
          <a:xfrm>
            <a:off x="5648918" y="1690688"/>
            <a:ext cx="1528752" cy="369332"/>
          </a:xfrm>
          <a:prstGeom prst="rect">
            <a:avLst/>
          </a:prstGeom>
          <a:noFill/>
        </p:spPr>
        <p:txBody>
          <a:bodyPr wrap="none" rtlCol="0">
            <a:spAutoFit/>
          </a:bodyPr>
          <a:lstStyle/>
          <a:p>
            <a:r>
              <a:rPr lang="en-US" dirty="0"/>
              <a:t>Tall Rectangle:</a:t>
            </a:r>
          </a:p>
        </p:txBody>
      </p:sp>
      <p:sp>
        <p:nvSpPr>
          <p:cNvPr id="11" name="TextBox 10">
            <a:extLst>
              <a:ext uri="{FF2B5EF4-FFF2-40B4-BE49-F238E27FC236}">
                <a16:creationId xmlns:a16="http://schemas.microsoft.com/office/drawing/2014/main" id="{71CA7591-2A94-45A9-954A-F57EE6D2FA6A}"/>
              </a:ext>
            </a:extLst>
          </p:cNvPr>
          <p:cNvSpPr txBox="1"/>
          <p:nvPr/>
        </p:nvSpPr>
        <p:spPr>
          <a:xfrm>
            <a:off x="8260606" y="998191"/>
            <a:ext cx="1693349" cy="369332"/>
          </a:xfrm>
          <a:prstGeom prst="rect">
            <a:avLst/>
          </a:prstGeom>
          <a:noFill/>
        </p:spPr>
        <p:txBody>
          <a:bodyPr wrap="none" rtlCol="0">
            <a:spAutoFit/>
          </a:bodyPr>
          <a:lstStyle/>
          <a:p>
            <a:r>
              <a:rPr lang="en-US" dirty="0"/>
              <a:t>Goofy Polytope:</a:t>
            </a:r>
          </a:p>
        </p:txBody>
      </p:sp>
      <p:sp>
        <p:nvSpPr>
          <p:cNvPr id="12" name="TextBox 11">
            <a:extLst>
              <a:ext uri="{FF2B5EF4-FFF2-40B4-BE49-F238E27FC236}">
                <a16:creationId xmlns:a16="http://schemas.microsoft.com/office/drawing/2014/main" id="{30E1A489-48EE-47CA-8944-1AB793163EAC}"/>
              </a:ext>
            </a:extLst>
          </p:cNvPr>
          <p:cNvSpPr txBox="1"/>
          <p:nvPr/>
        </p:nvSpPr>
        <p:spPr>
          <a:xfrm>
            <a:off x="463915" y="6169709"/>
            <a:ext cx="7391767" cy="646331"/>
          </a:xfrm>
          <a:prstGeom prst="rect">
            <a:avLst/>
          </a:prstGeom>
          <a:noFill/>
        </p:spPr>
        <p:txBody>
          <a:bodyPr wrap="none" rtlCol="0">
            <a:spAutoFit/>
          </a:bodyPr>
          <a:lstStyle/>
          <a:p>
            <a:r>
              <a:rPr lang="en-US" dirty="0"/>
              <a:t>See: </a:t>
            </a:r>
            <a:r>
              <a:rPr lang="en-US" sz="1800" b="0" i="0" u="none" strike="noStrike" baseline="0" dirty="0" err="1">
                <a:solidFill>
                  <a:srgbClr val="028009"/>
                </a:solidFill>
                <a:latin typeface="Courier New" panose="02070309020205020404" pitchFamily="49" charset="0"/>
              </a:rPr>
              <a:t>script_test_fcn_MapGen_polytopeFindVertexSkeleton</a:t>
            </a:r>
            <a:endParaRPr lang="en-US" sz="1800" b="0" i="0" u="none" strike="noStrike" baseline="0" dirty="0">
              <a:solidFill>
                <a:srgbClr val="028009"/>
              </a:solidFill>
              <a:latin typeface="Courier New" panose="02070309020205020404" pitchFamily="49" charset="0"/>
            </a:endParaRPr>
          </a:p>
          <a:p>
            <a:r>
              <a:rPr lang="en-US" dirty="0"/>
              <a:t>For more examples</a:t>
            </a:r>
          </a:p>
        </p:txBody>
      </p:sp>
      <p:pic>
        <p:nvPicPr>
          <p:cNvPr id="14" name="Picture 13">
            <a:extLst>
              <a:ext uri="{FF2B5EF4-FFF2-40B4-BE49-F238E27FC236}">
                <a16:creationId xmlns:a16="http://schemas.microsoft.com/office/drawing/2014/main" id="{914362A8-A9AA-4FE4-803B-CFFDD2359AE1}"/>
              </a:ext>
            </a:extLst>
          </p:cNvPr>
          <p:cNvPicPr>
            <a:picLocks noChangeAspect="1"/>
          </p:cNvPicPr>
          <p:nvPr/>
        </p:nvPicPr>
        <p:blipFill>
          <a:blip r:embed="rId2"/>
          <a:stretch>
            <a:fillRect/>
          </a:stretch>
        </p:blipFill>
        <p:spPr>
          <a:xfrm>
            <a:off x="72886" y="2473601"/>
            <a:ext cx="2547731" cy="1910798"/>
          </a:xfrm>
          <a:prstGeom prst="rect">
            <a:avLst/>
          </a:prstGeom>
        </p:spPr>
      </p:pic>
      <p:pic>
        <p:nvPicPr>
          <p:cNvPr id="16" name="Picture 15">
            <a:extLst>
              <a:ext uri="{FF2B5EF4-FFF2-40B4-BE49-F238E27FC236}">
                <a16:creationId xmlns:a16="http://schemas.microsoft.com/office/drawing/2014/main" id="{5BED6B28-7795-4E9E-AB9B-42C80A8B0A4D}"/>
              </a:ext>
            </a:extLst>
          </p:cNvPr>
          <p:cNvPicPr>
            <a:picLocks noChangeAspect="1"/>
          </p:cNvPicPr>
          <p:nvPr/>
        </p:nvPicPr>
        <p:blipFill>
          <a:blip r:embed="rId3"/>
          <a:stretch>
            <a:fillRect/>
          </a:stretch>
        </p:blipFill>
        <p:spPr>
          <a:xfrm>
            <a:off x="2620617" y="2514666"/>
            <a:ext cx="2322444" cy="1741833"/>
          </a:xfrm>
          <a:prstGeom prst="rect">
            <a:avLst/>
          </a:prstGeom>
        </p:spPr>
      </p:pic>
      <p:pic>
        <p:nvPicPr>
          <p:cNvPr id="18" name="Picture 17">
            <a:extLst>
              <a:ext uri="{FF2B5EF4-FFF2-40B4-BE49-F238E27FC236}">
                <a16:creationId xmlns:a16="http://schemas.microsoft.com/office/drawing/2014/main" id="{DDC0F12A-C7FD-432F-B20E-D74605C89F28}"/>
              </a:ext>
            </a:extLst>
          </p:cNvPr>
          <p:cNvPicPr>
            <a:picLocks noChangeAspect="1"/>
          </p:cNvPicPr>
          <p:nvPr/>
        </p:nvPicPr>
        <p:blipFill>
          <a:blip r:embed="rId4"/>
          <a:stretch>
            <a:fillRect/>
          </a:stretch>
        </p:blipFill>
        <p:spPr>
          <a:xfrm>
            <a:off x="4947327" y="2526543"/>
            <a:ext cx="2977599" cy="2233199"/>
          </a:xfrm>
          <a:prstGeom prst="rect">
            <a:avLst/>
          </a:prstGeom>
        </p:spPr>
      </p:pic>
      <p:pic>
        <p:nvPicPr>
          <p:cNvPr id="20" name="Picture 19">
            <a:extLst>
              <a:ext uri="{FF2B5EF4-FFF2-40B4-BE49-F238E27FC236}">
                <a16:creationId xmlns:a16="http://schemas.microsoft.com/office/drawing/2014/main" id="{40510BA2-D24D-4EAA-AF9D-D7C09B0D8AE4}"/>
              </a:ext>
            </a:extLst>
          </p:cNvPr>
          <p:cNvPicPr>
            <a:picLocks noChangeAspect="1"/>
          </p:cNvPicPr>
          <p:nvPr/>
        </p:nvPicPr>
        <p:blipFill>
          <a:blip r:embed="rId5"/>
          <a:stretch>
            <a:fillRect/>
          </a:stretch>
        </p:blipFill>
        <p:spPr>
          <a:xfrm>
            <a:off x="7890378" y="1738650"/>
            <a:ext cx="2433803" cy="1825352"/>
          </a:xfrm>
          <a:prstGeom prst="rect">
            <a:avLst/>
          </a:prstGeom>
        </p:spPr>
      </p:pic>
      <p:sp>
        <p:nvSpPr>
          <p:cNvPr id="23" name="TextBox 22">
            <a:extLst>
              <a:ext uri="{FF2B5EF4-FFF2-40B4-BE49-F238E27FC236}">
                <a16:creationId xmlns:a16="http://schemas.microsoft.com/office/drawing/2014/main" id="{5E81AFB7-5CA3-4247-8FA8-F241DF2F3E8E}"/>
              </a:ext>
            </a:extLst>
          </p:cNvPr>
          <p:cNvSpPr txBox="1"/>
          <p:nvPr/>
        </p:nvSpPr>
        <p:spPr>
          <a:xfrm>
            <a:off x="9544857" y="3708888"/>
            <a:ext cx="1913409" cy="369332"/>
          </a:xfrm>
          <a:prstGeom prst="rect">
            <a:avLst/>
          </a:prstGeom>
          <a:noFill/>
        </p:spPr>
        <p:txBody>
          <a:bodyPr wrap="none" rtlCol="0">
            <a:spAutoFit/>
          </a:bodyPr>
          <a:lstStyle/>
          <a:p>
            <a:r>
              <a:rPr lang="en-US" dirty="0"/>
              <a:t>Random Polytope:</a:t>
            </a:r>
          </a:p>
        </p:txBody>
      </p:sp>
      <p:pic>
        <p:nvPicPr>
          <p:cNvPr id="25" name="Picture 24">
            <a:extLst>
              <a:ext uri="{FF2B5EF4-FFF2-40B4-BE49-F238E27FC236}">
                <a16:creationId xmlns:a16="http://schemas.microsoft.com/office/drawing/2014/main" id="{A74389B8-6C07-4826-9467-0FEF50790ACF}"/>
              </a:ext>
            </a:extLst>
          </p:cNvPr>
          <p:cNvPicPr>
            <a:picLocks noChangeAspect="1"/>
          </p:cNvPicPr>
          <p:nvPr/>
        </p:nvPicPr>
        <p:blipFill>
          <a:blip r:embed="rId6"/>
          <a:stretch>
            <a:fillRect/>
          </a:stretch>
        </p:blipFill>
        <p:spPr>
          <a:xfrm>
            <a:off x="8765209" y="4103750"/>
            <a:ext cx="2693057" cy="2019793"/>
          </a:xfrm>
          <a:prstGeom prst="rect">
            <a:avLst/>
          </a:prstGeom>
        </p:spPr>
      </p:pic>
    </p:spTree>
    <p:extLst>
      <p:ext uri="{BB962C8B-B14F-4D97-AF65-F5344CB8AC3E}">
        <p14:creationId xmlns:p14="http://schemas.microsoft.com/office/powerpoint/2010/main" val="3464544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807F-E517-436F-8759-C74867290DE5}"/>
              </a:ext>
            </a:extLst>
          </p:cNvPr>
          <p:cNvSpPr>
            <a:spLocks noGrp="1"/>
          </p:cNvSpPr>
          <p:nvPr>
            <p:ph type="title"/>
          </p:nvPr>
        </p:nvSpPr>
        <p:spPr/>
        <p:txBody>
          <a:bodyPr>
            <a:normAutofit fontScale="90000"/>
          </a:bodyPr>
          <a:lstStyle/>
          <a:p>
            <a:r>
              <a:rPr lang="en-US" dirty="0"/>
              <a:t>The function </a:t>
            </a:r>
            <a:r>
              <a:rPr lang="en-US" sz="3100" b="0" i="0" u="none" strike="noStrike" baseline="0" dirty="0" err="1">
                <a:solidFill>
                  <a:srgbClr val="028009"/>
                </a:solidFill>
                <a:latin typeface="Courier New" panose="02070309020205020404" pitchFamily="49" charset="0"/>
              </a:rPr>
              <a:t>fcn_MapGen_polytopeShrinkFromEdges</a:t>
            </a:r>
            <a:r>
              <a:rPr lang="en-US" sz="6700" dirty="0"/>
              <a:t> </a:t>
            </a:r>
            <a:r>
              <a:rPr lang="en-US" dirty="0"/>
              <a:t>implements the skeleton calculations to perform the shrinkage</a:t>
            </a:r>
          </a:p>
        </p:txBody>
      </p:sp>
      <p:sp>
        <p:nvSpPr>
          <p:cNvPr id="3" name="Content Placeholder 2">
            <a:extLst>
              <a:ext uri="{FF2B5EF4-FFF2-40B4-BE49-F238E27FC236}">
                <a16:creationId xmlns:a16="http://schemas.microsoft.com/office/drawing/2014/main" id="{EC9D4F63-E83D-4C90-9EB6-8442761B8759}"/>
              </a:ext>
            </a:extLst>
          </p:cNvPr>
          <p:cNvSpPr>
            <a:spLocks noGrp="1"/>
          </p:cNvSpPr>
          <p:nvPr>
            <p:ph idx="1"/>
          </p:nvPr>
        </p:nvSpPr>
        <p:spPr>
          <a:xfrm>
            <a:off x="838200" y="2355573"/>
            <a:ext cx="10515600" cy="3821389"/>
          </a:xfrm>
        </p:spPr>
        <p:txBody>
          <a:bodyPr>
            <a:normAutofit fontScale="92500" lnSpcReduction="20000"/>
          </a:bodyPr>
          <a:lstStyle/>
          <a:p>
            <a:pPr marL="0" indent="0">
              <a:buNone/>
            </a:pPr>
            <a:r>
              <a:rPr lang="en-US" dirty="0"/>
              <a:t>This is implemented in three steps:</a:t>
            </a:r>
          </a:p>
          <a:p>
            <a:pPr marL="0" indent="0">
              <a:buNone/>
            </a:pPr>
            <a:r>
              <a:rPr lang="en-US" dirty="0"/>
              <a:t>1. Calculate the polytope skeleton, or use the skeleton if the user</a:t>
            </a:r>
          </a:p>
          <a:p>
            <a:pPr marL="0" indent="0">
              <a:buNone/>
            </a:pPr>
            <a:r>
              <a:rPr lang="en-US" dirty="0"/>
              <a:t>provides this as inputs.</a:t>
            </a:r>
          </a:p>
          <a:p>
            <a:pPr marL="0" indent="0">
              <a:buNone/>
            </a:pPr>
            <a:endParaRPr lang="en-US" dirty="0"/>
          </a:p>
          <a:p>
            <a:pPr marL="0" indent="0">
              <a:buNone/>
            </a:pPr>
            <a:r>
              <a:rPr lang="en-US" dirty="0"/>
              <a:t>2. Using the cut distance, find the template that is less than or equal</a:t>
            </a:r>
          </a:p>
          <a:p>
            <a:pPr marL="0" indent="0">
              <a:buNone/>
            </a:pPr>
            <a:r>
              <a:rPr lang="en-US" dirty="0"/>
              <a:t>to the cut distance. If less, then calculate the additional cut and</a:t>
            </a:r>
          </a:p>
          <a:p>
            <a:pPr marL="0" indent="0">
              <a:buNone/>
            </a:pPr>
            <a:r>
              <a:rPr lang="en-US" dirty="0"/>
              <a:t>project the </a:t>
            </a:r>
            <a:r>
              <a:rPr lang="en-US" dirty="0" err="1"/>
              <a:t>verticies</a:t>
            </a:r>
            <a:r>
              <a:rPr lang="en-US" dirty="0"/>
              <a:t> to their new points based on residual cut.</a:t>
            </a:r>
          </a:p>
          <a:p>
            <a:pPr marL="0" indent="0">
              <a:buNone/>
            </a:pPr>
            <a:endParaRPr lang="en-US" dirty="0"/>
          </a:p>
          <a:p>
            <a:pPr marL="0" indent="0">
              <a:buNone/>
            </a:pPr>
            <a:r>
              <a:rPr lang="en-US" dirty="0"/>
              <a:t>3. Convert the resulting </a:t>
            </a:r>
            <a:r>
              <a:rPr lang="en-US" dirty="0" err="1"/>
              <a:t>verticies</a:t>
            </a:r>
            <a:r>
              <a:rPr lang="en-US" dirty="0"/>
              <a:t> into the standard polytope form.</a:t>
            </a:r>
          </a:p>
          <a:p>
            <a:pPr marL="0" indent="0">
              <a:buNone/>
            </a:pPr>
            <a:endParaRPr lang="en-US" dirty="0"/>
          </a:p>
        </p:txBody>
      </p:sp>
    </p:spTree>
    <p:extLst>
      <p:ext uri="{BB962C8B-B14F-4D97-AF65-F5344CB8AC3E}">
        <p14:creationId xmlns:p14="http://schemas.microsoft.com/office/powerpoint/2010/main" val="12149529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14553-78E6-49D3-AD16-9E159DE261C8}"/>
              </a:ext>
            </a:extLst>
          </p:cNvPr>
          <p:cNvSpPr>
            <a:spLocks noGrp="1"/>
          </p:cNvSpPr>
          <p:nvPr>
            <p:ph type="title"/>
          </p:nvPr>
        </p:nvSpPr>
        <p:spPr>
          <a:xfrm>
            <a:off x="838200" y="431961"/>
            <a:ext cx="9096577" cy="1258727"/>
          </a:xfrm>
        </p:spPr>
        <p:txBody>
          <a:bodyPr>
            <a:noAutofit/>
          </a:bodyPr>
          <a:lstStyle/>
          <a:p>
            <a:r>
              <a:rPr lang="en-US" sz="2000" dirty="0"/>
              <a:t>The code that performs the cutting is relatively simple. It uses the largest template that corresponds to a cut smaller or equal to the requested cut.</a:t>
            </a:r>
          </a:p>
        </p:txBody>
      </p:sp>
      <p:sp>
        <p:nvSpPr>
          <p:cNvPr id="4" name="TextBox 3">
            <a:extLst>
              <a:ext uri="{FF2B5EF4-FFF2-40B4-BE49-F238E27FC236}">
                <a16:creationId xmlns:a16="http://schemas.microsoft.com/office/drawing/2014/main" id="{F6A4072B-05BA-4D99-99A0-7071D76674EF}"/>
              </a:ext>
            </a:extLst>
          </p:cNvPr>
          <p:cNvSpPr txBox="1"/>
          <p:nvPr/>
        </p:nvSpPr>
        <p:spPr>
          <a:xfrm>
            <a:off x="447259" y="1928191"/>
            <a:ext cx="7961244" cy="3978012"/>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a:defRPr sz="1200">
                <a:solidFill>
                  <a:schemeClr val="accent6">
                    <a:lumMod val="75000"/>
                  </a:schemeClr>
                </a:solidFill>
                <a:latin typeface="Courier New"/>
                <a:cs typeface="Calibri"/>
              </a:defRPr>
            </a:lvl1pPr>
          </a:lstStyle>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STEP 2. Using the cut distance, find the template </a:t>
            </a:r>
          </a:p>
          <a:p>
            <a:r>
              <a:rPr lang="en-US" sz="1100" b="0" i="0" u="none" strike="noStrike" baseline="0" dirty="0">
                <a:solidFill>
                  <a:srgbClr val="028009"/>
                </a:solidFill>
                <a:latin typeface="Courier New" panose="02070309020205020404" pitchFamily="49" charset="0"/>
              </a:rPr>
              <a:t>% We want to use the one that is less than or equal to the cut distance. If</a:t>
            </a:r>
          </a:p>
          <a:p>
            <a:r>
              <a:rPr lang="en-US" sz="1100" b="0" i="0" u="none" strike="noStrike" baseline="0" dirty="0">
                <a:solidFill>
                  <a:srgbClr val="028009"/>
                </a:solidFill>
                <a:latin typeface="Courier New" panose="02070309020205020404" pitchFamily="49" charset="0"/>
              </a:rPr>
              <a:t>% less, then calculate the additional cut and project the </a:t>
            </a:r>
            <a:r>
              <a:rPr lang="en-US" sz="1100" b="0" i="0" u="none" strike="noStrike" baseline="0" dirty="0" err="1">
                <a:solidFill>
                  <a:srgbClr val="028009"/>
                </a:solidFill>
                <a:latin typeface="Courier New" panose="02070309020205020404" pitchFamily="49" charset="0"/>
              </a:rPr>
              <a:t>verticies</a:t>
            </a:r>
            <a:r>
              <a:rPr lang="en-US" sz="1100" b="0" i="0" u="none" strike="noStrike" baseline="0" dirty="0">
                <a:solidFill>
                  <a:srgbClr val="028009"/>
                </a:solidFill>
                <a:latin typeface="Courier New" panose="02070309020205020404" pitchFamily="49" charset="0"/>
              </a:rPr>
              <a:t> to</a:t>
            </a:r>
          </a:p>
          <a:p>
            <a:r>
              <a:rPr lang="en-US" sz="1100" b="0" i="0" u="none" strike="noStrike" baseline="0" dirty="0">
                <a:solidFill>
                  <a:srgbClr val="028009"/>
                </a:solidFill>
                <a:latin typeface="Courier New" panose="02070309020205020404" pitchFamily="49" charset="0"/>
              </a:rPr>
              <a:t>% their new points based on residual cut.</a:t>
            </a:r>
          </a:p>
          <a:p>
            <a:r>
              <a:rPr lang="en-US" sz="1100" b="0" i="0" u="none" strike="noStrike" baseline="0" dirty="0">
                <a:solidFill>
                  <a:srgbClr val="028009"/>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Find the shape that is less than or equal to the cut</a:t>
            </a:r>
          </a:p>
          <a:p>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 = find(</a:t>
            </a:r>
            <a:r>
              <a:rPr lang="en-US" sz="1100" b="0" i="0" u="none" strike="noStrike" baseline="0" dirty="0" err="1">
                <a:solidFill>
                  <a:srgbClr val="000000"/>
                </a:solidFill>
                <a:latin typeface="Courier New" panose="02070309020205020404" pitchFamily="49" charset="0"/>
              </a:rPr>
              <a:t>cut_distance</a:t>
            </a:r>
            <a:r>
              <a:rPr lang="en-US" sz="1100" b="0" i="0" u="none" strike="noStrike" baseline="0" dirty="0">
                <a:solidFill>
                  <a:srgbClr val="000000"/>
                </a:solidFill>
                <a:latin typeface="Courier New" panose="02070309020205020404" pitchFamily="49" charset="0"/>
              </a:rPr>
              <a:t>&lt;=edge_cut,1,</a:t>
            </a:r>
            <a:r>
              <a:rPr lang="en-US" sz="1100" b="0" i="0" u="none" strike="noStrike" baseline="0" dirty="0">
                <a:solidFill>
                  <a:srgbClr val="AA04F9"/>
                </a:solidFill>
                <a:latin typeface="Courier New" panose="02070309020205020404" pitchFamily="49" charset="0"/>
              </a:rPr>
              <a:t>'last'</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Grab vertices to start from, cut to start from</a:t>
            </a:r>
          </a:p>
          <a:p>
            <a:r>
              <a:rPr lang="en-US" sz="1100" b="0" i="0" u="none" strike="noStrike" baseline="0" dirty="0" err="1">
                <a:solidFill>
                  <a:srgbClr val="000000"/>
                </a:solidFill>
                <a:latin typeface="Courier New" panose="02070309020205020404" pitchFamily="49" charset="0"/>
              </a:rPr>
              <a:t>template_vertices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new_vertices</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p>
          <a:p>
            <a:r>
              <a:rPr lang="en-US" sz="1100" b="0" i="0" u="none" strike="noStrike" baseline="0" dirty="0" err="1">
                <a:solidFill>
                  <a:srgbClr val="000000"/>
                </a:solidFill>
                <a:latin typeface="Courier New" panose="02070309020205020404" pitchFamily="49" charset="0"/>
              </a:rPr>
              <a:t>template_start_cut</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cut_distance</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Calculate projection distance</a:t>
            </a:r>
          </a:p>
          <a:p>
            <a:r>
              <a:rPr lang="en-US" sz="1100" b="0" i="0" u="none" strike="noStrike" baseline="0" dirty="0" err="1">
                <a:solidFill>
                  <a:srgbClr val="000000"/>
                </a:solidFill>
                <a:latin typeface="Courier New" panose="02070309020205020404" pitchFamily="49" charset="0"/>
              </a:rPr>
              <a:t>additional_cut_distance</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edge_cut</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template_start_cut</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Determine final vertices</a:t>
            </a:r>
          </a:p>
          <a:p>
            <a:r>
              <a:rPr lang="en-US" sz="1100" b="0" i="0" u="none" strike="noStrike" baseline="0" dirty="0" err="1">
                <a:solidFill>
                  <a:srgbClr val="000000"/>
                </a:solidFill>
                <a:latin typeface="Courier New" panose="02070309020205020404" pitchFamily="49" charset="0"/>
              </a:rPr>
              <a:t>final_vertices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template_vertices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new_projection_vectors</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additional_cut_distance</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00000"/>
                </a:solidFill>
                <a:latin typeface="Courier New" panose="02070309020205020404" pitchFamily="49" charset="0"/>
              </a:rPr>
              <a:t>   </a:t>
            </a:r>
          </a:p>
          <a:p>
            <a:endParaRPr lang="en-US" sz="1000" b="0" i="0" u="none" strike="noStrike" baseline="0" dirty="0"/>
          </a:p>
        </p:txBody>
      </p:sp>
    </p:spTree>
    <p:extLst>
      <p:ext uri="{BB962C8B-B14F-4D97-AF65-F5344CB8AC3E}">
        <p14:creationId xmlns:p14="http://schemas.microsoft.com/office/powerpoint/2010/main" val="1156334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36BD-58A8-43BA-B789-64471AC47C75}"/>
              </a:ext>
            </a:extLst>
          </p:cNvPr>
          <p:cNvSpPr>
            <a:spLocks noGrp="1"/>
          </p:cNvSpPr>
          <p:nvPr>
            <p:ph type="title"/>
          </p:nvPr>
        </p:nvSpPr>
        <p:spPr/>
        <p:txBody>
          <a:bodyPr/>
          <a:lstStyle/>
          <a:p>
            <a:r>
              <a:rPr lang="en-US" dirty="0"/>
              <a:t>The results are as expected</a:t>
            </a:r>
          </a:p>
        </p:txBody>
      </p:sp>
      <p:sp>
        <p:nvSpPr>
          <p:cNvPr id="8" name="TextBox 7">
            <a:extLst>
              <a:ext uri="{FF2B5EF4-FFF2-40B4-BE49-F238E27FC236}">
                <a16:creationId xmlns:a16="http://schemas.microsoft.com/office/drawing/2014/main" id="{5A523EF7-BD32-4E5C-BCFD-4911BB9806C3}"/>
              </a:ext>
            </a:extLst>
          </p:cNvPr>
          <p:cNvSpPr txBox="1"/>
          <p:nvPr/>
        </p:nvSpPr>
        <p:spPr>
          <a:xfrm>
            <a:off x="593124" y="1690688"/>
            <a:ext cx="899798" cy="369332"/>
          </a:xfrm>
          <a:prstGeom prst="rect">
            <a:avLst/>
          </a:prstGeom>
          <a:noFill/>
        </p:spPr>
        <p:txBody>
          <a:bodyPr wrap="none" rtlCol="0">
            <a:spAutoFit/>
          </a:bodyPr>
          <a:lstStyle/>
          <a:p>
            <a:r>
              <a:rPr lang="en-US" dirty="0"/>
              <a:t>Square:</a:t>
            </a:r>
          </a:p>
        </p:txBody>
      </p:sp>
      <p:sp>
        <p:nvSpPr>
          <p:cNvPr id="9" name="TextBox 8">
            <a:extLst>
              <a:ext uri="{FF2B5EF4-FFF2-40B4-BE49-F238E27FC236}">
                <a16:creationId xmlns:a16="http://schemas.microsoft.com/office/drawing/2014/main" id="{EBC3A39C-3E4A-425F-8ED1-0846EB8488CF}"/>
              </a:ext>
            </a:extLst>
          </p:cNvPr>
          <p:cNvSpPr txBox="1"/>
          <p:nvPr/>
        </p:nvSpPr>
        <p:spPr>
          <a:xfrm>
            <a:off x="3044866" y="1690688"/>
            <a:ext cx="1524392" cy="369332"/>
          </a:xfrm>
          <a:prstGeom prst="rect">
            <a:avLst/>
          </a:prstGeom>
          <a:noFill/>
        </p:spPr>
        <p:txBody>
          <a:bodyPr wrap="none" rtlCol="0">
            <a:spAutoFit/>
          </a:bodyPr>
          <a:lstStyle/>
          <a:p>
            <a:r>
              <a:rPr lang="en-US" dirty="0"/>
              <a:t>Right Triangle:</a:t>
            </a:r>
          </a:p>
        </p:txBody>
      </p:sp>
      <p:sp>
        <p:nvSpPr>
          <p:cNvPr id="10" name="TextBox 9">
            <a:extLst>
              <a:ext uri="{FF2B5EF4-FFF2-40B4-BE49-F238E27FC236}">
                <a16:creationId xmlns:a16="http://schemas.microsoft.com/office/drawing/2014/main" id="{103F8C62-CE9C-4213-9C4D-15623CE4E254}"/>
              </a:ext>
            </a:extLst>
          </p:cNvPr>
          <p:cNvSpPr txBox="1"/>
          <p:nvPr/>
        </p:nvSpPr>
        <p:spPr>
          <a:xfrm>
            <a:off x="5648918" y="1690688"/>
            <a:ext cx="1583447" cy="646331"/>
          </a:xfrm>
          <a:prstGeom prst="rect">
            <a:avLst/>
          </a:prstGeom>
          <a:noFill/>
        </p:spPr>
        <p:txBody>
          <a:bodyPr wrap="none" rtlCol="0">
            <a:spAutoFit/>
          </a:bodyPr>
          <a:lstStyle/>
          <a:p>
            <a:r>
              <a:rPr lang="en-US" dirty="0"/>
              <a:t>Right Triangle</a:t>
            </a:r>
            <a:br>
              <a:rPr lang="en-US" dirty="0"/>
            </a:br>
            <a:r>
              <a:rPr lang="en-US" dirty="0"/>
              <a:t>Cut too Deeply</a:t>
            </a:r>
          </a:p>
        </p:txBody>
      </p:sp>
      <p:sp>
        <p:nvSpPr>
          <p:cNvPr id="11" name="TextBox 10">
            <a:extLst>
              <a:ext uri="{FF2B5EF4-FFF2-40B4-BE49-F238E27FC236}">
                <a16:creationId xmlns:a16="http://schemas.microsoft.com/office/drawing/2014/main" id="{71CA7591-2A94-45A9-954A-F57EE6D2FA6A}"/>
              </a:ext>
            </a:extLst>
          </p:cNvPr>
          <p:cNvSpPr txBox="1"/>
          <p:nvPr/>
        </p:nvSpPr>
        <p:spPr>
          <a:xfrm>
            <a:off x="8446408" y="1754498"/>
            <a:ext cx="1580241" cy="369332"/>
          </a:xfrm>
          <a:prstGeom prst="rect">
            <a:avLst/>
          </a:prstGeom>
          <a:noFill/>
        </p:spPr>
        <p:txBody>
          <a:bodyPr wrap="none" rtlCol="0">
            <a:spAutoFit/>
          </a:bodyPr>
          <a:lstStyle/>
          <a:p>
            <a:r>
              <a:rPr lang="en-US" dirty="0"/>
              <a:t>Repeated cuts:</a:t>
            </a:r>
          </a:p>
        </p:txBody>
      </p:sp>
      <p:sp>
        <p:nvSpPr>
          <p:cNvPr id="12" name="TextBox 11">
            <a:extLst>
              <a:ext uri="{FF2B5EF4-FFF2-40B4-BE49-F238E27FC236}">
                <a16:creationId xmlns:a16="http://schemas.microsoft.com/office/drawing/2014/main" id="{30E1A489-48EE-47CA-8944-1AB793163EAC}"/>
              </a:ext>
            </a:extLst>
          </p:cNvPr>
          <p:cNvSpPr txBox="1"/>
          <p:nvPr/>
        </p:nvSpPr>
        <p:spPr>
          <a:xfrm>
            <a:off x="463915" y="6169709"/>
            <a:ext cx="7391767" cy="646331"/>
          </a:xfrm>
          <a:prstGeom prst="rect">
            <a:avLst/>
          </a:prstGeom>
          <a:noFill/>
        </p:spPr>
        <p:txBody>
          <a:bodyPr wrap="none" rtlCol="0">
            <a:spAutoFit/>
          </a:bodyPr>
          <a:lstStyle/>
          <a:p>
            <a:r>
              <a:rPr lang="en-US" dirty="0"/>
              <a:t>See: </a:t>
            </a:r>
            <a:r>
              <a:rPr lang="en-US" sz="1800" b="0" i="0" u="none" strike="noStrike" baseline="0" dirty="0" err="1">
                <a:solidFill>
                  <a:srgbClr val="028009"/>
                </a:solidFill>
                <a:latin typeface="Courier New" panose="02070309020205020404" pitchFamily="49" charset="0"/>
              </a:rPr>
              <a:t>script_test_fcn_MapGen_polytopeFindVertexSkeleton</a:t>
            </a:r>
            <a:endParaRPr lang="en-US" sz="1800" b="0" i="0" u="none" strike="noStrike" baseline="0" dirty="0">
              <a:solidFill>
                <a:srgbClr val="028009"/>
              </a:solidFill>
              <a:latin typeface="Courier New" panose="02070309020205020404" pitchFamily="49" charset="0"/>
            </a:endParaRPr>
          </a:p>
          <a:p>
            <a:r>
              <a:rPr lang="en-US" dirty="0"/>
              <a:t>For more examples</a:t>
            </a:r>
          </a:p>
        </p:txBody>
      </p:sp>
      <p:pic>
        <p:nvPicPr>
          <p:cNvPr id="4" name="Picture 3">
            <a:extLst>
              <a:ext uri="{FF2B5EF4-FFF2-40B4-BE49-F238E27FC236}">
                <a16:creationId xmlns:a16="http://schemas.microsoft.com/office/drawing/2014/main" id="{1A27100F-1189-4E5C-8CC2-02957439E90C}"/>
              </a:ext>
            </a:extLst>
          </p:cNvPr>
          <p:cNvPicPr>
            <a:picLocks noChangeAspect="1"/>
          </p:cNvPicPr>
          <p:nvPr/>
        </p:nvPicPr>
        <p:blipFill>
          <a:blip r:embed="rId2"/>
          <a:stretch>
            <a:fillRect/>
          </a:stretch>
        </p:blipFill>
        <p:spPr>
          <a:xfrm>
            <a:off x="118080" y="2343157"/>
            <a:ext cx="2293816" cy="1720362"/>
          </a:xfrm>
          <a:prstGeom prst="rect">
            <a:avLst/>
          </a:prstGeom>
        </p:spPr>
      </p:pic>
      <p:pic>
        <p:nvPicPr>
          <p:cNvPr id="6" name="Picture 5">
            <a:extLst>
              <a:ext uri="{FF2B5EF4-FFF2-40B4-BE49-F238E27FC236}">
                <a16:creationId xmlns:a16="http://schemas.microsoft.com/office/drawing/2014/main" id="{2076AC73-D5F4-483E-A112-46FD9038679F}"/>
              </a:ext>
            </a:extLst>
          </p:cNvPr>
          <p:cNvPicPr>
            <a:picLocks noChangeAspect="1"/>
          </p:cNvPicPr>
          <p:nvPr/>
        </p:nvPicPr>
        <p:blipFill>
          <a:blip r:embed="rId3"/>
          <a:stretch>
            <a:fillRect/>
          </a:stretch>
        </p:blipFill>
        <p:spPr>
          <a:xfrm>
            <a:off x="2513523" y="2172943"/>
            <a:ext cx="2977600" cy="2233200"/>
          </a:xfrm>
          <a:prstGeom prst="rect">
            <a:avLst/>
          </a:prstGeom>
        </p:spPr>
      </p:pic>
      <p:pic>
        <p:nvPicPr>
          <p:cNvPr id="13" name="Picture 12">
            <a:extLst>
              <a:ext uri="{FF2B5EF4-FFF2-40B4-BE49-F238E27FC236}">
                <a16:creationId xmlns:a16="http://schemas.microsoft.com/office/drawing/2014/main" id="{8AC8411E-0174-4E73-9CBF-D8A183AFDDB1}"/>
              </a:ext>
            </a:extLst>
          </p:cNvPr>
          <p:cNvPicPr>
            <a:picLocks noChangeAspect="1"/>
          </p:cNvPicPr>
          <p:nvPr/>
        </p:nvPicPr>
        <p:blipFill>
          <a:blip r:embed="rId4"/>
          <a:stretch>
            <a:fillRect/>
          </a:stretch>
        </p:blipFill>
        <p:spPr>
          <a:xfrm>
            <a:off x="5282995" y="2467924"/>
            <a:ext cx="2607383" cy="1955537"/>
          </a:xfrm>
          <a:prstGeom prst="rect">
            <a:avLst/>
          </a:prstGeom>
        </p:spPr>
      </p:pic>
      <p:pic>
        <p:nvPicPr>
          <p:cNvPr id="17" name="Picture 16">
            <a:extLst>
              <a:ext uri="{FF2B5EF4-FFF2-40B4-BE49-F238E27FC236}">
                <a16:creationId xmlns:a16="http://schemas.microsoft.com/office/drawing/2014/main" id="{1B3B65D9-A431-4463-B13E-868772B82720}"/>
              </a:ext>
            </a:extLst>
          </p:cNvPr>
          <p:cNvPicPr>
            <a:picLocks noChangeAspect="1"/>
          </p:cNvPicPr>
          <p:nvPr/>
        </p:nvPicPr>
        <p:blipFill>
          <a:blip r:embed="rId5"/>
          <a:stretch>
            <a:fillRect/>
          </a:stretch>
        </p:blipFill>
        <p:spPr>
          <a:xfrm>
            <a:off x="7992850" y="2337019"/>
            <a:ext cx="2667000" cy="2000250"/>
          </a:xfrm>
          <a:prstGeom prst="rect">
            <a:avLst/>
          </a:prstGeom>
        </p:spPr>
      </p:pic>
    </p:spTree>
    <p:extLst>
      <p:ext uri="{BB962C8B-B14F-4D97-AF65-F5344CB8AC3E}">
        <p14:creationId xmlns:p14="http://schemas.microsoft.com/office/powerpoint/2010/main" val="30085456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F0EA-7D51-4435-9B25-D72F74F47537}"/>
              </a:ext>
            </a:extLst>
          </p:cNvPr>
          <p:cNvSpPr>
            <a:spLocks noGrp="1"/>
          </p:cNvSpPr>
          <p:nvPr>
            <p:ph type="title"/>
          </p:nvPr>
        </p:nvSpPr>
        <p:spPr/>
        <p:txBody>
          <a:bodyPr>
            <a:normAutofit fontScale="90000"/>
          </a:bodyPr>
          <a:lstStyle/>
          <a:p>
            <a:r>
              <a:rPr lang="en-US" dirty="0"/>
              <a:t>When using edge cutting, particularly if repeatedly using this, significant computation time is saved if one avoids repeated calculation of the skeleton.</a:t>
            </a:r>
          </a:p>
        </p:txBody>
      </p:sp>
      <p:sp>
        <p:nvSpPr>
          <p:cNvPr id="3" name="Content Placeholder 2">
            <a:extLst>
              <a:ext uri="{FF2B5EF4-FFF2-40B4-BE49-F238E27FC236}">
                <a16:creationId xmlns:a16="http://schemas.microsoft.com/office/drawing/2014/main" id="{0492314A-F2A1-4184-876B-CDCAECC352B0}"/>
              </a:ext>
            </a:extLst>
          </p:cNvPr>
          <p:cNvSpPr>
            <a:spLocks noGrp="1"/>
          </p:cNvSpPr>
          <p:nvPr>
            <p:ph idx="1"/>
          </p:nvPr>
        </p:nvSpPr>
        <p:spPr>
          <a:xfrm>
            <a:off x="838200" y="2176461"/>
            <a:ext cx="3654287" cy="4000501"/>
          </a:xfrm>
        </p:spPr>
        <p:txBody>
          <a:bodyPr/>
          <a:lstStyle/>
          <a:p>
            <a:pPr marL="0" indent="0">
              <a:buNone/>
            </a:pPr>
            <a:r>
              <a:rPr lang="en-US" dirty="0"/>
              <a:t>If one precomputes, this and reuses it, it can save roughly 10 times the computation. If one avoids polytope calculations and just needs the vertices, it saves roughly 100 times the calculations</a:t>
            </a:r>
          </a:p>
        </p:txBody>
      </p:sp>
      <p:pic>
        <p:nvPicPr>
          <p:cNvPr id="5" name="Picture 4">
            <a:extLst>
              <a:ext uri="{FF2B5EF4-FFF2-40B4-BE49-F238E27FC236}">
                <a16:creationId xmlns:a16="http://schemas.microsoft.com/office/drawing/2014/main" id="{B62711FD-801A-4D54-B77C-6D5CA306874A}"/>
              </a:ext>
            </a:extLst>
          </p:cNvPr>
          <p:cNvPicPr>
            <a:picLocks noChangeAspect="1"/>
          </p:cNvPicPr>
          <p:nvPr/>
        </p:nvPicPr>
        <p:blipFill>
          <a:blip r:embed="rId2"/>
          <a:stretch>
            <a:fillRect/>
          </a:stretch>
        </p:blipFill>
        <p:spPr>
          <a:xfrm>
            <a:off x="5555974" y="2176463"/>
            <a:ext cx="5334000" cy="4000500"/>
          </a:xfrm>
          <a:prstGeom prst="rect">
            <a:avLst/>
          </a:prstGeom>
        </p:spPr>
      </p:pic>
    </p:spTree>
    <p:extLst>
      <p:ext uri="{BB962C8B-B14F-4D97-AF65-F5344CB8AC3E}">
        <p14:creationId xmlns:p14="http://schemas.microsoft.com/office/powerpoint/2010/main" val="1535332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64892-2C88-4F91-9AF5-0494FCAB9BB1}"/>
              </a:ext>
            </a:extLst>
          </p:cNvPr>
          <p:cNvSpPr>
            <a:spLocks noGrp="1"/>
          </p:cNvSpPr>
          <p:nvPr>
            <p:ph type="title"/>
          </p:nvPr>
        </p:nvSpPr>
        <p:spPr/>
        <p:txBody>
          <a:bodyPr>
            <a:normAutofit fontScale="90000"/>
          </a:bodyPr>
          <a:lstStyle/>
          <a:p>
            <a:r>
              <a:rPr lang="en-US" dirty="0"/>
              <a:t>Several functions exist to plot maps. The one for polytopes is:</a:t>
            </a:r>
            <a:br>
              <a:rPr lang="en-US" dirty="0"/>
            </a:br>
            <a:r>
              <a:rPr lang="en-US" sz="3100" dirty="0" err="1">
                <a:solidFill>
                  <a:srgbClr val="00B050"/>
                </a:solidFill>
                <a:latin typeface="Courier New" panose="02070309020205020404" pitchFamily="49" charset="0"/>
                <a:ea typeface="+mn-ea"/>
                <a:cs typeface="+mn-cs"/>
              </a:rPr>
              <a:t>fcn_MapGen_plotPolytopes</a:t>
            </a:r>
            <a:endParaRPr lang="en-US" dirty="0">
              <a:solidFill>
                <a:srgbClr val="00B050"/>
              </a:solidFill>
            </a:endParaRPr>
          </a:p>
        </p:txBody>
      </p:sp>
      <p:sp>
        <p:nvSpPr>
          <p:cNvPr id="4" name="Rectangle 3">
            <a:extLst>
              <a:ext uri="{FF2B5EF4-FFF2-40B4-BE49-F238E27FC236}">
                <a16:creationId xmlns:a16="http://schemas.microsoft.com/office/drawing/2014/main" id="{8E671B44-5659-44E7-8EA0-046138B01C1F}"/>
              </a:ext>
            </a:extLst>
          </p:cNvPr>
          <p:cNvSpPr/>
          <p:nvPr/>
        </p:nvSpPr>
        <p:spPr>
          <a:xfrm>
            <a:off x="5591176" y="1937782"/>
            <a:ext cx="6329994" cy="861774"/>
          </a:xfrm>
          <a:prstGeom prst="rect">
            <a:avLst/>
          </a:prstGeom>
          <a:solidFill>
            <a:schemeClr val="accent4">
              <a:lumMod val="20000"/>
              <a:lumOff val="80000"/>
            </a:schemeClr>
          </a:solidFill>
        </p:spPr>
        <p:txBody>
          <a:bodyPr wrap="square">
            <a:spAutoFit/>
          </a:bodyPr>
          <a:lstStyle/>
          <a:p>
            <a:r>
              <a:rPr lang="en-US" sz="1000" dirty="0">
                <a:solidFill>
                  <a:srgbClr val="028009"/>
                </a:solidFill>
                <a:latin typeface="Courier New" panose="02070309020205020404" pitchFamily="49" charset="0"/>
              </a:rPr>
              <a:t>% Plot the polytopes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22;</a:t>
            </a:r>
          </a:p>
          <a:p>
            <a:r>
              <a:rPr lang="en-US" sz="1000" dirty="0" err="1">
                <a:solidFill>
                  <a:srgbClr val="000000"/>
                </a:solidFill>
                <a:latin typeface="Courier New" panose="02070309020205020404" pitchFamily="49" charset="0"/>
              </a:rPr>
              <a:t>line_width</a:t>
            </a:r>
            <a:r>
              <a:rPr lang="en-US" sz="1000" dirty="0">
                <a:solidFill>
                  <a:srgbClr val="000000"/>
                </a:solidFill>
                <a:latin typeface="Courier New" panose="02070309020205020404" pitchFamily="49" charset="0"/>
              </a:rPr>
              <a:t> = 2;</a:t>
            </a:r>
          </a:p>
          <a:p>
            <a:r>
              <a:rPr lang="fr-FR" sz="1000" dirty="0" err="1">
                <a:solidFill>
                  <a:srgbClr val="000000"/>
                </a:solidFill>
                <a:latin typeface="Courier New" panose="02070309020205020404" pitchFamily="49" charset="0"/>
              </a:rPr>
              <a:t>axis_limits</a:t>
            </a:r>
            <a:r>
              <a:rPr lang="fr-FR" sz="1000" dirty="0">
                <a:solidFill>
                  <a:srgbClr val="000000"/>
                </a:solidFill>
                <a:latin typeface="Courier New" panose="02070309020205020404" pitchFamily="49" charset="0"/>
              </a:rPr>
              <a:t> = [0 1 0 1];</a:t>
            </a:r>
          </a:p>
          <a:p>
            <a:r>
              <a:rPr lang="en-US" sz="1000" dirty="0" err="1">
                <a:solidFill>
                  <a:srgbClr val="000000"/>
                </a:solidFill>
                <a:latin typeface="Courier New" panose="02070309020205020404" pitchFamily="49" charset="0"/>
              </a:rPr>
              <a:t>fcn_MapGen_plotPolytopes</a:t>
            </a:r>
            <a:r>
              <a:rPr lang="en-US" sz="1000" dirty="0">
                <a:solidFill>
                  <a:srgbClr val="000000"/>
                </a:solidFill>
                <a:latin typeface="Courier New" panose="02070309020205020404" pitchFamily="49" charset="0"/>
              </a:rPr>
              <a:t>(tiled_polytopes,fig_num,</a:t>
            </a:r>
            <a:r>
              <a:rPr lang="en-US" sz="1000" dirty="0">
                <a:solidFill>
                  <a:srgbClr val="AA04F9"/>
                </a:solidFill>
                <a:latin typeface="Courier New" panose="02070309020205020404" pitchFamily="49" charset="0"/>
              </a:rPr>
              <a:t>'r'</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line_width,axis_limits</a:t>
            </a:r>
            <a:r>
              <a:rPr lang="en-US" sz="1000" dirty="0">
                <a:solidFill>
                  <a:srgbClr val="000000"/>
                </a:solidFill>
                <a:latin typeface="Courier New" panose="02070309020205020404" pitchFamily="49" charset="0"/>
              </a:rPr>
              <a:t>);</a:t>
            </a:r>
          </a:p>
        </p:txBody>
      </p:sp>
      <p:pic>
        <p:nvPicPr>
          <p:cNvPr id="6" name="Picture 5">
            <a:extLst>
              <a:ext uri="{FF2B5EF4-FFF2-40B4-BE49-F238E27FC236}">
                <a16:creationId xmlns:a16="http://schemas.microsoft.com/office/drawing/2014/main" id="{36E73901-6B92-4656-8909-22B8892A4DC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573399" y="3045245"/>
            <a:ext cx="5011852" cy="3758889"/>
          </a:xfrm>
          <a:prstGeom prst="rect">
            <a:avLst/>
          </a:prstGeom>
        </p:spPr>
      </p:pic>
    </p:spTree>
    <p:extLst>
      <p:ext uri="{BB962C8B-B14F-4D97-AF65-F5344CB8AC3E}">
        <p14:creationId xmlns:p14="http://schemas.microsoft.com/office/powerpoint/2010/main" val="21744970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491983-D7B6-44DA-AF6D-A1A28B7DF7E9}"/>
              </a:ext>
            </a:extLst>
          </p:cNvPr>
          <p:cNvSpPr/>
          <p:nvPr/>
        </p:nvSpPr>
        <p:spPr>
          <a:xfrm>
            <a:off x="5591176" y="1937782"/>
            <a:ext cx="6329994" cy="3170099"/>
          </a:xfrm>
          <a:prstGeom prst="rect">
            <a:avLst/>
          </a:prstGeom>
          <a:solidFill>
            <a:schemeClr val="accent4">
              <a:lumMod val="20000"/>
              <a:lumOff val="80000"/>
            </a:schemeClr>
          </a:solidFill>
        </p:spPr>
        <p:txBody>
          <a:bodyPr wrap="square">
            <a:spAutoFit/>
          </a:bodyPr>
          <a:lstStyle/>
          <a:p>
            <a:r>
              <a:rPr lang="en-US" sz="1000" dirty="0">
                <a:solidFill>
                  <a:srgbClr val="000000"/>
                </a:solidFill>
                <a:latin typeface="Courier New" panose="02070309020205020404" pitchFamily="49" charset="0"/>
              </a:rPr>
              <a:t> </a:t>
            </a:r>
          </a:p>
          <a:p>
            <a:r>
              <a:rPr lang="en-US" sz="1000" dirty="0">
                <a:solidFill>
                  <a:srgbClr val="028009"/>
                </a:solidFill>
                <a:latin typeface="Courier New" panose="02070309020205020404" pitchFamily="49" charset="0"/>
              </a:rPr>
              <a:t>%% Generate a map from a name</a:t>
            </a:r>
          </a:p>
          <a:p>
            <a:r>
              <a:rPr lang="en-US" sz="1000" dirty="0" err="1">
                <a:solidFill>
                  <a:srgbClr val="000000"/>
                </a:solidFill>
                <a:latin typeface="Courier New" panose="02070309020205020404" pitchFamily="49" charset="0"/>
              </a:rPr>
              <a:t>map_name</a:t>
            </a:r>
            <a:r>
              <a:rPr lang="en-US" sz="1000" dirty="0">
                <a:solidFill>
                  <a:srgbClr val="000000"/>
                </a:solidFill>
                <a:latin typeface="Courier New" panose="02070309020205020404" pitchFamily="49" charset="0"/>
              </a:rPr>
              <a:t> = </a:t>
            </a:r>
            <a:r>
              <a:rPr lang="en-US" sz="1000" dirty="0">
                <a:solidFill>
                  <a:srgbClr val="AA04F9"/>
                </a:solidFill>
                <a:latin typeface="Courier New" panose="02070309020205020404" pitchFamily="49" charset="0"/>
              </a:rPr>
              <a:t>"HST 30 450 SQT 0 1 0 1 SMV 0.02 0.005 1e-6 1234"</a:t>
            </a:r>
            <a:r>
              <a:rPr lang="en-US" sz="1000" dirty="0">
                <a:solidFill>
                  <a:srgbClr val="000000"/>
                </a:solidFill>
                <a:latin typeface="Courier New" panose="02070309020205020404" pitchFamily="49" charset="0"/>
              </a:rPr>
              <a:t>;</a:t>
            </a:r>
          </a:p>
          <a:p>
            <a:r>
              <a:rPr lang="nl-NL" sz="1000" dirty="0">
                <a:solidFill>
                  <a:srgbClr val="000000"/>
                </a:solidFill>
                <a:latin typeface="Courier New" panose="02070309020205020404" pitchFamily="49" charset="0"/>
              </a:rPr>
              <a:t>plot_flag = 1; disp_name = [1, 0.05 -0.05, 0.5 0.5 0.5, 10];</a:t>
            </a:r>
          </a:p>
          <a:p>
            <a:r>
              <a:rPr lang="en-US" sz="1000" dirty="0" err="1">
                <a:solidFill>
                  <a:srgbClr val="000000"/>
                </a:solidFill>
                <a:latin typeface="Courier New" panose="02070309020205020404" pitchFamily="49" charset="0"/>
              </a:rPr>
              <a:t>line_style</a:t>
            </a:r>
            <a:r>
              <a:rPr lang="en-US" sz="1000" dirty="0">
                <a:solidFill>
                  <a:srgbClr val="000000"/>
                </a:solidFill>
                <a:latin typeface="Courier New" panose="02070309020205020404" pitchFamily="49" charset="0"/>
              </a:rPr>
              <a:t> = </a:t>
            </a:r>
            <a:r>
              <a:rPr lang="en-US" sz="1000" dirty="0">
                <a:solidFill>
                  <a:srgbClr val="AA04F9"/>
                </a:solidFill>
                <a:latin typeface="Courier New" panose="02070309020205020404" pitchFamily="49" charset="0"/>
              </a:rPr>
              <a:t>'-'</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line_width</a:t>
            </a:r>
            <a:r>
              <a:rPr lang="en-US" sz="1000" dirty="0">
                <a:solidFill>
                  <a:srgbClr val="000000"/>
                </a:solidFill>
                <a:latin typeface="Courier New" panose="02070309020205020404" pitchFamily="49" charset="0"/>
              </a:rPr>
              <a:t> = 2; color = [0 0 1];</a:t>
            </a:r>
          </a:p>
          <a:p>
            <a:r>
              <a:rPr lang="en-US" sz="1000" dirty="0" err="1">
                <a:solidFill>
                  <a:srgbClr val="000000"/>
                </a:solidFill>
                <a:latin typeface="Courier New" panose="02070309020205020404" pitchFamily="49" charset="0"/>
              </a:rPr>
              <a:t>axis_limits</a:t>
            </a:r>
            <a:r>
              <a:rPr lang="en-US" sz="1000" dirty="0">
                <a:solidFill>
                  <a:srgbClr val="000000"/>
                </a:solidFill>
                <a:latin typeface="Courier New" panose="02070309020205020404" pitchFamily="49" charset="0"/>
              </a:rPr>
              <a:t> = [0 1 -0.1 1]; </a:t>
            </a:r>
            <a:r>
              <a:rPr lang="en-US" sz="1000" dirty="0" err="1">
                <a:solidFill>
                  <a:srgbClr val="000000"/>
                </a:solidFill>
                <a:latin typeface="Courier New" panose="02070309020205020404" pitchFamily="49" charset="0"/>
              </a:rPr>
              <a:t>axis_style</a:t>
            </a:r>
            <a:r>
              <a:rPr lang="en-US" sz="1000" dirty="0">
                <a:solidFill>
                  <a:srgbClr val="000000"/>
                </a:solidFill>
                <a:latin typeface="Courier New" panose="02070309020205020404" pitchFamily="49" charset="0"/>
              </a:rPr>
              <a:t> = </a:t>
            </a:r>
            <a:r>
              <a:rPr lang="en-US" sz="1000" dirty="0">
                <a:solidFill>
                  <a:srgbClr val="AA04F9"/>
                </a:solidFill>
                <a:latin typeface="Courier New" panose="02070309020205020404" pitchFamily="49" charset="0"/>
              </a:rPr>
              <a:t>'square'</a:t>
            </a:r>
            <a:r>
              <a:rPr lang="en-US" sz="1000" dirty="0">
                <a:solidFill>
                  <a:srgbClr val="000000"/>
                </a:solidFill>
                <a:latin typeface="Courier New" panose="02070309020205020404" pitchFamily="49" charset="0"/>
              </a:rPr>
              <a:t>;</a:t>
            </a:r>
          </a:p>
          <a:p>
            <a:r>
              <a:rPr lang="en-US" sz="1000" dirty="0" err="1">
                <a:solidFill>
                  <a:srgbClr val="000000"/>
                </a:solidFill>
                <a:latin typeface="Courier New" panose="02070309020205020404" pitchFamily="49" charset="0"/>
              </a:rPr>
              <a:t>fill_info</a:t>
            </a:r>
            <a:r>
              <a:rPr lang="en-US" sz="1000" dirty="0">
                <a:solidFill>
                  <a:srgbClr val="000000"/>
                </a:solidFill>
                <a:latin typeface="Courier New" panose="02070309020205020404" pitchFamily="49" charset="0"/>
              </a:rPr>
              <a:t> = [1 1 0 1 0.5];</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7; </a:t>
            </a:r>
          </a:p>
          <a:p>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polytopes,fig</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fcn_MapGen_nameToMap</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map_name</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plot_flag</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disp_name</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line_style</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line_width</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r>
              <a:rPr lang="en-US" sz="1000" dirty="0">
                <a:solidFill>
                  <a:srgbClr val="028009"/>
                </a:solidFill>
                <a:latin typeface="Courier New" panose="02070309020205020404" pitchFamily="49" charset="0"/>
              </a:rPr>
              <a:t>.</a:t>
            </a:r>
          </a:p>
          <a:p>
            <a:r>
              <a:rPr lang="en-US" sz="1000" dirty="0">
                <a:solidFill>
                  <a:srgbClr val="000000"/>
                </a:solidFill>
                <a:latin typeface="Courier New" panose="02070309020205020404" pitchFamily="49" charset="0"/>
              </a:rPr>
              <a:t>    color,</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axis_limits</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axis_style</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fill_info</a:t>
            </a:r>
            <a:r>
              <a:rPr lang="en-US" sz="1000" dirty="0">
                <a:solidFill>
                  <a:srgbClr val="000000"/>
                </a:solidFill>
                <a:latin typeface="Courier New" panose="02070309020205020404" pitchFamily="49" charset="0"/>
              </a:rPr>
              <a:t>);</a:t>
            </a:r>
          </a:p>
        </p:txBody>
      </p:sp>
      <p:sp>
        <p:nvSpPr>
          <p:cNvPr id="2" name="Title 1">
            <a:extLst>
              <a:ext uri="{FF2B5EF4-FFF2-40B4-BE49-F238E27FC236}">
                <a16:creationId xmlns:a16="http://schemas.microsoft.com/office/drawing/2014/main" id="{CB9D1811-416D-4FBE-AD09-F0B782B4DE5B}"/>
              </a:ext>
            </a:extLst>
          </p:cNvPr>
          <p:cNvSpPr>
            <a:spLocks noGrp="1"/>
          </p:cNvSpPr>
          <p:nvPr>
            <p:ph type="title"/>
          </p:nvPr>
        </p:nvSpPr>
        <p:spPr/>
        <p:txBody>
          <a:bodyPr/>
          <a:lstStyle/>
          <a:p>
            <a:r>
              <a:rPr lang="en-US" dirty="0"/>
              <a:t>We often want to generate maps by a </a:t>
            </a:r>
            <a:r>
              <a:rPr lang="en-US"/>
              <a:t>fully repeatable </a:t>
            </a:r>
            <a:r>
              <a:rPr lang="en-US" dirty="0"/>
              <a:t>“name”</a:t>
            </a:r>
          </a:p>
        </p:txBody>
      </p:sp>
      <p:sp>
        <p:nvSpPr>
          <p:cNvPr id="3" name="Content Placeholder 2">
            <a:extLst>
              <a:ext uri="{FF2B5EF4-FFF2-40B4-BE49-F238E27FC236}">
                <a16:creationId xmlns:a16="http://schemas.microsoft.com/office/drawing/2014/main" id="{540D61C0-4982-4725-B9AE-53A732B860F6}"/>
              </a:ext>
            </a:extLst>
          </p:cNvPr>
          <p:cNvSpPr>
            <a:spLocks noGrp="1"/>
          </p:cNvSpPr>
          <p:nvPr>
            <p:ph idx="1"/>
          </p:nvPr>
        </p:nvSpPr>
        <p:spPr>
          <a:xfrm>
            <a:off x="838200" y="1825625"/>
            <a:ext cx="3581400" cy="4351338"/>
          </a:xfrm>
        </p:spPr>
        <p:txBody>
          <a:bodyPr/>
          <a:lstStyle/>
          <a:p>
            <a:pPr marL="0" indent="0">
              <a:buNone/>
            </a:pPr>
            <a:r>
              <a:rPr lang="en-US" dirty="0"/>
              <a:t>The idea is that a string can be produced, and even plotted on the figure, that when entered into the function generates EXACTLY the same map again. This is exceptionally useful for debugging.</a:t>
            </a:r>
          </a:p>
        </p:txBody>
      </p:sp>
      <p:pic>
        <p:nvPicPr>
          <p:cNvPr id="4" name="Picture 3">
            <a:extLst>
              <a:ext uri="{FF2B5EF4-FFF2-40B4-BE49-F238E27FC236}">
                <a16:creationId xmlns:a16="http://schemas.microsoft.com/office/drawing/2014/main" id="{B8610C74-28C4-4F79-B121-1AE2F918D8F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890446" y="3683001"/>
            <a:ext cx="3566583" cy="2674937"/>
          </a:xfrm>
          <a:prstGeom prst="rect">
            <a:avLst/>
          </a:prstGeom>
        </p:spPr>
      </p:pic>
      <p:sp>
        <p:nvSpPr>
          <p:cNvPr id="5" name="Arrow: Right 4">
            <a:extLst>
              <a:ext uri="{FF2B5EF4-FFF2-40B4-BE49-F238E27FC236}">
                <a16:creationId xmlns:a16="http://schemas.microsoft.com/office/drawing/2014/main" id="{67AE3D90-66CF-4A04-88C2-3257B52A73FA}"/>
              </a:ext>
            </a:extLst>
          </p:cNvPr>
          <p:cNvSpPr/>
          <p:nvPr/>
        </p:nvSpPr>
        <p:spPr>
          <a:xfrm>
            <a:off x="7619267" y="5842855"/>
            <a:ext cx="1067533" cy="334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78337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68776-7474-3A04-83F0-C83DEBC5E6AD}"/>
              </a:ext>
            </a:extLst>
          </p:cNvPr>
          <p:cNvSpPr>
            <a:spLocks noGrp="1"/>
          </p:cNvSpPr>
          <p:nvPr>
            <p:ph type="title"/>
          </p:nvPr>
        </p:nvSpPr>
        <p:spPr/>
        <p:txBody>
          <a:bodyPr/>
          <a:lstStyle/>
          <a:p>
            <a:r>
              <a:rPr lang="en-US" dirty="0"/>
              <a:t>Slide for real calculation (area based)</a:t>
            </a:r>
          </a:p>
        </p:txBody>
      </p:sp>
      <p:sp>
        <p:nvSpPr>
          <p:cNvPr id="3" name="Content Placeholder 2">
            <a:extLst>
              <a:ext uri="{FF2B5EF4-FFF2-40B4-BE49-F238E27FC236}">
                <a16:creationId xmlns:a16="http://schemas.microsoft.com/office/drawing/2014/main" id="{DC797A28-A0A8-4B06-428B-15F84243F70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A7A97CF-C070-DC58-72C5-A3045E3A2548}"/>
              </a:ext>
            </a:extLst>
          </p:cNvPr>
          <p:cNvSpPr>
            <a:spLocks noGrp="1"/>
          </p:cNvSpPr>
          <p:nvPr>
            <p:ph type="sldNum" sz="quarter" idx="12"/>
          </p:nvPr>
        </p:nvSpPr>
        <p:spPr/>
        <p:txBody>
          <a:bodyPr/>
          <a:lstStyle/>
          <a:p>
            <a:fld id="{35E7B248-7056-49E8-9F30-37D8E83E9700}" type="slidenum">
              <a:rPr lang="en-US" smtClean="0"/>
              <a:t>39</a:t>
            </a:fld>
            <a:endParaRPr lang="en-US"/>
          </a:p>
        </p:txBody>
      </p:sp>
    </p:spTree>
    <p:extLst>
      <p:ext uri="{BB962C8B-B14F-4D97-AF65-F5344CB8AC3E}">
        <p14:creationId xmlns:p14="http://schemas.microsoft.com/office/powerpoint/2010/main" val="692667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B289-6F7D-4E26-9549-A418B0B98DBB}"/>
              </a:ext>
            </a:extLst>
          </p:cNvPr>
          <p:cNvSpPr>
            <a:spLocks noGrp="1"/>
          </p:cNvSpPr>
          <p:nvPr>
            <p:ph type="title"/>
          </p:nvPr>
        </p:nvSpPr>
        <p:spPr/>
        <p:txBody>
          <a:bodyPr>
            <a:normAutofit fontScale="90000"/>
          </a:bodyPr>
          <a:lstStyle/>
          <a:p>
            <a:r>
              <a:rPr lang="en-US" dirty="0"/>
              <a:t>For many examples below, MATLAB code will be given. It is usually highlighted as shown here: yellow for scripts, grey for console outputs.</a:t>
            </a:r>
          </a:p>
        </p:txBody>
      </p:sp>
      <p:sp>
        <p:nvSpPr>
          <p:cNvPr id="5" name="Rectangle 4">
            <a:extLst>
              <a:ext uri="{FF2B5EF4-FFF2-40B4-BE49-F238E27FC236}">
                <a16:creationId xmlns:a16="http://schemas.microsoft.com/office/drawing/2014/main" id="{F0CB9B29-E4C5-4A4F-9118-99BC76FA2AD9}"/>
              </a:ext>
            </a:extLst>
          </p:cNvPr>
          <p:cNvSpPr/>
          <p:nvPr/>
        </p:nvSpPr>
        <p:spPr>
          <a:xfrm>
            <a:off x="925417" y="2033855"/>
            <a:ext cx="5291769" cy="1323439"/>
          </a:xfrm>
          <a:prstGeom prst="rect">
            <a:avLst/>
          </a:prstGeom>
          <a:solidFill>
            <a:schemeClr val="accent4">
              <a:lumMod val="20000"/>
              <a:lumOff val="80000"/>
            </a:schemeClr>
          </a:solidFill>
        </p:spPr>
        <p:txBody>
          <a:bodyPr wrap="square">
            <a:spAutoFit/>
          </a:bodyPr>
          <a:lstStyle/>
          <a:p>
            <a:r>
              <a:rPr lang="en-US" sz="1000" dirty="0">
                <a:solidFill>
                  <a:srgbClr val="028009"/>
                </a:solidFill>
                <a:latin typeface="Courier New" panose="02070309020205020404" pitchFamily="49" charset="0"/>
              </a:rPr>
              <a:t>%% Example 1: simple three points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1;</a:t>
            </a:r>
          </a:p>
          <a:p>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x     = [-4;   -2;   1]; </a:t>
            </a:r>
          </a:p>
          <a:p>
            <a:r>
              <a:rPr lang="en-US" sz="1000" dirty="0">
                <a:solidFill>
                  <a:srgbClr val="000000"/>
                </a:solidFill>
                <a:latin typeface="Courier New" panose="02070309020205020404" pitchFamily="49" charset="0"/>
              </a:rPr>
              <a:t>y     = [0;     -4;  -1]; </a:t>
            </a:r>
          </a:p>
          <a:p>
            <a:r>
              <a:rPr lang="en-US" sz="1000" dirty="0" err="1">
                <a:solidFill>
                  <a:srgbClr val="000000"/>
                </a:solidFill>
                <a:latin typeface="Courier New" panose="02070309020205020404" pitchFamily="49" charset="0"/>
              </a:rPr>
              <a:t>apex_points</a:t>
            </a:r>
            <a:r>
              <a:rPr lang="en-US" sz="1000" dirty="0">
                <a:solidFill>
                  <a:srgbClr val="000000"/>
                </a:solidFill>
                <a:latin typeface="Courier New" panose="02070309020205020404" pitchFamily="49" charset="0"/>
              </a:rPr>
              <a:t> = [x y];</a:t>
            </a:r>
          </a:p>
          <a:p>
            <a:r>
              <a:rPr lang="en-US" sz="1000" dirty="0" err="1">
                <a:solidFill>
                  <a:srgbClr val="000000"/>
                </a:solidFill>
                <a:latin typeface="Courier New" panose="02070309020205020404" pitchFamily="49" charset="0"/>
              </a:rPr>
              <a:t>fcn_FastestTraversal_calculateObstacleDirectionAtApexPoints</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apex_points</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a:t>
            </a:r>
          </a:p>
        </p:txBody>
      </p:sp>
      <p:sp>
        <p:nvSpPr>
          <p:cNvPr id="4" name="TextBox 3">
            <a:extLst>
              <a:ext uri="{FF2B5EF4-FFF2-40B4-BE49-F238E27FC236}">
                <a16:creationId xmlns:a16="http://schemas.microsoft.com/office/drawing/2014/main" id="{D7B38888-70E6-461D-A5D9-C2A59BB406B1}"/>
              </a:ext>
            </a:extLst>
          </p:cNvPr>
          <p:cNvSpPr txBox="1"/>
          <p:nvPr/>
        </p:nvSpPr>
        <p:spPr>
          <a:xfrm>
            <a:off x="6982997" y="4171950"/>
            <a:ext cx="3855720" cy="1015663"/>
          </a:xfrm>
          <a:prstGeom prst="rect">
            <a:avLst/>
          </a:prstGeom>
          <a:solidFill>
            <a:schemeClr val="bg1">
              <a:lumMod val="85000"/>
            </a:schemeClr>
          </a:solidFill>
        </p:spPr>
        <p:txBody>
          <a:bodyPr wrap="square" rtlCol="0">
            <a:spAutoFit/>
          </a:bodyPr>
          <a:lstStyle/>
          <a:p>
            <a:r>
              <a:rPr lang="en-US" sz="1200" dirty="0"/>
              <a:t>&gt;&gt; </a:t>
            </a:r>
            <a:r>
              <a:rPr lang="en-US" sz="1200" dirty="0" err="1"/>
              <a:t>script_test_fcn_geometry_selfCrossProduct</a:t>
            </a:r>
            <a:endParaRPr lang="en-US" sz="1200" dirty="0"/>
          </a:p>
          <a:p>
            <a:r>
              <a:rPr lang="en-US" sz="1200" dirty="0" err="1"/>
              <a:t>cross_products</a:t>
            </a:r>
            <a:r>
              <a:rPr lang="en-US" sz="1200" dirty="0"/>
              <a:t> =</a:t>
            </a:r>
          </a:p>
          <a:p>
            <a:r>
              <a:rPr lang="en-US" sz="1200" dirty="0"/>
              <a:t>     0</a:t>
            </a:r>
          </a:p>
          <a:p>
            <a:r>
              <a:rPr lang="en-US" sz="1200" dirty="0"/>
              <a:t>err =</a:t>
            </a:r>
          </a:p>
          <a:p>
            <a:r>
              <a:rPr lang="en-US" sz="1200" dirty="0"/>
              <a:t>     1</a:t>
            </a:r>
          </a:p>
        </p:txBody>
      </p:sp>
    </p:spTree>
    <p:extLst>
      <p:ext uri="{BB962C8B-B14F-4D97-AF65-F5344CB8AC3E}">
        <p14:creationId xmlns:p14="http://schemas.microsoft.com/office/powerpoint/2010/main" val="6265205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155B1-D6B0-F2A8-3354-9F31AE6E4233}"/>
              </a:ext>
            </a:extLst>
          </p:cNvPr>
          <p:cNvSpPr>
            <a:spLocks noGrp="1"/>
          </p:cNvSpPr>
          <p:nvPr>
            <p:ph type="title"/>
          </p:nvPr>
        </p:nvSpPr>
        <p:spPr/>
        <p:txBody>
          <a:bodyPr/>
          <a:lstStyle/>
          <a:p>
            <a:r>
              <a:rPr lang="en-US" dirty="0"/>
              <a:t>Slide explaining measured occupancy ratio calculation</a:t>
            </a:r>
          </a:p>
        </p:txBody>
      </p:sp>
      <p:sp>
        <p:nvSpPr>
          <p:cNvPr id="3" name="Content Placeholder 2">
            <a:extLst>
              <a:ext uri="{FF2B5EF4-FFF2-40B4-BE49-F238E27FC236}">
                <a16:creationId xmlns:a16="http://schemas.microsoft.com/office/drawing/2014/main" id="{2E97804F-8D97-7108-1E6B-1C0419ED464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E54F540-12FB-68DF-F3E7-1742EF3FE893}"/>
              </a:ext>
            </a:extLst>
          </p:cNvPr>
          <p:cNvSpPr>
            <a:spLocks noGrp="1"/>
          </p:cNvSpPr>
          <p:nvPr>
            <p:ph type="sldNum" sz="quarter" idx="12"/>
          </p:nvPr>
        </p:nvSpPr>
        <p:spPr/>
        <p:txBody>
          <a:bodyPr/>
          <a:lstStyle/>
          <a:p>
            <a:fld id="{35E7B248-7056-49E8-9F30-37D8E83E9700}" type="slidenum">
              <a:rPr lang="en-US" smtClean="0"/>
              <a:t>40</a:t>
            </a:fld>
            <a:endParaRPr lang="en-US"/>
          </a:p>
        </p:txBody>
      </p:sp>
    </p:spTree>
    <p:extLst>
      <p:ext uri="{BB962C8B-B14F-4D97-AF65-F5344CB8AC3E}">
        <p14:creationId xmlns:p14="http://schemas.microsoft.com/office/powerpoint/2010/main" val="22614095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9F7B7-CADC-7592-8895-50F2BEB46C14}"/>
              </a:ext>
            </a:extLst>
          </p:cNvPr>
          <p:cNvSpPr>
            <a:spLocks noGrp="1"/>
          </p:cNvSpPr>
          <p:nvPr>
            <p:ph type="title"/>
          </p:nvPr>
        </p:nvSpPr>
        <p:spPr/>
        <p:txBody>
          <a:bodyPr/>
          <a:lstStyle/>
          <a:p>
            <a:r>
              <a:rPr lang="en-US" dirty="0"/>
              <a:t>Plot of area calc</a:t>
            </a:r>
          </a:p>
        </p:txBody>
      </p:sp>
      <p:sp>
        <p:nvSpPr>
          <p:cNvPr id="3" name="Content Placeholder 2">
            <a:extLst>
              <a:ext uri="{FF2B5EF4-FFF2-40B4-BE49-F238E27FC236}">
                <a16:creationId xmlns:a16="http://schemas.microsoft.com/office/drawing/2014/main" id="{7E9BCBC6-4CB1-DBE0-B5B4-D04290AF8DC3}"/>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967A58D0-AA36-E3B6-AF91-49B161932AD0}"/>
              </a:ext>
            </a:extLst>
          </p:cNvPr>
          <p:cNvSpPr>
            <a:spLocks noGrp="1"/>
          </p:cNvSpPr>
          <p:nvPr>
            <p:ph type="sldNum" sz="quarter" idx="12"/>
          </p:nvPr>
        </p:nvSpPr>
        <p:spPr/>
        <p:txBody>
          <a:bodyPr/>
          <a:lstStyle/>
          <a:p>
            <a:fld id="{35E7B248-7056-49E8-9F30-37D8E83E9700}" type="slidenum">
              <a:rPr lang="en-US" smtClean="0"/>
              <a:t>41</a:t>
            </a:fld>
            <a:endParaRPr lang="en-US"/>
          </a:p>
        </p:txBody>
      </p:sp>
    </p:spTree>
    <p:extLst>
      <p:ext uri="{BB962C8B-B14F-4D97-AF65-F5344CB8AC3E}">
        <p14:creationId xmlns:p14="http://schemas.microsoft.com/office/powerpoint/2010/main" val="3837717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9027-3BC4-9549-5717-721F337907D9}"/>
              </a:ext>
            </a:extLst>
          </p:cNvPr>
          <p:cNvSpPr>
            <a:spLocks noGrp="1"/>
          </p:cNvSpPr>
          <p:nvPr>
            <p:ph type="title"/>
          </p:nvPr>
        </p:nvSpPr>
        <p:spPr/>
        <p:txBody>
          <a:bodyPr>
            <a:normAutofit fontScale="90000"/>
          </a:bodyPr>
          <a:lstStyle/>
          <a:p>
            <a:r>
              <a:rPr lang="en-US" dirty="0"/>
              <a:t>The most basic estimate can be found from dimensionless analysis (see formula 4.24 in Seth Tau’s thesis).</a:t>
            </a:r>
          </a:p>
        </p:txBody>
      </p:sp>
      <p:sp>
        <p:nvSpPr>
          <p:cNvPr id="4" name="Slide Number Placeholder 3">
            <a:extLst>
              <a:ext uri="{FF2B5EF4-FFF2-40B4-BE49-F238E27FC236}">
                <a16:creationId xmlns:a16="http://schemas.microsoft.com/office/drawing/2014/main" id="{E7AB3A56-973A-C313-506E-0AECCEF56B58}"/>
              </a:ext>
            </a:extLst>
          </p:cNvPr>
          <p:cNvSpPr>
            <a:spLocks noGrp="1"/>
          </p:cNvSpPr>
          <p:nvPr>
            <p:ph type="sldNum" sz="quarter" idx="12"/>
          </p:nvPr>
        </p:nvSpPr>
        <p:spPr/>
        <p:txBody>
          <a:bodyPr/>
          <a:lstStyle/>
          <a:p>
            <a:fld id="{35E7B248-7056-49E8-9F30-37D8E83E9700}" type="slidenum">
              <a:rPr lang="en-US" smtClean="0"/>
              <a:t>42</a:t>
            </a:fld>
            <a:endParaRPr lang="en-US"/>
          </a:p>
        </p:txBody>
      </p:sp>
      <p:pic>
        <p:nvPicPr>
          <p:cNvPr id="6" name="Picture 5">
            <a:extLst>
              <a:ext uri="{FF2B5EF4-FFF2-40B4-BE49-F238E27FC236}">
                <a16:creationId xmlns:a16="http://schemas.microsoft.com/office/drawing/2014/main" id="{3750D481-74EF-D805-A71B-A9CF6FD6F1A1}"/>
              </a:ext>
            </a:extLst>
          </p:cNvPr>
          <p:cNvPicPr>
            <a:picLocks noChangeAspect="1"/>
          </p:cNvPicPr>
          <p:nvPr/>
        </p:nvPicPr>
        <p:blipFill>
          <a:blip r:embed="rId2"/>
          <a:stretch>
            <a:fillRect/>
          </a:stretch>
        </p:blipFill>
        <p:spPr>
          <a:xfrm>
            <a:off x="2831472" y="3240740"/>
            <a:ext cx="6953505" cy="944145"/>
          </a:xfrm>
          <a:prstGeom prst="rect">
            <a:avLst/>
          </a:prstGeom>
        </p:spPr>
      </p:pic>
    </p:spTree>
    <p:extLst>
      <p:ext uri="{BB962C8B-B14F-4D97-AF65-F5344CB8AC3E}">
        <p14:creationId xmlns:p14="http://schemas.microsoft.com/office/powerpoint/2010/main" val="32339031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F55AD-9995-07AA-7CD9-D530219288A4}"/>
              </a:ext>
            </a:extLst>
          </p:cNvPr>
          <p:cNvSpPr>
            <a:spLocks noGrp="1"/>
          </p:cNvSpPr>
          <p:nvPr>
            <p:ph type="title"/>
          </p:nvPr>
        </p:nvSpPr>
        <p:spPr/>
        <p:txBody>
          <a:bodyPr/>
          <a:lstStyle/>
          <a:p>
            <a:r>
              <a:rPr lang="en-US" dirty="0"/>
              <a:t>Plot with 2 series</a:t>
            </a:r>
          </a:p>
        </p:txBody>
      </p:sp>
      <p:sp>
        <p:nvSpPr>
          <p:cNvPr id="3" name="Content Placeholder 2">
            <a:extLst>
              <a:ext uri="{FF2B5EF4-FFF2-40B4-BE49-F238E27FC236}">
                <a16:creationId xmlns:a16="http://schemas.microsoft.com/office/drawing/2014/main" id="{176BE80C-4BC7-6769-1563-3A144CC156F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A88C4DD-B719-6BA4-B2C4-B9DC83B7D881}"/>
              </a:ext>
            </a:extLst>
          </p:cNvPr>
          <p:cNvSpPr>
            <a:spLocks noGrp="1"/>
          </p:cNvSpPr>
          <p:nvPr>
            <p:ph type="sldNum" sz="quarter" idx="12"/>
          </p:nvPr>
        </p:nvSpPr>
        <p:spPr/>
        <p:txBody>
          <a:bodyPr/>
          <a:lstStyle/>
          <a:p>
            <a:fld id="{35E7B248-7056-49E8-9F30-37D8E83E9700}" type="slidenum">
              <a:rPr lang="en-US" smtClean="0"/>
              <a:t>43</a:t>
            </a:fld>
            <a:endParaRPr lang="en-US"/>
          </a:p>
        </p:txBody>
      </p:sp>
    </p:spTree>
    <p:extLst>
      <p:ext uri="{BB962C8B-B14F-4D97-AF65-F5344CB8AC3E}">
        <p14:creationId xmlns:p14="http://schemas.microsoft.com/office/powerpoint/2010/main" val="40556648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3A434-5386-407D-97AB-7627AFD8C4C5}"/>
              </a:ext>
            </a:extLst>
          </p:cNvPr>
          <p:cNvSpPr>
            <a:spLocks noGrp="1"/>
          </p:cNvSpPr>
          <p:nvPr>
            <p:ph type="title"/>
          </p:nvPr>
        </p:nvSpPr>
        <p:spPr>
          <a:xfrm>
            <a:off x="838200" y="365125"/>
            <a:ext cx="10515600" cy="1049607"/>
          </a:xfrm>
        </p:spPr>
        <p:txBody>
          <a:bodyPr>
            <a:noAutofit/>
          </a:bodyPr>
          <a:lstStyle/>
          <a:p>
            <a:r>
              <a:rPr lang="en-US" sz="2800" dirty="0"/>
              <a:t>The perimeter estimation method associates all unoccupied area with side length perimeters so does not account for the area at vertices. Also breaks when edges are removed</a:t>
            </a:r>
          </a:p>
        </p:txBody>
      </p:sp>
      <p:sp>
        <p:nvSpPr>
          <p:cNvPr id="4" name="Slide Number Placeholder 3">
            <a:extLst>
              <a:ext uri="{FF2B5EF4-FFF2-40B4-BE49-F238E27FC236}">
                <a16:creationId xmlns:a16="http://schemas.microsoft.com/office/drawing/2014/main" id="{9F20002F-FA5C-4A02-A1FE-E9193DB7B9EA}"/>
              </a:ext>
            </a:extLst>
          </p:cNvPr>
          <p:cNvSpPr>
            <a:spLocks noGrp="1"/>
          </p:cNvSpPr>
          <p:nvPr>
            <p:ph type="sldNum" sz="quarter" idx="12"/>
          </p:nvPr>
        </p:nvSpPr>
        <p:spPr/>
        <p:txBody>
          <a:bodyPr/>
          <a:lstStyle/>
          <a:p>
            <a:fld id="{35E7B248-7056-49E8-9F30-37D8E83E9700}" type="slidenum">
              <a:rPr lang="en-US" smtClean="0"/>
              <a:t>44</a:t>
            </a:fld>
            <a:endParaRPr lang="en-US"/>
          </a:p>
        </p:txBody>
      </p:sp>
      <p:sp>
        <p:nvSpPr>
          <p:cNvPr id="3" name="Regular Pentagon 2"/>
          <p:cNvSpPr/>
          <p:nvPr/>
        </p:nvSpPr>
        <p:spPr>
          <a:xfrm>
            <a:off x="5864772" y="3925612"/>
            <a:ext cx="2506718" cy="2049517"/>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gular Pentagon 7"/>
          <p:cNvSpPr/>
          <p:nvPr/>
        </p:nvSpPr>
        <p:spPr>
          <a:xfrm rot="15364122">
            <a:off x="4310462" y="1925118"/>
            <a:ext cx="2506718" cy="2286333"/>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mond 8"/>
          <p:cNvSpPr/>
          <p:nvPr/>
        </p:nvSpPr>
        <p:spPr>
          <a:xfrm rot="19542878">
            <a:off x="7315406" y="1638783"/>
            <a:ext cx="1135666" cy="296565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19664031">
            <a:off x="5631000" y="3897603"/>
            <a:ext cx="1451222" cy="479295"/>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5409642">
            <a:off x="6190886" y="2444693"/>
            <a:ext cx="1560577" cy="57426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12642977">
            <a:off x="7161403" y="3806637"/>
            <a:ext cx="1560577" cy="57426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A66E40C-1C9B-4678-9576-C671F87DD174}"/>
              </a:ext>
            </a:extLst>
          </p:cNvPr>
          <p:cNvPicPr>
            <a:picLocks noChangeAspect="1"/>
          </p:cNvPicPr>
          <p:nvPr/>
        </p:nvPicPr>
        <p:blipFill>
          <a:blip r:embed="rId2"/>
          <a:stretch>
            <a:fillRect/>
          </a:stretch>
        </p:blipFill>
        <p:spPr>
          <a:xfrm>
            <a:off x="506057" y="5204516"/>
            <a:ext cx="5372850" cy="838317"/>
          </a:xfrm>
          <a:prstGeom prst="rect">
            <a:avLst/>
          </a:prstGeom>
        </p:spPr>
      </p:pic>
    </p:spTree>
    <p:extLst>
      <p:ext uri="{BB962C8B-B14F-4D97-AF65-F5344CB8AC3E}">
        <p14:creationId xmlns:p14="http://schemas.microsoft.com/office/powerpoint/2010/main" val="4395439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3A434-5386-407D-97AB-7627AFD8C4C5}"/>
              </a:ext>
            </a:extLst>
          </p:cNvPr>
          <p:cNvSpPr>
            <a:spLocks noGrp="1"/>
          </p:cNvSpPr>
          <p:nvPr>
            <p:ph type="title"/>
          </p:nvPr>
        </p:nvSpPr>
        <p:spPr>
          <a:xfrm>
            <a:off x="838200" y="365125"/>
            <a:ext cx="10515600" cy="1049607"/>
          </a:xfrm>
        </p:spPr>
        <p:txBody>
          <a:bodyPr>
            <a:noAutofit/>
          </a:bodyPr>
          <a:lstStyle/>
          <a:p>
            <a:r>
              <a:rPr lang="en-US" sz="2800" dirty="0"/>
              <a:t>This can be modified to include an equilateral triangle with a side length equal to gap size as a crude estimate for including this unaccounted for space.</a:t>
            </a:r>
          </a:p>
        </p:txBody>
      </p:sp>
      <p:sp>
        <p:nvSpPr>
          <p:cNvPr id="4" name="Slide Number Placeholder 3">
            <a:extLst>
              <a:ext uri="{FF2B5EF4-FFF2-40B4-BE49-F238E27FC236}">
                <a16:creationId xmlns:a16="http://schemas.microsoft.com/office/drawing/2014/main" id="{9F20002F-FA5C-4A02-A1FE-E9193DB7B9EA}"/>
              </a:ext>
            </a:extLst>
          </p:cNvPr>
          <p:cNvSpPr>
            <a:spLocks noGrp="1"/>
          </p:cNvSpPr>
          <p:nvPr>
            <p:ph type="sldNum" sz="quarter" idx="12"/>
          </p:nvPr>
        </p:nvSpPr>
        <p:spPr/>
        <p:txBody>
          <a:bodyPr/>
          <a:lstStyle/>
          <a:p>
            <a:fld id="{35E7B248-7056-49E8-9F30-37D8E83E9700}" type="slidenum">
              <a:rPr lang="en-US" smtClean="0"/>
              <a:t>45</a:t>
            </a:fld>
            <a:endParaRPr lang="en-US"/>
          </a:p>
        </p:txBody>
      </p:sp>
      <p:sp>
        <p:nvSpPr>
          <p:cNvPr id="3" name="Regular Pentagon 2"/>
          <p:cNvSpPr/>
          <p:nvPr/>
        </p:nvSpPr>
        <p:spPr>
          <a:xfrm>
            <a:off x="5382000" y="4443358"/>
            <a:ext cx="2506718" cy="2049517"/>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gular Pentagon 7"/>
          <p:cNvSpPr/>
          <p:nvPr/>
        </p:nvSpPr>
        <p:spPr>
          <a:xfrm rot="15364122">
            <a:off x="3827690" y="2442864"/>
            <a:ext cx="2506718" cy="2286333"/>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mond 8"/>
          <p:cNvSpPr/>
          <p:nvPr/>
        </p:nvSpPr>
        <p:spPr>
          <a:xfrm rot="19542878">
            <a:off x="6832634" y="2156529"/>
            <a:ext cx="1135666" cy="296565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19664031">
            <a:off x="5148228" y="4415349"/>
            <a:ext cx="1451222" cy="479295"/>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5409642">
            <a:off x="5708114" y="2962439"/>
            <a:ext cx="1560577" cy="57426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12642977">
            <a:off x="6678631" y="4324383"/>
            <a:ext cx="1560577" cy="57426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3213715">
            <a:off x="6512156" y="3795105"/>
            <a:ext cx="475371" cy="602970"/>
          </a:xfrm>
          <a:prstGeom prst="triangle">
            <a:avLst>
              <a:gd name="adj" fmla="val 4933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124D74E-502C-4195-98FC-E390E62A180A}"/>
              </a:ext>
            </a:extLst>
          </p:cNvPr>
          <p:cNvPicPr>
            <a:picLocks noChangeAspect="1"/>
          </p:cNvPicPr>
          <p:nvPr/>
        </p:nvPicPr>
        <p:blipFill>
          <a:blip r:embed="rId2"/>
          <a:stretch>
            <a:fillRect/>
          </a:stretch>
        </p:blipFill>
        <p:spPr>
          <a:xfrm>
            <a:off x="1782613" y="1485537"/>
            <a:ext cx="7166071" cy="737684"/>
          </a:xfrm>
          <a:prstGeom prst="rect">
            <a:avLst/>
          </a:prstGeom>
        </p:spPr>
      </p:pic>
      <p:pic>
        <p:nvPicPr>
          <p:cNvPr id="14" name="Picture 13">
            <a:extLst>
              <a:ext uri="{FF2B5EF4-FFF2-40B4-BE49-F238E27FC236}">
                <a16:creationId xmlns:a16="http://schemas.microsoft.com/office/drawing/2014/main" id="{62FC2CFB-21C5-40FA-9921-1403B4F8D70A}"/>
              </a:ext>
            </a:extLst>
          </p:cNvPr>
          <p:cNvPicPr>
            <a:picLocks noChangeAspect="1"/>
          </p:cNvPicPr>
          <p:nvPr/>
        </p:nvPicPr>
        <p:blipFill>
          <a:blip r:embed="rId3"/>
          <a:stretch>
            <a:fillRect/>
          </a:stretch>
        </p:blipFill>
        <p:spPr>
          <a:xfrm>
            <a:off x="1456135" y="1409308"/>
            <a:ext cx="8526065" cy="933580"/>
          </a:xfrm>
          <a:prstGeom prst="rect">
            <a:avLst/>
          </a:prstGeom>
        </p:spPr>
      </p:pic>
    </p:spTree>
    <p:extLst>
      <p:ext uri="{BB962C8B-B14F-4D97-AF65-F5344CB8AC3E}">
        <p14:creationId xmlns:p14="http://schemas.microsoft.com/office/powerpoint/2010/main" val="26950233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EB186-C4F2-43BC-8A25-91E6D1AC1086}"/>
              </a:ext>
            </a:extLst>
          </p:cNvPr>
          <p:cNvSpPr>
            <a:spLocks noGrp="1"/>
          </p:cNvSpPr>
          <p:nvPr>
            <p:ph type="title"/>
          </p:nvPr>
        </p:nvSpPr>
        <p:spPr/>
        <p:txBody>
          <a:bodyPr>
            <a:noAutofit/>
          </a:bodyPr>
          <a:lstStyle/>
          <a:p>
            <a:r>
              <a:rPr lang="en-US" sz="3200" dirty="0"/>
              <a:t>Triangles are not a bad approximate for small gaps because all Voronoi diagram intersections are 3-way intersections.  Complex intersections in the Voronoi diagram can be decomposed into 3-way intersections.</a:t>
            </a:r>
          </a:p>
        </p:txBody>
      </p:sp>
      <p:sp>
        <p:nvSpPr>
          <p:cNvPr id="4" name="Slide Number Placeholder 3">
            <a:extLst>
              <a:ext uri="{FF2B5EF4-FFF2-40B4-BE49-F238E27FC236}">
                <a16:creationId xmlns:a16="http://schemas.microsoft.com/office/drawing/2014/main" id="{E98C5798-6143-4075-8375-7AE4161FC0D3}"/>
              </a:ext>
            </a:extLst>
          </p:cNvPr>
          <p:cNvSpPr>
            <a:spLocks noGrp="1"/>
          </p:cNvSpPr>
          <p:nvPr>
            <p:ph type="sldNum" sz="quarter" idx="12"/>
          </p:nvPr>
        </p:nvSpPr>
        <p:spPr/>
        <p:txBody>
          <a:bodyPr/>
          <a:lstStyle/>
          <a:p>
            <a:fld id="{35E7B248-7056-49E8-9F30-37D8E83E9700}" type="slidenum">
              <a:rPr lang="en-US" smtClean="0"/>
              <a:t>46</a:t>
            </a:fld>
            <a:endParaRPr lang="en-US"/>
          </a:p>
        </p:txBody>
      </p:sp>
      <p:pic>
        <p:nvPicPr>
          <p:cNvPr id="6" name="Picture 5" descr="A picture containing chart&#10;&#10;Description automatically generated">
            <a:extLst>
              <a:ext uri="{FF2B5EF4-FFF2-40B4-BE49-F238E27FC236}">
                <a16:creationId xmlns:a16="http://schemas.microsoft.com/office/drawing/2014/main" id="{D7FBFD4B-6A0E-49BB-BCCE-B0F0B23589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1183" y="1914284"/>
            <a:ext cx="4442066" cy="4442066"/>
          </a:xfrm>
          <a:prstGeom prst="rect">
            <a:avLst/>
          </a:prstGeom>
        </p:spPr>
      </p:pic>
      <p:pic>
        <p:nvPicPr>
          <p:cNvPr id="11" name="Picture 10" descr="A picture containing honeycomb&#10;&#10;Description automatically generated">
            <a:extLst>
              <a:ext uri="{FF2B5EF4-FFF2-40B4-BE49-F238E27FC236}">
                <a16:creationId xmlns:a16="http://schemas.microsoft.com/office/drawing/2014/main" id="{E09F9F31-A87C-4063-917D-FB928B3B35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881" y="2096846"/>
            <a:ext cx="5359894" cy="4076941"/>
          </a:xfrm>
          <a:prstGeom prst="rect">
            <a:avLst/>
          </a:prstGeom>
        </p:spPr>
      </p:pic>
    </p:spTree>
    <p:extLst>
      <p:ext uri="{BB962C8B-B14F-4D97-AF65-F5344CB8AC3E}">
        <p14:creationId xmlns:p14="http://schemas.microsoft.com/office/powerpoint/2010/main" val="33430151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EB186-C4F2-43BC-8A25-91E6D1AC1086}"/>
              </a:ext>
            </a:extLst>
          </p:cNvPr>
          <p:cNvSpPr>
            <a:spLocks noGrp="1"/>
          </p:cNvSpPr>
          <p:nvPr>
            <p:ph type="title"/>
          </p:nvPr>
        </p:nvSpPr>
        <p:spPr/>
        <p:txBody>
          <a:bodyPr>
            <a:noAutofit/>
          </a:bodyPr>
          <a:lstStyle/>
          <a:p>
            <a:r>
              <a:rPr lang="en-US" sz="3200" dirty="0"/>
              <a:t>Triangles are not a bad approximate for small gaps because all Voronoi diagram intersections are 3-way intersections.  Complex intersections in the Voronoi diagram can be decomposed into 3-way intersections.</a:t>
            </a:r>
          </a:p>
        </p:txBody>
      </p:sp>
      <p:sp>
        <p:nvSpPr>
          <p:cNvPr id="4" name="Slide Number Placeholder 3">
            <a:extLst>
              <a:ext uri="{FF2B5EF4-FFF2-40B4-BE49-F238E27FC236}">
                <a16:creationId xmlns:a16="http://schemas.microsoft.com/office/drawing/2014/main" id="{E98C5798-6143-4075-8375-7AE4161FC0D3}"/>
              </a:ext>
            </a:extLst>
          </p:cNvPr>
          <p:cNvSpPr>
            <a:spLocks noGrp="1"/>
          </p:cNvSpPr>
          <p:nvPr>
            <p:ph type="sldNum" sz="quarter" idx="12"/>
          </p:nvPr>
        </p:nvSpPr>
        <p:spPr/>
        <p:txBody>
          <a:bodyPr/>
          <a:lstStyle/>
          <a:p>
            <a:fld id="{35E7B248-7056-49E8-9F30-37D8E83E9700}" type="slidenum">
              <a:rPr lang="en-US" smtClean="0"/>
              <a:t>47</a:t>
            </a:fld>
            <a:endParaRPr lang="en-US"/>
          </a:p>
        </p:txBody>
      </p:sp>
      <p:pic>
        <p:nvPicPr>
          <p:cNvPr id="6" name="Picture 5" descr="A picture containing chart&#10;&#10;Description automatically generated">
            <a:extLst>
              <a:ext uri="{FF2B5EF4-FFF2-40B4-BE49-F238E27FC236}">
                <a16:creationId xmlns:a16="http://schemas.microsoft.com/office/drawing/2014/main" id="{D7FBFD4B-6A0E-49BB-BCCE-B0F0B23589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1183" y="1914284"/>
            <a:ext cx="4442066" cy="4442066"/>
          </a:xfrm>
          <a:prstGeom prst="rect">
            <a:avLst/>
          </a:prstGeom>
        </p:spPr>
      </p:pic>
      <p:pic>
        <p:nvPicPr>
          <p:cNvPr id="11" name="Picture 10" descr="A picture containing honeycomb&#10;&#10;Description automatically generated">
            <a:extLst>
              <a:ext uri="{FF2B5EF4-FFF2-40B4-BE49-F238E27FC236}">
                <a16:creationId xmlns:a16="http://schemas.microsoft.com/office/drawing/2014/main" id="{E09F9F31-A87C-4063-917D-FB928B3B35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881" y="2096846"/>
            <a:ext cx="5359894" cy="4076941"/>
          </a:xfrm>
          <a:prstGeom prst="rect">
            <a:avLst/>
          </a:prstGeom>
        </p:spPr>
      </p:pic>
      <p:sp>
        <p:nvSpPr>
          <p:cNvPr id="7" name="Isosceles Triangle 6"/>
          <p:cNvSpPr/>
          <p:nvPr/>
        </p:nvSpPr>
        <p:spPr>
          <a:xfrm rot="8844191">
            <a:off x="8108693" y="3774535"/>
            <a:ext cx="666529" cy="654041"/>
          </a:xfrm>
          <a:prstGeom prst="triangle">
            <a:avLst>
              <a:gd name="adj" fmla="val 5505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rot="11092653">
            <a:off x="8805722" y="3673110"/>
            <a:ext cx="651229" cy="597905"/>
          </a:xfrm>
          <a:prstGeom prst="triangle">
            <a:avLst>
              <a:gd name="adj" fmla="val 5180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rot="13855490">
            <a:off x="9592907" y="3998666"/>
            <a:ext cx="651229" cy="597905"/>
          </a:xfrm>
          <a:prstGeom prst="triangle">
            <a:avLst>
              <a:gd name="adj" fmla="val 5180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rot="7325293">
            <a:off x="7626077" y="4257651"/>
            <a:ext cx="651229" cy="597905"/>
          </a:xfrm>
          <a:prstGeom prst="triangle">
            <a:avLst>
              <a:gd name="adj" fmla="val 4396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67732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EB186-C4F2-43BC-8A25-91E6D1AC1086}"/>
              </a:ext>
            </a:extLst>
          </p:cNvPr>
          <p:cNvSpPr>
            <a:spLocks noGrp="1"/>
          </p:cNvSpPr>
          <p:nvPr>
            <p:ph type="title"/>
          </p:nvPr>
        </p:nvSpPr>
        <p:spPr/>
        <p:txBody>
          <a:bodyPr>
            <a:noAutofit/>
          </a:bodyPr>
          <a:lstStyle/>
          <a:p>
            <a:r>
              <a:rPr lang="en-US" sz="3200" dirty="0"/>
              <a:t>However, this is not necessarily true after shrinking when sides are removed.</a:t>
            </a:r>
          </a:p>
        </p:txBody>
      </p:sp>
      <p:sp>
        <p:nvSpPr>
          <p:cNvPr id="4" name="Slide Number Placeholder 3">
            <a:extLst>
              <a:ext uri="{FF2B5EF4-FFF2-40B4-BE49-F238E27FC236}">
                <a16:creationId xmlns:a16="http://schemas.microsoft.com/office/drawing/2014/main" id="{E98C5798-6143-4075-8375-7AE4161FC0D3}"/>
              </a:ext>
            </a:extLst>
          </p:cNvPr>
          <p:cNvSpPr>
            <a:spLocks noGrp="1"/>
          </p:cNvSpPr>
          <p:nvPr>
            <p:ph type="sldNum" sz="quarter" idx="12"/>
          </p:nvPr>
        </p:nvSpPr>
        <p:spPr/>
        <p:txBody>
          <a:bodyPr/>
          <a:lstStyle/>
          <a:p>
            <a:fld id="{35E7B248-7056-49E8-9F30-37D8E83E9700}" type="slidenum">
              <a:rPr lang="en-US" smtClean="0"/>
              <a:t>48</a:t>
            </a:fld>
            <a:endParaRPr lang="en-US"/>
          </a:p>
        </p:txBody>
      </p:sp>
      <p:pic>
        <p:nvPicPr>
          <p:cNvPr id="9" name="Picture 8" descr="Chart&#10;&#10;Description automatically generated">
            <a:extLst>
              <a:ext uri="{FF2B5EF4-FFF2-40B4-BE49-F238E27FC236}">
                <a16:creationId xmlns:a16="http://schemas.microsoft.com/office/drawing/2014/main" id="{50BCE5D4-04FD-4AD4-BD26-9A886B60E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02485"/>
            <a:ext cx="4442067" cy="4442067"/>
          </a:xfrm>
          <a:prstGeom prst="rect">
            <a:avLst/>
          </a:prstGeom>
        </p:spPr>
      </p:pic>
      <p:pic>
        <p:nvPicPr>
          <p:cNvPr id="7" name="Picture 6" descr="Chart&#10;&#10;Description automatically generated">
            <a:extLst>
              <a:ext uri="{FF2B5EF4-FFF2-40B4-BE49-F238E27FC236}">
                <a16:creationId xmlns:a16="http://schemas.microsoft.com/office/drawing/2014/main" id="{35E38E79-0B32-4E7A-89BE-92A2D141A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733" y="1980389"/>
            <a:ext cx="4442067" cy="4442067"/>
          </a:xfrm>
          <a:prstGeom prst="rect">
            <a:avLst/>
          </a:prstGeom>
        </p:spPr>
      </p:pic>
      <p:cxnSp>
        <p:nvCxnSpPr>
          <p:cNvPr id="10" name="Straight Connector 9">
            <a:extLst>
              <a:ext uri="{FF2B5EF4-FFF2-40B4-BE49-F238E27FC236}">
                <a16:creationId xmlns:a16="http://schemas.microsoft.com/office/drawing/2014/main" id="{A2BAEBE0-7A57-4835-A418-C0582FD8352F}"/>
              </a:ext>
            </a:extLst>
          </p:cNvPr>
          <p:cNvCxnSpPr>
            <a:cxnSpLocks/>
          </p:cNvCxnSpPr>
          <p:nvPr/>
        </p:nvCxnSpPr>
        <p:spPr>
          <a:xfrm>
            <a:off x="8804275" y="3898899"/>
            <a:ext cx="41275" cy="12461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F7023A2-8F69-4613-A6CF-06012923B3AF}"/>
              </a:ext>
            </a:extLst>
          </p:cNvPr>
          <p:cNvSpPr/>
          <p:nvPr/>
        </p:nvSpPr>
        <p:spPr>
          <a:xfrm>
            <a:off x="7924165" y="3236832"/>
            <a:ext cx="1760220" cy="1573371"/>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92583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EB186-C4F2-43BC-8A25-91E6D1AC1086}"/>
              </a:ext>
            </a:extLst>
          </p:cNvPr>
          <p:cNvSpPr>
            <a:spLocks noGrp="1"/>
          </p:cNvSpPr>
          <p:nvPr>
            <p:ph type="title"/>
          </p:nvPr>
        </p:nvSpPr>
        <p:spPr>
          <a:xfrm>
            <a:off x="838200" y="232213"/>
            <a:ext cx="10515600" cy="1549158"/>
          </a:xfrm>
        </p:spPr>
        <p:txBody>
          <a:bodyPr>
            <a:noAutofit/>
          </a:bodyPr>
          <a:lstStyle/>
          <a:p>
            <a:r>
              <a:rPr lang="en-US" sz="3600" dirty="0"/>
              <a:t>This means some non-perimeter areas are quadrilaterals, not triangles.  Therefore we need to know not just vertex angles, but which vertices are associated with each other.</a:t>
            </a:r>
          </a:p>
        </p:txBody>
      </p:sp>
      <p:sp>
        <p:nvSpPr>
          <p:cNvPr id="4" name="Slide Number Placeholder 3">
            <a:extLst>
              <a:ext uri="{FF2B5EF4-FFF2-40B4-BE49-F238E27FC236}">
                <a16:creationId xmlns:a16="http://schemas.microsoft.com/office/drawing/2014/main" id="{E98C5798-6143-4075-8375-7AE4161FC0D3}"/>
              </a:ext>
            </a:extLst>
          </p:cNvPr>
          <p:cNvSpPr>
            <a:spLocks noGrp="1"/>
          </p:cNvSpPr>
          <p:nvPr>
            <p:ph type="sldNum" sz="quarter" idx="12"/>
          </p:nvPr>
        </p:nvSpPr>
        <p:spPr/>
        <p:txBody>
          <a:bodyPr/>
          <a:lstStyle/>
          <a:p>
            <a:fld id="{35E7B248-7056-49E8-9F30-37D8E83E9700}" type="slidenum">
              <a:rPr lang="en-US" smtClean="0"/>
              <a:t>49</a:t>
            </a:fld>
            <a:endParaRPr lang="en-US"/>
          </a:p>
        </p:txBody>
      </p:sp>
      <p:pic>
        <p:nvPicPr>
          <p:cNvPr id="18" name="Picture 17" descr="A picture containing chart&#10;&#10;Description automatically generated">
            <a:extLst>
              <a:ext uri="{FF2B5EF4-FFF2-40B4-BE49-F238E27FC236}">
                <a16:creationId xmlns:a16="http://schemas.microsoft.com/office/drawing/2014/main" id="{D8AF2C44-BB03-4732-A17E-7B770768D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14284"/>
            <a:ext cx="4442066" cy="4442066"/>
          </a:xfrm>
          <a:prstGeom prst="rect">
            <a:avLst/>
          </a:prstGeom>
        </p:spPr>
      </p:pic>
      <p:pic>
        <p:nvPicPr>
          <p:cNvPr id="19" name="Picture 18" descr="Chart&#10;&#10;Description automatically generated">
            <a:extLst>
              <a:ext uri="{FF2B5EF4-FFF2-40B4-BE49-F238E27FC236}">
                <a16:creationId xmlns:a16="http://schemas.microsoft.com/office/drawing/2014/main" id="{E0CC2040-150D-4939-A51F-DE2760496A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000" y="1914283"/>
            <a:ext cx="4442067" cy="4442067"/>
          </a:xfrm>
          <a:prstGeom prst="rect">
            <a:avLst/>
          </a:prstGeom>
        </p:spPr>
      </p:pic>
      <p:sp>
        <p:nvSpPr>
          <p:cNvPr id="20" name="Isosceles Triangle 19">
            <a:extLst>
              <a:ext uri="{FF2B5EF4-FFF2-40B4-BE49-F238E27FC236}">
                <a16:creationId xmlns:a16="http://schemas.microsoft.com/office/drawing/2014/main" id="{C821A8CB-C79D-47F4-A073-116EEA429BAD}"/>
              </a:ext>
            </a:extLst>
          </p:cNvPr>
          <p:cNvSpPr/>
          <p:nvPr/>
        </p:nvSpPr>
        <p:spPr>
          <a:xfrm rot="11316671">
            <a:off x="3006216" y="3680856"/>
            <a:ext cx="695622" cy="582051"/>
          </a:xfrm>
          <a:prstGeom prst="triangle">
            <a:avLst>
              <a:gd name="adj" fmla="val 46508"/>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06844639-F3A9-4AE4-B824-4A131EA60EC9}"/>
              </a:ext>
            </a:extLst>
          </p:cNvPr>
          <p:cNvSpPr/>
          <p:nvPr/>
        </p:nvSpPr>
        <p:spPr>
          <a:xfrm rot="12466135">
            <a:off x="8021339" y="3471953"/>
            <a:ext cx="869557" cy="919813"/>
          </a:xfrm>
          <a:prstGeom prst="trapezoid">
            <a:avLst>
              <a:gd name="adj" fmla="val 74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6973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B289-6F7D-4E26-9549-A418B0B98DBB}"/>
              </a:ext>
            </a:extLst>
          </p:cNvPr>
          <p:cNvSpPr>
            <a:spLocks noGrp="1"/>
          </p:cNvSpPr>
          <p:nvPr>
            <p:ph type="title"/>
          </p:nvPr>
        </p:nvSpPr>
        <p:spPr/>
        <p:txBody>
          <a:bodyPr>
            <a:normAutofit/>
          </a:bodyPr>
          <a:lstStyle/>
          <a:p>
            <a:r>
              <a:rPr lang="en-US" dirty="0"/>
              <a:t>Each function uses a class-specific argument check function</a:t>
            </a:r>
          </a:p>
        </p:txBody>
      </p:sp>
      <p:sp>
        <p:nvSpPr>
          <p:cNvPr id="5" name="Rectangle 4">
            <a:extLst>
              <a:ext uri="{FF2B5EF4-FFF2-40B4-BE49-F238E27FC236}">
                <a16:creationId xmlns:a16="http://schemas.microsoft.com/office/drawing/2014/main" id="{F0CB9B29-E4C5-4A4F-9118-99BC76FA2AD9}"/>
              </a:ext>
            </a:extLst>
          </p:cNvPr>
          <p:cNvSpPr/>
          <p:nvPr/>
        </p:nvSpPr>
        <p:spPr>
          <a:xfrm>
            <a:off x="374433" y="2022133"/>
            <a:ext cx="5909136" cy="3554819"/>
          </a:xfrm>
          <a:prstGeom prst="rect">
            <a:avLst/>
          </a:prstGeom>
          <a:solidFill>
            <a:schemeClr val="accent4">
              <a:lumMod val="20000"/>
              <a:lumOff val="80000"/>
            </a:schemeClr>
          </a:solidFill>
        </p:spPr>
        <p:txBody>
          <a:bodyPr wrap="square">
            <a:spAutoFit/>
          </a:bodyPr>
          <a:lstStyle/>
          <a:p>
            <a:r>
              <a:rPr lang="en-US" sz="900" dirty="0">
                <a:solidFill>
                  <a:srgbClr val="0E00FF"/>
                </a:solidFill>
                <a:latin typeface="Courier New" panose="02070309020205020404" pitchFamily="49" charset="0"/>
              </a:rPr>
              <a:t>function</a:t>
            </a:r>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fcn_MapGen_checkInputsToFunctions</a:t>
            </a:r>
            <a:r>
              <a:rPr lang="en-US" sz="900" dirty="0">
                <a:solidFill>
                  <a:srgbClr val="000000"/>
                </a:solidFill>
                <a:latin typeface="Courier New" panose="02070309020205020404" pitchFamily="49" charset="0"/>
              </a:rPr>
              <a:t>(</a:t>
            </a:r>
            <a:r>
              <a:rPr lang="en-US" sz="900" dirty="0">
                <a:solidFill>
                  <a:srgbClr val="0E00FF"/>
                </a:solidFill>
                <a:latin typeface="Courier New" panose="02070309020205020404" pitchFamily="49" charset="0"/>
              </a:rPr>
              <a:t>...</a:t>
            </a:r>
          </a:p>
          <a:p>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variable,variable_type_string,varargin</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endParaRPr lang="en-US" sz="900" dirty="0">
              <a:solidFill>
                <a:srgbClr val="028009"/>
              </a:solidFill>
              <a:latin typeface="Courier New" panose="02070309020205020404" pitchFamily="49" charset="0"/>
            </a:endParaRPr>
          </a:p>
          <a:p>
            <a:r>
              <a:rPr lang="en-US" sz="900" dirty="0">
                <a:solidFill>
                  <a:srgbClr val="028009"/>
                </a:solidFill>
                <a:latin typeface="Courier New" panose="02070309020205020404" pitchFamily="49" charset="0"/>
              </a:rPr>
              <a:t>% Checks the variable types commonly used in the </a:t>
            </a:r>
            <a:r>
              <a:rPr lang="en-US" sz="900" dirty="0" err="1">
                <a:solidFill>
                  <a:srgbClr val="028009"/>
                </a:solidFill>
                <a:latin typeface="Courier New" panose="02070309020205020404" pitchFamily="49" charset="0"/>
              </a:rPr>
              <a:t>MapGen</a:t>
            </a:r>
            <a:r>
              <a:rPr lang="en-US" sz="900" dirty="0">
                <a:solidFill>
                  <a:srgbClr val="028009"/>
                </a:solidFill>
                <a:latin typeface="Courier New" panose="02070309020205020404" pitchFamily="49" charset="0"/>
              </a:rPr>
              <a:t> codes to</a:t>
            </a:r>
          </a:p>
          <a:p>
            <a:r>
              <a:rPr lang="en-US" sz="900" dirty="0">
                <a:solidFill>
                  <a:srgbClr val="028009"/>
                </a:solidFill>
                <a:latin typeface="Courier New" panose="02070309020205020404" pitchFamily="49" charset="0"/>
              </a:rPr>
              <a:t>% ensure they are correctly formed.</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This function is typically called at the top of most functions. The input</a:t>
            </a:r>
          </a:p>
          <a:p>
            <a:r>
              <a:rPr lang="en-US" sz="900" dirty="0">
                <a:solidFill>
                  <a:srgbClr val="028009"/>
                </a:solidFill>
                <a:latin typeface="Courier New" panose="02070309020205020404" pitchFamily="49" charset="0"/>
              </a:rPr>
              <a:t>% is a variable and a string defining the "type" of the variable. This</a:t>
            </a:r>
          </a:p>
          <a:p>
            <a:r>
              <a:rPr lang="en-US" sz="900" dirty="0">
                <a:solidFill>
                  <a:srgbClr val="028009"/>
                </a:solidFill>
                <a:latin typeface="Courier New" panose="02070309020205020404" pitchFamily="49" charset="0"/>
              </a:rPr>
              <a:t>% function checks to see that they are compatible. For example, say there</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 type of variables used in the function that is always a N</a:t>
            </a:r>
          </a:p>
          <a:p>
            <a:r>
              <a:rPr lang="en-US" sz="900" dirty="0">
                <a:solidFill>
                  <a:srgbClr val="028009"/>
                </a:solidFill>
                <a:latin typeface="Courier New" panose="02070309020205020404" pitchFamily="49" charset="0"/>
              </a:rPr>
              <a:t>% x 1 array; if someone had a variable called "</a:t>
            </a:r>
            <a:r>
              <a:rPr lang="en-US" sz="900" dirty="0" err="1">
                <a:solidFill>
                  <a:srgbClr val="028009"/>
                </a:solidFill>
                <a:latin typeface="Courier New" panose="02070309020205020404" pitchFamily="49" charset="0"/>
              </a:rPr>
              <a:t>test_example</a:t>
            </a:r>
            <a:r>
              <a:rPr lang="en-US" sz="900" dirty="0">
                <a:solidFill>
                  <a:srgbClr val="028009"/>
                </a:solidFill>
                <a:latin typeface="Courier New" panose="02070309020205020404" pitchFamily="49" charset="0"/>
              </a:rPr>
              <a:t>", they could</a:t>
            </a:r>
          </a:p>
          <a:p>
            <a:r>
              <a:rPr lang="en-US" sz="900" dirty="0">
                <a:solidFill>
                  <a:srgbClr val="028009"/>
                </a:solidFill>
                <a:latin typeface="Courier New" panose="02070309020205020404" pitchFamily="49" charset="0"/>
              </a:rPr>
              <a:t>% check that this fit the '</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 type by calling</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r>
              <a:rPr lang="en-US" sz="900" dirty="0">
                <a:solidFill>
                  <a:srgbClr val="028009"/>
                </a:solidFill>
                <a:latin typeface="Courier New" panose="02070309020205020404" pitchFamily="49" charset="0"/>
              </a:rPr>
              <a:t>(test_example,'</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This function would then check that the array was N x 1, and if it was</a:t>
            </a:r>
          </a:p>
          <a:p>
            <a:r>
              <a:rPr lang="en-US" sz="900" dirty="0">
                <a:solidFill>
                  <a:srgbClr val="028009"/>
                </a:solidFill>
                <a:latin typeface="Courier New" panose="02070309020205020404" pitchFamily="49" charset="0"/>
              </a:rPr>
              <a:t>% not, it would send out an error warning.</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FORMAT:</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variable,variable_type_string</a:t>
            </a:r>
            <a:r>
              <a:rPr lang="en-US" sz="900" dirty="0">
                <a:solidFill>
                  <a:srgbClr val="028009"/>
                </a:solidFill>
                <a:latin typeface="Courier New" panose="02070309020205020404" pitchFamily="49" charset="0"/>
              </a:rPr>
              <a:t>,(</a:t>
            </a:r>
            <a:r>
              <a:rPr lang="en-US" sz="900" dirty="0" err="1">
                <a:solidFill>
                  <a:srgbClr val="028009"/>
                </a:solidFill>
                <a:latin typeface="Courier New" panose="02070309020205020404" pitchFamily="49" charset="0"/>
              </a:rPr>
              <a:t>optional_arguments</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INPUTS:</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variable: the variable to check</a:t>
            </a:r>
          </a:p>
        </p:txBody>
      </p:sp>
      <p:sp>
        <p:nvSpPr>
          <p:cNvPr id="3" name="Rectangle 2">
            <a:extLst>
              <a:ext uri="{FF2B5EF4-FFF2-40B4-BE49-F238E27FC236}">
                <a16:creationId xmlns:a16="http://schemas.microsoft.com/office/drawing/2014/main" id="{75616B01-3EEF-43F9-B062-A030413183B5}"/>
              </a:ext>
            </a:extLst>
          </p:cNvPr>
          <p:cNvSpPr/>
          <p:nvPr/>
        </p:nvSpPr>
        <p:spPr>
          <a:xfrm>
            <a:off x="3692063" y="6308209"/>
            <a:ext cx="7414594" cy="369332"/>
          </a:xfrm>
          <a:prstGeom prst="rect">
            <a:avLst/>
          </a:prstGeom>
        </p:spPr>
        <p:txBody>
          <a:bodyPr wrap="none">
            <a:spAutoFit/>
          </a:bodyPr>
          <a:lstStyle/>
          <a:p>
            <a:r>
              <a:rPr lang="en-US" dirty="0"/>
              <a:t>See: </a:t>
            </a:r>
            <a:r>
              <a:rPr lang="en-US" dirty="0" err="1"/>
              <a:t>script_test_fcn_MapGen_checkInputsToFunctions.m</a:t>
            </a:r>
            <a:r>
              <a:rPr lang="en-US" dirty="0"/>
              <a:t> for example usages</a:t>
            </a:r>
          </a:p>
        </p:txBody>
      </p:sp>
    </p:spTree>
    <p:extLst>
      <p:ext uri="{BB962C8B-B14F-4D97-AF65-F5344CB8AC3E}">
        <p14:creationId xmlns:p14="http://schemas.microsoft.com/office/powerpoint/2010/main" val="32831782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EB186-C4F2-43BC-8A25-91E6D1AC1086}"/>
              </a:ext>
            </a:extLst>
          </p:cNvPr>
          <p:cNvSpPr>
            <a:spLocks noGrp="1"/>
          </p:cNvSpPr>
          <p:nvPr>
            <p:ph type="title"/>
          </p:nvPr>
        </p:nvSpPr>
        <p:spPr>
          <a:xfrm>
            <a:off x="838200" y="232213"/>
            <a:ext cx="10515600" cy="1549158"/>
          </a:xfrm>
        </p:spPr>
        <p:txBody>
          <a:bodyPr>
            <a:noAutofit/>
          </a:bodyPr>
          <a:lstStyle/>
          <a:p>
            <a:r>
              <a:rPr lang="en-US" sz="3200" dirty="0"/>
              <a:t>Instead of using one shape to represent each gap between perimeter rectangles, we could use multiple parallelograms to represent each gap between rectangles.</a:t>
            </a:r>
          </a:p>
        </p:txBody>
      </p:sp>
      <p:sp>
        <p:nvSpPr>
          <p:cNvPr id="4" name="Slide Number Placeholder 3">
            <a:extLst>
              <a:ext uri="{FF2B5EF4-FFF2-40B4-BE49-F238E27FC236}">
                <a16:creationId xmlns:a16="http://schemas.microsoft.com/office/drawing/2014/main" id="{E98C5798-6143-4075-8375-7AE4161FC0D3}"/>
              </a:ext>
            </a:extLst>
          </p:cNvPr>
          <p:cNvSpPr>
            <a:spLocks noGrp="1"/>
          </p:cNvSpPr>
          <p:nvPr>
            <p:ph type="sldNum" sz="quarter" idx="12"/>
          </p:nvPr>
        </p:nvSpPr>
        <p:spPr/>
        <p:txBody>
          <a:bodyPr/>
          <a:lstStyle/>
          <a:p>
            <a:fld id="{35E7B248-7056-49E8-9F30-37D8E83E9700}" type="slidenum">
              <a:rPr lang="en-US" smtClean="0"/>
              <a:t>50</a:t>
            </a:fld>
            <a:endParaRPr lang="en-US"/>
          </a:p>
        </p:txBody>
      </p:sp>
      <p:pic>
        <p:nvPicPr>
          <p:cNvPr id="18" name="Picture 17" descr="A picture containing chart&#10;&#10;Description automatically generated">
            <a:extLst>
              <a:ext uri="{FF2B5EF4-FFF2-40B4-BE49-F238E27FC236}">
                <a16:creationId xmlns:a16="http://schemas.microsoft.com/office/drawing/2014/main" id="{D8AF2C44-BB03-4732-A17E-7B770768D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14284"/>
            <a:ext cx="4442066" cy="4442066"/>
          </a:xfrm>
          <a:prstGeom prst="rect">
            <a:avLst/>
          </a:prstGeom>
        </p:spPr>
      </p:pic>
      <p:cxnSp>
        <p:nvCxnSpPr>
          <p:cNvPr id="6" name="Straight Connector 5">
            <a:extLst>
              <a:ext uri="{FF2B5EF4-FFF2-40B4-BE49-F238E27FC236}">
                <a16:creationId xmlns:a16="http://schemas.microsoft.com/office/drawing/2014/main" id="{0C539B7E-5451-4CC0-A5B7-4FCB27AA5F6B}"/>
              </a:ext>
            </a:extLst>
          </p:cNvPr>
          <p:cNvCxnSpPr>
            <a:cxnSpLocks/>
          </p:cNvCxnSpPr>
          <p:nvPr/>
        </p:nvCxnSpPr>
        <p:spPr>
          <a:xfrm>
            <a:off x="2219325" y="4000500"/>
            <a:ext cx="171450" cy="269875"/>
          </a:xfrm>
          <a:prstGeom prst="line">
            <a:avLst/>
          </a:prstGeom>
        </p:spPr>
        <p:style>
          <a:lnRef idx="3">
            <a:schemeClr val="accent6"/>
          </a:lnRef>
          <a:fillRef idx="0">
            <a:schemeClr val="accent6"/>
          </a:fillRef>
          <a:effectRef idx="2">
            <a:schemeClr val="accent6"/>
          </a:effectRef>
          <a:fontRef idx="minor">
            <a:schemeClr val="tx1"/>
          </a:fontRef>
        </p:style>
      </p:cxnSp>
      <p:cxnSp>
        <p:nvCxnSpPr>
          <p:cNvPr id="11" name="Straight Connector 10">
            <a:extLst>
              <a:ext uri="{FF2B5EF4-FFF2-40B4-BE49-F238E27FC236}">
                <a16:creationId xmlns:a16="http://schemas.microsoft.com/office/drawing/2014/main" id="{1F4CDCC8-D0E7-4196-9EAE-627D1EBDD22C}"/>
              </a:ext>
            </a:extLst>
          </p:cNvPr>
          <p:cNvCxnSpPr>
            <a:cxnSpLocks/>
          </p:cNvCxnSpPr>
          <p:nvPr/>
        </p:nvCxnSpPr>
        <p:spPr>
          <a:xfrm flipV="1">
            <a:off x="2219325" y="3813394"/>
            <a:ext cx="243871" cy="187106"/>
          </a:xfrm>
          <a:prstGeom prst="line">
            <a:avLst/>
          </a:prstGeom>
        </p:spPr>
        <p:style>
          <a:lnRef idx="3">
            <a:schemeClr val="accent6"/>
          </a:lnRef>
          <a:fillRef idx="0">
            <a:schemeClr val="accent6"/>
          </a:fillRef>
          <a:effectRef idx="2">
            <a:schemeClr val="accent6"/>
          </a:effectRef>
          <a:fontRef idx="minor">
            <a:schemeClr val="tx1"/>
          </a:fontRef>
        </p:style>
      </p:cxnSp>
      <p:cxnSp>
        <p:nvCxnSpPr>
          <p:cNvPr id="14" name="Straight Connector 13">
            <a:extLst>
              <a:ext uri="{FF2B5EF4-FFF2-40B4-BE49-F238E27FC236}">
                <a16:creationId xmlns:a16="http://schemas.microsoft.com/office/drawing/2014/main" id="{277D2F89-2A2E-42C0-B600-2902A0F48BF0}"/>
              </a:ext>
            </a:extLst>
          </p:cNvPr>
          <p:cNvCxnSpPr>
            <a:cxnSpLocks/>
          </p:cNvCxnSpPr>
          <p:nvPr/>
        </p:nvCxnSpPr>
        <p:spPr>
          <a:xfrm flipH="1">
            <a:off x="2390957" y="4095750"/>
            <a:ext cx="233060" cy="174625"/>
          </a:xfrm>
          <a:prstGeom prst="line">
            <a:avLst/>
          </a:prstGeom>
        </p:spPr>
        <p:style>
          <a:lnRef idx="3">
            <a:schemeClr val="accent6"/>
          </a:lnRef>
          <a:fillRef idx="0">
            <a:schemeClr val="accent6"/>
          </a:fillRef>
          <a:effectRef idx="2">
            <a:schemeClr val="accent6"/>
          </a:effectRef>
          <a:fontRef idx="minor">
            <a:schemeClr val="tx1"/>
          </a:fontRef>
        </p:style>
      </p:cxnSp>
      <p:cxnSp>
        <p:nvCxnSpPr>
          <p:cNvPr id="15" name="Straight Connector 14">
            <a:extLst>
              <a:ext uri="{FF2B5EF4-FFF2-40B4-BE49-F238E27FC236}">
                <a16:creationId xmlns:a16="http://schemas.microsoft.com/office/drawing/2014/main" id="{E4093149-4A3E-41FF-8327-CF652C1A7B17}"/>
              </a:ext>
            </a:extLst>
          </p:cNvPr>
          <p:cNvCxnSpPr>
            <a:cxnSpLocks/>
          </p:cNvCxnSpPr>
          <p:nvPr/>
        </p:nvCxnSpPr>
        <p:spPr>
          <a:xfrm flipH="1" flipV="1">
            <a:off x="2463196" y="3813394"/>
            <a:ext cx="160821" cy="282356"/>
          </a:xfrm>
          <a:prstGeom prst="line">
            <a:avLst/>
          </a:prstGeom>
        </p:spPr>
        <p:style>
          <a:lnRef idx="3">
            <a:schemeClr val="accent6"/>
          </a:lnRef>
          <a:fillRef idx="0">
            <a:schemeClr val="accent6"/>
          </a:fillRef>
          <a:effectRef idx="2">
            <a:schemeClr val="accent6"/>
          </a:effectRef>
          <a:fontRef idx="minor">
            <a:schemeClr val="tx1"/>
          </a:fontRef>
        </p:style>
      </p:cxnSp>
      <p:pic>
        <p:nvPicPr>
          <p:cNvPr id="29" name="Picture 28">
            <a:extLst>
              <a:ext uri="{FF2B5EF4-FFF2-40B4-BE49-F238E27FC236}">
                <a16:creationId xmlns:a16="http://schemas.microsoft.com/office/drawing/2014/main" id="{A5B3655D-4503-415C-862E-DDED732A9F57}"/>
              </a:ext>
            </a:extLst>
          </p:cNvPr>
          <p:cNvPicPr>
            <a:picLocks noChangeAspect="1"/>
          </p:cNvPicPr>
          <p:nvPr/>
        </p:nvPicPr>
        <p:blipFill>
          <a:blip r:embed="rId3"/>
          <a:stretch>
            <a:fillRect/>
          </a:stretch>
        </p:blipFill>
        <p:spPr>
          <a:xfrm>
            <a:off x="6309351" y="1987308"/>
            <a:ext cx="4602498" cy="4000984"/>
          </a:xfrm>
          <a:prstGeom prst="rect">
            <a:avLst/>
          </a:prstGeom>
        </p:spPr>
      </p:pic>
      <p:sp>
        <p:nvSpPr>
          <p:cNvPr id="30" name="Rectangle 29">
            <a:extLst>
              <a:ext uri="{FF2B5EF4-FFF2-40B4-BE49-F238E27FC236}">
                <a16:creationId xmlns:a16="http://schemas.microsoft.com/office/drawing/2014/main" id="{F561ED65-3B60-427D-A6B9-6CDC9FC4816A}"/>
              </a:ext>
            </a:extLst>
          </p:cNvPr>
          <p:cNvSpPr/>
          <p:nvPr/>
        </p:nvSpPr>
        <p:spPr>
          <a:xfrm>
            <a:off x="6309351" y="2000008"/>
            <a:ext cx="4602498" cy="4000984"/>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782FED7B-DDB0-4630-8020-73F5632D1EC9}"/>
              </a:ext>
            </a:extLst>
          </p:cNvPr>
          <p:cNvCxnSpPr>
            <a:cxnSpLocks/>
          </p:cNvCxnSpPr>
          <p:nvPr/>
        </p:nvCxnSpPr>
        <p:spPr>
          <a:xfrm flipV="1">
            <a:off x="1797740" y="2000008"/>
            <a:ext cx="4511611" cy="1505192"/>
          </a:xfrm>
          <a:prstGeom prst="line">
            <a:avLst/>
          </a:prstGeom>
        </p:spPr>
        <p:style>
          <a:lnRef idx="3">
            <a:schemeClr val="accent2"/>
          </a:lnRef>
          <a:fillRef idx="0">
            <a:schemeClr val="accent2"/>
          </a:fillRef>
          <a:effectRef idx="2">
            <a:schemeClr val="accent2"/>
          </a:effectRef>
          <a:fontRef idx="minor">
            <a:schemeClr val="tx1"/>
          </a:fontRef>
        </p:style>
      </p:cxnSp>
      <p:sp>
        <p:nvSpPr>
          <p:cNvPr id="36" name="Rectangle 35">
            <a:extLst>
              <a:ext uri="{FF2B5EF4-FFF2-40B4-BE49-F238E27FC236}">
                <a16:creationId xmlns:a16="http://schemas.microsoft.com/office/drawing/2014/main" id="{9FABCDE7-4992-4119-9BB1-DFBA6509705C}"/>
              </a:ext>
            </a:extLst>
          </p:cNvPr>
          <p:cNvSpPr/>
          <p:nvPr/>
        </p:nvSpPr>
        <p:spPr>
          <a:xfrm>
            <a:off x="1797740" y="3517264"/>
            <a:ext cx="1330912" cy="1156971"/>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8A3CFFD9-A851-4142-9CF0-027EDA5044CC}"/>
              </a:ext>
            </a:extLst>
          </p:cNvPr>
          <p:cNvCxnSpPr>
            <a:cxnSpLocks/>
          </p:cNvCxnSpPr>
          <p:nvPr/>
        </p:nvCxnSpPr>
        <p:spPr>
          <a:xfrm>
            <a:off x="1797740" y="4674235"/>
            <a:ext cx="4511611" cy="1314057"/>
          </a:xfrm>
          <a:prstGeom prst="line">
            <a:avLst/>
          </a:prstGeom>
        </p:spPr>
        <p:style>
          <a:lnRef idx="3">
            <a:schemeClr val="accent2"/>
          </a:lnRef>
          <a:fillRef idx="0">
            <a:schemeClr val="accent2"/>
          </a:fillRef>
          <a:effectRef idx="2">
            <a:schemeClr val="accent2"/>
          </a:effectRef>
          <a:fontRef idx="minor">
            <a:schemeClr val="tx1"/>
          </a:fontRef>
        </p:style>
      </p:cxnSp>
      <p:cxnSp>
        <p:nvCxnSpPr>
          <p:cNvPr id="41" name="Straight Connector 40">
            <a:extLst>
              <a:ext uri="{FF2B5EF4-FFF2-40B4-BE49-F238E27FC236}">
                <a16:creationId xmlns:a16="http://schemas.microsoft.com/office/drawing/2014/main" id="{A5BB37DB-C56A-433D-BCFC-644DB795001B}"/>
              </a:ext>
            </a:extLst>
          </p:cNvPr>
          <p:cNvCxnSpPr>
            <a:cxnSpLocks/>
          </p:cNvCxnSpPr>
          <p:nvPr/>
        </p:nvCxnSpPr>
        <p:spPr>
          <a:xfrm flipH="1">
            <a:off x="6758940" y="2331720"/>
            <a:ext cx="2415540" cy="1938655"/>
          </a:xfrm>
          <a:prstGeom prst="line">
            <a:avLst/>
          </a:prstGeom>
          <a:ln w="381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64E81EC6-5A3D-423E-9E74-BF7CE0A81137}"/>
              </a:ext>
            </a:extLst>
          </p:cNvPr>
          <p:cNvCxnSpPr>
            <a:cxnSpLocks/>
          </p:cNvCxnSpPr>
          <p:nvPr/>
        </p:nvCxnSpPr>
        <p:spPr>
          <a:xfrm flipV="1">
            <a:off x="7370907" y="2442837"/>
            <a:ext cx="751473" cy="546592"/>
          </a:xfrm>
          <a:prstGeom prst="straightConnector1">
            <a:avLst/>
          </a:prstGeom>
          <a:ln w="38100" cap="flat" cmpd="sng" algn="ctr">
            <a:solidFill>
              <a:srgbClr val="00B050"/>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3" name="Rectangle 42">
            <a:extLst>
              <a:ext uri="{FF2B5EF4-FFF2-40B4-BE49-F238E27FC236}">
                <a16:creationId xmlns:a16="http://schemas.microsoft.com/office/drawing/2014/main" id="{4E8A2B34-7237-4E60-A6B3-067CB9802FE9}"/>
              </a:ext>
            </a:extLst>
          </p:cNvPr>
          <p:cNvSpPr/>
          <p:nvPr/>
        </p:nvSpPr>
        <p:spPr>
          <a:xfrm>
            <a:off x="7283295" y="2261364"/>
            <a:ext cx="585283" cy="400110"/>
          </a:xfrm>
          <a:prstGeom prst="rect">
            <a:avLst/>
          </a:prstGeom>
        </p:spPr>
        <p:txBody>
          <a:bodyPr wrap="square">
            <a:spAutoFit/>
          </a:bodyPr>
          <a:lstStyle/>
          <a:p>
            <a:r>
              <a:rPr lang="en-US" sz="2000" b="1" i="1" dirty="0">
                <a:solidFill>
                  <a:srgbClr val="00B050"/>
                </a:solidFill>
                <a:latin typeface="Times New Roman" panose="02020603050405020304" pitchFamily="18" charset="0"/>
                <a:cs typeface="Times New Roman" panose="02020603050405020304" pitchFamily="18" charset="0"/>
              </a:rPr>
              <a:t>G/2</a:t>
            </a:r>
          </a:p>
        </p:txBody>
      </p:sp>
      <p:cxnSp>
        <p:nvCxnSpPr>
          <p:cNvPr id="44" name="Straight Connector 43">
            <a:extLst>
              <a:ext uri="{FF2B5EF4-FFF2-40B4-BE49-F238E27FC236}">
                <a16:creationId xmlns:a16="http://schemas.microsoft.com/office/drawing/2014/main" id="{818B81EA-62F1-46C1-82FD-D613EBF89EF4}"/>
              </a:ext>
            </a:extLst>
          </p:cNvPr>
          <p:cNvCxnSpPr>
            <a:cxnSpLocks/>
          </p:cNvCxnSpPr>
          <p:nvPr/>
        </p:nvCxnSpPr>
        <p:spPr>
          <a:xfrm flipH="1" flipV="1">
            <a:off x="7185747" y="2632001"/>
            <a:ext cx="505151" cy="843818"/>
          </a:xfrm>
          <a:prstGeom prst="line">
            <a:avLst/>
          </a:prstGeom>
          <a:ln w="38100" cap="flat" cmpd="sng" algn="ctr">
            <a:solidFill>
              <a:srgbClr val="00B0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7" name="Arc 46">
            <a:extLst>
              <a:ext uri="{FF2B5EF4-FFF2-40B4-BE49-F238E27FC236}">
                <a16:creationId xmlns:a16="http://schemas.microsoft.com/office/drawing/2014/main" id="{AB1003A7-FA7C-47FC-BCCE-AC766889ECD5}"/>
              </a:ext>
            </a:extLst>
          </p:cNvPr>
          <p:cNvSpPr/>
          <p:nvPr/>
        </p:nvSpPr>
        <p:spPr>
          <a:xfrm rot="5400000">
            <a:off x="7309403" y="2980048"/>
            <a:ext cx="984507" cy="874543"/>
          </a:xfrm>
          <a:prstGeom prst="arc">
            <a:avLst>
              <a:gd name="adj1" fmla="val 2972686"/>
              <a:gd name="adj2" fmla="val 7919566"/>
            </a:avLst>
          </a:prstGeom>
          <a:ln w="28575">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solidFill>
                <a:srgbClr val="7030A0"/>
              </a:solidFill>
            </a:endParaRPr>
          </a:p>
        </p:txBody>
      </p:sp>
      <p:sp>
        <p:nvSpPr>
          <p:cNvPr id="48" name="TextBox 47">
            <a:extLst>
              <a:ext uri="{FF2B5EF4-FFF2-40B4-BE49-F238E27FC236}">
                <a16:creationId xmlns:a16="http://schemas.microsoft.com/office/drawing/2014/main" id="{451AD382-5B53-4058-9F50-0A93CF86836E}"/>
              </a:ext>
            </a:extLst>
          </p:cNvPr>
          <p:cNvSpPr txBox="1"/>
          <p:nvPr/>
        </p:nvSpPr>
        <p:spPr>
          <a:xfrm>
            <a:off x="6455424" y="2741615"/>
            <a:ext cx="1050588" cy="707886"/>
          </a:xfrm>
          <a:prstGeom prst="rect">
            <a:avLst/>
          </a:prstGeom>
          <a:noFill/>
        </p:spPr>
        <p:txBody>
          <a:bodyPr wrap="square">
            <a:spAutoFit/>
          </a:bodyPr>
          <a:lstStyle/>
          <a:p>
            <a:r>
              <a:rPr lang="en-US" sz="4000" i="1" dirty="0">
                <a:solidFill>
                  <a:schemeClr val="accent2"/>
                </a:solidFill>
              </a:rPr>
              <a:t>ᶿ</a:t>
            </a:r>
            <a:r>
              <a:rPr lang="en-US" i="1" dirty="0">
                <a:solidFill>
                  <a:schemeClr val="accent2"/>
                </a:solidFill>
              </a:rPr>
              <a:t>vertex</a:t>
            </a:r>
          </a:p>
        </p:txBody>
      </p:sp>
      <p:sp>
        <p:nvSpPr>
          <p:cNvPr id="49" name="Arc 48">
            <a:extLst>
              <a:ext uri="{FF2B5EF4-FFF2-40B4-BE49-F238E27FC236}">
                <a16:creationId xmlns:a16="http://schemas.microsoft.com/office/drawing/2014/main" id="{786CF931-5859-4CA6-AD9B-14D63C480E3F}"/>
              </a:ext>
            </a:extLst>
          </p:cNvPr>
          <p:cNvSpPr/>
          <p:nvPr/>
        </p:nvSpPr>
        <p:spPr>
          <a:xfrm rot="16367700">
            <a:off x="7140197" y="3105575"/>
            <a:ext cx="984507" cy="874543"/>
          </a:xfrm>
          <a:prstGeom prst="arc">
            <a:avLst>
              <a:gd name="adj1" fmla="val 2972686"/>
              <a:gd name="adj2" fmla="val 7919566"/>
            </a:avLst>
          </a:prstGeom>
          <a:ln w="28575">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solidFill>
                <a:srgbClr val="7030A0"/>
              </a:solidFill>
            </a:endParaRPr>
          </a:p>
        </p:txBody>
      </p:sp>
      <p:sp>
        <p:nvSpPr>
          <p:cNvPr id="50" name="TextBox 49">
            <a:extLst>
              <a:ext uri="{FF2B5EF4-FFF2-40B4-BE49-F238E27FC236}">
                <a16:creationId xmlns:a16="http://schemas.microsoft.com/office/drawing/2014/main" id="{03D2B5CD-9F97-4056-95C1-6BF62452D092}"/>
              </a:ext>
            </a:extLst>
          </p:cNvPr>
          <p:cNvSpPr txBox="1"/>
          <p:nvPr/>
        </p:nvSpPr>
        <p:spPr>
          <a:xfrm>
            <a:off x="7204293" y="3182557"/>
            <a:ext cx="262775" cy="400110"/>
          </a:xfrm>
          <a:prstGeom prst="rect">
            <a:avLst/>
          </a:prstGeom>
          <a:noFill/>
        </p:spPr>
        <p:txBody>
          <a:bodyPr wrap="square" rtlCol="0">
            <a:spAutoFit/>
          </a:bodyPr>
          <a:lstStyle/>
          <a:p>
            <a:pPr algn="r"/>
            <a:r>
              <a:rPr lang="en-US" sz="2000" dirty="0">
                <a:solidFill>
                  <a:schemeClr val="accent2"/>
                </a:solidFill>
              </a:rPr>
              <a:t>=</a:t>
            </a:r>
          </a:p>
        </p:txBody>
      </p:sp>
      <p:sp>
        <p:nvSpPr>
          <p:cNvPr id="51" name="TextBox 50">
            <a:extLst>
              <a:ext uri="{FF2B5EF4-FFF2-40B4-BE49-F238E27FC236}">
                <a16:creationId xmlns:a16="http://schemas.microsoft.com/office/drawing/2014/main" id="{F844AFF4-6DC4-4240-B9FB-2ED48E7D1704}"/>
              </a:ext>
            </a:extLst>
          </p:cNvPr>
          <p:cNvSpPr txBox="1"/>
          <p:nvPr/>
        </p:nvSpPr>
        <p:spPr>
          <a:xfrm>
            <a:off x="7909622" y="3352510"/>
            <a:ext cx="262775" cy="400110"/>
          </a:xfrm>
          <a:prstGeom prst="rect">
            <a:avLst/>
          </a:prstGeom>
          <a:noFill/>
        </p:spPr>
        <p:txBody>
          <a:bodyPr wrap="square" rtlCol="0">
            <a:spAutoFit/>
          </a:bodyPr>
          <a:lstStyle/>
          <a:p>
            <a:pPr algn="r"/>
            <a:r>
              <a:rPr lang="en-US" sz="2000" dirty="0">
                <a:solidFill>
                  <a:schemeClr val="accent2"/>
                </a:solidFill>
              </a:rPr>
              <a:t>=</a:t>
            </a:r>
          </a:p>
        </p:txBody>
      </p:sp>
      <p:cxnSp>
        <p:nvCxnSpPr>
          <p:cNvPr id="54" name="Straight Connector 53">
            <a:extLst>
              <a:ext uri="{FF2B5EF4-FFF2-40B4-BE49-F238E27FC236}">
                <a16:creationId xmlns:a16="http://schemas.microsoft.com/office/drawing/2014/main" id="{364435A6-7F76-41A5-8002-415E45C17E74}"/>
              </a:ext>
            </a:extLst>
          </p:cNvPr>
          <p:cNvCxnSpPr>
            <a:cxnSpLocks/>
          </p:cNvCxnSpPr>
          <p:nvPr/>
        </p:nvCxnSpPr>
        <p:spPr>
          <a:xfrm flipH="1" flipV="1">
            <a:off x="7010400" y="2331720"/>
            <a:ext cx="1684020" cy="2804160"/>
          </a:xfrm>
          <a:prstGeom prst="line">
            <a:avLst/>
          </a:prstGeom>
          <a:ln w="381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584137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EB186-C4F2-43BC-8A25-91E6D1AC1086}"/>
              </a:ext>
            </a:extLst>
          </p:cNvPr>
          <p:cNvSpPr>
            <a:spLocks noGrp="1"/>
          </p:cNvSpPr>
          <p:nvPr>
            <p:ph type="title"/>
          </p:nvPr>
        </p:nvSpPr>
        <p:spPr>
          <a:xfrm>
            <a:off x="838200" y="232213"/>
            <a:ext cx="10515600" cy="1549158"/>
          </a:xfrm>
        </p:spPr>
        <p:txBody>
          <a:bodyPr>
            <a:noAutofit/>
          </a:bodyPr>
          <a:lstStyle/>
          <a:p>
            <a:r>
              <a:rPr lang="en-US" sz="3200" dirty="0"/>
              <a:t>This gives the following formula, where the original perimeter based estimate is modified by adding a sum of parallelogram areas.</a:t>
            </a:r>
          </a:p>
        </p:txBody>
      </p:sp>
      <p:sp>
        <p:nvSpPr>
          <p:cNvPr id="4" name="Slide Number Placeholder 3">
            <a:extLst>
              <a:ext uri="{FF2B5EF4-FFF2-40B4-BE49-F238E27FC236}">
                <a16:creationId xmlns:a16="http://schemas.microsoft.com/office/drawing/2014/main" id="{E98C5798-6143-4075-8375-7AE4161FC0D3}"/>
              </a:ext>
            </a:extLst>
          </p:cNvPr>
          <p:cNvSpPr>
            <a:spLocks noGrp="1"/>
          </p:cNvSpPr>
          <p:nvPr>
            <p:ph type="sldNum" sz="quarter" idx="12"/>
          </p:nvPr>
        </p:nvSpPr>
        <p:spPr/>
        <p:txBody>
          <a:bodyPr/>
          <a:lstStyle/>
          <a:p>
            <a:fld id="{35E7B248-7056-49E8-9F30-37D8E83E9700}" type="slidenum">
              <a:rPr lang="en-US" smtClean="0"/>
              <a:t>51</a:t>
            </a:fld>
            <a:endParaRPr lang="en-US"/>
          </a:p>
        </p:txBody>
      </p:sp>
      <p:pic>
        <p:nvPicPr>
          <p:cNvPr id="29" name="Picture 28">
            <a:extLst>
              <a:ext uri="{FF2B5EF4-FFF2-40B4-BE49-F238E27FC236}">
                <a16:creationId xmlns:a16="http://schemas.microsoft.com/office/drawing/2014/main" id="{A5B3655D-4503-415C-862E-DDED732A9F57}"/>
              </a:ext>
            </a:extLst>
          </p:cNvPr>
          <p:cNvPicPr>
            <a:picLocks noChangeAspect="1"/>
          </p:cNvPicPr>
          <p:nvPr/>
        </p:nvPicPr>
        <p:blipFill>
          <a:blip r:embed="rId2"/>
          <a:stretch>
            <a:fillRect/>
          </a:stretch>
        </p:blipFill>
        <p:spPr>
          <a:xfrm>
            <a:off x="5494966" y="2773714"/>
            <a:ext cx="4602498" cy="4000984"/>
          </a:xfrm>
          <a:prstGeom prst="rect">
            <a:avLst/>
          </a:prstGeom>
        </p:spPr>
      </p:pic>
      <p:sp>
        <p:nvSpPr>
          <p:cNvPr id="30" name="Rectangle 29">
            <a:extLst>
              <a:ext uri="{FF2B5EF4-FFF2-40B4-BE49-F238E27FC236}">
                <a16:creationId xmlns:a16="http://schemas.microsoft.com/office/drawing/2014/main" id="{F561ED65-3B60-427D-A6B9-6CDC9FC4816A}"/>
              </a:ext>
            </a:extLst>
          </p:cNvPr>
          <p:cNvSpPr/>
          <p:nvPr/>
        </p:nvSpPr>
        <p:spPr>
          <a:xfrm>
            <a:off x="5494966" y="2786414"/>
            <a:ext cx="4602498" cy="4000984"/>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A5BB37DB-C56A-433D-BCFC-644DB795001B}"/>
              </a:ext>
            </a:extLst>
          </p:cNvPr>
          <p:cNvCxnSpPr>
            <a:cxnSpLocks/>
          </p:cNvCxnSpPr>
          <p:nvPr/>
        </p:nvCxnSpPr>
        <p:spPr>
          <a:xfrm flipH="1" flipV="1">
            <a:off x="6966580" y="2786414"/>
            <a:ext cx="682831" cy="1088910"/>
          </a:xfrm>
          <a:prstGeom prst="line">
            <a:avLst/>
          </a:prstGeom>
          <a:ln w="38100" cap="flat" cmpd="sng" algn="ctr">
            <a:solidFill>
              <a:srgbClr val="00B0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64E81EC6-5A3D-423E-9E74-BF7CE0A81137}"/>
              </a:ext>
            </a:extLst>
          </p:cNvPr>
          <p:cNvCxnSpPr>
            <a:cxnSpLocks/>
          </p:cNvCxnSpPr>
          <p:nvPr/>
        </p:nvCxnSpPr>
        <p:spPr>
          <a:xfrm flipV="1">
            <a:off x="6556522" y="3229243"/>
            <a:ext cx="751473" cy="546592"/>
          </a:xfrm>
          <a:prstGeom prst="straightConnector1">
            <a:avLst/>
          </a:prstGeom>
          <a:ln w="38100" cap="flat" cmpd="sng" algn="ctr">
            <a:solidFill>
              <a:srgbClr val="00B050"/>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3" name="Rectangle 42">
            <a:extLst>
              <a:ext uri="{FF2B5EF4-FFF2-40B4-BE49-F238E27FC236}">
                <a16:creationId xmlns:a16="http://schemas.microsoft.com/office/drawing/2014/main" id="{4E8A2B34-7237-4E60-A6B3-067CB9802FE9}"/>
              </a:ext>
            </a:extLst>
          </p:cNvPr>
          <p:cNvSpPr/>
          <p:nvPr/>
        </p:nvSpPr>
        <p:spPr>
          <a:xfrm>
            <a:off x="6468910" y="3047770"/>
            <a:ext cx="585283" cy="400110"/>
          </a:xfrm>
          <a:prstGeom prst="rect">
            <a:avLst/>
          </a:prstGeom>
        </p:spPr>
        <p:txBody>
          <a:bodyPr wrap="square">
            <a:spAutoFit/>
          </a:bodyPr>
          <a:lstStyle/>
          <a:p>
            <a:r>
              <a:rPr lang="en-US" sz="2000" b="1" i="1" dirty="0">
                <a:solidFill>
                  <a:srgbClr val="00B050"/>
                </a:solidFill>
                <a:latin typeface="Times New Roman" panose="02020603050405020304" pitchFamily="18" charset="0"/>
                <a:cs typeface="Times New Roman" panose="02020603050405020304" pitchFamily="18" charset="0"/>
              </a:rPr>
              <a:t>G/2</a:t>
            </a:r>
          </a:p>
        </p:txBody>
      </p:sp>
      <p:cxnSp>
        <p:nvCxnSpPr>
          <p:cNvPr id="44" name="Straight Connector 43">
            <a:extLst>
              <a:ext uri="{FF2B5EF4-FFF2-40B4-BE49-F238E27FC236}">
                <a16:creationId xmlns:a16="http://schemas.microsoft.com/office/drawing/2014/main" id="{818B81EA-62F1-46C1-82FD-D613EBF89EF4}"/>
              </a:ext>
            </a:extLst>
          </p:cNvPr>
          <p:cNvCxnSpPr>
            <a:cxnSpLocks/>
          </p:cNvCxnSpPr>
          <p:nvPr/>
        </p:nvCxnSpPr>
        <p:spPr>
          <a:xfrm flipH="1" flipV="1">
            <a:off x="6371362" y="3418407"/>
            <a:ext cx="505151" cy="843818"/>
          </a:xfrm>
          <a:prstGeom prst="line">
            <a:avLst/>
          </a:prstGeom>
          <a:ln w="38100" cap="flat" cmpd="sng" algn="ctr">
            <a:solidFill>
              <a:srgbClr val="00B0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7" name="Arc 46">
            <a:extLst>
              <a:ext uri="{FF2B5EF4-FFF2-40B4-BE49-F238E27FC236}">
                <a16:creationId xmlns:a16="http://schemas.microsoft.com/office/drawing/2014/main" id="{AB1003A7-FA7C-47FC-BCCE-AC766889ECD5}"/>
              </a:ext>
            </a:extLst>
          </p:cNvPr>
          <p:cNvSpPr/>
          <p:nvPr/>
        </p:nvSpPr>
        <p:spPr>
          <a:xfrm rot="5400000">
            <a:off x="6495018" y="3766454"/>
            <a:ext cx="984507" cy="874543"/>
          </a:xfrm>
          <a:prstGeom prst="arc">
            <a:avLst>
              <a:gd name="adj1" fmla="val 2972686"/>
              <a:gd name="adj2" fmla="val 7919566"/>
            </a:avLst>
          </a:prstGeom>
          <a:ln w="28575">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solidFill>
                <a:srgbClr val="7030A0"/>
              </a:solidFill>
            </a:endParaRPr>
          </a:p>
        </p:txBody>
      </p:sp>
      <p:sp>
        <p:nvSpPr>
          <p:cNvPr id="48" name="TextBox 47">
            <a:extLst>
              <a:ext uri="{FF2B5EF4-FFF2-40B4-BE49-F238E27FC236}">
                <a16:creationId xmlns:a16="http://schemas.microsoft.com/office/drawing/2014/main" id="{451AD382-5B53-4058-9F50-0A93CF86836E}"/>
              </a:ext>
            </a:extLst>
          </p:cNvPr>
          <p:cNvSpPr txBox="1"/>
          <p:nvPr/>
        </p:nvSpPr>
        <p:spPr>
          <a:xfrm>
            <a:off x="5641039" y="3528021"/>
            <a:ext cx="1050588" cy="707886"/>
          </a:xfrm>
          <a:prstGeom prst="rect">
            <a:avLst/>
          </a:prstGeom>
          <a:noFill/>
        </p:spPr>
        <p:txBody>
          <a:bodyPr wrap="square">
            <a:spAutoFit/>
          </a:bodyPr>
          <a:lstStyle/>
          <a:p>
            <a:r>
              <a:rPr lang="en-US" sz="4000" i="1" dirty="0">
                <a:solidFill>
                  <a:schemeClr val="accent2"/>
                </a:solidFill>
              </a:rPr>
              <a:t>ᶿ</a:t>
            </a:r>
            <a:r>
              <a:rPr lang="en-US" i="1" dirty="0">
                <a:solidFill>
                  <a:schemeClr val="accent2"/>
                </a:solidFill>
              </a:rPr>
              <a:t>vertex</a:t>
            </a:r>
          </a:p>
        </p:txBody>
      </p:sp>
      <p:sp>
        <p:nvSpPr>
          <p:cNvPr id="49" name="Arc 48">
            <a:extLst>
              <a:ext uri="{FF2B5EF4-FFF2-40B4-BE49-F238E27FC236}">
                <a16:creationId xmlns:a16="http://schemas.microsoft.com/office/drawing/2014/main" id="{786CF931-5859-4CA6-AD9B-14D63C480E3F}"/>
              </a:ext>
            </a:extLst>
          </p:cNvPr>
          <p:cNvSpPr/>
          <p:nvPr/>
        </p:nvSpPr>
        <p:spPr>
          <a:xfrm rot="16367700">
            <a:off x="6325812" y="3891981"/>
            <a:ext cx="984507" cy="874543"/>
          </a:xfrm>
          <a:prstGeom prst="arc">
            <a:avLst>
              <a:gd name="adj1" fmla="val 2972686"/>
              <a:gd name="adj2" fmla="val 7919566"/>
            </a:avLst>
          </a:prstGeom>
          <a:ln w="28575">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solidFill>
                <a:srgbClr val="7030A0"/>
              </a:solidFill>
            </a:endParaRPr>
          </a:p>
        </p:txBody>
      </p:sp>
      <p:sp>
        <p:nvSpPr>
          <p:cNvPr id="50" name="TextBox 49">
            <a:extLst>
              <a:ext uri="{FF2B5EF4-FFF2-40B4-BE49-F238E27FC236}">
                <a16:creationId xmlns:a16="http://schemas.microsoft.com/office/drawing/2014/main" id="{03D2B5CD-9F97-4056-95C1-6BF62452D092}"/>
              </a:ext>
            </a:extLst>
          </p:cNvPr>
          <p:cNvSpPr txBox="1"/>
          <p:nvPr/>
        </p:nvSpPr>
        <p:spPr>
          <a:xfrm>
            <a:off x="6389908" y="3968963"/>
            <a:ext cx="262775" cy="400110"/>
          </a:xfrm>
          <a:prstGeom prst="rect">
            <a:avLst/>
          </a:prstGeom>
          <a:noFill/>
        </p:spPr>
        <p:txBody>
          <a:bodyPr wrap="square" rtlCol="0">
            <a:spAutoFit/>
          </a:bodyPr>
          <a:lstStyle/>
          <a:p>
            <a:pPr algn="r"/>
            <a:r>
              <a:rPr lang="en-US" sz="2000" dirty="0">
                <a:solidFill>
                  <a:schemeClr val="accent2"/>
                </a:solidFill>
              </a:rPr>
              <a:t>=</a:t>
            </a:r>
          </a:p>
        </p:txBody>
      </p:sp>
      <p:sp>
        <p:nvSpPr>
          <p:cNvPr id="51" name="TextBox 50">
            <a:extLst>
              <a:ext uri="{FF2B5EF4-FFF2-40B4-BE49-F238E27FC236}">
                <a16:creationId xmlns:a16="http://schemas.microsoft.com/office/drawing/2014/main" id="{F844AFF4-6DC4-4240-B9FB-2ED48E7D1704}"/>
              </a:ext>
            </a:extLst>
          </p:cNvPr>
          <p:cNvSpPr txBox="1"/>
          <p:nvPr/>
        </p:nvSpPr>
        <p:spPr>
          <a:xfrm>
            <a:off x="7095237" y="4138916"/>
            <a:ext cx="262775" cy="400110"/>
          </a:xfrm>
          <a:prstGeom prst="rect">
            <a:avLst/>
          </a:prstGeom>
          <a:noFill/>
        </p:spPr>
        <p:txBody>
          <a:bodyPr wrap="square" rtlCol="0">
            <a:spAutoFit/>
          </a:bodyPr>
          <a:lstStyle/>
          <a:p>
            <a:pPr algn="r"/>
            <a:r>
              <a:rPr lang="en-US" sz="2000" dirty="0">
                <a:solidFill>
                  <a:schemeClr val="accent2"/>
                </a:solidFill>
              </a:rPr>
              <a:t>=</a:t>
            </a:r>
          </a:p>
        </p:txBody>
      </p:sp>
      <p:pic>
        <p:nvPicPr>
          <p:cNvPr id="53" name="Picture 52">
            <a:extLst>
              <a:ext uri="{FF2B5EF4-FFF2-40B4-BE49-F238E27FC236}">
                <a16:creationId xmlns:a16="http://schemas.microsoft.com/office/drawing/2014/main" id="{5612B559-D762-4B4D-9138-ABF289B7FC15}"/>
              </a:ext>
            </a:extLst>
          </p:cNvPr>
          <p:cNvPicPr>
            <a:picLocks noChangeAspect="1"/>
          </p:cNvPicPr>
          <p:nvPr/>
        </p:nvPicPr>
        <p:blipFill>
          <a:blip r:embed="rId3"/>
          <a:stretch>
            <a:fillRect/>
          </a:stretch>
        </p:blipFill>
        <p:spPr>
          <a:xfrm>
            <a:off x="450517" y="3855470"/>
            <a:ext cx="4602498" cy="624865"/>
          </a:xfrm>
          <a:prstGeom prst="rect">
            <a:avLst/>
          </a:prstGeom>
        </p:spPr>
      </p:pic>
      <p:pic>
        <p:nvPicPr>
          <p:cNvPr id="8" name="Picture 7">
            <a:extLst>
              <a:ext uri="{FF2B5EF4-FFF2-40B4-BE49-F238E27FC236}">
                <a16:creationId xmlns:a16="http://schemas.microsoft.com/office/drawing/2014/main" id="{30B6AD1C-4850-4C8D-9965-FCE281D35027}"/>
              </a:ext>
            </a:extLst>
          </p:cNvPr>
          <p:cNvPicPr>
            <a:picLocks noChangeAspect="1"/>
          </p:cNvPicPr>
          <p:nvPr/>
        </p:nvPicPr>
        <p:blipFill>
          <a:blip r:embed="rId4"/>
          <a:stretch>
            <a:fillRect/>
          </a:stretch>
        </p:blipFill>
        <p:spPr>
          <a:xfrm>
            <a:off x="334349" y="1818140"/>
            <a:ext cx="11926964" cy="762106"/>
          </a:xfrm>
          <a:prstGeom prst="rect">
            <a:avLst/>
          </a:prstGeom>
        </p:spPr>
      </p:pic>
    </p:spTree>
    <p:extLst>
      <p:ext uri="{BB962C8B-B14F-4D97-AF65-F5344CB8AC3E}">
        <p14:creationId xmlns:p14="http://schemas.microsoft.com/office/powerpoint/2010/main" val="16507283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EB186-C4F2-43BC-8A25-91E6D1AC1086}"/>
              </a:ext>
            </a:extLst>
          </p:cNvPr>
          <p:cNvSpPr>
            <a:spLocks noGrp="1"/>
          </p:cNvSpPr>
          <p:nvPr>
            <p:ph type="title"/>
          </p:nvPr>
        </p:nvSpPr>
        <p:spPr>
          <a:xfrm>
            <a:off x="838200" y="232213"/>
            <a:ext cx="10515600" cy="1549158"/>
          </a:xfrm>
        </p:spPr>
        <p:txBody>
          <a:bodyPr>
            <a:noAutofit/>
          </a:bodyPr>
          <a:lstStyle/>
          <a:p>
            <a:r>
              <a:rPr lang="en-US" sz="3200" dirty="0"/>
              <a:t>This can also be modified to include repeated average sized parallelograms based on average interior vertex angle.</a:t>
            </a:r>
          </a:p>
        </p:txBody>
      </p:sp>
      <p:sp>
        <p:nvSpPr>
          <p:cNvPr id="4" name="Slide Number Placeholder 3">
            <a:extLst>
              <a:ext uri="{FF2B5EF4-FFF2-40B4-BE49-F238E27FC236}">
                <a16:creationId xmlns:a16="http://schemas.microsoft.com/office/drawing/2014/main" id="{E98C5798-6143-4075-8375-7AE4161FC0D3}"/>
              </a:ext>
            </a:extLst>
          </p:cNvPr>
          <p:cNvSpPr>
            <a:spLocks noGrp="1"/>
          </p:cNvSpPr>
          <p:nvPr>
            <p:ph type="sldNum" sz="quarter" idx="12"/>
          </p:nvPr>
        </p:nvSpPr>
        <p:spPr/>
        <p:txBody>
          <a:bodyPr/>
          <a:lstStyle/>
          <a:p>
            <a:fld id="{35E7B248-7056-49E8-9F30-37D8E83E9700}" type="slidenum">
              <a:rPr lang="en-US" smtClean="0"/>
              <a:t>52</a:t>
            </a:fld>
            <a:endParaRPr lang="en-US"/>
          </a:p>
        </p:txBody>
      </p:sp>
      <p:pic>
        <p:nvPicPr>
          <p:cNvPr id="29" name="Picture 28">
            <a:extLst>
              <a:ext uri="{FF2B5EF4-FFF2-40B4-BE49-F238E27FC236}">
                <a16:creationId xmlns:a16="http://schemas.microsoft.com/office/drawing/2014/main" id="{A5B3655D-4503-415C-862E-DDED732A9F57}"/>
              </a:ext>
            </a:extLst>
          </p:cNvPr>
          <p:cNvPicPr>
            <a:picLocks noChangeAspect="1"/>
          </p:cNvPicPr>
          <p:nvPr/>
        </p:nvPicPr>
        <p:blipFill>
          <a:blip r:embed="rId2"/>
          <a:stretch>
            <a:fillRect/>
          </a:stretch>
        </p:blipFill>
        <p:spPr>
          <a:xfrm>
            <a:off x="3581401" y="2768601"/>
            <a:ext cx="4602498" cy="4000984"/>
          </a:xfrm>
          <a:prstGeom prst="rect">
            <a:avLst/>
          </a:prstGeom>
        </p:spPr>
      </p:pic>
      <p:sp>
        <p:nvSpPr>
          <p:cNvPr id="30" name="Rectangle 29">
            <a:extLst>
              <a:ext uri="{FF2B5EF4-FFF2-40B4-BE49-F238E27FC236}">
                <a16:creationId xmlns:a16="http://schemas.microsoft.com/office/drawing/2014/main" id="{F561ED65-3B60-427D-A6B9-6CDC9FC4816A}"/>
              </a:ext>
            </a:extLst>
          </p:cNvPr>
          <p:cNvSpPr/>
          <p:nvPr/>
        </p:nvSpPr>
        <p:spPr>
          <a:xfrm>
            <a:off x="3581401" y="2781301"/>
            <a:ext cx="4602498" cy="4000984"/>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A5BB37DB-C56A-433D-BCFC-644DB795001B}"/>
              </a:ext>
            </a:extLst>
          </p:cNvPr>
          <p:cNvCxnSpPr>
            <a:cxnSpLocks/>
          </p:cNvCxnSpPr>
          <p:nvPr/>
        </p:nvCxnSpPr>
        <p:spPr>
          <a:xfrm flipH="1" flipV="1">
            <a:off x="5053015" y="2781301"/>
            <a:ext cx="682831" cy="1088910"/>
          </a:xfrm>
          <a:prstGeom prst="line">
            <a:avLst/>
          </a:prstGeom>
          <a:ln w="38100" cap="flat" cmpd="sng" algn="ctr">
            <a:solidFill>
              <a:srgbClr val="00B0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64E81EC6-5A3D-423E-9E74-BF7CE0A81137}"/>
              </a:ext>
            </a:extLst>
          </p:cNvPr>
          <p:cNvCxnSpPr>
            <a:cxnSpLocks/>
          </p:cNvCxnSpPr>
          <p:nvPr/>
        </p:nvCxnSpPr>
        <p:spPr>
          <a:xfrm flipV="1">
            <a:off x="4642957" y="3224130"/>
            <a:ext cx="751473" cy="546592"/>
          </a:xfrm>
          <a:prstGeom prst="straightConnector1">
            <a:avLst/>
          </a:prstGeom>
          <a:ln w="38100" cap="flat" cmpd="sng" algn="ctr">
            <a:solidFill>
              <a:srgbClr val="00B050"/>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3" name="Rectangle 42">
            <a:extLst>
              <a:ext uri="{FF2B5EF4-FFF2-40B4-BE49-F238E27FC236}">
                <a16:creationId xmlns:a16="http://schemas.microsoft.com/office/drawing/2014/main" id="{4E8A2B34-7237-4E60-A6B3-067CB9802FE9}"/>
              </a:ext>
            </a:extLst>
          </p:cNvPr>
          <p:cNvSpPr/>
          <p:nvPr/>
        </p:nvSpPr>
        <p:spPr>
          <a:xfrm>
            <a:off x="4555345" y="3042657"/>
            <a:ext cx="585283" cy="400110"/>
          </a:xfrm>
          <a:prstGeom prst="rect">
            <a:avLst/>
          </a:prstGeom>
        </p:spPr>
        <p:txBody>
          <a:bodyPr wrap="square">
            <a:spAutoFit/>
          </a:bodyPr>
          <a:lstStyle/>
          <a:p>
            <a:r>
              <a:rPr lang="en-US" sz="2000" b="1" i="1" dirty="0">
                <a:solidFill>
                  <a:srgbClr val="00B050"/>
                </a:solidFill>
                <a:latin typeface="Times New Roman" panose="02020603050405020304" pitchFamily="18" charset="0"/>
                <a:cs typeface="Times New Roman" panose="02020603050405020304" pitchFamily="18" charset="0"/>
              </a:rPr>
              <a:t>G/2</a:t>
            </a:r>
          </a:p>
        </p:txBody>
      </p:sp>
      <p:cxnSp>
        <p:nvCxnSpPr>
          <p:cNvPr id="44" name="Straight Connector 43">
            <a:extLst>
              <a:ext uri="{FF2B5EF4-FFF2-40B4-BE49-F238E27FC236}">
                <a16:creationId xmlns:a16="http://schemas.microsoft.com/office/drawing/2014/main" id="{818B81EA-62F1-46C1-82FD-D613EBF89EF4}"/>
              </a:ext>
            </a:extLst>
          </p:cNvPr>
          <p:cNvCxnSpPr>
            <a:cxnSpLocks/>
          </p:cNvCxnSpPr>
          <p:nvPr/>
        </p:nvCxnSpPr>
        <p:spPr>
          <a:xfrm flipH="1" flipV="1">
            <a:off x="4457797" y="3413294"/>
            <a:ext cx="505151" cy="843818"/>
          </a:xfrm>
          <a:prstGeom prst="line">
            <a:avLst/>
          </a:prstGeom>
          <a:ln w="38100" cap="flat" cmpd="sng" algn="ctr">
            <a:solidFill>
              <a:srgbClr val="00B0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7" name="Arc 46">
            <a:extLst>
              <a:ext uri="{FF2B5EF4-FFF2-40B4-BE49-F238E27FC236}">
                <a16:creationId xmlns:a16="http://schemas.microsoft.com/office/drawing/2014/main" id="{AB1003A7-FA7C-47FC-BCCE-AC766889ECD5}"/>
              </a:ext>
            </a:extLst>
          </p:cNvPr>
          <p:cNvSpPr/>
          <p:nvPr/>
        </p:nvSpPr>
        <p:spPr>
          <a:xfrm rot="5400000">
            <a:off x="4581453" y="3761341"/>
            <a:ext cx="984507" cy="874543"/>
          </a:xfrm>
          <a:prstGeom prst="arc">
            <a:avLst>
              <a:gd name="adj1" fmla="val 2972686"/>
              <a:gd name="adj2" fmla="val 7919566"/>
            </a:avLst>
          </a:prstGeom>
          <a:ln w="28575">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solidFill>
                <a:srgbClr val="7030A0"/>
              </a:solidFill>
            </a:endParaRPr>
          </a:p>
        </p:txBody>
      </p:sp>
      <p:sp>
        <p:nvSpPr>
          <p:cNvPr id="48" name="TextBox 47">
            <a:extLst>
              <a:ext uri="{FF2B5EF4-FFF2-40B4-BE49-F238E27FC236}">
                <a16:creationId xmlns:a16="http://schemas.microsoft.com/office/drawing/2014/main" id="{451AD382-5B53-4058-9F50-0A93CF86836E}"/>
              </a:ext>
            </a:extLst>
          </p:cNvPr>
          <p:cNvSpPr txBox="1"/>
          <p:nvPr/>
        </p:nvSpPr>
        <p:spPr>
          <a:xfrm>
            <a:off x="3727474" y="3522908"/>
            <a:ext cx="1050588" cy="707886"/>
          </a:xfrm>
          <a:prstGeom prst="rect">
            <a:avLst/>
          </a:prstGeom>
          <a:noFill/>
        </p:spPr>
        <p:txBody>
          <a:bodyPr wrap="square">
            <a:spAutoFit/>
          </a:bodyPr>
          <a:lstStyle/>
          <a:p>
            <a:r>
              <a:rPr lang="en-US" sz="4000" i="1" dirty="0">
                <a:solidFill>
                  <a:schemeClr val="accent2"/>
                </a:solidFill>
              </a:rPr>
              <a:t>ᶿ</a:t>
            </a:r>
            <a:r>
              <a:rPr lang="en-US" i="1" dirty="0">
                <a:solidFill>
                  <a:schemeClr val="accent2"/>
                </a:solidFill>
              </a:rPr>
              <a:t>vertex</a:t>
            </a:r>
          </a:p>
        </p:txBody>
      </p:sp>
      <p:sp>
        <p:nvSpPr>
          <p:cNvPr id="49" name="Arc 48">
            <a:extLst>
              <a:ext uri="{FF2B5EF4-FFF2-40B4-BE49-F238E27FC236}">
                <a16:creationId xmlns:a16="http://schemas.microsoft.com/office/drawing/2014/main" id="{786CF931-5859-4CA6-AD9B-14D63C480E3F}"/>
              </a:ext>
            </a:extLst>
          </p:cNvPr>
          <p:cNvSpPr/>
          <p:nvPr/>
        </p:nvSpPr>
        <p:spPr>
          <a:xfrm rot="16367700">
            <a:off x="4412247" y="3886868"/>
            <a:ext cx="984507" cy="874543"/>
          </a:xfrm>
          <a:prstGeom prst="arc">
            <a:avLst>
              <a:gd name="adj1" fmla="val 2972686"/>
              <a:gd name="adj2" fmla="val 7919566"/>
            </a:avLst>
          </a:prstGeom>
          <a:ln w="28575">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solidFill>
                <a:srgbClr val="7030A0"/>
              </a:solidFill>
            </a:endParaRPr>
          </a:p>
        </p:txBody>
      </p:sp>
      <p:sp>
        <p:nvSpPr>
          <p:cNvPr id="50" name="TextBox 49">
            <a:extLst>
              <a:ext uri="{FF2B5EF4-FFF2-40B4-BE49-F238E27FC236}">
                <a16:creationId xmlns:a16="http://schemas.microsoft.com/office/drawing/2014/main" id="{03D2B5CD-9F97-4056-95C1-6BF62452D092}"/>
              </a:ext>
            </a:extLst>
          </p:cNvPr>
          <p:cNvSpPr txBox="1"/>
          <p:nvPr/>
        </p:nvSpPr>
        <p:spPr>
          <a:xfrm>
            <a:off x="4476343" y="3963850"/>
            <a:ext cx="262775" cy="400110"/>
          </a:xfrm>
          <a:prstGeom prst="rect">
            <a:avLst/>
          </a:prstGeom>
          <a:noFill/>
        </p:spPr>
        <p:txBody>
          <a:bodyPr wrap="square" rtlCol="0">
            <a:spAutoFit/>
          </a:bodyPr>
          <a:lstStyle/>
          <a:p>
            <a:pPr algn="r"/>
            <a:r>
              <a:rPr lang="en-US" sz="2000" dirty="0">
                <a:solidFill>
                  <a:schemeClr val="accent2"/>
                </a:solidFill>
              </a:rPr>
              <a:t>=</a:t>
            </a:r>
          </a:p>
        </p:txBody>
      </p:sp>
      <p:sp>
        <p:nvSpPr>
          <p:cNvPr id="51" name="TextBox 50">
            <a:extLst>
              <a:ext uri="{FF2B5EF4-FFF2-40B4-BE49-F238E27FC236}">
                <a16:creationId xmlns:a16="http://schemas.microsoft.com/office/drawing/2014/main" id="{F844AFF4-6DC4-4240-B9FB-2ED48E7D1704}"/>
              </a:ext>
            </a:extLst>
          </p:cNvPr>
          <p:cNvSpPr txBox="1"/>
          <p:nvPr/>
        </p:nvSpPr>
        <p:spPr>
          <a:xfrm>
            <a:off x="5181672" y="4133803"/>
            <a:ext cx="262775" cy="400110"/>
          </a:xfrm>
          <a:prstGeom prst="rect">
            <a:avLst/>
          </a:prstGeom>
          <a:noFill/>
        </p:spPr>
        <p:txBody>
          <a:bodyPr wrap="square" rtlCol="0">
            <a:spAutoFit/>
          </a:bodyPr>
          <a:lstStyle/>
          <a:p>
            <a:pPr algn="r"/>
            <a:r>
              <a:rPr lang="en-US" sz="2000" dirty="0">
                <a:solidFill>
                  <a:schemeClr val="accent2"/>
                </a:solidFill>
              </a:rPr>
              <a:t>=</a:t>
            </a:r>
          </a:p>
        </p:txBody>
      </p:sp>
      <p:pic>
        <p:nvPicPr>
          <p:cNvPr id="10" name="Picture 9">
            <a:extLst>
              <a:ext uri="{FF2B5EF4-FFF2-40B4-BE49-F238E27FC236}">
                <a16:creationId xmlns:a16="http://schemas.microsoft.com/office/drawing/2014/main" id="{4B925956-F4F4-4E65-831B-3DDF2F018D2C}"/>
              </a:ext>
            </a:extLst>
          </p:cNvPr>
          <p:cNvPicPr>
            <a:picLocks noChangeAspect="1"/>
          </p:cNvPicPr>
          <p:nvPr/>
        </p:nvPicPr>
        <p:blipFill>
          <a:blip r:embed="rId3"/>
          <a:stretch>
            <a:fillRect/>
          </a:stretch>
        </p:blipFill>
        <p:spPr>
          <a:xfrm>
            <a:off x="0" y="1731804"/>
            <a:ext cx="11984122" cy="905001"/>
          </a:xfrm>
          <a:prstGeom prst="rect">
            <a:avLst/>
          </a:prstGeom>
        </p:spPr>
      </p:pic>
    </p:spTree>
    <p:extLst>
      <p:ext uri="{BB962C8B-B14F-4D97-AF65-F5344CB8AC3E}">
        <p14:creationId xmlns:p14="http://schemas.microsoft.com/office/powerpoint/2010/main" val="21699254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A5480-9599-4759-8365-4D4C66BB5198}"/>
              </a:ext>
            </a:extLst>
          </p:cNvPr>
          <p:cNvSpPr>
            <a:spLocks noGrp="1"/>
          </p:cNvSpPr>
          <p:nvPr>
            <p:ph type="title"/>
          </p:nvPr>
        </p:nvSpPr>
        <p:spPr>
          <a:xfrm>
            <a:off x="838199" y="136525"/>
            <a:ext cx="10515600" cy="1325563"/>
          </a:xfrm>
        </p:spPr>
        <p:txBody>
          <a:bodyPr>
            <a:noAutofit/>
          </a:bodyPr>
          <a:lstStyle/>
          <a:p>
            <a:r>
              <a:rPr lang="en-US" sz="2800" dirty="0"/>
              <a:t>Comparing the errors for these different estimation methods shows that the average parallelogram method is the most accurate.  However, we expect the parallelogram method to be perfectly accurate.</a:t>
            </a:r>
          </a:p>
        </p:txBody>
      </p:sp>
      <p:sp>
        <p:nvSpPr>
          <p:cNvPr id="4" name="Slide Number Placeholder 3">
            <a:extLst>
              <a:ext uri="{FF2B5EF4-FFF2-40B4-BE49-F238E27FC236}">
                <a16:creationId xmlns:a16="http://schemas.microsoft.com/office/drawing/2014/main" id="{0AFCE32D-3802-448D-BD57-DF66D2E3DE79}"/>
              </a:ext>
            </a:extLst>
          </p:cNvPr>
          <p:cNvSpPr>
            <a:spLocks noGrp="1"/>
          </p:cNvSpPr>
          <p:nvPr>
            <p:ph type="sldNum" sz="quarter" idx="12"/>
          </p:nvPr>
        </p:nvSpPr>
        <p:spPr/>
        <p:txBody>
          <a:bodyPr/>
          <a:lstStyle/>
          <a:p>
            <a:fld id="{35E7B248-7056-49E8-9F30-37D8E83E9700}" type="slidenum">
              <a:rPr lang="en-US" smtClean="0"/>
              <a:t>53</a:t>
            </a:fld>
            <a:endParaRPr lang="en-US"/>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2753" t="4418" r="2753" b="4188"/>
          <a:stretch/>
        </p:blipFill>
        <p:spPr>
          <a:xfrm>
            <a:off x="2401599" y="1438775"/>
            <a:ext cx="7440670" cy="5419226"/>
          </a:xfrm>
        </p:spPr>
      </p:pic>
    </p:spTree>
    <p:extLst>
      <p:ext uri="{BB962C8B-B14F-4D97-AF65-F5344CB8AC3E}">
        <p14:creationId xmlns:p14="http://schemas.microsoft.com/office/powerpoint/2010/main" val="26126875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EB186-C4F2-43BC-8A25-91E6D1AC1086}"/>
              </a:ext>
            </a:extLst>
          </p:cNvPr>
          <p:cNvSpPr>
            <a:spLocks noGrp="1"/>
          </p:cNvSpPr>
          <p:nvPr>
            <p:ph type="title"/>
          </p:nvPr>
        </p:nvSpPr>
        <p:spPr>
          <a:xfrm>
            <a:off x="838200" y="232213"/>
            <a:ext cx="10515600" cy="1549158"/>
          </a:xfrm>
        </p:spPr>
        <p:txBody>
          <a:bodyPr>
            <a:noAutofit/>
          </a:bodyPr>
          <a:lstStyle/>
          <a:p>
            <a:r>
              <a:rPr lang="en-US" sz="3600" dirty="0"/>
              <a:t>The inaccuracy  likely occurs because when interior vertex angles are obtuse, the parallelogram formed by this vertex double-counts area already included in the perimeter estimate.</a:t>
            </a:r>
          </a:p>
        </p:txBody>
      </p:sp>
      <p:sp>
        <p:nvSpPr>
          <p:cNvPr id="4" name="Slide Number Placeholder 3">
            <a:extLst>
              <a:ext uri="{FF2B5EF4-FFF2-40B4-BE49-F238E27FC236}">
                <a16:creationId xmlns:a16="http://schemas.microsoft.com/office/drawing/2014/main" id="{E98C5798-6143-4075-8375-7AE4161FC0D3}"/>
              </a:ext>
            </a:extLst>
          </p:cNvPr>
          <p:cNvSpPr>
            <a:spLocks noGrp="1"/>
          </p:cNvSpPr>
          <p:nvPr>
            <p:ph type="sldNum" sz="quarter" idx="12"/>
          </p:nvPr>
        </p:nvSpPr>
        <p:spPr/>
        <p:txBody>
          <a:bodyPr/>
          <a:lstStyle/>
          <a:p>
            <a:fld id="{35E7B248-7056-49E8-9F30-37D8E83E9700}" type="slidenum">
              <a:rPr lang="en-US" smtClean="0"/>
              <a:t>54</a:t>
            </a:fld>
            <a:endParaRPr lang="en-US"/>
          </a:p>
        </p:txBody>
      </p:sp>
      <p:pic>
        <p:nvPicPr>
          <p:cNvPr id="18" name="Picture 17" descr="A picture containing chart&#10;&#10;Description automatically generated">
            <a:extLst>
              <a:ext uri="{FF2B5EF4-FFF2-40B4-BE49-F238E27FC236}">
                <a16:creationId xmlns:a16="http://schemas.microsoft.com/office/drawing/2014/main" id="{D8AF2C44-BB03-4732-A17E-7B770768D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14284"/>
            <a:ext cx="4442066" cy="4442066"/>
          </a:xfrm>
          <a:prstGeom prst="rect">
            <a:avLst/>
          </a:prstGeom>
        </p:spPr>
      </p:pic>
      <p:cxnSp>
        <p:nvCxnSpPr>
          <p:cNvPr id="6" name="Straight Connector 5">
            <a:extLst>
              <a:ext uri="{FF2B5EF4-FFF2-40B4-BE49-F238E27FC236}">
                <a16:creationId xmlns:a16="http://schemas.microsoft.com/office/drawing/2014/main" id="{0C539B7E-5451-4CC0-A5B7-4FCB27AA5F6B}"/>
              </a:ext>
            </a:extLst>
          </p:cNvPr>
          <p:cNvCxnSpPr>
            <a:cxnSpLocks/>
          </p:cNvCxnSpPr>
          <p:nvPr/>
        </p:nvCxnSpPr>
        <p:spPr>
          <a:xfrm>
            <a:off x="2219325" y="4000500"/>
            <a:ext cx="171450" cy="269875"/>
          </a:xfrm>
          <a:prstGeom prst="line">
            <a:avLst/>
          </a:prstGeom>
        </p:spPr>
        <p:style>
          <a:lnRef idx="3">
            <a:schemeClr val="accent6"/>
          </a:lnRef>
          <a:fillRef idx="0">
            <a:schemeClr val="accent6"/>
          </a:fillRef>
          <a:effectRef idx="2">
            <a:schemeClr val="accent6"/>
          </a:effectRef>
          <a:fontRef idx="minor">
            <a:schemeClr val="tx1"/>
          </a:fontRef>
        </p:style>
      </p:cxnSp>
      <p:cxnSp>
        <p:nvCxnSpPr>
          <p:cNvPr id="11" name="Straight Connector 10">
            <a:extLst>
              <a:ext uri="{FF2B5EF4-FFF2-40B4-BE49-F238E27FC236}">
                <a16:creationId xmlns:a16="http://schemas.microsoft.com/office/drawing/2014/main" id="{1F4CDCC8-D0E7-4196-9EAE-627D1EBDD22C}"/>
              </a:ext>
            </a:extLst>
          </p:cNvPr>
          <p:cNvCxnSpPr>
            <a:cxnSpLocks/>
          </p:cNvCxnSpPr>
          <p:nvPr/>
        </p:nvCxnSpPr>
        <p:spPr>
          <a:xfrm flipV="1">
            <a:off x="2219325" y="3813394"/>
            <a:ext cx="243871" cy="187106"/>
          </a:xfrm>
          <a:prstGeom prst="line">
            <a:avLst/>
          </a:prstGeom>
        </p:spPr>
        <p:style>
          <a:lnRef idx="3">
            <a:schemeClr val="accent6"/>
          </a:lnRef>
          <a:fillRef idx="0">
            <a:schemeClr val="accent6"/>
          </a:fillRef>
          <a:effectRef idx="2">
            <a:schemeClr val="accent6"/>
          </a:effectRef>
          <a:fontRef idx="minor">
            <a:schemeClr val="tx1"/>
          </a:fontRef>
        </p:style>
      </p:cxnSp>
      <p:cxnSp>
        <p:nvCxnSpPr>
          <p:cNvPr id="14" name="Straight Connector 13">
            <a:extLst>
              <a:ext uri="{FF2B5EF4-FFF2-40B4-BE49-F238E27FC236}">
                <a16:creationId xmlns:a16="http://schemas.microsoft.com/office/drawing/2014/main" id="{277D2F89-2A2E-42C0-B600-2902A0F48BF0}"/>
              </a:ext>
            </a:extLst>
          </p:cNvPr>
          <p:cNvCxnSpPr>
            <a:cxnSpLocks/>
          </p:cNvCxnSpPr>
          <p:nvPr/>
        </p:nvCxnSpPr>
        <p:spPr>
          <a:xfrm flipH="1">
            <a:off x="2390957" y="4095750"/>
            <a:ext cx="233060" cy="174625"/>
          </a:xfrm>
          <a:prstGeom prst="line">
            <a:avLst/>
          </a:prstGeom>
        </p:spPr>
        <p:style>
          <a:lnRef idx="3">
            <a:schemeClr val="accent6"/>
          </a:lnRef>
          <a:fillRef idx="0">
            <a:schemeClr val="accent6"/>
          </a:fillRef>
          <a:effectRef idx="2">
            <a:schemeClr val="accent6"/>
          </a:effectRef>
          <a:fontRef idx="minor">
            <a:schemeClr val="tx1"/>
          </a:fontRef>
        </p:style>
      </p:cxnSp>
      <p:cxnSp>
        <p:nvCxnSpPr>
          <p:cNvPr id="15" name="Straight Connector 14">
            <a:extLst>
              <a:ext uri="{FF2B5EF4-FFF2-40B4-BE49-F238E27FC236}">
                <a16:creationId xmlns:a16="http://schemas.microsoft.com/office/drawing/2014/main" id="{E4093149-4A3E-41FF-8327-CF652C1A7B17}"/>
              </a:ext>
            </a:extLst>
          </p:cNvPr>
          <p:cNvCxnSpPr>
            <a:cxnSpLocks/>
          </p:cNvCxnSpPr>
          <p:nvPr/>
        </p:nvCxnSpPr>
        <p:spPr>
          <a:xfrm flipH="1" flipV="1">
            <a:off x="2463196" y="3813394"/>
            <a:ext cx="160821" cy="282356"/>
          </a:xfrm>
          <a:prstGeom prst="line">
            <a:avLst/>
          </a:prstGeom>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997147E4-90D1-4402-A63F-F75FC24ECC84}"/>
              </a:ext>
            </a:extLst>
          </p:cNvPr>
          <p:cNvCxnSpPr>
            <a:cxnSpLocks/>
          </p:cNvCxnSpPr>
          <p:nvPr/>
        </p:nvCxnSpPr>
        <p:spPr>
          <a:xfrm>
            <a:off x="2520587" y="3801299"/>
            <a:ext cx="152215" cy="258902"/>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a:extLst>
              <a:ext uri="{FF2B5EF4-FFF2-40B4-BE49-F238E27FC236}">
                <a16:creationId xmlns:a16="http://schemas.microsoft.com/office/drawing/2014/main" id="{BB315FEC-821A-493A-8914-953E99A5CAF8}"/>
              </a:ext>
            </a:extLst>
          </p:cNvPr>
          <p:cNvCxnSpPr>
            <a:cxnSpLocks/>
          </p:cNvCxnSpPr>
          <p:nvPr/>
        </p:nvCxnSpPr>
        <p:spPr>
          <a:xfrm flipV="1">
            <a:off x="2507487" y="3699192"/>
            <a:ext cx="305140" cy="93308"/>
          </a:xfrm>
          <a:prstGeom prst="line">
            <a:avLst/>
          </a:prstGeom>
        </p:spPr>
        <p:style>
          <a:lnRef idx="3">
            <a:schemeClr val="accent6"/>
          </a:lnRef>
          <a:fillRef idx="0">
            <a:schemeClr val="accent6"/>
          </a:fillRef>
          <a:effectRef idx="2">
            <a:schemeClr val="accent6"/>
          </a:effectRef>
          <a:fontRef idx="minor">
            <a:schemeClr val="tx1"/>
          </a:fontRef>
        </p:style>
      </p:cxnSp>
      <p:cxnSp>
        <p:nvCxnSpPr>
          <p:cNvPr id="13" name="Straight Connector 12">
            <a:extLst>
              <a:ext uri="{FF2B5EF4-FFF2-40B4-BE49-F238E27FC236}">
                <a16:creationId xmlns:a16="http://schemas.microsoft.com/office/drawing/2014/main" id="{23AB9ED3-0968-434F-8AD9-E159FC5566D1}"/>
              </a:ext>
            </a:extLst>
          </p:cNvPr>
          <p:cNvCxnSpPr>
            <a:cxnSpLocks/>
          </p:cNvCxnSpPr>
          <p:nvPr/>
        </p:nvCxnSpPr>
        <p:spPr>
          <a:xfrm flipH="1">
            <a:off x="2673323" y="3984001"/>
            <a:ext cx="278606" cy="762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a:extLst>
              <a:ext uri="{FF2B5EF4-FFF2-40B4-BE49-F238E27FC236}">
                <a16:creationId xmlns:a16="http://schemas.microsoft.com/office/drawing/2014/main" id="{E20B000D-D5D7-47EA-98D4-3F3DA6522B7B}"/>
              </a:ext>
            </a:extLst>
          </p:cNvPr>
          <p:cNvCxnSpPr>
            <a:cxnSpLocks/>
          </p:cNvCxnSpPr>
          <p:nvPr/>
        </p:nvCxnSpPr>
        <p:spPr>
          <a:xfrm flipH="1" flipV="1">
            <a:off x="2812627" y="3699192"/>
            <a:ext cx="148457" cy="284809"/>
          </a:xfrm>
          <a:prstGeom prst="line">
            <a:avLst/>
          </a:prstGeom>
        </p:spPr>
        <p:style>
          <a:lnRef idx="3">
            <a:schemeClr val="accent6"/>
          </a:lnRef>
          <a:fillRef idx="0">
            <a:schemeClr val="accent6"/>
          </a:fillRef>
          <a:effectRef idx="2">
            <a:schemeClr val="accent6"/>
          </a:effectRef>
          <a:fontRef idx="minor">
            <a:schemeClr val="tx1"/>
          </a:fontRef>
        </p:style>
      </p:cxnSp>
      <p:cxnSp>
        <p:nvCxnSpPr>
          <p:cNvPr id="30" name="Straight Connector 29">
            <a:extLst>
              <a:ext uri="{FF2B5EF4-FFF2-40B4-BE49-F238E27FC236}">
                <a16:creationId xmlns:a16="http://schemas.microsoft.com/office/drawing/2014/main" id="{76C74C4C-C232-458F-A3B3-BD662F671FF7}"/>
              </a:ext>
            </a:extLst>
          </p:cNvPr>
          <p:cNvCxnSpPr>
            <a:cxnSpLocks/>
          </p:cNvCxnSpPr>
          <p:nvPr/>
        </p:nvCxnSpPr>
        <p:spPr>
          <a:xfrm flipH="1">
            <a:off x="2181225" y="4095750"/>
            <a:ext cx="495300" cy="377606"/>
          </a:xfrm>
          <a:prstGeom prst="line">
            <a:avLst/>
          </a:prstGeom>
        </p:spPr>
        <p:style>
          <a:lnRef idx="3">
            <a:schemeClr val="accent6"/>
          </a:lnRef>
          <a:fillRef idx="0">
            <a:schemeClr val="accent6"/>
          </a:fillRef>
          <a:effectRef idx="2">
            <a:schemeClr val="accent6"/>
          </a:effectRef>
          <a:fontRef idx="minor">
            <a:schemeClr val="tx1"/>
          </a:fontRef>
        </p:style>
      </p:cxnSp>
      <p:cxnSp>
        <p:nvCxnSpPr>
          <p:cNvPr id="31" name="Straight Connector 30">
            <a:extLst>
              <a:ext uri="{FF2B5EF4-FFF2-40B4-BE49-F238E27FC236}">
                <a16:creationId xmlns:a16="http://schemas.microsoft.com/office/drawing/2014/main" id="{CB59BAEC-F11C-46B3-8C1D-DDA7E0EF5A6E}"/>
              </a:ext>
            </a:extLst>
          </p:cNvPr>
          <p:cNvCxnSpPr>
            <a:cxnSpLocks/>
          </p:cNvCxnSpPr>
          <p:nvPr/>
        </p:nvCxnSpPr>
        <p:spPr>
          <a:xfrm flipV="1">
            <a:off x="2676525" y="3973782"/>
            <a:ext cx="621627" cy="121968"/>
          </a:xfrm>
          <a:prstGeom prst="line">
            <a:avLst/>
          </a:prstGeom>
        </p:spPr>
        <p:style>
          <a:lnRef idx="3">
            <a:schemeClr val="accent6"/>
          </a:lnRef>
          <a:fillRef idx="0">
            <a:schemeClr val="accent6"/>
          </a:fillRef>
          <a:effectRef idx="2">
            <a:schemeClr val="accent6"/>
          </a:effectRef>
          <a:fontRef idx="minor">
            <a:schemeClr val="tx1"/>
          </a:fontRef>
        </p:style>
      </p:cxnSp>
      <p:cxnSp>
        <p:nvCxnSpPr>
          <p:cNvPr id="32" name="Straight Connector 31">
            <a:extLst>
              <a:ext uri="{FF2B5EF4-FFF2-40B4-BE49-F238E27FC236}">
                <a16:creationId xmlns:a16="http://schemas.microsoft.com/office/drawing/2014/main" id="{1448BDBA-46B5-45D8-9A81-2A011E81E70E}"/>
              </a:ext>
            </a:extLst>
          </p:cNvPr>
          <p:cNvCxnSpPr>
            <a:cxnSpLocks/>
          </p:cNvCxnSpPr>
          <p:nvPr/>
        </p:nvCxnSpPr>
        <p:spPr>
          <a:xfrm flipH="1">
            <a:off x="2181225" y="4378106"/>
            <a:ext cx="614732" cy="107473"/>
          </a:xfrm>
          <a:prstGeom prst="line">
            <a:avLst/>
          </a:prstGeom>
        </p:spPr>
        <p:style>
          <a:lnRef idx="3">
            <a:schemeClr val="accent6"/>
          </a:lnRef>
          <a:fillRef idx="0">
            <a:schemeClr val="accent6"/>
          </a:fillRef>
          <a:effectRef idx="2">
            <a:schemeClr val="accent6"/>
          </a:effectRef>
          <a:fontRef idx="minor">
            <a:schemeClr val="tx1"/>
          </a:fontRef>
        </p:style>
      </p:cxnSp>
      <p:cxnSp>
        <p:nvCxnSpPr>
          <p:cNvPr id="33" name="Straight Connector 32">
            <a:extLst>
              <a:ext uri="{FF2B5EF4-FFF2-40B4-BE49-F238E27FC236}">
                <a16:creationId xmlns:a16="http://schemas.microsoft.com/office/drawing/2014/main" id="{74B0FE54-BFB8-4610-887B-697BBB742623}"/>
              </a:ext>
            </a:extLst>
          </p:cNvPr>
          <p:cNvCxnSpPr>
            <a:cxnSpLocks/>
          </p:cNvCxnSpPr>
          <p:nvPr/>
        </p:nvCxnSpPr>
        <p:spPr>
          <a:xfrm flipV="1">
            <a:off x="2795957" y="3984001"/>
            <a:ext cx="502195" cy="394105"/>
          </a:xfrm>
          <a:prstGeom prst="line">
            <a:avLst/>
          </a:prstGeom>
        </p:spPr>
        <p:style>
          <a:lnRef idx="3">
            <a:schemeClr val="accent6"/>
          </a:lnRef>
          <a:fillRef idx="0">
            <a:schemeClr val="accent6"/>
          </a:fillRef>
          <a:effectRef idx="2">
            <a:schemeClr val="accent6"/>
          </a:effectRef>
          <a:fontRef idx="minor">
            <a:schemeClr val="tx1"/>
          </a:fontRef>
        </p:style>
      </p:cxnSp>
      <p:pic>
        <p:nvPicPr>
          <p:cNvPr id="80" name="Picture 79" descr="A picture containing chart&#10;&#10;Description automatically generated">
            <a:extLst>
              <a:ext uri="{FF2B5EF4-FFF2-40B4-BE49-F238E27FC236}">
                <a16:creationId xmlns:a16="http://schemas.microsoft.com/office/drawing/2014/main" id="{71A3B111-EC2F-4054-9C1A-184711E93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1734" y="1874717"/>
            <a:ext cx="4442066" cy="4442066"/>
          </a:xfrm>
          <a:prstGeom prst="rect">
            <a:avLst/>
          </a:prstGeom>
        </p:spPr>
      </p:pic>
      <p:cxnSp>
        <p:nvCxnSpPr>
          <p:cNvPr id="81" name="Straight Connector 80">
            <a:extLst>
              <a:ext uri="{FF2B5EF4-FFF2-40B4-BE49-F238E27FC236}">
                <a16:creationId xmlns:a16="http://schemas.microsoft.com/office/drawing/2014/main" id="{DADA42E6-9C9F-4116-90E3-8E320513CB84}"/>
              </a:ext>
            </a:extLst>
          </p:cNvPr>
          <p:cNvCxnSpPr>
            <a:cxnSpLocks/>
          </p:cNvCxnSpPr>
          <p:nvPr/>
        </p:nvCxnSpPr>
        <p:spPr>
          <a:xfrm>
            <a:off x="8292859" y="3960933"/>
            <a:ext cx="171450" cy="269875"/>
          </a:xfrm>
          <a:prstGeom prst="line">
            <a:avLst/>
          </a:prstGeom>
        </p:spPr>
        <p:style>
          <a:lnRef idx="3">
            <a:schemeClr val="accent6"/>
          </a:lnRef>
          <a:fillRef idx="0">
            <a:schemeClr val="accent6"/>
          </a:fillRef>
          <a:effectRef idx="2">
            <a:schemeClr val="accent6"/>
          </a:effectRef>
          <a:fontRef idx="minor">
            <a:schemeClr val="tx1"/>
          </a:fontRef>
        </p:style>
      </p:cxnSp>
      <p:cxnSp>
        <p:nvCxnSpPr>
          <p:cNvPr id="82" name="Straight Connector 81">
            <a:extLst>
              <a:ext uri="{FF2B5EF4-FFF2-40B4-BE49-F238E27FC236}">
                <a16:creationId xmlns:a16="http://schemas.microsoft.com/office/drawing/2014/main" id="{E9E9E844-B8F6-4753-A4C3-E322D91984AF}"/>
              </a:ext>
            </a:extLst>
          </p:cNvPr>
          <p:cNvCxnSpPr>
            <a:cxnSpLocks/>
          </p:cNvCxnSpPr>
          <p:nvPr/>
        </p:nvCxnSpPr>
        <p:spPr>
          <a:xfrm flipV="1">
            <a:off x="8292859" y="3773827"/>
            <a:ext cx="243871" cy="187106"/>
          </a:xfrm>
          <a:prstGeom prst="line">
            <a:avLst/>
          </a:prstGeom>
        </p:spPr>
        <p:style>
          <a:lnRef idx="3">
            <a:schemeClr val="accent6"/>
          </a:lnRef>
          <a:fillRef idx="0">
            <a:schemeClr val="accent6"/>
          </a:fillRef>
          <a:effectRef idx="2">
            <a:schemeClr val="accent6"/>
          </a:effectRef>
          <a:fontRef idx="minor">
            <a:schemeClr val="tx1"/>
          </a:fontRef>
        </p:style>
      </p:cxnSp>
      <p:cxnSp>
        <p:nvCxnSpPr>
          <p:cNvPr id="83" name="Straight Connector 82">
            <a:extLst>
              <a:ext uri="{FF2B5EF4-FFF2-40B4-BE49-F238E27FC236}">
                <a16:creationId xmlns:a16="http://schemas.microsoft.com/office/drawing/2014/main" id="{87DDD853-AC08-4378-99F7-7F3A1F3B10AB}"/>
              </a:ext>
            </a:extLst>
          </p:cNvPr>
          <p:cNvCxnSpPr>
            <a:cxnSpLocks/>
          </p:cNvCxnSpPr>
          <p:nvPr/>
        </p:nvCxnSpPr>
        <p:spPr>
          <a:xfrm flipH="1">
            <a:off x="8464491" y="4056183"/>
            <a:ext cx="233060" cy="174625"/>
          </a:xfrm>
          <a:prstGeom prst="line">
            <a:avLst/>
          </a:prstGeom>
        </p:spPr>
        <p:style>
          <a:lnRef idx="3">
            <a:schemeClr val="accent6"/>
          </a:lnRef>
          <a:fillRef idx="0">
            <a:schemeClr val="accent6"/>
          </a:fillRef>
          <a:effectRef idx="2">
            <a:schemeClr val="accent6"/>
          </a:effectRef>
          <a:fontRef idx="minor">
            <a:schemeClr val="tx1"/>
          </a:fontRef>
        </p:style>
      </p:cxnSp>
      <p:cxnSp>
        <p:nvCxnSpPr>
          <p:cNvPr id="84" name="Straight Connector 83">
            <a:extLst>
              <a:ext uri="{FF2B5EF4-FFF2-40B4-BE49-F238E27FC236}">
                <a16:creationId xmlns:a16="http://schemas.microsoft.com/office/drawing/2014/main" id="{7A2EA69E-4BFF-46DE-BE9D-083ED0D8071D}"/>
              </a:ext>
            </a:extLst>
          </p:cNvPr>
          <p:cNvCxnSpPr>
            <a:cxnSpLocks/>
          </p:cNvCxnSpPr>
          <p:nvPr/>
        </p:nvCxnSpPr>
        <p:spPr>
          <a:xfrm flipH="1" flipV="1">
            <a:off x="8536730" y="3773827"/>
            <a:ext cx="160821" cy="282356"/>
          </a:xfrm>
          <a:prstGeom prst="line">
            <a:avLst/>
          </a:prstGeom>
        </p:spPr>
        <p:style>
          <a:lnRef idx="3">
            <a:schemeClr val="accent6"/>
          </a:lnRef>
          <a:fillRef idx="0">
            <a:schemeClr val="accent6"/>
          </a:fillRef>
          <a:effectRef idx="2">
            <a:schemeClr val="accent6"/>
          </a:effectRef>
          <a:fontRef idx="minor">
            <a:schemeClr val="tx1"/>
          </a:fontRef>
        </p:style>
      </p:cxnSp>
      <p:cxnSp>
        <p:nvCxnSpPr>
          <p:cNvPr id="85" name="Straight Connector 84">
            <a:extLst>
              <a:ext uri="{FF2B5EF4-FFF2-40B4-BE49-F238E27FC236}">
                <a16:creationId xmlns:a16="http://schemas.microsoft.com/office/drawing/2014/main" id="{9F48BF9C-512D-4451-9BC6-DCD32714C42C}"/>
              </a:ext>
            </a:extLst>
          </p:cNvPr>
          <p:cNvCxnSpPr>
            <a:cxnSpLocks/>
          </p:cNvCxnSpPr>
          <p:nvPr/>
        </p:nvCxnSpPr>
        <p:spPr>
          <a:xfrm>
            <a:off x="8594121" y="3761732"/>
            <a:ext cx="152215" cy="258902"/>
          </a:xfrm>
          <a:prstGeom prst="line">
            <a:avLst/>
          </a:prstGeom>
        </p:spPr>
        <p:style>
          <a:lnRef idx="3">
            <a:schemeClr val="accent6"/>
          </a:lnRef>
          <a:fillRef idx="0">
            <a:schemeClr val="accent6"/>
          </a:fillRef>
          <a:effectRef idx="2">
            <a:schemeClr val="accent6"/>
          </a:effectRef>
          <a:fontRef idx="minor">
            <a:schemeClr val="tx1"/>
          </a:fontRef>
        </p:style>
      </p:cxnSp>
      <p:cxnSp>
        <p:nvCxnSpPr>
          <p:cNvPr id="86" name="Straight Connector 85">
            <a:extLst>
              <a:ext uri="{FF2B5EF4-FFF2-40B4-BE49-F238E27FC236}">
                <a16:creationId xmlns:a16="http://schemas.microsoft.com/office/drawing/2014/main" id="{CFCBBA49-DCFD-416C-AEB5-807F2592879E}"/>
              </a:ext>
            </a:extLst>
          </p:cNvPr>
          <p:cNvCxnSpPr>
            <a:cxnSpLocks/>
          </p:cNvCxnSpPr>
          <p:nvPr/>
        </p:nvCxnSpPr>
        <p:spPr>
          <a:xfrm flipV="1">
            <a:off x="8581021" y="3659625"/>
            <a:ext cx="305140" cy="93308"/>
          </a:xfrm>
          <a:prstGeom prst="line">
            <a:avLst/>
          </a:prstGeom>
        </p:spPr>
        <p:style>
          <a:lnRef idx="3">
            <a:schemeClr val="accent6"/>
          </a:lnRef>
          <a:fillRef idx="0">
            <a:schemeClr val="accent6"/>
          </a:fillRef>
          <a:effectRef idx="2">
            <a:schemeClr val="accent6"/>
          </a:effectRef>
          <a:fontRef idx="minor">
            <a:schemeClr val="tx1"/>
          </a:fontRef>
        </p:style>
      </p:cxnSp>
      <p:cxnSp>
        <p:nvCxnSpPr>
          <p:cNvPr id="87" name="Straight Connector 86">
            <a:extLst>
              <a:ext uri="{FF2B5EF4-FFF2-40B4-BE49-F238E27FC236}">
                <a16:creationId xmlns:a16="http://schemas.microsoft.com/office/drawing/2014/main" id="{2A201A50-E9F5-4A1C-AFCF-24B1057EE3DF}"/>
              </a:ext>
            </a:extLst>
          </p:cNvPr>
          <p:cNvCxnSpPr>
            <a:cxnSpLocks/>
          </p:cNvCxnSpPr>
          <p:nvPr/>
        </p:nvCxnSpPr>
        <p:spPr>
          <a:xfrm flipH="1">
            <a:off x="8746857" y="3944434"/>
            <a:ext cx="278606" cy="76200"/>
          </a:xfrm>
          <a:prstGeom prst="line">
            <a:avLst/>
          </a:prstGeom>
        </p:spPr>
        <p:style>
          <a:lnRef idx="3">
            <a:schemeClr val="accent6"/>
          </a:lnRef>
          <a:fillRef idx="0">
            <a:schemeClr val="accent6"/>
          </a:fillRef>
          <a:effectRef idx="2">
            <a:schemeClr val="accent6"/>
          </a:effectRef>
          <a:fontRef idx="minor">
            <a:schemeClr val="tx1"/>
          </a:fontRef>
        </p:style>
      </p:cxnSp>
      <p:cxnSp>
        <p:nvCxnSpPr>
          <p:cNvPr id="88" name="Straight Connector 87">
            <a:extLst>
              <a:ext uri="{FF2B5EF4-FFF2-40B4-BE49-F238E27FC236}">
                <a16:creationId xmlns:a16="http://schemas.microsoft.com/office/drawing/2014/main" id="{3745336A-4B62-495A-8B35-68E238E8B5A8}"/>
              </a:ext>
            </a:extLst>
          </p:cNvPr>
          <p:cNvCxnSpPr>
            <a:cxnSpLocks/>
          </p:cNvCxnSpPr>
          <p:nvPr/>
        </p:nvCxnSpPr>
        <p:spPr>
          <a:xfrm flipH="1" flipV="1">
            <a:off x="8886161" y="3659625"/>
            <a:ext cx="148457" cy="284809"/>
          </a:xfrm>
          <a:prstGeom prst="line">
            <a:avLst/>
          </a:prstGeom>
        </p:spPr>
        <p:style>
          <a:lnRef idx="3">
            <a:schemeClr val="accent6"/>
          </a:lnRef>
          <a:fillRef idx="0">
            <a:schemeClr val="accent6"/>
          </a:fillRef>
          <a:effectRef idx="2">
            <a:schemeClr val="accent6"/>
          </a:effectRef>
          <a:fontRef idx="minor">
            <a:schemeClr val="tx1"/>
          </a:fontRef>
        </p:style>
      </p:cxnSp>
      <p:cxnSp>
        <p:nvCxnSpPr>
          <p:cNvPr id="89" name="Straight Connector 88">
            <a:extLst>
              <a:ext uri="{FF2B5EF4-FFF2-40B4-BE49-F238E27FC236}">
                <a16:creationId xmlns:a16="http://schemas.microsoft.com/office/drawing/2014/main" id="{453912BE-AA56-4DD9-802D-128FF25F451A}"/>
              </a:ext>
            </a:extLst>
          </p:cNvPr>
          <p:cNvCxnSpPr>
            <a:cxnSpLocks/>
          </p:cNvCxnSpPr>
          <p:nvPr/>
        </p:nvCxnSpPr>
        <p:spPr>
          <a:xfrm flipH="1">
            <a:off x="8254759" y="4056183"/>
            <a:ext cx="495300" cy="377606"/>
          </a:xfrm>
          <a:prstGeom prst="line">
            <a:avLst/>
          </a:prstGeom>
        </p:spPr>
        <p:style>
          <a:lnRef idx="3">
            <a:schemeClr val="accent6"/>
          </a:lnRef>
          <a:fillRef idx="0">
            <a:schemeClr val="accent6"/>
          </a:fillRef>
          <a:effectRef idx="2">
            <a:schemeClr val="accent6"/>
          </a:effectRef>
          <a:fontRef idx="minor">
            <a:schemeClr val="tx1"/>
          </a:fontRef>
        </p:style>
      </p:cxnSp>
      <p:cxnSp>
        <p:nvCxnSpPr>
          <p:cNvPr id="90" name="Straight Connector 89">
            <a:extLst>
              <a:ext uri="{FF2B5EF4-FFF2-40B4-BE49-F238E27FC236}">
                <a16:creationId xmlns:a16="http://schemas.microsoft.com/office/drawing/2014/main" id="{CE539F66-66F0-46F4-8FD3-87AB2A8EFFFD}"/>
              </a:ext>
            </a:extLst>
          </p:cNvPr>
          <p:cNvCxnSpPr>
            <a:cxnSpLocks/>
          </p:cNvCxnSpPr>
          <p:nvPr/>
        </p:nvCxnSpPr>
        <p:spPr>
          <a:xfrm flipV="1">
            <a:off x="8750059" y="3934215"/>
            <a:ext cx="621627" cy="121968"/>
          </a:xfrm>
          <a:prstGeom prst="line">
            <a:avLst/>
          </a:prstGeom>
        </p:spPr>
        <p:style>
          <a:lnRef idx="3">
            <a:schemeClr val="accent6"/>
          </a:lnRef>
          <a:fillRef idx="0">
            <a:schemeClr val="accent6"/>
          </a:fillRef>
          <a:effectRef idx="2">
            <a:schemeClr val="accent6"/>
          </a:effectRef>
          <a:fontRef idx="minor">
            <a:schemeClr val="tx1"/>
          </a:fontRef>
        </p:style>
      </p:cxnSp>
      <p:cxnSp>
        <p:nvCxnSpPr>
          <p:cNvPr id="91" name="Straight Connector 90">
            <a:extLst>
              <a:ext uri="{FF2B5EF4-FFF2-40B4-BE49-F238E27FC236}">
                <a16:creationId xmlns:a16="http://schemas.microsoft.com/office/drawing/2014/main" id="{DE930C45-3446-491B-BE3C-73E3918EEDDF}"/>
              </a:ext>
            </a:extLst>
          </p:cNvPr>
          <p:cNvCxnSpPr>
            <a:cxnSpLocks/>
          </p:cNvCxnSpPr>
          <p:nvPr/>
        </p:nvCxnSpPr>
        <p:spPr>
          <a:xfrm flipH="1">
            <a:off x="8254759" y="4338539"/>
            <a:ext cx="614732" cy="107473"/>
          </a:xfrm>
          <a:prstGeom prst="line">
            <a:avLst/>
          </a:prstGeom>
        </p:spPr>
        <p:style>
          <a:lnRef idx="3">
            <a:schemeClr val="accent6"/>
          </a:lnRef>
          <a:fillRef idx="0">
            <a:schemeClr val="accent6"/>
          </a:fillRef>
          <a:effectRef idx="2">
            <a:schemeClr val="accent6"/>
          </a:effectRef>
          <a:fontRef idx="minor">
            <a:schemeClr val="tx1"/>
          </a:fontRef>
        </p:style>
      </p:cxnSp>
      <p:cxnSp>
        <p:nvCxnSpPr>
          <p:cNvPr id="92" name="Straight Connector 91">
            <a:extLst>
              <a:ext uri="{FF2B5EF4-FFF2-40B4-BE49-F238E27FC236}">
                <a16:creationId xmlns:a16="http://schemas.microsoft.com/office/drawing/2014/main" id="{039F8611-9BDC-494D-B8E5-4D3CDDF5D07B}"/>
              </a:ext>
            </a:extLst>
          </p:cNvPr>
          <p:cNvCxnSpPr>
            <a:cxnSpLocks/>
          </p:cNvCxnSpPr>
          <p:nvPr/>
        </p:nvCxnSpPr>
        <p:spPr>
          <a:xfrm flipV="1">
            <a:off x="8869491" y="3944434"/>
            <a:ext cx="502195" cy="394105"/>
          </a:xfrm>
          <a:prstGeom prst="line">
            <a:avLst/>
          </a:prstGeom>
        </p:spPr>
        <p:style>
          <a:lnRef idx="3">
            <a:schemeClr val="accent6"/>
          </a:lnRef>
          <a:fillRef idx="0">
            <a:schemeClr val="accent6"/>
          </a:fillRef>
          <a:effectRef idx="2">
            <a:schemeClr val="accent6"/>
          </a:effectRef>
          <a:fontRef idx="minor">
            <a:schemeClr val="tx1"/>
          </a:fontRef>
        </p:style>
      </p:cxnSp>
      <p:sp>
        <p:nvSpPr>
          <p:cNvPr id="93" name="Trapezoid 92">
            <a:extLst>
              <a:ext uri="{FF2B5EF4-FFF2-40B4-BE49-F238E27FC236}">
                <a16:creationId xmlns:a16="http://schemas.microsoft.com/office/drawing/2014/main" id="{873C03CC-E0CC-4EAD-AD02-90E0A2B3E7C3}"/>
              </a:ext>
            </a:extLst>
          </p:cNvPr>
          <p:cNvSpPr/>
          <p:nvPr/>
        </p:nvSpPr>
        <p:spPr>
          <a:xfrm rot="10049645">
            <a:off x="8841631" y="3951626"/>
            <a:ext cx="535729" cy="332858"/>
          </a:xfrm>
          <a:prstGeom prst="trapezoid">
            <a:avLst>
              <a:gd name="adj" fmla="val 74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rapezoid 93">
            <a:extLst>
              <a:ext uri="{FF2B5EF4-FFF2-40B4-BE49-F238E27FC236}">
                <a16:creationId xmlns:a16="http://schemas.microsoft.com/office/drawing/2014/main" id="{0258DA86-32F9-4124-9ED9-ED1C88F45B34}"/>
              </a:ext>
            </a:extLst>
          </p:cNvPr>
          <p:cNvSpPr/>
          <p:nvPr/>
        </p:nvSpPr>
        <p:spPr>
          <a:xfrm rot="8331603">
            <a:off x="8364350" y="4193004"/>
            <a:ext cx="470384" cy="332858"/>
          </a:xfrm>
          <a:prstGeom prst="trapezoid">
            <a:avLst>
              <a:gd name="adj" fmla="val 74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90341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826206DB-7816-4D4E-81E9-A7BF324E67C1}"/>
              </a:ext>
            </a:extLst>
          </p:cNvPr>
          <p:cNvPicPr>
            <a:picLocks noChangeAspect="1"/>
          </p:cNvPicPr>
          <p:nvPr/>
        </p:nvPicPr>
        <p:blipFill>
          <a:blip r:embed="rId2"/>
          <a:stretch>
            <a:fillRect/>
          </a:stretch>
        </p:blipFill>
        <p:spPr>
          <a:xfrm>
            <a:off x="6353743" y="2077401"/>
            <a:ext cx="4436399" cy="3802627"/>
          </a:xfrm>
          <a:prstGeom prst="rect">
            <a:avLst/>
          </a:prstGeom>
        </p:spPr>
      </p:pic>
      <p:sp>
        <p:nvSpPr>
          <p:cNvPr id="2" name="Title 1">
            <a:extLst>
              <a:ext uri="{FF2B5EF4-FFF2-40B4-BE49-F238E27FC236}">
                <a16:creationId xmlns:a16="http://schemas.microsoft.com/office/drawing/2014/main" id="{FFCEB186-C4F2-43BC-8A25-91E6D1AC1086}"/>
              </a:ext>
            </a:extLst>
          </p:cNvPr>
          <p:cNvSpPr>
            <a:spLocks noGrp="1"/>
          </p:cNvSpPr>
          <p:nvPr>
            <p:ph type="title"/>
          </p:nvPr>
        </p:nvSpPr>
        <p:spPr>
          <a:xfrm>
            <a:off x="838200" y="232213"/>
            <a:ext cx="10515600" cy="1549158"/>
          </a:xfrm>
        </p:spPr>
        <p:txBody>
          <a:bodyPr>
            <a:noAutofit/>
          </a:bodyPr>
          <a:lstStyle/>
          <a:p>
            <a:r>
              <a:rPr lang="en-US" sz="3600" dirty="0"/>
              <a:t>We can modify the code to form a quadrilateral (kite) with the following parameters for every obtuse vertex, in place of a parallelogram.</a:t>
            </a:r>
          </a:p>
        </p:txBody>
      </p:sp>
      <p:sp>
        <p:nvSpPr>
          <p:cNvPr id="4" name="Slide Number Placeholder 3">
            <a:extLst>
              <a:ext uri="{FF2B5EF4-FFF2-40B4-BE49-F238E27FC236}">
                <a16:creationId xmlns:a16="http://schemas.microsoft.com/office/drawing/2014/main" id="{E98C5798-6143-4075-8375-7AE4161FC0D3}"/>
              </a:ext>
            </a:extLst>
          </p:cNvPr>
          <p:cNvSpPr>
            <a:spLocks noGrp="1"/>
          </p:cNvSpPr>
          <p:nvPr>
            <p:ph type="sldNum" sz="quarter" idx="12"/>
          </p:nvPr>
        </p:nvSpPr>
        <p:spPr/>
        <p:txBody>
          <a:bodyPr/>
          <a:lstStyle/>
          <a:p>
            <a:fld id="{35E7B248-7056-49E8-9F30-37D8E83E9700}" type="slidenum">
              <a:rPr lang="en-US" smtClean="0"/>
              <a:t>55</a:t>
            </a:fld>
            <a:endParaRPr lang="en-US"/>
          </a:p>
        </p:txBody>
      </p:sp>
      <p:pic>
        <p:nvPicPr>
          <p:cNvPr id="18" name="Picture 17" descr="A picture containing chart&#10;&#10;Description automatically generated">
            <a:extLst>
              <a:ext uri="{FF2B5EF4-FFF2-40B4-BE49-F238E27FC236}">
                <a16:creationId xmlns:a16="http://schemas.microsoft.com/office/drawing/2014/main" id="{D8AF2C44-BB03-4732-A17E-7B770768DE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914284"/>
            <a:ext cx="4442066" cy="4442066"/>
          </a:xfrm>
          <a:prstGeom prst="rect">
            <a:avLst/>
          </a:prstGeom>
        </p:spPr>
      </p:pic>
      <p:cxnSp>
        <p:nvCxnSpPr>
          <p:cNvPr id="6" name="Straight Connector 5">
            <a:extLst>
              <a:ext uri="{FF2B5EF4-FFF2-40B4-BE49-F238E27FC236}">
                <a16:creationId xmlns:a16="http://schemas.microsoft.com/office/drawing/2014/main" id="{0C539B7E-5451-4CC0-A5B7-4FCB27AA5F6B}"/>
              </a:ext>
            </a:extLst>
          </p:cNvPr>
          <p:cNvCxnSpPr>
            <a:cxnSpLocks/>
          </p:cNvCxnSpPr>
          <p:nvPr/>
        </p:nvCxnSpPr>
        <p:spPr>
          <a:xfrm>
            <a:off x="2219325" y="4000500"/>
            <a:ext cx="171450" cy="269875"/>
          </a:xfrm>
          <a:prstGeom prst="line">
            <a:avLst/>
          </a:prstGeom>
        </p:spPr>
        <p:style>
          <a:lnRef idx="3">
            <a:schemeClr val="accent6"/>
          </a:lnRef>
          <a:fillRef idx="0">
            <a:schemeClr val="accent6"/>
          </a:fillRef>
          <a:effectRef idx="2">
            <a:schemeClr val="accent6"/>
          </a:effectRef>
          <a:fontRef idx="minor">
            <a:schemeClr val="tx1"/>
          </a:fontRef>
        </p:style>
      </p:cxnSp>
      <p:cxnSp>
        <p:nvCxnSpPr>
          <p:cNvPr id="11" name="Straight Connector 10">
            <a:extLst>
              <a:ext uri="{FF2B5EF4-FFF2-40B4-BE49-F238E27FC236}">
                <a16:creationId xmlns:a16="http://schemas.microsoft.com/office/drawing/2014/main" id="{1F4CDCC8-D0E7-4196-9EAE-627D1EBDD22C}"/>
              </a:ext>
            </a:extLst>
          </p:cNvPr>
          <p:cNvCxnSpPr>
            <a:cxnSpLocks/>
          </p:cNvCxnSpPr>
          <p:nvPr/>
        </p:nvCxnSpPr>
        <p:spPr>
          <a:xfrm flipV="1">
            <a:off x="2219325" y="3813394"/>
            <a:ext cx="243871" cy="187106"/>
          </a:xfrm>
          <a:prstGeom prst="line">
            <a:avLst/>
          </a:prstGeom>
        </p:spPr>
        <p:style>
          <a:lnRef idx="3">
            <a:schemeClr val="accent6"/>
          </a:lnRef>
          <a:fillRef idx="0">
            <a:schemeClr val="accent6"/>
          </a:fillRef>
          <a:effectRef idx="2">
            <a:schemeClr val="accent6"/>
          </a:effectRef>
          <a:fontRef idx="minor">
            <a:schemeClr val="tx1"/>
          </a:fontRef>
        </p:style>
      </p:cxnSp>
      <p:cxnSp>
        <p:nvCxnSpPr>
          <p:cNvPr id="14" name="Straight Connector 13">
            <a:extLst>
              <a:ext uri="{FF2B5EF4-FFF2-40B4-BE49-F238E27FC236}">
                <a16:creationId xmlns:a16="http://schemas.microsoft.com/office/drawing/2014/main" id="{277D2F89-2A2E-42C0-B600-2902A0F48BF0}"/>
              </a:ext>
            </a:extLst>
          </p:cNvPr>
          <p:cNvCxnSpPr>
            <a:cxnSpLocks/>
          </p:cNvCxnSpPr>
          <p:nvPr/>
        </p:nvCxnSpPr>
        <p:spPr>
          <a:xfrm flipH="1">
            <a:off x="2390957" y="4095750"/>
            <a:ext cx="233060" cy="174625"/>
          </a:xfrm>
          <a:prstGeom prst="line">
            <a:avLst/>
          </a:prstGeom>
        </p:spPr>
        <p:style>
          <a:lnRef idx="3">
            <a:schemeClr val="accent6"/>
          </a:lnRef>
          <a:fillRef idx="0">
            <a:schemeClr val="accent6"/>
          </a:fillRef>
          <a:effectRef idx="2">
            <a:schemeClr val="accent6"/>
          </a:effectRef>
          <a:fontRef idx="minor">
            <a:schemeClr val="tx1"/>
          </a:fontRef>
        </p:style>
      </p:cxnSp>
      <p:cxnSp>
        <p:nvCxnSpPr>
          <p:cNvPr id="15" name="Straight Connector 14">
            <a:extLst>
              <a:ext uri="{FF2B5EF4-FFF2-40B4-BE49-F238E27FC236}">
                <a16:creationId xmlns:a16="http://schemas.microsoft.com/office/drawing/2014/main" id="{E4093149-4A3E-41FF-8327-CF652C1A7B17}"/>
              </a:ext>
            </a:extLst>
          </p:cNvPr>
          <p:cNvCxnSpPr>
            <a:cxnSpLocks/>
          </p:cNvCxnSpPr>
          <p:nvPr/>
        </p:nvCxnSpPr>
        <p:spPr>
          <a:xfrm flipH="1" flipV="1">
            <a:off x="2463196" y="3813394"/>
            <a:ext cx="160821" cy="282356"/>
          </a:xfrm>
          <a:prstGeom prst="line">
            <a:avLst/>
          </a:prstGeom>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997147E4-90D1-4402-A63F-F75FC24ECC84}"/>
              </a:ext>
            </a:extLst>
          </p:cNvPr>
          <p:cNvCxnSpPr>
            <a:cxnSpLocks/>
          </p:cNvCxnSpPr>
          <p:nvPr/>
        </p:nvCxnSpPr>
        <p:spPr>
          <a:xfrm>
            <a:off x="2520587" y="3801299"/>
            <a:ext cx="152215" cy="258902"/>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a:extLst>
              <a:ext uri="{FF2B5EF4-FFF2-40B4-BE49-F238E27FC236}">
                <a16:creationId xmlns:a16="http://schemas.microsoft.com/office/drawing/2014/main" id="{BB315FEC-821A-493A-8914-953E99A5CAF8}"/>
              </a:ext>
            </a:extLst>
          </p:cNvPr>
          <p:cNvCxnSpPr>
            <a:cxnSpLocks/>
          </p:cNvCxnSpPr>
          <p:nvPr/>
        </p:nvCxnSpPr>
        <p:spPr>
          <a:xfrm flipV="1">
            <a:off x="2507487" y="3699192"/>
            <a:ext cx="305140" cy="93308"/>
          </a:xfrm>
          <a:prstGeom prst="line">
            <a:avLst/>
          </a:prstGeom>
        </p:spPr>
        <p:style>
          <a:lnRef idx="3">
            <a:schemeClr val="accent6"/>
          </a:lnRef>
          <a:fillRef idx="0">
            <a:schemeClr val="accent6"/>
          </a:fillRef>
          <a:effectRef idx="2">
            <a:schemeClr val="accent6"/>
          </a:effectRef>
          <a:fontRef idx="minor">
            <a:schemeClr val="tx1"/>
          </a:fontRef>
        </p:style>
      </p:cxnSp>
      <p:cxnSp>
        <p:nvCxnSpPr>
          <p:cNvPr id="13" name="Straight Connector 12">
            <a:extLst>
              <a:ext uri="{FF2B5EF4-FFF2-40B4-BE49-F238E27FC236}">
                <a16:creationId xmlns:a16="http://schemas.microsoft.com/office/drawing/2014/main" id="{23AB9ED3-0968-434F-8AD9-E159FC5566D1}"/>
              </a:ext>
            </a:extLst>
          </p:cNvPr>
          <p:cNvCxnSpPr>
            <a:cxnSpLocks/>
          </p:cNvCxnSpPr>
          <p:nvPr/>
        </p:nvCxnSpPr>
        <p:spPr>
          <a:xfrm flipH="1">
            <a:off x="2673323" y="3984001"/>
            <a:ext cx="278606" cy="762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a:extLst>
              <a:ext uri="{FF2B5EF4-FFF2-40B4-BE49-F238E27FC236}">
                <a16:creationId xmlns:a16="http://schemas.microsoft.com/office/drawing/2014/main" id="{E20B000D-D5D7-47EA-98D4-3F3DA6522B7B}"/>
              </a:ext>
            </a:extLst>
          </p:cNvPr>
          <p:cNvCxnSpPr>
            <a:cxnSpLocks/>
          </p:cNvCxnSpPr>
          <p:nvPr/>
        </p:nvCxnSpPr>
        <p:spPr>
          <a:xfrm flipH="1" flipV="1">
            <a:off x="2812627" y="3699192"/>
            <a:ext cx="148457" cy="284809"/>
          </a:xfrm>
          <a:prstGeom prst="line">
            <a:avLst/>
          </a:prstGeom>
        </p:spPr>
        <p:style>
          <a:lnRef idx="3">
            <a:schemeClr val="accent6"/>
          </a:lnRef>
          <a:fillRef idx="0">
            <a:schemeClr val="accent6"/>
          </a:fillRef>
          <a:effectRef idx="2">
            <a:schemeClr val="accent6"/>
          </a:effectRef>
          <a:fontRef idx="minor">
            <a:schemeClr val="tx1"/>
          </a:fontRef>
        </p:style>
      </p:cxnSp>
      <p:cxnSp>
        <p:nvCxnSpPr>
          <p:cNvPr id="30" name="Straight Connector 29">
            <a:extLst>
              <a:ext uri="{FF2B5EF4-FFF2-40B4-BE49-F238E27FC236}">
                <a16:creationId xmlns:a16="http://schemas.microsoft.com/office/drawing/2014/main" id="{76C74C4C-C232-458F-A3B3-BD662F671FF7}"/>
              </a:ext>
            </a:extLst>
          </p:cNvPr>
          <p:cNvCxnSpPr>
            <a:cxnSpLocks/>
          </p:cNvCxnSpPr>
          <p:nvPr/>
        </p:nvCxnSpPr>
        <p:spPr>
          <a:xfrm flipH="1">
            <a:off x="2181225" y="4095750"/>
            <a:ext cx="495300" cy="377606"/>
          </a:xfrm>
          <a:prstGeom prst="line">
            <a:avLst/>
          </a:prstGeom>
        </p:spPr>
        <p:style>
          <a:lnRef idx="3">
            <a:schemeClr val="accent6"/>
          </a:lnRef>
          <a:fillRef idx="0">
            <a:schemeClr val="accent6"/>
          </a:fillRef>
          <a:effectRef idx="2">
            <a:schemeClr val="accent6"/>
          </a:effectRef>
          <a:fontRef idx="minor">
            <a:schemeClr val="tx1"/>
          </a:fontRef>
        </p:style>
      </p:cxnSp>
      <p:cxnSp>
        <p:nvCxnSpPr>
          <p:cNvPr id="31" name="Straight Connector 30">
            <a:extLst>
              <a:ext uri="{FF2B5EF4-FFF2-40B4-BE49-F238E27FC236}">
                <a16:creationId xmlns:a16="http://schemas.microsoft.com/office/drawing/2014/main" id="{CB59BAEC-F11C-46B3-8C1D-DDA7E0EF5A6E}"/>
              </a:ext>
            </a:extLst>
          </p:cNvPr>
          <p:cNvCxnSpPr>
            <a:cxnSpLocks/>
          </p:cNvCxnSpPr>
          <p:nvPr/>
        </p:nvCxnSpPr>
        <p:spPr>
          <a:xfrm flipV="1">
            <a:off x="2676525" y="3973782"/>
            <a:ext cx="621627" cy="121968"/>
          </a:xfrm>
          <a:prstGeom prst="line">
            <a:avLst/>
          </a:prstGeom>
        </p:spPr>
        <p:style>
          <a:lnRef idx="3">
            <a:schemeClr val="accent6"/>
          </a:lnRef>
          <a:fillRef idx="0">
            <a:schemeClr val="accent6"/>
          </a:fillRef>
          <a:effectRef idx="2">
            <a:schemeClr val="accent6"/>
          </a:effectRef>
          <a:fontRef idx="minor">
            <a:schemeClr val="tx1"/>
          </a:fontRef>
        </p:style>
      </p:cxnSp>
      <p:cxnSp>
        <p:nvCxnSpPr>
          <p:cNvPr id="32" name="Straight Connector 31">
            <a:extLst>
              <a:ext uri="{FF2B5EF4-FFF2-40B4-BE49-F238E27FC236}">
                <a16:creationId xmlns:a16="http://schemas.microsoft.com/office/drawing/2014/main" id="{1448BDBA-46B5-45D8-9A81-2A011E81E70E}"/>
              </a:ext>
            </a:extLst>
          </p:cNvPr>
          <p:cNvCxnSpPr>
            <a:cxnSpLocks/>
          </p:cNvCxnSpPr>
          <p:nvPr/>
        </p:nvCxnSpPr>
        <p:spPr>
          <a:xfrm flipH="1">
            <a:off x="2181225" y="4378106"/>
            <a:ext cx="614732" cy="107473"/>
          </a:xfrm>
          <a:prstGeom prst="line">
            <a:avLst/>
          </a:prstGeom>
        </p:spPr>
        <p:style>
          <a:lnRef idx="3">
            <a:schemeClr val="accent6"/>
          </a:lnRef>
          <a:fillRef idx="0">
            <a:schemeClr val="accent6"/>
          </a:fillRef>
          <a:effectRef idx="2">
            <a:schemeClr val="accent6"/>
          </a:effectRef>
          <a:fontRef idx="minor">
            <a:schemeClr val="tx1"/>
          </a:fontRef>
        </p:style>
      </p:cxnSp>
      <p:cxnSp>
        <p:nvCxnSpPr>
          <p:cNvPr id="33" name="Straight Connector 32">
            <a:extLst>
              <a:ext uri="{FF2B5EF4-FFF2-40B4-BE49-F238E27FC236}">
                <a16:creationId xmlns:a16="http://schemas.microsoft.com/office/drawing/2014/main" id="{74B0FE54-BFB8-4610-887B-697BBB742623}"/>
              </a:ext>
            </a:extLst>
          </p:cNvPr>
          <p:cNvCxnSpPr>
            <a:cxnSpLocks/>
          </p:cNvCxnSpPr>
          <p:nvPr/>
        </p:nvCxnSpPr>
        <p:spPr>
          <a:xfrm flipV="1">
            <a:off x="2795957" y="3984001"/>
            <a:ext cx="502195" cy="394105"/>
          </a:xfrm>
          <a:prstGeom prst="line">
            <a:avLst/>
          </a:prstGeom>
        </p:spPr>
        <p:style>
          <a:lnRef idx="3">
            <a:schemeClr val="accent6"/>
          </a:lnRef>
          <a:fillRef idx="0">
            <a:schemeClr val="accent6"/>
          </a:fillRef>
          <a:effectRef idx="2">
            <a:schemeClr val="accent6"/>
          </a:effectRef>
          <a:fontRef idx="minor">
            <a:schemeClr val="tx1"/>
          </a:fontRef>
        </p:style>
      </p:cxnSp>
      <p:sp>
        <p:nvSpPr>
          <p:cNvPr id="21" name="Trapezoid 20">
            <a:extLst>
              <a:ext uri="{FF2B5EF4-FFF2-40B4-BE49-F238E27FC236}">
                <a16:creationId xmlns:a16="http://schemas.microsoft.com/office/drawing/2014/main" id="{0717F678-4D7F-49FD-BCC3-D8CE533D9883}"/>
              </a:ext>
            </a:extLst>
          </p:cNvPr>
          <p:cNvSpPr/>
          <p:nvPr/>
        </p:nvSpPr>
        <p:spPr>
          <a:xfrm rot="10049645">
            <a:off x="2768097" y="3991193"/>
            <a:ext cx="535729" cy="332858"/>
          </a:xfrm>
          <a:prstGeom prst="trapezoid">
            <a:avLst>
              <a:gd name="adj" fmla="val 74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338D81F8-21DF-42E5-AB1F-724896B4A1CC}"/>
              </a:ext>
            </a:extLst>
          </p:cNvPr>
          <p:cNvSpPr/>
          <p:nvPr/>
        </p:nvSpPr>
        <p:spPr>
          <a:xfrm rot="8331603">
            <a:off x="2290816" y="4232571"/>
            <a:ext cx="470384" cy="332858"/>
          </a:xfrm>
          <a:prstGeom prst="trapezoid">
            <a:avLst>
              <a:gd name="adj" fmla="val 749"/>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33CC7F59-2F0A-448F-B98A-735286F1EFB1}"/>
              </a:ext>
            </a:extLst>
          </p:cNvPr>
          <p:cNvCxnSpPr>
            <a:cxnSpLocks/>
          </p:cNvCxnSpPr>
          <p:nvPr/>
        </p:nvCxnSpPr>
        <p:spPr>
          <a:xfrm>
            <a:off x="2219325" y="4000500"/>
            <a:ext cx="171450" cy="269875"/>
          </a:xfrm>
          <a:prstGeom prst="line">
            <a:avLst/>
          </a:prstGeom>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8C6D95EB-0A74-40C9-943C-7CAAD758A157}"/>
              </a:ext>
            </a:extLst>
          </p:cNvPr>
          <p:cNvCxnSpPr>
            <a:cxnSpLocks/>
          </p:cNvCxnSpPr>
          <p:nvPr/>
        </p:nvCxnSpPr>
        <p:spPr>
          <a:xfrm flipV="1">
            <a:off x="2219325" y="3813394"/>
            <a:ext cx="243871" cy="187106"/>
          </a:xfrm>
          <a:prstGeom prst="line">
            <a:avLst/>
          </a:prstGeom>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FC73EEB-A01D-43C3-ADBD-94DB8EBAF01D}"/>
              </a:ext>
            </a:extLst>
          </p:cNvPr>
          <p:cNvCxnSpPr>
            <a:cxnSpLocks/>
          </p:cNvCxnSpPr>
          <p:nvPr/>
        </p:nvCxnSpPr>
        <p:spPr>
          <a:xfrm flipH="1">
            <a:off x="2390957" y="4095750"/>
            <a:ext cx="233060" cy="174625"/>
          </a:xfrm>
          <a:prstGeom prst="line">
            <a:avLst/>
          </a:prstGeom>
        </p:spPr>
        <p:style>
          <a:lnRef idx="3">
            <a:schemeClr val="accent6"/>
          </a:lnRef>
          <a:fillRef idx="0">
            <a:schemeClr val="accent6"/>
          </a:fillRef>
          <a:effectRef idx="2">
            <a:schemeClr val="accent6"/>
          </a:effectRef>
          <a:fontRef idx="minor">
            <a:schemeClr val="tx1"/>
          </a:fontRef>
        </p:style>
      </p:cxnSp>
      <p:cxnSp>
        <p:nvCxnSpPr>
          <p:cNvPr id="48" name="Straight Connector 47">
            <a:extLst>
              <a:ext uri="{FF2B5EF4-FFF2-40B4-BE49-F238E27FC236}">
                <a16:creationId xmlns:a16="http://schemas.microsoft.com/office/drawing/2014/main" id="{A712DC78-650B-43BB-ACCB-66CDE8B705F2}"/>
              </a:ext>
            </a:extLst>
          </p:cNvPr>
          <p:cNvCxnSpPr>
            <a:cxnSpLocks/>
          </p:cNvCxnSpPr>
          <p:nvPr/>
        </p:nvCxnSpPr>
        <p:spPr>
          <a:xfrm flipH="1" flipV="1">
            <a:off x="2463196" y="3813394"/>
            <a:ext cx="160821" cy="282356"/>
          </a:xfrm>
          <a:prstGeom prst="line">
            <a:avLst/>
          </a:prstGeom>
        </p:spPr>
        <p:style>
          <a:lnRef idx="3">
            <a:schemeClr val="accent6"/>
          </a:lnRef>
          <a:fillRef idx="0">
            <a:schemeClr val="accent6"/>
          </a:fillRef>
          <a:effectRef idx="2">
            <a:schemeClr val="accent6"/>
          </a:effectRef>
          <a:fontRef idx="minor">
            <a:schemeClr val="tx1"/>
          </a:fontRef>
        </p:style>
      </p:cxnSp>
      <p:sp>
        <p:nvSpPr>
          <p:cNvPr id="49" name="Rectangle 48">
            <a:extLst>
              <a:ext uri="{FF2B5EF4-FFF2-40B4-BE49-F238E27FC236}">
                <a16:creationId xmlns:a16="http://schemas.microsoft.com/office/drawing/2014/main" id="{A43F63F6-A9D9-469F-991C-EA36C0711190}"/>
              </a:ext>
            </a:extLst>
          </p:cNvPr>
          <p:cNvSpPr/>
          <p:nvPr/>
        </p:nvSpPr>
        <p:spPr>
          <a:xfrm>
            <a:off x="6309351" y="2000008"/>
            <a:ext cx="4552250" cy="3919406"/>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01DA8709-AA7A-42AA-8CA2-0D9779240D0F}"/>
              </a:ext>
            </a:extLst>
          </p:cNvPr>
          <p:cNvCxnSpPr>
            <a:cxnSpLocks/>
          </p:cNvCxnSpPr>
          <p:nvPr/>
        </p:nvCxnSpPr>
        <p:spPr>
          <a:xfrm flipV="1">
            <a:off x="1797740" y="2000008"/>
            <a:ext cx="4511611" cy="1505192"/>
          </a:xfrm>
          <a:prstGeom prst="line">
            <a:avLst/>
          </a:prstGeom>
        </p:spPr>
        <p:style>
          <a:lnRef idx="3">
            <a:schemeClr val="accent2"/>
          </a:lnRef>
          <a:fillRef idx="0">
            <a:schemeClr val="accent2"/>
          </a:fillRef>
          <a:effectRef idx="2">
            <a:schemeClr val="accent2"/>
          </a:effectRef>
          <a:fontRef idx="minor">
            <a:schemeClr val="tx1"/>
          </a:fontRef>
        </p:style>
      </p:cxnSp>
      <p:sp>
        <p:nvSpPr>
          <p:cNvPr id="51" name="Rectangle 50">
            <a:extLst>
              <a:ext uri="{FF2B5EF4-FFF2-40B4-BE49-F238E27FC236}">
                <a16:creationId xmlns:a16="http://schemas.microsoft.com/office/drawing/2014/main" id="{1FD283DF-8D8A-45F8-BCEB-2E2DEB534FB1}"/>
              </a:ext>
            </a:extLst>
          </p:cNvPr>
          <p:cNvSpPr/>
          <p:nvPr/>
        </p:nvSpPr>
        <p:spPr>
          <a:xfrm>
            <a:off x="1797740" y="3517264"/>
            <a:ext cx="1330912" cy="1156971"/>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DBD2FE1C-8672-4894-8F0C-FBA2BB37096F}"/>
              </a:ext>
            </a:extLst>
          </p:cNvPr>
          <p:cNvCxnSpPr>
            <a:cxnSpLocks/>
          </p:cNvCxnSpPr>
          <p:nvPr/>
        </p:nvCxnSpPr>
        <p:spPr>
          <a:xfrm>
            <a:off x="1797740" y="4674235"/>
            <a:ext cx="4511611" cy="1314057"/>
          </a:xfrm>
          <a:prstGeom prst="line">
            <a:avLst/>
          </a:prstGeom>
        </p:spPr>
        <p:style>
          <a:lnRef idx="3">
            <a:schemeClr val="accent2"/>
          </a:lnRef>
          <a:fillRef idx="0">
            <a:schemeClr val="accent2"/>
          </a:fillRef>
          <a:effectRef idx="2">
            <a:schemeClr val="accent2"/>
          </a:effectRef>
          <a:fontRef idx="minor">
            <a:schemeClr val="tx1"/>
          </a:fontRef>
        </p:style>
      </p:cxnSp>
      <p:cxnSp>
        <p:nvCxnSpPr>
          <p:cNvPr id="54" name="Straight Arrow Connector 53">
            <a:extLst>
              <a:ext uri="{FF2B5EF4-FFF2-40B4-BE49-F238E27FC236}">
                <a16:creationId xmlns:a16="http://schemas.microsoft.com/office/drawing/2014/main" id="{BEEDF341-D547-476A-8EBD-9831DA370288}"/>
              </a:ext>
            </a:extLst>
          </p:cNvPr>
          <p:cNvCxnSpPr>
            <a:cxnSpLocks/>
          </p:cNvCxnSpPr>
          <p:nvPr/>
        </p:nvCxnSpPr>
        <p:spPr>
          <a:xfrm>
            <a:off x="9999724" y="3791638"/>
            <a:ext cx="221050" cy="1070130"/>
          </a:xfrm>
          <a:prstGeom prst="straightConnector1">
            <a:avLst/>
          </a:prstGeom>
          <a:ln w="38100" cap="flat" cmpd="sng" algn="ctr">
            <a:solidFill>
              <a:schemeClr val="tx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55" name="Rectangle 54">
            <a:extLst>
              <a:ext uri="{FF2B5EF4-FFF2-40B4-BE49-F238E27FC236}">
                <a16:creationId xmlns:a16="http://schemas.microsoft.com/office/drawing/2014/main" id="{11EA051F-2157-4D6D-B4BF-85CCDFB53EF5}"/>
              </a:ext>
            </a:extLst>
          </p:cNvPr>
          <p:cNvSpPr/>
          <p:nvPr/>
        </p:nvSpPr>
        <p:spPr>
          <a:xfrm>
            <a:off x="10129269" y="3946739"/>
            <a:ext cx="585283" cy="400110"/>
          </a:xfrm>
          <a:prstGeom prst="rect">
            <a:avLst/>
          </a:prstGeom>
          <a:solidFill>
            <a:schemeClr val="tx1"/>
          </a:solidFill>
          <a:ln>
            <a:solidFill>
              <a:schemeClr val="tx1"/>
            </a:solidFill>
          </a:ln>
        </p:spPr>
        <p:txBody>
          <a:bodyPr wrap="square">
            <a:spAutoFit/>
          </a:bodyPr>
          <a:lstStyle/>
          <a:p>
            <a:r>
              <a:rPr lang="en-US" sz="2000" b="1" i="1" dirty="0">
                <a:solidFill>
                  <a:srgbClr val="00B050"/>
                </a:solidFill>
                <a:latin typeface="Times New Roman" panose="02020603050405020304" pitchFamily="18" charset="0"/>
                <a:cs typeface="Times New Roman" panose="02020603050405020304" pitchFamily="18" charset="0"/>
              </a:rPr>
              <a:t>G/2</a:t>
            </a:r>
          </a:p>
        </p:txBody>
      </p:sp>
      <p:cxnSp>
        <p:nvCxnSpPr>
          <p:cNvPr id="56" name="Straight Connector 55">
            <a:extLst>
              <a:ext uri="{FF2B5EF4-FFF2-40B4-BE49-F238E27FC236}">
                <a16:creationId xmlns:a16="http://schemas.microsoft.com/office/drawing/2014/main" id="{CB4C225C-408C-4B62-8474-0B643BC31CB6}"/>
              </a:ext>
            </a:extLst>
          </p:cNvPr>
          <p:cNvCxnSpPr>
            <a:cxnSpLocks/>
          </p:cNvCxnSpPr>
          <p:nvPr/>
        </p:nvCxnSpPr>
        <p:spPr>
          <a:xfrm flipH="1">
            <a:off x="9600218" y="3695793"/>
            <a:ext cx="881657" cy="166851"/>
          </a:xfrm>
          <a:prstGeom prst="line">
            <a:avLst/>
          </a:prstGeom>
          <a:ln w="381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7" name="Arc 56">
            <a:extLst>
              <a:ext uri="{FF2B5EF4-FFF2-40B4-BE49-F238E27FC236}">
                <a16:creationId xmlns:a16="http://schemas.microsoft.com/office/drawing/2014/main" id="{9873E0A9-DF80-4299-B274-0B8FB5E82DC9}"/>
              </a:ext>
            </a:extLst>
          </p:cNvPr>
          <p:cNvSpPr/>
          <p:nvPr/>
        </p:nvSpPr>
        <p:spPr>
          <a:xfrm rot="9259084">
            <a:off x="9334255" y="4359120"/>
            <a:ext cx="984507" cy="874543"/>
          </a:xfrm>
          <a:prstGeom prst="arc">
            <a:avLst>
              <a:gd name="adj1" fmla="val 3653576"/>
              <a:gd name="adj2" fmla="val 6274149"/>
            </a:avLst>
          </a:prstGeom>
          <a:ln w="57150">
            <a:solidFill>
              <a:schemeClr val="accent4">
                <a:lumMod val="40000"/>
                <a:lumOff val="6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solidFill>
                <a:schemeClr val="accent2"/>
              </a:solidFill>
            </a:endParaRPr>
          </a:p>
        </p:txBody>
      </p:sp>
      <p:sp>
        <p:nvSpPr>
          <p:cNvPr id="58" name="TextBox 57">
            <a:extLst>
              <a:ext uri="{FF2B5EF4-FFF2-40B4-BE49-F238E27FC236}">
                <a16:creationId xmlns:a16="http://schemas.microsoft.com/office/drawing/2014/main" id="{F692451C-F3BB-4FD0-8B45-8570654E568F}"/>
              </a:ext>
            </a:extLst>
          </p:cNvPr>
          <p:cNvSpPr txBox="1"/>
          <p:nvPr/>
        </p:nvSpPr>
        <p:spPr>
          <a:xfrm>
            <a:off x="8303078" y="4409051"/>
            <a:ext cx="1982727" cy="707886"/>
          </a:xfrm>
          <a:prstGeom prst="rect">
            <a:avLst/>
          </a:prstGeom>
          <a:noFill/>
        </p:spPr>
        <p:txBody>
          <a:bodyPr wrap="square">
            <a:spAutoFit/>
          </a:bodyPr>
          <a:lstStyle/>
          <a:p>
            <a:r>
              <a:rPr lang="en-US" sz="4000" i="1" baseline="30000" dirty="0">
                <a:solidFill>
                  <a:schemeClr val="accent4">
                    <a:lumMod val="60000"/>
                    <a:lumOff val="40000"/>
                  </a:schemeClr>
                </a:solidFill>
              </a:rPr>
              <a:t>180-</a:t>
            </a:r>
            <a:r>
              <a:rPr lang="en-US" sz="4000" i="1" dirty="0">
                <a:solidFill>
                  <a:schemeClr val="accent4">
                    <a:lumMod val="60000"/>
                    <a:lumOff val="40000"/>
                  </a:schemeClr>
                </a:solidFill>
              </a:rPr>
              <a:t>ᶿ</a:t>
            </a:r>
            <a:r>
              <a:rPr lang="en-US" i="1" dirty="0">
                <a:solidFill>
                  <a:schemeClr val="accent4">
                    <a:lumMod val="60000"/>
                    <a:lumOff val="40000"/>
                  </a:schemeClr>
                </a:solidFill>
              </a:rPr>
              <a:t>vertex</a:t>
            </a:r>
          </a:p>
        </p:txBody>
      </p:sp>
      <p:sp>
        <p:nvSpPr>
          <p:cNvPr id="59" name="Arc 58">
            <a:extLst>
              <a:ext uri="{FF2B5EF4-FFF2-40B4-BE49-F238E27FC236}">
                <a16:creationId xmlns:a16="http://schemas.microsoft.com/office/drawing/2014/main" id="{6D8F9CDD-BB11-432B-A7AA-CDA54EDF5061}"/>
              </a:ext>
            </a:extLst>
          </p:cNvPr>
          <p:cNvSpPr/>
          <p:nvPr/>
        </p:nvSpPr>
        <p:spPr>
          <a:xfrm rot="19996738">
            <a:off x="9188984" y="4307372"/>
            <a:ext cx="984507" cy="874543"/>
          </a:xfrm>
          <a:prstGeom prst="arc">
            <a:avLst>
              <a:gd name="adj1" fmla="val 2972686"/>
              <a:gd name="adj2" fmla="val 7919566"/>
            </a:avLst>
          </a:prstGeom>
          <a:ln w="28575">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solidFill>
                <a:srgbClr val="7030A0"/>
              </a:solidFill>
            </a:endParaRPr>
          </a:p>
        </p:txBody>
      </p:sp>
      <p:sp>
        <p:nvSpPr>
          <p:cNvPr id="60" name="TextBox 59">
            <a:extLst>
              <a:ext uri="{FF2B5EF4-FFF2-40B4-BE49-F238E27FC236}">
                <a16:creationId xmlns:a16="http://schemas.microsoft.com/office/drawing/2014/main" id="{0BC1A792-8FA1-405F-AA45-C0DF95A38E00}"/>
              </a:ext>
            </a:extLst>
          </p:cNvPr>
          <p:cNvSpPr txBox="1"/>
          <p:nvPr/>
        </p:nvSpPr>
        <p:spPr>
          <a:xfrm rot="17260058">
            <a:off x="6163211" y="3513629"/>
            <a:ext cx="262775" cy="400110"/>
          </a:xfrm>
          <a:prstGeom prst="rect">
            <a:avLst/>
          </a:prstGeom>
          <a:noFill/>
        </p:spPr>
        <p:txBody>
          <a:bodyPr wrap="square" rtlCol="0">
            <a:spAutoFit/>
          </a:bodyPr>
          <a:lstStyle/>
          <a:p>
            <a:pPr algn="r"/>
            <a:r>
              <a:rPr lang="en-US" sz="2000" dirty="0">
                <a:solidFill>
                  <a:schemeClr val="accent2"/>
                </a:solidFill>
              </a:rPr>
              <a:t>=</a:t>
            </a:r>
          </a:p>
        </p:txBody>
      </p:sp>
      <p:sp>
        <p:nvSpPr>
          <p:cNvPr id="61" name="TextBox 60">
            <a:extLst>
              <a:ext uri="{FF2B5EF4-FFF2-40B4-BE49-F238E27FC236}">
                <a16:creationId xmlns:a16="http://schemas.microsoft.com/office/drawing/2014/main" id="{17DB44F0-C68C-4228-90F3-78C42CAA6736}"/>
              </a:ext>
            </a:extLst>
          </p:cNvPr>
          <p:cNvSpPr txBox="1"/>
          <p:nvPr/>
        </p:nvSpPr>
        <p:spPr>
          <a:xfrm rot="3978902">
            <a:off x="9763011" y="4962162"/>
            <a:ext cx="262775" cy="400110"/>
          </a:xfrm>
          <a:prstGeom prst="rect">
            <a:avLst/>
          </a:prstGeom>
          <a:noFill/>
        </p:spPr>
        <p:txBody>
          <a:bodyPr wrap="square" rtlCol="0">
            <a:spAutoFit/>
          </a:bodyPr>
          <a:lstStyle/>
          <a:p>
            <a:pPr algn="r"/>
            <a:r>
              <a:rPr lang="en-US" sz="2000" dirty="0">
                <a:solidFill>
                  <a:schemeClr val="accent2"/>
                </a:solidFill>
              </a:rPr>
              <a:t>=</a:t>
            </a:r>
          </a:p>
        </p:txBody>
      </p:sp>
      <p:cxnSp>
        <p:nvCxnSpPr>
          <p:cNvPr id="64" name="Straight Connector 63">
            <a:extLst>
              <a:ext uri="{FF2B5EF4-FFF2-40B4-BE49-F238E27FC236}">
                <a16:creationId xmlns:a16="http://schemas.microsoft.com/office/drawing/2014/main" id="{78CF5325-0F78-4600-B2C9-ADB343811A1E}"/>
              </a:ext>
            </a:extLst>
          </p:cNvPr>
          <p:cNvCxnSpPr>
            <a:cxnSpLocks/>
          </p:cNvCxnSpPr>
          <p:nvPr/>
        </p:nvCxnSpPr>
        <p:spPr>
          <a:xfrm flipH="1">
            <a:off x="9846827" y="4750122"/>
            <a:ext cx="881657" cy="166851"/>
          </a:xfrm>
          <a:prstGeom prst="line">
            <a:avLst/>
          </a:prstGeom>
          <a:ln w="381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5" name="Arc 64">
            <a:extLst>
              <a:ext uri="{FF2B5EF4-FFF2-40B4-BE49-F238E27FC236}">
                <a16:creationId xmlns:a16="http://schemas.microsoft.com/office/drawing/2014/main" id="{D8437587-7B1C-4DCA-9A6F-4C6908FA23A2}"/>
              </a:ext>
            </a:extLst>
          </p:cNvPr>
          <p:cNvSpPr/>
          <p:nvPr/>
        </p:nvSpPr>
        <p:spPr>
          <a:xfrm rot="19996738">
            <a:off x="8722859" y="3303234"/>
            <a:ext cx="984507" cy="874543"/>
          </a:xfrm>
          <a:prstGeom prst="arc">
            <a:avLst>
              <a:gd name="adj1" fmla="val 2972686"/>
              <a:gd name="adj2" fmla="val 7919566"/>
            </a:avLst>
          </a:prstGeom>
          <a:ln w="28575">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solidFill>
                <a:srgbClr val="7030A0"/>
              </a:solidFill>
            </a:endParaRPr>
          </a:p>
        </p:txBody>
      </p:sp>
      <p:sp>
        <p:nvSpPr>
          <p:cNvPr id="66" name="TextBox 65">
            <a:extLst>
              <a:ext uri="{FF2B5EF4-FFF2-40B4-BE49-F238E27FC236}">
                <a16:creationId xmlns:a16="http://schemas.microsoft.com/office/drawing/2014/main" id="{26597AC1-8C57-49BF-98D4-B41F7E45BB89}"/>
              </a:ext>
            </a:extLst>
          </p:cNvPr>
          <p:cNvSpPr txBox="1"/>
          <p:nvPr/>
        </p:nvSpPr>
        <p:spPr>
          <a:xfrm rot="3978902">
            <a:off x="9317978" y="3946109"/>
            <a:ext cx="262775" cy="400110"/>
          </a:xfrm>
          <a:prstGeom prst="rect">
            <a:avLst/>
          </a:prstGeom>
          <a:noFill/>
        </p:spPr>
        <p:txBody>
          <a:bodyPr wrap="square" rtlCol="0">
            <a:spAutoFit/>
          </a:bodyPr>
          <a:lstStyle/>
          <a:p>
            <a:pPr algn="r"/>
            <a:r>
              <a:rPr lang="en-US" sz="2000" dirty="0">
                <a:solidFill>
                  <a:schemeClr val="accent2"/>
                </a:solidFill>
              </a:rPr>
              <a:t>=</a:t>
            </a:r>
          </a:p>
        </p:txBody>
      </p:sp>
      <p:sp>
        <p:nvSpPr>
          <p:cNvPr id="67" name="TextBox 66">
            <a:extLst>
              <a:ext uri="{FF2B5EF4-FFF2-40B4-BE49-F238E27FC236}">
                <a16:creationId xmlns:a16="http://schemas.microsoft.com/office/drawing/2014/main" id="{6DD4D7A3-BBF6-43A2-AF1B-9CDCC377EA93}"/>
              </a:ext>
            </a:extLst>
          </p:cNvPr>
          <p:cNvSpPr txBox="1"/>
          <p:nvPr/>
        </p:nvSpPr>
        <p:spPr>
          <a:xfrm>
            <a:off x="9846827" y="5172142"/>
            <a:ext cx="1050588" cy="707886"/>
          </a:xfrm>
          <a:prstGeom prst="rect">
            <a:avLst/>
          </a:prstGeom>
          <a:noFill/>
        </p:spPr>
        <p:txBody>
          <a:bodyPr wrap="square">
            <a:spAutoFit/>
          </a:bodyPr>
          <a:lstStyle/>
          <a:p>
            <a:r>
              <a:rPr lang="en-US" sz="4000" i="1" dirty="0">
                <a:solidFill>
                  <a:schemeClr val="accent2"/>
                </a:solidFill>
              </a:rPr>
              <a:t>ᶿ</a:t>
            </a:r>
            <a:r>
              <a:rPr lang="en-US" i="1" dirty="0">
                <a:solidFill>
                  <a:schemeClr val="accent2"/>
                </a:solidFill>
              </a:rPr>
              <a:t>vertex</a:t>
            </a:r>
          </a:p>
        </p:txBody>
      </p:sp>
    </p:spTree>
    <p:extLst>
      <p:ext uri="{BB962C8B-B14F-4D97-AF65-F5344CB8AC3E}">
        <p14:creationId xmlns:p14="http://schemas.microsoft.com/office/powerpoint/2010/main" val="1645707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5E7B248-7056-49E8-9F30-37D8E83E9700}" type="slidenum">
              <a:rPr lang="en-US" smtClean="0"/>
              <a:t>56</a:t>
            </a:fld>
            <a:endParaRPr lang="en-US"/>
          </a:p>
        </p:txBody>
      </p:sp>
      <p:sp>
        <p:nvSpPr>
          <p:cNvPr id="6" name="Isosceles Triangle 5"/>
          <p:cNvSpPr/>
          <p:nvPr/>
        </p:nvSpPr>
        <p:spPr>
          <a:xfrm>
            <a:off x="3125585" y="2011680"/>
            <a:ext cx="1529542" cy="118040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rot="10800000">
            <a:off x="3125585" y="3192088"/>
            <a:ext cx="1529542" cy="229431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CB4C225C-408C-4B62-8474-0B643BC31CB6}"/>
              </a:ext>
            </a:extLst>
          </p:cNvPr>
          <p:cNvCxnSpPr>
            <a:cxnSpLocks/>
            <a:stCxn id="6" idx="0"/>
            <a:endCxn id="7" idx="0"/>
          </p:cNvCxnSpPr>
          <p:nvPr/>
        </p:nvCxnSpPr>
        <p:spPr>
          <a:xfrm>
            <a:off x="3890356" y="2011680"/>
            <a:ext cx="0" cy="3474720"/>
          </a:xfrm>
          <a:prstGeom prst="line">
            <a:avLst/>
          </a:prstGeom>
          <a:ln w="381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CB4C225C-408C-4B62-8474-0B643BC31CB6}"/>
              </a:ext>
            </a:extLst>
          </p:cNvPr>
          <p:cNvCxnSpPr>
            <a:cxnSpLocks/>
            <a:stCxn id="7" idx="4"/>
            <a:endCxn id="6" idx="4"/>
          </p:cNvCxnSpPr>
          <p:nvPr/>
        </p:nvCxnSpPr>
        <p:spPr>
          <a:xfrm>
            <a:off x="3125585" y="3192088"/>
            <a:ext cx="1529542" cy="0"/>
          </a:xfrm>
          <a:prstGeom prst="line">
            <a:avLst/>
          </a:prstGeom>
          <a:ln w="381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Rectangle 13">
            <a:extLst>
              <a:ext uri="{FF2B5EF4-FFF2-40B4-BE49-F238E27FC236}">
                <a16:creationId xmlns:a16="http://schemas.microsoft.com/office/drawing/2014/main" id="{11EA051F-2157-4D6D-B4BF-85CCDFB53EF5}"/>
              </a:ext>
            </a:extLst>
          </p:cNvPr>
          <p:cNvSpPr/>
          <p:nvPr/>
        </p:nvSpPr>
        <p:spPr>
          <a:xfrm>
            <a:off x="3936842" y="3715791"/>
            <a:ext cx="325892" cy="400110"/>
          </a:xfrm>
          <a:prstGeom prst="rect">
            <a:avLst/>
          </a:prstGeom>
          <a:solidFill>
            <a:schemeClr val="accent1"/>
          </a:solidFill>
          <a:ln>
            <a:noFill/>
          </a:ln>
        </p:spPr>
        <p:txBody>
          <a:bodyPr wrap="square">
            <a:spAutoFit/>
          </a:bodyPr>
          <a:lstStyle/>
          <a:p>
            <a:r>
              <a:rPr lang="en-US" sz="2000" b="1" i="1" dirty="0">
                <a:latin typeface="Times New Roman" panose="02020603050405020304" pitchFamily="18" charset="0"/>
                <a:cs typeface="Times New Roman" panose="02020603050405020304" pitchFamily="18" charset="0"/>
              </a:rPr>
              <a:t>a</a:t>
            </a:r>
          </a:p>
        </p:txBody>
      </p:sp>
      <p:sp>
        <p:nvSpPr>
          <p:cNvPr id="15" name="Rectangle 14">
            <a:extLst>
              <a:ext uri="{FF2B5EF4-FFF2-40B4-BE49-F238E27FC236}">
                <a16:creationId xmlns:a16="http://schemas.microsoft.com/office/drawing/2014/main" id="{11EA051F-2157-4D6D-B4BF-85CCDFB53EF5}"/>
              </a:ext>
            </a:extLst>
          </p:cNvPr>
          <p:cNvSpPr/>
          <p:nvPr/>
        </p:nvSpPr>
        <p:spPr>
          <a:xfrm>
            <a:off x="3371494" y="3315681"/>
            <a:ext cx="345909" cy="400110"/>
          </a:xfrm>
          <a:prstGeom prst="rect">
            <a:avLst/>
          </a:prstGeom>
          <a:solidFill>
            <a:schemeClr val="accent1"/>
          </a:solidFill>
          <a:ln>
            <a:noFill/>
          </a:ln>
        </p:spPr>
        <p:txBody>
          <a:bodyPr wrap="square">
            <a:spAutoFit/>
          </a:bodyPr>
          <a:lstStyle/>
          <a:p>
            <a:r>
              <a:rPr lang="en-US" sz="2000" b="1" i="1" dirty="0">
                <a:latin typeface="Times New Roman" panose="02020603050405020304" pitchFamily="18" charset="0"/>
                <a:cs typeface="Times New Roman" panose="02020603050405020304" pitchFamily="18" charset="0"/>
              </a:rPr>
              <a:t>b</a:t>
            </a:r>
          </a:p>
        </p:txBody>
      </p:sp>
      <p:sp>
        <p:nvSpPr>
          <p:cNvPr id="18" name="Rectangle 17">
            <a:extLst>
              <a:ext uri="{FF2B5EF4-FFF2-40B4-BE49-F238E27FC236}">
                <a16:creationId xmlns:a16="http://schemas.microsoft.com/office/drawing/2014/main" id="{11EA051F-2157-4D6D-B4BF-85CCDFB53EF5}"/>
              </a:ext>
            </a:extLst>
          </p:cNvPr>
          <p:cNvSpPr/>
          <p:nvPr/>
        </p:nvSpPr>
        <p:spPr>
          <a:xfrm>
            <a:off x="3474720" y="2634326"/>
            <a:ext cx="325892" cy="400110"/>
          </a:xfrm>
          <a:prstGeom prst="rect">
            <a:avLst/>
          </a:prstGeom>
          <a:solidFill>
            <a:schemeClr val="accent1"/>
          </a:solidFill>
          <a:ln>
            <a:noFill/>
          </a:ln>
        </p:spPr>
        <p:txBody>
          <a:bodyPr wrap="square">
            <a:spAutoFit/>
          </a:bodyPr>
          <a:lstStyle/>
          <a:p>
            <a:r>
              <a:rPr lang="en-US" sz="2000" b="1" i="1" dirty="0">
                <a:latin typeface="Times New Roman" panose="02020603050405020304" pitchFamily="18" charset="0"/>
                <a:cs typeface="Times New Roman" panose="02020603050405020304" pitchFamily="18" charset="0"/>
              </a:rPr>
              <a:t>c</a:t>
            </a:r>
          </a:p>
        </p:txBody>
      </p:sp>
      <p:cxnSp>
        <p:nvCxnSpPr>
          <p:cNvPr id="20" name="Straight Arrow Connector 19">
            <a:extLst>
              <a:ext uri="{FF2B5EF4-FFF2-40B4-BE49-F238E27FC236}">
                <a16:creationId xmlns:a16="http://schemas.microsoft.com/office/drawing/2014/main" id="{BEEDF341-D547-476A-8EBD-9831DA370288}"/>
              </a:ext>
            </a:extLst>
          </p:cNvPr>
          <p:cNvCxnSpPr>
            <a:cxnSpLocks/>
          </p:cNvCxnSpPr>
          <p:nvPr/>
        </p:nvCxnSpPr>
        <p:spPr>
          <a:xfrm flipH="1">
            <a:off x="4443062" y="3392132"/>
            <a:ext cx="753556" cy="2265037"/>
          </a:xfrm>
          <a:prstGeom prst="straightConnector1">
            <a:avLst/>
          </a:prstGeom>
          <a:ln w="38100" cap="flat" cmpd="sng" algn="ctr">
            <a:solidFill>
              <a:schemeClr val="tx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1" name="Rectangle 20">
            <a:extLst>
              <a:ext uri="{FF2B5EF4-FFF2-40B4-BE49-F238E27FC236}">
                <a16:creationId xmlns:a16="http://schemas.microsoft.com/office/drawing/2014/main" id="{11EA051F-2157-4D6D-B4BF-85CCDFB53EF5}"/>
              </a:ext>
            </a:extLst>
          </p:cNvPr>
          <p:cNvSpPr/>
          <p:nvPr/>
        </p:nvSpPr>
        <p:spPr>
          <a:xfrm>
            <a:off x="5059931" y="4474774"/>
            <a:ext cx="585283" cy="400110"/>
          </a:xfrm>
          <a:prstGeom prst="rect">
            <a:avLst/>
          </a:prstGeom>
          <a:solidFill>
            <a:schemeClr val="tx1"/>
          </a:solidFill>
          <a:ln>
            <a:solidFill>
              <a:schemeClr val="tx1"/>
            </a:solidFill>
          </a:ln>
        </p:spPr>
        <p:txBody>
          <a:bodyPr wrap="square">
            <a:spAutoFit/>
          </a:bodyPr>
          <a:lstStyle/>
          <a:p>
            <a:r>
              <a:rPr lang="en-US" sz="2000" b="1" i="1" dirty="0">
                <a:solidFill>
                  <a:srgbClr val="00B050"/>
                </a:solidFill>
                <a:latin typeface="Times New Roman" panose="02020603050405020304" pitchFamily="18" charset="0"/>
                <a:cs typeface="Times New Roman" panose="02020603050405020304" pitchFamily="18" charset="0"/>
              </a:rPr>
              <a:t>G/2</a:t>
            </a:r>
          </a:p>
        </p:txBody>
      </p:sp>
      <p:cxnSp>
        <p:nvCxnSpPr>
          <p:cNvPr id="22" name="Straight Connector 21">
            <a:extLst>
              <a:ext uri="{FF2B5EF4-FFF2-40B4-BE49-F238E27FC236}">
                <a16:creationId xmlns:a16="http://schemas.microsoft.com/office/drawing/2014/main" id="{CB4C225C-408C-4B62-8474-0B643BC31CB6}"/>
              </a:ext>
            </a:extLst>
          </p:cNvPr>
          <p:cNvCxnSpPr>
            <a:cxnSpLocks/>
            <a:endCxn id="7" idx="2"/>
          </p:cNvCxnSpPr>
          <p:nvPr/>
        </p:nvCxnSpPr>
        <p:spPr>
          <a:xfrm flipH="1" flipV="1">
            <a:off x="4655127" y="3192088"/>
            <a:ext cx="853400" cy="323648"/>
          </a:xfrm>
          <a:prstGeom prst="line">
            <a:avLst/>
          </a:prstGeom>
          <a:ln w="381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F692451C-F3BB-4FD0-8B45-8570654E568F}"/>
              </a:ext>
            </a:extLst>
          </p:cNvPr>
          <p:cNvSpPr txBox="1"/>
          <p:nvPr/>
        </p:nvSpPr>
        <p:spPr>
          <a:xfrm>
            <a:off x="1485905" y="4830801"/>
            <a:ext cx="1982727" cy="707886"/>
          </a:xfrm>
          <a:prstGeom prst="rect">
            <a:avLst/>
          </a:prstGeom>
          <a:solidFill>
            <a:schemeClr val="tx1"/>
          </a:solidFill>
        </p:spPr>
        <p:txBody>
          <a:bodyPr wrap="square">
            <a:spAutoFit/>
          </a:bodyPr>
          <a:lstStyle/>
          <a:p>
            <a:r>
              <a:rPr lang="en-US" sz="4000" i="1" baseline="30000" dirty="0">
                <a:solidFill>
                  <a:schemeClr val="accent4">
                    <a:lumMod val="60000"/>
                    <a:lumOff val="40000"/>
                  </a:schemeClr>
                </a:solidFill>
              </a:rPr>
              <a:t>180-</a:t>
            </a:r>
            <a:r>
              <a:rPr lang="en-US" sz="4000" i="1" dirty="0">
                <a:solidFill>
                  <a:schemeClr val="accent4">
                    <a:lumMod val="60000"/>
                    <a:lumOff val="40000"/>
                  </a:schemeClr>
                </a:solidFill>
              </a:rPr>
              <a:t>ᶿ</a:t>
            </a:r>
            <a:r>
              <a:rPr lang="en-US" i="1" dirty="0">
                <a:solidFill>
                  <a:schemeClr val="accent4">
                    <a:lumMod val="60000"/>
                    <a:lumOff val="40000"/>
                  </a:schemeClr>
                </a:solidFill>
              </a:rPr>
              <a:t>vertex</a:t>
            </a:r>
          </a:p>
        </p:txBody>
      </p:sp>
      <p:sp>
        <p:nvSpPr>
          <p:cNvPr id="24" name="Arc 23">
            <a:extLst>
              <a:ext uri="{FF2B5EF4-FFF2-40B4-BE49-F238E27FC236}">
                <a16:creationId xmlns:a16="http://schemas.microsoft.com/office/drawing/2014/main" id="{6D8F9CDD-BB11-432B-A7AA-CDA54EDF5061}"/>
              </a:ext>
            </a:extLst>
          </p:cNvPr>
          <p:cNvSpPr/>
          <p:nvPr/>
        </p:nvSpPr>
        <p:spPr>
          <a:xfrm rot="21340271">
            <a:off x="3380467" y="1706051"/>
            <a:ext cx="984507" cy="874543"/>
          </a:xfrm>
          <a:prstGeom prst="arc">
            <a:avLst>
              <a:gd name="adj1" fmla="val 2972686"/>
              <a:gd name="adj2" fmla="val 7919566"/>
            </a:avLst>
          </a:prstGeom>
          <a:ln w="57150">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solidFill>
                <a:srgbClr val="7030A0"/>
              </a:solidFill>
            </a:endParaRPr>
          </a:p>
        </p:txBody>
      </p:sp>
      <p:cxnSp>
        <p:nvCxnSpPr>
          <p:cNvPr id="25" name="Straight Connector 24">
            <a:extLst>
              <a:ext uri="{FF2B5EF4-FFF2-40B4-BE49-F238E27FC236}">
                <a16:creationId xmlns:a16="http://schemas.microsoft.com/office/drawing/2014/main" id="{78CF5325-0F78-4600-B2C9-ADB343811A1E}"/>
              </a:ext>
            </a:extLst>
          </p:cNvPr>
          <p:cNvCxnSpPr>
            <a:cxnSpLocks/>
            <a:endCxn id="7" idx="0"/>
          </p:cNvCxnSpPr>
          <p:nvPr/>
        </p:nvCxnSpPr>
        <p:spPr>
          <a:xfrm flipH="1" flipV="1">
            <a:off x="3890356" y="5486400"/>
            <a:ext cx="764771" cy="247208"/>
          </a:xfrm>
          <a:prstGeom prst="line">
            <a:avLst/>
          </a:prstGeom>
          <a:ln w="381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6DD4D7A3-BBF6-43A2-AF1B-9CDCC377EA93}"/>
              </a:ext>
            </a:extLst>
          </p:cNvPr>
          <p:cNvSpPr txBox="1"/>
          <p:nvPr/>
        </p:nvSpPr>
        <p:spPr>
          <a:xfrm>
            <a:off x="4457939" y="1888088"/>
            <a:ext cx="1050588" cy="707886"/>
          </a:xfrm>
          <a:prstGeom prst="rect">
            <a:avLst/>
          </a:prstGeom>
          <a:solidFill>
            <a:schemeClr val="tx1"/>
          </a:solidFill>
        </p:spPr>
        <p:txBody>
          <a:bodyPr wrap="square">
            <a:spAutoFit/>
          </a:bodyPr>
          <a:lstStyle/>
          <a:p>
            <a:r>
              <a:rPr lang="en-US" sz="4000" i="1" dirty="0">
                <a:solidFill>
                  <a:schemeClr val="accent2"/>
                </a:solidFill>
              </a:rPr>
              <a:t>ᶿ</a:t>
            </a:r>
            <a:r>
              <a:rPr lang="en-US" i="1" dirty="0">
                <a:solidFill>
                  <a:schemeClr val="accent2"/>
                </a:solidFill>
              </a:rPr>
              <a:t>vertex</a:t>
            </a:r>
          </a:p>
        </p:txBody>
      </p:sp>
      <p:sp>
        <p:nvSpPr>
          <p:cNvPr id="28" name="Arc 27">
            <a:extLst>
              <a:ext uri="{FF2B5EF4-FFF2-40B4-BE49-F238E27FC236}">
                <a16:creationId xmlns:a16="http://schemas.microsoft.com/office/drawing/2014/main" id="{9873E0A9-DF80-4299-B274-0B8FB5E82DC9}"/>
              </a:ext>
            </a:extLst>
          </p:cNvPr>
          <p:cNvSpPr/>
          <p:nvPr/>
        </p:nvSpPr>
        <p:spPr>
          <a:xfrm rot="10800000">
            <a:off x="3412069" y="4830802"/>
            <a:ext cx="984507" cy="874543"/>
          </a:xfrm>
          <a:prstGeom prst="arc">
            <a:avLst>
              <a:gd name="adj1" fmla="val 3653576"/>
              <a:gd name="adj2" fmla="val 6915457"/>
            </a:avLst>
          </a:prstGeom>
          <a:ln w="57150">
            <a:solidFill>
              <a:schemeClr val="accent4">
                <a:lumMod val="40000"/>
                <a:lumOff val="6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solidFill>
                <a:schemeClr val="accent2"/>
              </a:solidFill>
            </a:endParaRPr>
          </a:p>
        </p:txBody>
      </p:sp>
      <p:sp>
        <p:nvSpPr>
          <p:cNvPr id="40" name="Title 1">
            <a:extLst>
              <a:ext uri="{FF2B5EF4-FFF2-40B4-BE49-F238E27FC236}">
                <a16:creationId xmlns:a16="http://schemas.microsoft.com/office/drawing/2014/main" id="{FFCEB186-C4F2-43BC-8A25-91E6D1AC1086}"/>
              </a:ext>
            </a:extLst>
          </p:cNvPr>
          <p:cNvSpPr>
            <a:spLocks noGrp="1"/>
          </p:cNvSpPr>
          <p:nvPr>
            <p:ph type="title"/>
          </p:nvPr>
        </p:nvSpPr>
        <p:spPr>
          <a:xfrm>
            <a:off x="838200" y="232213"/>
            <a:ext cx="10515600" cy="1549158"/>
          </a:xfrm>
        </p:spPr>
        <p:txBody>
          <a:bodyPr>
            <a:noAutofit/>
          </a:bodyPr>
          <a:lstStyle/>
          <a:p>
            <a:r>
              <a:rPr lang="en-US" sz="3600" dirty="0"/>
              <a:t>We can find the area of the kite as follows:</a:t>
            </a:r>
          </a:p>
        </p:txBody>
      </p:sp>
      <p:pic>
        <p:nvPicPr>
          <p:cNvPr id="41" name="Picture 40"/>
          <p:cNvPicPr>
            <a:picLocks noChangeAspect="1"/>
          </p:cNvPicPr>
          <p:nvPr/>
        </p:nvPicPr>
        <p:blipFill>
          <a:blip r:embed="rId2"/>
          <a:stretch>
            <a:fillRect/>
          </a:stretch>
        </p:blipFill>
        <p:spPr>
          <a:xfrm>
            <a:off x="6581290" y="1960953"/>
            <a:ext cx="4382112" cy="3696216"/>
          </a:xfrm>
          <a:prstGeom prst="rect">
            <a:avLst/>
          </a:prstGeom>
        </p:spPr>
      </p:pic>
    </p:spTree>
    <p:extLst>
      <p:ext uri="{BB962C8B-B14F-4D97-AF65-F5344CB8AC3E}">
        <p14:creationId xmlns:p14="http://schemas.microsoft.com/office/powerpoint/2010/main" val="37672781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5E7B248-7056-49E8-9F30-37D8E83E9700}" type="slidenum">
              <a:rPr lang="en-US" smtClean="0"/>
              <a:t>57</a:t>
            </a:fld>
            <a:endParaRPr lang="en-US"/>
          </a:p>
        </p:txBody>
      </p:sp>
      <p:sp>
        <p:nvSpPr>
          <p:cNvPr id="40" name="Title 1">
            <a:extLst>
              <a:ext uri="{FF2B5EF4-FFF2-40B4-BE49-F238E27FC236}">
                <a16:creationId xmlns:a16="http://schemas.microsoft.com/office/drawing/2014/main" id="{FFCEB186-C4F2-43BC-8A25-91E6D1AC1086}"/>
              </a:ext>
            </a:extLst>
          </p:cNvPr>
          <p:cNvSpPr>
            <a:spLocks noGrp="1"/>
          </p:cNvSpPr>
          <p:nvPr>
            <p:ph type="title"/>
          </p:nvPr>
        </p:nvSpPr>
        <p:spPr>
          <a:xfrm>
            <a:off x="838200" y="232213"/>
            <a:ext cx="10515600" cy="1549158"/>
          </a:xfrm>
        </p:spPr>
        <p:txBody>
          <a:bodyPr>
            <a:noAutofit/>
          </a:bodyPr>
          <a:lstStyle/>
          <a:p>
            <a:r>
              <a:rPr lang="en-US" sz="3600" dirty="0"/>
              <a:t>Using kites instead of parallelograms for all obtuse angles improves the estimate over the parallelogram-only approach.</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6602" b="2266"/>
          <a:stretch/>
        </p:blipFill>
        <p:spPr>
          <a:xfrm>
            <a:off x="2343619" y="1800339"/>
            <a:ext cx="7504762" cy="4921136"/>
          </a:xfrm>
          <a:prstGeom prst="rect">
            <a:avLst/>
          </a:prstGeom>
        </p:spPr>
      </p:pic>
    </p:spTree>
    <p:extLst>
      <p:ext uri="{BB962C8B-B14F-4D97-AF65-F5344CB8AC3E}">
        <p14:creationId xmlns:p14="http://schemas.microsoft.com/office/powerpoint/2010/main" val="1756576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DBE8-36CC-4927-9870-E0F8CEA9D030}"/>
              </a:ext>
            </a:extLst>
          </p:cNvPr>
          <p:cNvSpPr>
            <a:spLocks noGrp="1"/>
          </p:cNvSpPr>
          <p:nvPr>
            <p:ph type="title"/>
          </p:nvPr>
        </p:nvSpPr>
        <p:spPr>
          <a:xfrm>
            <a:off x="838200" y="618266"/>
            <a:ext cx="10515600" cy="1325563"/>
          </a:xfrm>
        </p:spPr>
        <p:txBody>
          <a:bodyPr>
            <a:normAutofit fontScale="90000"/>
          </a:bodyPr>
          <a:lstStyle/>
          <a:p>
            <a:r>
              <a:rPr lang="en-US" dirty="0"/>
              <a:t>A demonstration script exists that shows most of the functionality in this document:</a:t>
            </a:r>
            <a:br>
              <a:rPr lang="en-US" dirty="0"/>
            </a:br>
            <a:r>
              <a:rPr lang="en-US" dirty="0" err="1">
                <a:solidFill>
                  <a:srgbClr val="028009"/>
                </a:solidFill>
                <a:latin typeface="Courier New" panose="02070309020205020404" pitchFamily="49" charset="0"/>
              </a:rPr>
              <a:t>script_demo_MapGenLibrary</a:t>
            </a:r>
            <a:br>
              <a:rPr lang="en-US" dirty="0">
                <a:solidFill>
                  <a:srgbClr val="028009"/>
                </a:solidFill>
                <a:latin typeface="Courier New" panose="02070309020205020404" pitchFamily="49" charset="0"/>
              </a:rPr>
            </a:br>
            <a:endParaRPr lang="en-US" dirty="0"/>
          </a:p>
        </p:txBody>
      </p:sp>
      <p:sp>
        <p:nvSpPr>
          <p:cNvPr id="4" name="Rectangle 3">
            <a:extLst>
              <a:ext uri="{FF2B5EF4-FFF2-40B4-BE49-F238E27FC236}">
                <a16:creationId xmlns:a16="http://schemas.microsoft.com/office/drawing/2014/main" id="{ED6B6C78-C512-4D1D-90D5-01BF838E0A27}"/>
              </a:ext>
            </a:extLst>
          </p:cNvPr>
          <p:cNvSpPr/>
          <p:nvPr/>
        </p:nvSpPr>
        <p:spPr>
          <a:xfrm>
            <a:off x="374433" y="2022133"/>
            <a:ext cx="5909136" cy="2446824"/>
          </a:xfrm>
          <a:prstGeom prst="rect">
            <a:avLst/>
          </a:prstGeom>
          <a:solidFill>
            <a:schemeClr val="accent4">
              <a:lumMod val="20000"/>
              <a:lumOff val="80000"/>
            </a:schemeClr>
          </a:solidFill>
        </p:spPr>
        <p:txBody>
          <a:bodyPr wrap="square">
            <a:spAutoFit/>
          </a:bodyPr>
          <a:lstStyle/>
          <a:p>
            <a:r>
              <a:rPr lang="en-US" sz="900" dirty="0">
                <a:solidFill>
                  <a:srgbClr val="028009"/>
                </a:solidFill>
                <a:latin typeface="Courier New" panose="02070309020205020404" pitchFamily="49" charset="0"/>
              </a:rPr>
              <a:t>%% Show how inputs are checked</a:t>
            </a:r>
          </a:p>
          <a:p>
            <a:r>
              <a:rPr lang="en-US" sz="900" dirty="0" err="1">
                <a:solidFill>
                  <a:srgbClr val="000000"/>
                </a:solidFill>
                <a:latin typeface="Courier New" panose="02070309020205020404" pitchFamily="49" charset="0"/>
              </a:rPr>
              <a:t>Twocolumn_of_numbers_test</a:t>
            </a:r>
            <a:r>
              <a:rPr lang="en-US" sz="900" dirty="0">
                <a:solidFill>
                  <a:srgbClr val="000000"/>
                </a:solidFill>
                <a:latin typeface="Courier New" panose="02070309020205020404" pitchFamily="49" charset="0"/>
              </a:rPr>
              <a:t> = [4 1; 3 0; 2 5];</a:t>
            </a:r>
          </a:p>
          <a:p>
            <a:r>
              <a:rPr lang="en-US" sz="900" dirty="0" err="1">
                <a:solidFill>
                  <a:srgbClr val="000000"/>
                </a:solidFill>
                <a:latin typeface="Courier New" panose="02070309020205020404" pitchFamily="49" charset="0"/>
              </a:rPr>
              <a:t>fcn_MapGen_checkInputsToFunctions</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Twocolumn_of_numbers_test</a:t>
            </a:r>
            <a:r>
              <a:rPr lang="en-US" sz="900" dirty="0">
                <a:solidFill>
                  <a:srgbClr val="000000"/>
                </a:solidFill>
                <a:latin typeface="Courier New" panose="02070309020205020404" pitchFamily="49" charset="0"/>
              </a:rPr>
              <a:t>, </a:t>
            </a:r>
            <a:r>
              <a:rPr lang="en-US" sz="900" dirty="0">
                <a:solidFill>
                  <a:srgbClr val="AA04F9"/>
                </a:solidFill>
                <a:latin typeface="Courier New" panose="02070309020205020404" pitchFamily="49" charset="0"/>
              </a:rPr>
              <a:t>'2column_of_numbers'</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Generate a set of polytopes from various pseudo-random sources</a:t>
            </a:r>
          </a:p>
          <a:p>
            <a:r>
              <a:rPr lang="en-US" sz="900" dirty="0">
                <a:solidFill>
                  <a:srgbClr val="028009"/>
                </a:solidFill>
                <a:latin typeface="Courier New" panose="02070309020205020404" pitchFamily="49" charset="0"/>
              </a:rPr>
              <a:t>% Generate a set of polytopes from the </a:t>
            </a:r>
            <a:r>
              <a:rPr lang="en-US" sz="900" dirty="0" err="1">
                <a:solidFill>
                  <a:srgbClr val="028009"/>
                </a:solidFill>
                <a:latin typeface="Courier New" panose="02070309020205020404" pitchFamily="49" charset="0"/>
              </a:rPr>
              <a:t>Sobol</a:t>
            </a:r>
            <a:r>
              <a:rPr lang="en-US" sz="900" dirty="0">
                <a:solidFill>
                  <a:srgbClr val="028009"/>
                </a:solidFill>
                <a:latin typeface="Courier New" panose="02070309020205020404" pitchFamily="49" charset="0"/>
              </a:rPr>
              <a:t> set</a:t>
            </a:r>
          </a:p>
          <a:p>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 = 11;</a:t>
            </a:r>
          </a:p>
          <a:p>
            <a:r>
              <a:rPr lang="en-US" sz="900" dirty="0" err="1">
                <a:solidFill>
                  <a:srgbClr val="000000"/>
                </a:solidFill>
                <a:latin typeface="Courier New" panose="02070309020205020404" pitchFamily="49" charset="0"/>
              </a:rPr>
              <a:t>Sobol_range</a:t>
            </a:r>
            <a:r>
              <a:rPr lang="en-US" sz="900" dirty="0">
                <a:solidFill>
                  <a:srgbClr val="000000"/>
                </a:solidFill>
                <a:latin typeface="Courier New" panose="02070309020205020404" pitchFamily="49" charset="0"/>
              </a:rPr>
              <a:t> = [1 1000]; </a:t>
            </a:r>
            <a:r>
              <a:rPr lang="en-US" sz="900" dirty="0">
                <a:solidFill>
                  <a:srgbClr val="028009"/>
                </a:solidFill>
                <a:latin typeface="Courier New" panose="02070309020205020404" pitchFamily="49" charset="0"/>
              </a:rPr>
              <a:t>% range of </a:t>
            </a:r>
            <a:r>
              <a:rPr lang="en-US" sz="900" dirty="0" err="1">
                <a:solidFill>
                  <a:srgbClr val="028009"/>
                </a:solidFill>
                <a:latin typeface="Courier New" panose="02070309020205020404" pitchFamily="49" charset="0"/>
              </a:rPr>
              <a:t>Sobol</a:t>
            </a:r>
            <a:r>
              <a:rPr lang="en-US" sz="900" dirty="0">
                <a:solidFill>
                  <a:srgbClr val="028009"/>
                </a:solidFill>
                <a:latin typeface="Courier New" panose="02070309020205020404" pitchFamily="49" charset="0"/>
              </a:rPr>
              <a:t> points to use to generate the tiling</a:t>
            </a:r>
          </a:p>
          <a:p>
            <a:r>
              <a:rPr lang="en-US" sz="900" dirty="0" err="1">
                <a:solidFill>
                  <a:srgbClr val="000000"/>
                </a:solidFill>
                <a:latin typeface="Courier New" panose="02070309020205020404" pitchFamily="49" charset="0"/>
              </a:rPr>
              <a:t>tiled_polytopes</a:t>
            </a:r>
            <a:r>
              <a:rPr lang="en-US" sz="900" dirty="0">
                <a:solidFill>
                  <a:srgbClr val="000000"/>
                </a:solidFill>
                <a:latin typeface="Courier New" panose="02070309020205020404" pitchFamily="49" charset="0"/>
              </a:rPr>
              <a:t> = </a:t>
            </a:r>
            <a:r>
              <a:rPr lang="en-US" sz="900" dirty="0" err="1">
                <a:solidFill>
                  <a:srgbClr val="000000"/>
                </a:solidFill>
                <a:latin typeface="Courier New" panose="02070309020205020404" pitchFamily="49" charset="0"/>
              </a:rPr>
              <a:t>fcn_MapGen_sobolVoronoiTiling</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Sobol_range</a:t>
            </a:r>
            <a:r>
              <a:rPr lang="en-US" sz="900" dirty="0">
                <a:solidFill>
                  <a:srgbClr val="000000"/>
                </a:solidFill>
                <a:latin typeface="Courier New" panose="02070309020205020404" pitchFamily="49" charset="0"/>
              </a:rPr>
              <a:t>,[1 1],</a:t>
            </a:r>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Generate a set of polytopes from the Halton set</a:t>
            </a:r>
          </a:p>
          <a:p>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 = 12;</a:t>
            </a:r>
          </a:p>
          <a:p>
            <a:r>
              <a:rPr lang="en-US" sz="900" dirty="0" err="1">
                <a:solidFill>
                  <a:srgbClr val="000000"/>
                </a:solidFill>
                <a:latin typeface="Courier New" panose="02070309020205020404" pitchFamily="49" charset="0"/>
              </a:rPr>
              <a:t>Halton_range</a:t>
            </a:r>
            <a:r>
              <a:rPr lang="en-US" sz="900" dirty="0">
                <a:solidFill>
                  <a:srgbClr val="000000"/>
                </a:solidFill>
                <a:latin typeface="Courier New" panose="02070309020205020404" pitchFamily="49" charset="0"/>
              </a:rPr>
              <a:t> = [1 1000]; </a:t>
            </a:r>
            <a:r>
              <a:rPr lang="en-US" sz="900" dirty="0">
                <a:solidFill>
                  <a:srgbClr val="028009"/>
                </a:solidFill>
                <a:latin typeface="Courier New" panose="02070309020205020404" pitchFamily="49" charset="0"/>
              </a:rPr>
              <a:t>% range of Halton points to use to generate the tiling</a:t>
            </a:r>
          </a:p>
          <a:p>
            <a:r>
              <a:rPr lang="en-US" sz="900" dirty="0" err="1">
                <a:solidFill>
                  <a:srgbClr val="000000"/>
                </a:solidFill>
                <a:latin typeface="Courier New" panose="02070309020205020404" pitchFamily="49" charset="0"/>
              </a:rPr>
              <a:t>tiled_polytopes</a:t>
            </a:r>
            <a:r>
              <a:rPr lang="en-US" sz="900" dirty="0">
                <a:solidFill>
                  <a:srgbClr val="000000"/>
                </a:solidFill>
                <a:latin typeface="Courier New" panose="02070309020205020404" pitchFamily="49" charset="0"/>
              </a:rPr>
              <a:t> = </a:t>
            </a:r>
            <a:r>
              <a:rPr lang="en-US" sz="900" dirty="0" err="1">
                <a:solidFill>
                  <a:srgbClr val="000000"/>
                </a:solidFill>
                <a:latin typeface="Courier New" panose="02070309020205020404" pitchFamily="49" charset="0"/>
              </a:rPr>
              <a:t>fcn_MapGen_haltonVoronoiTiling</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Halton_range</a:t>
            </a:r>
            <a:r>
              <a:rPr lang="en-US" sz="900" dirty="0">
                <a:solidFill>
                  <a:srgbClr val="000000"/>
                </a:solidFill>
                <a:latin typeface="Courier New" panose="02070309020205020404" pitchFamily="49" charset="0"/>
              </a:rPr>
              <a:t>,[1 1],</a:t>
            </a:r>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a:t>
            </a:r>
          </a:p>
          <a:p>
            <a:endParaRPr lang="en-US" sz="900" dirty="0"/>
          </a:p>
        </p:txBody>
      </p:sp>
    </p:spTree>
    <p:extLst>
      <p:ext uri="{BB962C8B-B14F-4D97-AF65-F5344CB8AC3E}">
        <p14:creationId xmlns:p14="http://schemas.microsoft.com/office/powerpoint/2010/main" val="3684799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There are a number of pseudo-random number generators that can be used to create </a:t>
            </a:r>
            <a:r>
              <a:rPr lang="en-US" dirty="0" err="1"/>
              <a:t>tilings</a:t>
            </a:r>
            <a:r>
              <a:rPr lang="en-US" dirty="0"/>
              <a:t> within a map, and the results of each are very different.</a:t>
            </a:r>
            <a:endParaRPr lang="en-US" dirty="0">
              <a:solidFill>
                <a:srgbClr val="00B050"/>
              </a:solidFill>
            </a:endParaRPr>
          </a:p>
        </p:txBody>
      </p:sp>
      <p:pic>
        <p:nvPicPr>
          <p:cNvPr id="3" name="Picture 2">
            <a:extLst>
              <a:ext uri="{FF2B5EF4-FFF2-40B4-BE49-F238E27FC236}">
                <a16:creationId xmlns:a16="http://schemas.microsoft.com/office/drawing/2014/main" id="{75AAA87B-C7BE-4442-9B6B-7147B5D0ACF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720801" y="4214019"/>
            <a:ext cx="3169920" cy="2377440"/>
          </a:xfrm>
          <a:prstGeom prst="rect">
            <a:avLst/>
          </a:prstGeom>
        </p:spPr>
      </p:pic>
      <p:pic>
        <p:nvPicPr>
          <p:cNvPr id="5" name="Picture 4">
            <a:extLst>
              <a:ext uri="{FF2B5EF4-FFF2-40B4-BE49-F238E27FC236}">
                <a16:creationId xmlns:a16="http://schemas.microsoft.com/office/drawing/2014/main" id="{1EBCF765-0958-4FEB-A965-6D97A75E811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73285" y="4214019"/>
            <a:ext cx="3169920" cy="2377440"/>
          </a:xfrm>
          <a:prstGeom prst="rect">
            <a:avLst/>
          </a:prstGeom>
        </p:spPr>
      </p:pic>
      <p:pic>
        <p:nvPicPr>
          <p:cNvPr id="6" name="Picture 5">
            <a:extLst>
              <a:ext uri="{FF2B5EF4-FFF2-40B4-BE49-F238E27FC236}">
                <a16:creationId xmlns:a16="http://schemas.microsoft.com/office/drawing/2014/main" id="{31AB2125-015F-4C1B-A44D-556D50DDA2C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797043" y="1836579"/>
            <a:ext cx="3169920" cy="2377440"/>
          </a:xfrm>
          <a:prstGeom prst="rect">
            <a:avLst/>
          </a:prstGeom>
        </p:spPr>
      </p:pic>
      <p:pic>
        <p:nvPicPr>
          <p:cNvPr id="7" name="Picture 6">
            <a:extLst>
              <a:ext uri="{FF2B5EF4-FFF2-40B4-BE49-F238E27FC236}">
                <a16:creationId xmlns:a16="http://schemas.microsoft.com/office/drawing/2014/main" id="{63A44A7B-99FB-4E11-9745-487270CB9C1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25769" y="4214019"/>
            <a:ext cx="3169920" cy="2377440"/>
          </a:xfrm>
          <a:prstGeom prst="rect">
            <a:avLst/>
          </a:prstGeom>
        </p:spPr>
      </p:pic>
      <p:pic>
        <p:nvPicPr>
          <p:cNvPr id="8" name="Picture 7">
            <a:extLst>
              <a:ext uri="{FF2B5EF4-FFF2-40B4-BE49-F238E27FC236}">
                <a16:creationId xmlns:a16="http://schemas.microsoft.com/office/drawing/2014/main" id="{37F80104-EA9A-471A-843D-552AE499AFC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949527" y="1836579"/>
            <a:ext cx="3169920" cy="2377440"/>
          </a:xfrm>
          <a:prstGeom prst="rect">
            <a:avLst/>
          </a:prstGeom>
        </p:spPr>
      </p:pic>
    </p:spTree>
    <p:extLst>
      <p:ext uri="{BB962C8B-B14F-4D97-AF65-F5344CB8AC3E}">
        <p14:creationId xmlns:p14="http://schemas.microsoft.com/office/powerpoint/2010/main" val="1393548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DF81A-A2DC-4D0E-AAFD-053CF4198D6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kern="1200">
                <a:solidFill>
                  <a:schemeClr val="tx1"/>
                </a:solidFill>
                <a:latin typeface="+mj-lt"/>
                <a:ea typeface="+mj-ea"/>
                <a:cs typeface="+mj-cs"/>
              </a:rPr>
              <a:t>The Halton set is the one we use most often and in nearly all the codes</a:t>
            </a:r>
          </a:p>
        </p:txBody>
      </p:sp>
      <p:sp>
        <p:nvSpPr>
          <p:cNvPr id="3" name="Content Placeholder 2">
            <a:extLst>
              <a:ext uri="{FF2B5EF4-FFF2-40B4-BE49-F238E27FC236}">
                <a16:creationId xmlns:a16="http://schemas.microsoft.com/office/drawing/2014/main" id="{50C2B34D-67FA-4531-878D-2FF54C24302C}"/>
              </a:ext>
            </a:extLst>
          </p:cNvPr>
          <p:cNvSpPr>
            <a:spLocks noGrp="1"/>
          </p:cNvSpPr>
          <p:nvPr>
            <p:ph idx="1"/>
          </p:nvPr>
        </p:nvSpPr>
        <p:spPr>
          <a:xfrm>
            <a:off x="477981" y="4872922"/>
            <a:ext cx="3933306" cy="1208141"/>
          </a:xfrm>
        </p:spPr>
        <p:txBody>
          <a:bodyPr vert="horz" lIns="91440" tIns="45720" rIns="91440" bIns="45720" rtlCol="0">
            <a:normAutofit/>
          </a:bodyPr>
          <a:lstStyle/>
          <a:p>
            <a:pPr marL="0" indent="0">
              <a:buNone/>
            </a:pPr>
            <a:r>
              <a:rPr lang="en-US" sz="2000" kern="1200">
                <a:solidFill>
                  <a:schemeClr val="tx1"/>
                </a:solidFill>
                <a:latin typeface="+mn-lt"/>
                <a:ea typeface="+mn-ea"/>
                <a:cs typeface="+mn-cs"/>
              </a:rPr>
              <a:t>It gives fairly uniform, non-repeating tilings without clumping</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a:extLst>
              <a:ext uri="{FF2B5EF4-FFF2-40B4-BE49-F238E27FC236}">
                <a16:creationId xmlns:a16="http://schemas.microsoft.com/office/drawing/2014/main" id="{8984034D-EB09-41A2-A651-3806FCDB16D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746562" y="878762"/>
            <a:ext cx="5290270" cy="5310290"/>
          </a:xfrm>
          <a:prstGeom prst="rect">
            <a:avLst/>
          </a:prstGeom>
        </p:spPr>
      </p:pic>
    </p:spTree>
    <p:extLst>
      <p:ext uri="{BB962C8B-B14F-4D97-AF65-F5344CB8AC3E}">
        <p14:creationId xmlns:p14="http://schemas.microsoft.com/office/powerpoint/2010/main" val="1659873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DE5FB-AF4E-405F-B516-322A0D38A554}"/>
              </a:ext>
            </a:extLst>
          </p:cNvPr>
          <p:cNvSpPr>
            <a:spLocks noGrp="1"/>
          </p:cNvSpPr>
          <p:nvPr>
            <p:ph type="title"/>
          </p:nvPr>
        </p:nvSpPr>
        <p:spPr/>
        <p:txBody>
          <a:bodyPr>
            <a:noAutofit/>
          </a:bodyPr>
          <a:lstStyle/>
          <a:p>
            <a:r>
              <a:rPr lang="en-US" sz="3600"/>
              <a:t>The sets are generated by selecting random numbers in 2 dimensions between 0 and 1, then performing a Voronoi segmentation based on the seed points</a:t>
            </a:r>
            <a:endParaRPr lang="en-US" sz="3600" dirty="0"/>
          </a:p>
        </p:txBody>
      </p:sp>
      <p:sp>
        <p:nvSpPr>
          <p:cNvPr id="3" name="Content Placeholder 2">
            <a:extLst>
              <a:ext uri="{FF2B5EF4-FFF2-40B4-BE49-F238E27FC236}">
                <a16:creationId xmlns:a16="http://schemas.microsoft.com/office/drawing/2014/main" id="{6F517848-FA2F-48EB-B9E5-45F2CAABAA2C}"/>
              </a:ext>
            </a:extLst>
          </p:cNvPr>
          <p:cNvSpPr>
            <a:spLocks noGrp="1"/>
          </p:cNvSpPr>
          <p:nvPr>
            <p:ph idx="1"/>
          </p:nvPr>
        </p:nvSpPr>
        <p:spPr/>
        <p:txBody>
          <a:bodyPr/>
          <a:lstStyle/>
          <a:p>
            <a:pPr marL="0" indent="0">
              <a:buNone/>
            </a:pPr>
            <a:r>
              <a:rPr lang="en-US" dirty="0"/>
              <a:t>The images shown are cropped views, so the outlier boundaries are not seen</a:t>
            </a:r>
          </a:p>
        </p:txBody>
      </p:sp>
      <p:pic>
        <p:nvPicPr>
          <p:cNvPr id="5" name="Picture 4">
            <a:extLst>
              <a:ext uri="{FF2B5EF4-FFF2-40B4-BE49-F238E27FC236}">
                <a16:creationId xmlns:a16="http://schemas.microsoft.com/office/drawing/2014/main" id="{18A20D6C-DF53-480D-A78C-643EC5733B7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33280" y="2754923"/>
            <a:ext cx="4562720" cy="3422040"/>
          </a:xfrm>
          <a:prstGeom prst="rect">
            <a:avLst/>
          </a:prstGeom>
        </p:spPr>
      </p:pic>
      <p:pic>
        <p:nvPicPr>
          <p:cNvPr id="6" name="Picture 5">
            <a:extLst>
              <a:ext uri="{FF2B5EF4-FFF2-40B4-BE49-F238E27FC236}">
                <a16:creationId xmlns:a16="http://schemas.microsoft.com/office/drawing/2014/main" id="{3CCDDF1F-AB55-4C7D-BCAA-C1519D5809B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637737" y="2754923"/>
            <a:ext cx="4562721" cy="3422040"/>
          </a:xfrm>
          <a:prstGeom prst="rect">
            <a:avLst/>
          </a:prstGeom>
        </p:spPr>
      </p:pic>
    </p:spTree>
    <p:extLst>
      <p:ext uri="{BB962C8B-B14F-4D97-AF65-F5344CB8AC3E}">
        <p14:creationId xmlns:p14="http://schemas.microsoft.com/office/powerpoint/2010/main" val="351905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lumMod val="20000"/>
            <a:lumOff val="80000"/>
          </a:schemeClr>
        </a:solidFill>
      </a:spPr>
      <a:bodyPr wrap="square" lIns="91440" tIns="45720" rIns="91440" bIns="45720" anchor="t">
        <a:spAutoFit/>
      </a:bodyPr>
      <a:lstStyle>
        <a:defPPr algn="l">
          <a:defRPr sz="1200" dirty="0">
            <a:solidFill>
              <a:schemeClr val="accent6">
                <a:lumMod val="75000"/>
              </a:schemeClr>
            </a:solidFill>
            <a:latin typeface="Courier New"/>
            <a:cs typeface="Calibri"/>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6523</TotalTime>
  <Words>4031</Words>
  <Application>Microsoft Office PowerPoint</Application>
  <PresentationFormat>Widescreen</PresentationFormat>
  <Paragraphs>377</Paragraphs>
  <Slides>57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Calibri Light</vt:lpstr>
      <vt:lpstr>Cambria Math</vt:lpstr>
      <vt:lpstr>Courier New</vt:lpstr>
      <vt:lpstr>Times New Roman</vt:lpstr>
      <vt:lpstr>Office Theme</vt:lpstr>
      <vt:lpstr>Map Gen Class Library</vt:lpstr>
      <vt:lpstr>The MapGen class library hosts tools to build maps useful for studying path planning, autonomy, etc.</vt:lpstr>
      <vt:lpstr>Definitions of terms are important so that we don’t get confused later</vt:lpstr>
      <vt:lpstr>For many examples below, MATLAB code will be given. It is usually highlighted as shown here: yellow for scripts, grey for console outputs.</vt:lpstr>
      <vt:lpstr>Each function uses a class-specific argument check function</vt:lpstr>
      <vt:lpstr>A demonstration script exists that shows most of the functionality in this document: script_demo_MapGenLibrary </vt:lpstr>
      <vt:lpstr>There are a number of pseudo-random number generators that can be used to create tilings within a map, and the results of each are very different.</vt:lpstr>
      <vt:lpstr>The Halton set is the one we use most often and in nearly all the codes</vt:lpstr>
      <vt:lpstr>The sets are generated by selecting random numbers in 2 dimensions between 0 and 1, then performing a Voronoi segmentation based on the seed points</vt:lpstr>
      <vt:lpstr>When generating polytopes, the number of results is equal to or less than (usually slightly) than the number of seed points</vt:lpstr>
      <vt:lpstr>There are defining properties of each map with respect to obstacles</vt:lpstr>
      <vt:lpstr>The point density is defined as the number of obstacles (or points) per unit area</vt:lpstr>
      <vt:lpstr>Obstacle radius is defined as the distance from an obstacle's centroid to its furthest vertex.</vt:lpstr>
      <vt:lpstr>The standard deviation in obstacle radius is the standard deviation of those obstacle radius values.</vt:lpstr>
      <vt:lpstr>The process of generating tiled obstacle polytopes uses 3 steps: initial tiling, trimming edges, and then shrinking the poloytopes down</vt:lpstr>
      <vt:lpstr>Individual polytopes are shrunk with fcn_MapGen_polytopeShrinkToRadius by moving all verticies towards the centroid by some scalar multiplier, derived from the desired final max radius.  Max radius is the distance from the centroid to the furthest vertex. </vt:lpstr>
      <vt:lpstr>The shrinking process allows introduction of random choice in which polytopes are shrunk, which allows user to set desired mean and standard deviations</vt:lpstr>
      <vt:lpstr>This is achieved in fcn_MapGen_polytopesShrinkToRadius by first creating a normally distributed set of radii with the desired mean and standard deviation. Then, using a user-defined minimum radius as the minimum value and the current max radius of the polytope as a maximum value, values in the distribution falling out of bounds are reset to the max or min as appropriate.</vt:lpstr>
      <vt:lpstr>As this truncating operation may shift the mean, the values of the distribution are shifted by the delta between the current mean and the desired mean until the desired mean is reached.</vt:lpstr>
      <vt:lpstr>Radii changes and current polytopes are then sorted by size so the largest changes can be applied to the largest polytopes, ensuring all polytopes have enough area to be scaled down.  Polytopes are then looped through and scaled with the previously described function fcn_MapGen_polytopeShrinkToRadius</vt:lpstr>
      <vt:lpstr>Shrink from Edges Functionality</vt:lpstr>
      <vt:lpstr>Individual polytopes can be shrunk by edges, and the first step is to find the Vertex Skeleton via:  fcn_MapGen_polytopeFindVertexSkeleton  This function defines how the vertices “move” as edges are trimmed inward by the same amount. </vt:lpstr>
      <vt:lpstr>The skeleton is calculated by iterating inward from the given vertices</vt:lpstr>
      <vt:lpstr>Step 1: To calculate the vectors inward, the function calls an internal function to obtain unit vectors inward, the half angles, the distances from vertex-to-vertex, and unit vectors from vertex to vertex.</vt:lpstr>
      <vt:lpstr>To calculate the intersection points, the following geometry is used to find L_cut, and the projection point where the edge projects inward directly toward the intersection.</vt:lpstr>
      <vt:lpstr>Using the half-angles to define the theta1 and theta2 values, one can find the projection points from each edge</vt:lpstr>
      <vt:lpstr>We next rotate the unit vectors from one corner to another by 90 degrees, and starting from the projection points, move inward by Lcut. This predicts the intersection points of the vertices.</vt:lpstr>
      <vt:lpstr>The minimum cut distance defines how far we can cut inward before vertices merge. The indices that merge have to have the same cut distance and  follow one after the other.</vt:lpstr>
      <vt:lpstr>Before starting on the next step, in case there are only 2 points left, we calculate the vector direction of the unit cuts for the new vertices just created.</vt:lpstr>
      <vt:lpstr>The final result is the skeleton plot</vt:lpstr>
      <vt:lpstr>To use this, we index the template corresponding to our cut depth, and cut more if needed</vt:lpstr>
      <vt:lpstr>Here’s other examples:</vt:lpstr>
      <vt:lpstr>The function fcn_MapGen_polytopeShrinkFromEdges implements the skeleton calculations to perform the shrinkage</vt:lpstr>
      <vt:lpstr>The code that performs the cutting is relatively simple. It uses the largest template that corresponds to a cut smaller or equal to the requested cut.</vt:lpstr>
      <vt:lpstr>The results are as expected</vt:lpstr>
      <vt:lpstr>When using edge cutting, particularly if repeatedly using this, significant computation time is saved if one avoids repeated calculation of the skeleton.</vt:lpstr>
      <vt:lpstr>Several functions exist to plot maps. The one for polytopes is: fcn_MapGen_plotPolytopes</vt:lpstr>
      <vt:lpstr>We often want to generate maps by a fully repeatable “name”</vt:lpstr>
      <vt:lpstr>Slide for real calculation (area based)</vt:lpstr>
      <vt:lpstr>Slide explaining measured occupancy ratio calculation</vt:lpstr>
      <vt:lpstr>Plot of area calc</vt:lpstr>
      <vt:lpstr>The most basic estimate can be found from dimensionless analysis (see formula 4.24 in Seth Tau’s thesis).</vt:lpstr>
      <vt:lpstr>Plot with 2 series</vt:lpstr>
      <vt:lpstr>The perimeter estimation method associates all unoccupied area with side length perimeters so does not account for the area at vertices. Also breaks when edges are removed</vt:lpstr>
      <vt:lpstr>This can be modified to include an equilateral triangle with a side length equal to gap size as a crude estimate for including this unaccounted for space.</vt:lpstr>
      <vt:lpstr>Triangles are not a bad approximate for small gaps because all Voronoi diagram intersections are 3-way intersections.  Complex intersections in the Voronoi diagram can be decomposed into 3-way intersections.</vt:lpstr>
      <vt:lpstr>Triangles are not a bad approximate for small gaps because all Voronoi diagram intersections are 3-way intersections.  Complex intersections in the Voronoi diagram can be decomposed into 3-way intersections.</vt:lpstr>
      <vt:lpstr>However, this is not necessarily true after shrinking when sides are removed.</vt:lpstr>
      <vt:lpstr>This means some non-perimeter areas are quadrilaterals, not triangles.  Therefore we need to know not just vertex angles, but which vertices are associated with each other.</vt:lpstr>
      <vt:lpstr>Instead of using one shape to represent each gap between perimeter rectangles, we could use multiple parallelograms to represent each gap between rectangles.</vt:lpstr>
      <vt:lpstr>This gives the following formula, where the original perimeter based estimate is modified by adding a sum of parallelogram areas.</vt:lpstr>
      <vt:lpstr>This can also be modified to include repeated average sized parallelograms based on average interior vertex angle.</vt:lpstr>
      <vt:lpstr>Comparing the errors for these different estimation methods shows that the average parallelogram method is the most accurate.  However, we expect the parallelogram method to be perfectly accurate.</vt:lpstr>
      <vt:lpstr>The inaccuracy  likely occurs because when interior vertex angles are obtuse, the parallelogram formed by this vertex double-counts area already included in the perimeter estimate.</vt:lpstr>
      <vt:lpstr>We can modify the code to form a quadrilateral (kite) with the following parameters for every obtuse vertex, in place of a parallelogram.</vt:lpstr>
      <vt:lpstr>We can find the area of the kite as follows:</vt:lpstr>
      <vt:lpstr>Using kites instead of parallelograms for all obtuse angles improves the estimate over the parallelogram-only 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Path</dc:title>
  <dc:creator>Sean Brennan</dc:creator>
  <cp:lastModifiedBy>Stephen Harnett</cp:lastModifiedBy>
  <cp:revision>227</cp:revision>
  <dcterms:created xsi:type="dcterms:W3CDTF">2021-01-09T16:12:09Z</dcterms:created>
  <dcterms:modified xsi:type="dcterms:W3CDTF">2022-05-25T18:39:08Z</dcterms:modified>
</cp:coreProperties>
</file>