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5" r:id="rId2"/>
    <p:sldId id="442" r:id="rId3"/>
    <p:sldId id="485" r:id="rId4"/>
    <p:sldId id="466" r:id="rId5"/>
    <p:sldId id="486" r:id="rId6"/>
    <p:sldId id="491" r:id="rId7"/>
    <p:sldId id="492" r:id="rId8"/>
    <p:sldId id="487" r:id="rId9"/>
    <p:sldId id="488" r:id="rId10"/>
    <p:sldId id="489" r:id="rId11"/>
    <p:sldId id="490" r:id="rId12"/>
    <p:sldId id="460" r:id="rId13"/>
    <p:sldId id="497" r:id="rId14"/>
    <p:sldId id="493" r:id="rId15"/>
    <p:sldId id="496" r:id="rId16"/>
    <p:sldId id="499" r:id="rId17"/>
    <p:sldId id="500" r:id="rId18"/>
    <p:sldId id="514" r:id="rId19"/>
    <p:sldId id="501" r:id="rId20"/>
    <p:sldId id="504" r:id="rId21"/>
    <p:sldId id="505" r:id="rId22"/>
    <p:sldId id="506" r:id="rId23"/>
    <p:sldId id="507" r:id="rId24"/>
    <p:sldId id="508" r:id="rId25"/>
    <p:sldId id="509" r:id="rId26"/>
    <p:sldId id="510" r:id="rId27"/>
    <p:sldId id="511" r:id="rId28"/>
    <p:sldId id="513" r:id="rId29"/>
    <p:sldId id="512" r:id="rId30"/>
    <p:sldId id="515" r:id="rId31"/>
    <p:sldId id="516" r:id="rId32"/>
    <p:sldId id="518" r:id="rId33"/>
    <p:sldId id="519" r:id="rId34"/>
    <p:sldId id="520" r:id="rId35"/>
    <p:sldId id="536" r:id="rId36"/>
    <p:sldId id="537" r:id="rId37"/>
    <p:sldId id="523" r:id="rId38"/>
    <p:sldId id="538" r:id="rId39"/>
    <p:sldId id="539" r:id="rId40"/>
    <p:sldId id="541" r:id="rId41"/>
    <p:sldId id="542" r:id="rId42"/>
    <p:sldId id="540" r:id="rId43"/>
    <p:sldId id="524" r:id="rId44"/>
    <p:sldId id="525" r:id="rId45"/>
    <p:sldId id="526" r:id="rId46"/>
    <p:sldId id="527" r:id="rId47"/>
    <p:sldId id="528" r:id="rId48"/>
    <p:sldId id="529" r:id="rId49"/>
    <p:sldId id="530" r:id="rId50"/>
    <p:sldId id="531" r:id="rId51"/>
    <p:sldId id="532" r:id="rId52"/>
    <p:sldId id="533" r:id="rId53"/>
    <p:sldId id="534" r:id="rId54"/>
    <p:sldId id="535" r:id="rId55"/>
    <p:sldId id="494" r:id="rId56"/>
    <p:sldId id="49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ection>
        <p14:section name="Background" id="{C6F52FF6-A12B-41D3-B0A0-06BFA5DF7396}">
          <p14:sldIdLst>
            <p14:sldId id="415"/>
            <p14:sldId id="442"/>
            <p14:sldId id="485"/>
          </p14:sldIdLst>
        </p14:section>
        <p14:section name="Pseudo-Random Voronoi Tiling" id="{F50C5C2E-F869-48ED-B81B-C27F588904CC}">
          <p14:sldIdLst>
            <p14:sldId id="466"/>
            <p14:sldId id="486"/>
            <p14:sldId id="491"/>
            <p14:sldId id="492"/>
          </p14:sldIdLst>
        </p14:section>
        <p14:section name="Map metrics" id="{199883FB-FEFB-4E93-A5D7-1FE7443B596A}">
          <p14:sldIdLst>
            <p14:sldId id="487"/>
            <p14:sldId id="488"/>
            <p14:sldId id="489"/>
            <p14:sldId id="490"/>
          </p14:sldIdLst>
        </p14:section>
        <p14:section name="Converting polytope tiles to separated polytopes" id="{86EAC484-9D77-412B-98FB-1213CAD128B9}">
          <p14:sldIdLst>
            <p14:sldId id="460"/>
            <p14:sldId id="497"/>
            <p14:sldId id="493"/>
            <p14:sldId id="496"/>
            <p14:sldId id="499"/>
            <p14:sldId id="500"/>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38"/>
            <p14:sldId id="539"/>
            <p14:sldId id="541"/>
            <p14:sldId id="542"/>
            <p14:sldId id="540"/>
            <p14:sldId id="524"/>
            <p14:sldId id="525"/>
            <p14:sldId id="526"/>
            <p14:sldId id="527"/>
            <p14:sldId id="528"/>
            <p14:sldId id="529"/>
            <p14:sldId id="530"/>
            <p14:sldId id="531"/>
            <p14:sldId id="532"/>
            <p14:sldId id="533"/>
            <p14:sldId id="534"/>
            <p14:sldId id="535"/>
          </p14:sldIdLst>
        </p14:section>
        <p14:section name="Map Plotting" id="{84E5192F-FEE5-47D4-941B-3C29C67F303C}">
          <p14:sldIdLst>
            <p14:sldId id="494"/>
            <p14:sldId id="4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40" d="100"/>
          <a:sy n="140" d="100"/>
        </p:scale>
        <p:origin x="108" y="57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08.587"/>
    </inkml:context>
    <inkml:brush xml:id="br0">
      <inkml:brushProperty name="width" value="0.035" units="cm"/>
      <inkml:brushProperty name="height" value="0.035" units="cm"/>
    </inkml:brush>
  </inkml:definitions>
  <inkml:trace contextRef="#ctx0" brushRef="#br0">0 3666 24119,'76'-3665'0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2.286"/>
    </inkml:context>
    <inkml:brush xml:id="br0">
      <inkml:brushProperty name="width" value="0.035" units="cm"/>
      <inkml:brushProperty name="height" value="0.035" units="cm"/>
    </inkml:brush>
  </inkml:definitions>
  <inkml:trace contextRef="#ctx0" brushRef="#br0">0 122 24415,'7843'0'0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7.551"/>
    </inkml:context>
    <inkml:brush xml:id="br0">
      <inkml:brushProperty name="width" value="0.035" units="cm"/>
      <inkml:brushProperty name="height" value="0.035" units="cm"/>
    </inkml:brush>
  </inkml:definitions>
  <inkml:trace contextRef="#ctx0" brushRef="#br0">1 1 24251,'7228'3589'0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30.623"/>
    </inkml:context>
    <inkml:brush xml:id="br0">
      <inkml:brushProperty name="width" value="0.035" units="cm"/>
      <inkml:brushProperty name="height" value="0.035" units="cm"/>
    </inkml:brush>
  </inkml:definitions>
  <inkml:trace contextRef="#ctx0" brushRef="#br0">1 1074 24436,'1352'-1073'0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4/19/2025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4/19/2025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9.png"/><Relationship Id="rId10"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58.png"/><Relationship Id="rId9" Type="http://schemas.openxmlformats.org/officeDocument/2006/relationships/image" Target="../media/image29.png"/><Relationship Id="rId1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5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Obstacle radius is defined as the distance from an obstacle's centroid to its furthest vertex.</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The average obstacle radius is the average of all obstacles being considered. </a:t>
            </a:r>
          </a:p>
        </p:txBody>
      </p:sp>
    </p:spTree>
    <p:extLst>
      <p:ext uri="{BB962C8B-B14F-4D97-AF65-F5344CB8AC3E}">
        <p14:creationId xmlns:p14="http://schemas.microsoft.com/office/powerpoint/2010/main" val="285999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The standard deviation in obstacle radius is the standard deviation of those obstacle radius values.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3639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rmAutofit fontScale="90000"/>
          </a:bodyPr>
          <a:lstStyle/>
          <a:p>
            <a:r>
              <a:rPr lang="en-US" dirty="0"/>
              <a:t>The process of generating tiled obstacle polytopes uses 3 steps: initial tiling, trimming edges, and then shrinking the </a:t>
            </a:r>
            <a:r>
              <a:rPr lang="en-US" dirty="0" err="1"/>
              <a:t>poloytopes</a:t>
            </a:r>
            <a:r>
              <a:rPr lang="en-US" dirty="0"/>
              <a:t> down</a:t>
            </a:r>
            <a:endParaRPr lang="en-US" dirty="0">
              <a:solidFill>
                <a:srgbClr val="00B050"/>
              </a:solidFill>
            </a:endParaRPr>
          </a:p>
        </p:txBody>
      </p:sp>
      <p:sp>
        <p:nvSpPr>
          <p:cNvPr id="5" name="Rectangle 4">
            <a:extLst>
              <a:ext uri="{FF2B5EF4-FFF2-40B4-BE49-F238E27FC236}">
                <a16:creationId xmlns:a16="http://schemas.microsoft.com/office/drawing/2014/main" id="{64651144-0D16-4D91-853E-F97B55A62C7A}"/>
              </a:ext>
            </a:extLst>
          </p:cNvPr>
          <p:cNvSpPr/>
          <p:nvPr/>
        </p:nvSpPr>
        <p:spPr>
          <a:xfrm>
            <a:off x="6629400" y="1937782"/>
            <a:ext cx="5291769" cy="4555093"/>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Show how the maps can be trimmed, shrunk, </a:t>
            </a:r>
            <a:r>
              <a:rPr lang="en-US" sz="1000" dirty="0" err="1">
                <a:solidFill>
                  <a:srgbClr val="028009"/>
                </a:solidFill>
                <a:latin typeface="Courier New" panose="02070309020205020404" pitchFamily="49" charset="0"/>
              </a:rPr>
              <a:t>etc</a:t>
            </a:r>
            <a:endParaRPr lang="en-US" sz="1000" dirty="0">
              <a:solidFill>
                <a:srgbClr val="028009"/>
              </a:solidFill>
              <a:latin typeface="Courier New" panose="02070309020205020404" pitchFamily="49" charset="0"/>
            </a:endParaRPr>
          </a:p>
          <a:p>
            <a:r>
              <a:rPr lang="en-US" sz="1000" dirty="0">
                <a:solidFill>
                  <a:srgbClr val="028009"/>
                </a:solidFill>
                <a:latin typeface="Courier New" panose="02070309020205020404" pitchFamily="49" charset="0"/>
              </a:rPr>
              <a:t>% Generate a set of polytopes from the Halton set</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21;</a:t>
            </a:r>
          </a:p>
          <a:p>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 = [1 200]; </a:t>
            </a:r>
            <a:r>
              <a:rPr lang="en-US" sz="1000" dirty="0">
                <a:solidFill>
                  <a:srgbClr val="028009"/>
                </a:solidFill>
                <a:latin typeface="Courier New" panose="02070309020205020404" pitchFamily="49" charset="0"/>
              </a:rPr>
              <a:t>% range of Halton points to use to generate the tiling</a:t>
            </a:r>
          </a:p>
          <a:p>
            <a:r>
              <a:rPr lang="en-US" sz="1000" dirty="0" err="1">
                <a:solidFill>
                  <a:srgbClr val="000000"/>
                </a:solidFill>
                <a:latin typeface="Courier New" panose="02070309020205020404" pitchFamily="49" charset="0"/>
              </a:rPr>
              <a:t>tiled_polytopes</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fcn_MapGen_haltonVoronoiTiling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,[1 1],</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remove the edge polytopes that extend past the high and low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23;</a:t>
            </a:r>
          </a:p>
          <a:p>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 1;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 = 1;</a:t>
            </a:r>
          </a:p>
          <a:p>
            <a:r>
              <a:rPr lang="en-US" sz="1000" dirty="0" err="1">
                <a:solidFill>
                  <a:srgbClr val="000000"/>
                </a:solidFill>
                <a:latin typeface="Courier New" panose="02070309020205020404" pitchFamily="49" charset="0"/>
              </a:rPr>
              <a:t>bounding_box</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trimmed_polytopes</a:t>
            </a:r>
            <a:r>
              <a:rPr lang="en-US" sz="1000" dirty="0">
                <a:solidFill>
                  <a:srgbClr val="000000"/>
                </a:solidFill>
                <a:latin typeface="Courier New" panose="02070309020205020404" pitchFamily="49" charset="0"/>
              </a:rPr>
              <a:t> = </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fcn_MapGen_polytopeCropEdges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tiled_polytopes,bounding_box,fig_num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Shrink to radius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24;</a:t>
            </a:r>
          </a:p>
          <a:p>
            <a:r>
              <a:rPr lang="sv-SE" sz="1000" dirty="0">
                <a:solidFill>
                  <a:srgbClr val="000000"/>
                </a:solidFill>
                <a:latin typeface="Courier New" panose="02070309020205020404" pitchFamily="49" charset="0"/>
              </a:rPr>
              <a:t>des_rad = 0.03; sigma_radius = 0; min_rad = 0.001;</a:t>
            </a:r>
          </a:p>
          <a:p>
            <a:r>
              <a:rPr lang="en-US" sz="1000" dirty="0">
                <a:solidFill>
                  <a:srgbClr val="000000"/>
                </a:solidFill>
                <a:latin typeface="Courier New" panose="02070309020205020404" pitchFamily="49" charset="0"/>
              </a:rPr>
              <a:t>shrunk_polytopes2=</a:t>
            </a:r>
            <a:r>
              <a:rPr lang="en-US" sz="1000" dirty="0" err="1">
                <a:solidFill>
                  <a:srgbClr val="000000"/>
                </a:solidFill>
                <a:latin typeface="Courier New" panose="02070309020205020404" pitchFamily="49" charset="0"/>
              </a:rPr>
              <a:t>fcn_MapGen_polytopesShrinkToRadius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sv-SE" sz="1000" dirty="0">
                <a:solidFill>
                  <a:srgbClr val="000000"/>
                </a:solidFill>
                <a:latin typeface="Courier New" panose="02070309020205020404" pitchFamily="49" charset="0"/>
              </a:rPr>
              <a:t>    trimmed_polytopes,des_rad,sigma_radius,min_rad,fig_num);</a:t>
            </a: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9" name="Picture 8">
            <a:extLst>
              <a:ext uri="{FF2B5EF4-FFF2-40B4-BE49-F238E27FC236}">
                <a16:creationId xmlns:a16="http://schemas.microsoft.com/office/drawing/2014/main" id="{71282423-E8BF-4582-AF81-A68B23814A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92" y="1937782"/>
            <a:ext cx="2433768" cy="1825326"/>
          </a:xfrm>
          <a:prstGeom prst="rect">
            <a:avLst/>
          </a:prstGeom>
        </p:spPr>
      </p:pic>
      <p:pic>
        <p:nvPicPr>
          <p:cNvPr id="10" name="Picture 9">
            <a:extLst>
              <a:ext uri="{FF2B5EF4-FFF2-40B4-BE49-F238E27FC236}">
                <a16:creationId xmlns:a16="http://schemas.microsoft.com/office/drawing/2014/main" id="{30C9746D-E262-4C3A-B9BE-A13E8775B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76" y="2762983"/>
            <a:ext cx="2667000" cy="2000250"/>
          </a:xfrm>
          <a:prstGeom prst="rect">
            <a:avLst/>
          </a:prstGeom>
        </p:spPr>
      </p:pic>
      <p:pic>
        <p:nvPicPr>
          <p:cNvPr id="11" name="Picture 10">
            <a:extLst>
              <a:ext uri="{FF2B5EF4-FFF2-40B4-BE49-F238E27FC236}">
                <a16:creationId xmlns:a16="http://schemas.microsoft.com/office/drawing/2014/main" id="{0BAFFBE6-FFE9-4401-A88F-C66A801D48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5738" y="2739469"/>
            <a:ext cx="4022083" cy="3016562"/>
          </a:xfrm>
          <a:prstGeom prst="rect">
            <a:avLst/>
          </a:prstGeom>
        </p:spPr>
      </p:pic>
    </p:spTree>
    <p:extLst>
      <p:ext uri="{BB962C8B-B14F-4D97-AF65-F5344CB8AC3E}">
        <p14:creationId xmlns:p14="http://schemas.microsoft.com/office/powerpoint/2010/main" val="389266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a:cs typeface="Calibri Light"/>
              </a:rPr>
              <a:t>Individual polytopes are shrunk with </a:t>
            </a:r>
            <a:r>
              <a:rPr lang="en-US" sz="3200">
                <a:solidFill>
                  <a:srgbClr val="00B050"/>
                </a:solidFill>
                <a:latin typeface="Courier New"/>
                <a:cs typeface="Courier New"/>
              </a:rPr>
              <a:t>fcn_MapGen_polytopeShrinkToRadius </a:t>
            </a:r>
            <a:r>
              <a:rPr lang="en-US" sz="3200">
                <a:cs typeface="Calibri Light"/>
              </a:rPr>
              <a:t>by moving all verticies towards the centroid by some scalar multiplier, derived from the desired final max radius.  Max radius is the distance from the centroid to the furthest vertex. </a:t>
            </a:r>
          </a:p>
        </p:txBody>
      </p:sp>
      <p:sp>
        <p:nvSpPr>
          <p:cNvPr id="5" name="Rectangle 4">
            <a:extLst>
              <a:ext uri="{FF2B5EF4-FFF2-40B4-BE49-F238E27FC236}">
                <a16:creationId xmlns:a16="http://schemas.microsoft.com/office/drawing/2014/main" id="{DAD36BB6-5195-4557-9528-BAFE14B7A978}"/>
              </a:ext>
            </a:extLst>
          </p:cNvPr>
          <p:cNvSpPr/>
          <p:nvPr/>
        </p:nvSpPr>
        <p:spPr>
          <a:xfrm>
            <a:off x="2659627" y="3928814"/>
            <a:ext cx="6569962" cy="1015663"/>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28009"/>
                </a:solidFill>
                <a:latin typeface="Courier New"/>
                <a:cs typeface="Courier New"/>
              </a:rPr>
              <a:t>% determine scale factor</a:t>
            </a:r>
            <a:endParaRPr lang="en-US" sz="1200">
              <a:solidFill>
                <a:srgbClr val="028009"/>
              </a:solidFill>
              <a:latin typeface="Courier New" panose="02070309020205020404" pitchFamily="49" charset="0"/>
              <a:cs typeface="Courier New"/>
            </a:endParaRPr>
          </a:p>
          <a:p>
            <a:r>
              <a:rPr lang="en-US" sz="1200">
                <a:solidFill>
                  <a:srgbClr val="000000"/>
                </a:solidFill>
                <a:latin typeface="Courier New"/>
                <a:cs typeface="Courier New"/>
              </a:rPr>
              <a:t>scale = new_radius/rad;</a:t>
            </a:r>
            <a:endParaRPr lang="en-US" sz="1200">
              <a:solidFill>
                <a:srgbClr val="000000"/>
              </a:solidFill>
              <a:latin typeface="Courier New" panose="02070309020205020404" pitchFamily="49" charset="0"/>
              <a:cs typeface="Courier New"/>
            </a:endParaRPr>
          </a:p>
          <a:p>
            <a:r>
              <a:rPr lang="en-US" sz="1200">
                <a:solidFill>
                  <a:srgbClr val="000000"/>
                </a:solidFill>
                <a:latin typeface="Courier New"/>
                <a:cs typeface="Courier New"/>
              </a:rPr>
              <a:t>…</a:t>
            </a:r>
          </a:p>
          <a:p>
            <a:r>
              <a:rPr lang="en-US" sz="1200">
                <a:solidFill>
                  <a:srgbClr val="028009"/>
                </a:solidFill>
                <a:latin typeface="Courier New"/>
                <a:cs typeface="Courier New"/>
              </a:rPr>
              <a:t>% find new vertices</a:t>
            </a:r>
            <a:endParaRPr lang="en-US" sz="1200">
              <a:latin typeface="Courier New"/>
              <a:ea typeface="+mn-lt"/>
              <a:cs typeface="+mn-lt"/>
            </a:endParaRPr>
          </a:p>
          <a:p>
            <a:r>
              <a:rPr lang="en-US" sz="1200">
                <a:latin typeface="Courier New"/>
                <a:ea typeface="+mn-lt"/>
                <a:cs typeface="+mn-lt"/>
              </a:rPr>
              <a:t>new_vert = centroid + scale*(vertices-centroid);</a:t>
            </a:r>
            <a:endParaRPr lang="en-US" sz="1200">
              <a:latin typeface="Calibri" panose="020F0502020204030204"/>
              <a:cs typeface="Calibri" panose="020F0502020204030204"/>
            </a:endParaRPr>
          </a:p>
        </p:txBody>
      </p:sp>
    </p:spTree>
    <p:extLst>
      <p:ext uri="{BB962C8B-B14F-4D97-AF65-F5344CB8AC3E}">
        <p14:creationId xmlns:p14="http://schemas.microsoft.com/office/powerpoint/2010/main" val="298668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Autofit/>
          </a:bodyPr>
          <a:lstStyle/>
          <a:p>
            <a:r>
              <a:rPr lang="en-US" sz="3600" dirty="0"/>
              <a:t>The shrinking process allows introduction of random choice in which polytopes are shrunk, which allows user to set desired mean and standard deviations</a:t>
            </a:r>
            <a:endParaRPr lang="en-US" sz="3600" dirty="0">
              <a:solidFill>
                <a:srgbClr val="00B050"/>
              </a:solidFill>
            </a:endParaRP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3" name="Picture 2">
            <a:extLst>
              <a:ext uri="{FF2B5EF4-FFF2-40B4-BE49-F238E27FC236}">
                <a16:creationId xmlns:a16="http://schemas.microsoft.com/office/drawing/2014/main" id="{D47761A1-93B3-4E8E-B2DF-6D79CA3112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0831" y="2091950"/>
            <a:ext cx="11707690" cy="3721864"/>
          </a:xfrm>
          <a:prstGeom prst="rect">
            <a:avLst/>
          </a:prstGeom>
        </p:spPr>
      </p:pic>
    </p:spTree>
    <p:extLst>
      <p:ext uri="{BB962C8B-B14F-4D97-AF65-F5344CB8AC3E}">
        <p14:creationId xmlns:p14="http://schemas.microsoft.com/office/powerpoint/2010/main" val="234292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66135" y="684673"/>
            <a:ext cx="10515600" cy="1325563"/>
          </a:xfrm>
        </p:spPr>
        <p:txBody>
          <a:bodyPr vert="horz" lIns="91440" tIns="45720" rIns="91440" bIns="45720" rtlCol="0" anchor="ctr">
            <a:noAutofit/>
          </a:bodyPr>
          <a:lstStyle/>
          <a:p>
            <a:r>
              <a:rPr lang="en-US" sz="2400">
                <a:cs typeface="Calibri Light"/>
              </a:rPr>
              <a:t>This is achieved in </a:t>
            </a:r>
            <a:r>
              <a:rPr lang="en-US" sz="2400">
                <a:solidFill>
                  <a:srgbClr val="00B050"/>
                </a:solidFill>
                <a:latin typeface="Courier New"/>
                <a:cs typeface="Courier New"/>
              </a:rPr>
              <a:t>fcn_MapGen_polytopesShrinkToRadius</a:t>
            </a:r>
            <a:r>
              <a:rPr lang="en-US" sz="2400">
                <a:cs typeface="Calibri Light"/>
              </a:rPr>
              <a:t>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a:t>
            </a:r>
          </a:p>
        </p:txBody>
      </p:sp>
      <p:sp>
        <p:nvSpPr>
          <p:cNvPr id="5" name="Rectangle 4">
            <a:extLst>
              <a:ext uri="{FF2B5EF4-FFF2-40B4-BE49-F238E27FC236}">
                <a16:creationId xmlns:a16="http://schemas.microsoft.com/office/drawing/2014/main" id="{DD4D3B03-B8D5-422C-8DEC-FA9CC66E838C}"/>
              </a:ext>
            </a:extLst>
          </p:cNvPr>
          <p:cNvSpPr/>
          <p:nvPr/>
        </p:nvSpPr>
        <p:spPr>
          <a:xfrm>
            <a:off x="2487562" y="3510942"/>
            <a:ext cx="6569962" cy="1569660"/>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chemeClr val="accent6">
                    <a:lumMod val="75000"/>
                  </a:schemeClr>
                </a:solidFill>
                <a:latin typeface="Courier New"/>
                <a:cs typeface="Calibri"/>
              </a:rPr>
              <a:t>%</a:t>
            </a:r>
            <a:r>
              <a:rPr lang="en-US" sz="1200">
                <a:solidFill>
                  <a:schemeClr val="accent6">
                    <a:lumMod val="75000"/>
                  </a:schemeClr>
                </a:solidFill>
                <a:latin typeface="Courier New"/>
                <a:ea typeface="+mn-lt"/>
                <a:cs typeface="+mn-lt"/>
              </a:rPr>
              <a:t> determine desired distribution</a:t>
            </a:r>
            <a:endParaRPr lang="en-US" sz="1200">
              <a:solidFill>
                <a:schemeClr val="accent6">
                  <a:lumMod val="75000"/>
                </a:schemeClr>
              </a:solidFill>
              <a:latin typeface="Courier New"/>
              <a:cs typeface="Courier New"/>
            </a:endParaRPr>
          </a:p>
          <a:p>
            <a:r>
              <a:rPr lang="en-US" sz="1200">
                <a:latin typeface="Courier New"/>
                <a:ea typeface="+mn-lt"/>
                <a:cs typeface="+mn-lt"/>
              </a:rPr>
              <a:t>new_r_dist = normrnd(des_radius,sigma_radius,[Nradii,1]);</a:t>
            </a:r>
          </a:p>
          <a:p>
            <a:r>
              <a:rPr lang="en-US" sz="1200">
                <a:latin typeface="Courier New"/>
                <a:cs typeface="Calibri"/>
              </a:rPr>
              <a:t>…</a:t>
            </a:r>
          </a:p>
          <a:p>
            <a:r>
              <a:rPr lang="en-US" sz="1200">
                <a:latin typeface="Courier New"/>
                <a:ea typeface="+mn-lt"/>
                <a:cs typeface="+mn-lt"/>
              </a:rPr>
              <a:t>new_r_dist(new_r_dist&gt;max_r_dist) = max_r_dist(new_r_dist&gt;max_r_dist); </a:t>
            </a:r>
            <a:r>
              <a:rPr lang="en-US" sz="1200">
                <a:solidFill>
                  <a:schemeClr val="accent6">
                    <a:lumMod val="75000"/>
                  </a:schemeClr>
                </a:solidFill>
                <a:latin typeface="Courier New"/>
                <a:ea typeface="+mn-lt"/>
                <a:cs typeface="+mn-lt"/>
              </a:rPr>
              <a:t>% truncate any values that are too large</a:t>
            </a:r>
          </a:p>
          <a:p>
            <a:r>
              <a:rPr lang="en-US" sz="1200">
                <a:latin typeface="Courier New"/>
                <a:ea typeface="+mn-lt"/>
                <a:cs typeface="+mn-lt"/>
              </a:rPr>
              <a:t>new_r_dist(new_r_dist&lt;min_r_dist) = min_r_dist; </a:t>
            </a:r>
            <a:r>
              <a:rPr lang="en-US" sz="1200">
                <a:solidFill>
                  <a:schemeClr val="accent6">
                    <a:lumMod val="75000"/>
                  </a:schemeClr>
                </a:solidFill>
                <a:latin typeface="Courier New"/>
                <a:ea typeface="+mn-lt"/>
                <a:cs typeface="+mn-lt"/>
              </a:rPr>
              <a:t>% truncate any values that are too small</a:t>
            </a:r>
          </a:p>
        </p:txBody>
      </p:sp>
    </p:spTree>
    <p:extLst>
      <p:ext uri="{BB962C8B-B14F-4D97-AF65-F5344CB8AC3E}">
        <p14:creationId xmlns:p14="http://schemas.microsoft.com/office/powerpoint/2010/main" val="36008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776748" y="709254"/>
            <a:ext cx="10515600" cy="1325563"/>
          </a:xfrm>
        </p:spPr>
        <p:txBody>
          <a:bodyPr vert="horz" lIns="91440" tIns="45720" rIns="91440" bIns="45720" rtlCol="0" anchor="ctr">
            <a:noAutofit/>
          </a:bodyPr>
          <a:lstStyle/>
          <a:p>
            <a:r>
              <a:rPr lang="en-US" sz="2800" dirty="0">
                <a:cs typeface="Calibri Light"/>
              </a:rPr>
              <a:t>As this truncating operation may shift the mean, the values of the distribution are shifted by the delta between the current mean and the </a:t>
            </a:r>
            <a:r>
              <a:rPr lang="en-US" sz="2800">
                <a:cs typeface="Calibri Light"/>
              </a:rPr>
              <a:t>desired mean until the desired mean is reached.</a:t>
            </a:r>
            <a:endParaRPr lang="en-US"/>
          </a:p>
        </p:txBody>
      </p:sp>
      <p:sp>
        <p:nvSpPr>
          <p:cNvPr id="5" name="Rectangle 4">
            <a:extLst>
              <a:ext uri="{FF2B5EF4-FFF2-40B4-BE49-F238E27FC236}">
                <a16:creationId xmlns:a16="http://schemas.microsoft.com/office/drawing/2014/main" id="{DD4D3B03-B8D5-422C-8DEC-FA9CC66E838C}"/>
              </a:ext>
            </a:extLst>
          </p:cNvPr>
          <p:cNvSpPr/>
          <p:nvPr/>
        </p:nvSpPr>
        <p:spPr>
          <a:xfrm>
            <a:off x="5916561" y="2921007"/>
            <a:ext cx="5820251" cy="830997"/>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070C0"/>
                </a:solidFill>
                <a:latin typeface="Courier New"/>
                <a:ea typeface="+mn-lt"/>
                <a:cs typeface="+mn-lt"/>
              </a:rPr>
              <a:t>while </a:t>
            </a:r>
            <a:r>
              <a:rPr lang="en-US" sz="1200">
                <a:latin typeface="Courier New"/>
                <a:ea typeface="+mn-lt"/>
                <a:cs typeface="+mn-lt"/>
              </a:rPr>
              <a:t>abs(mean(new_r_dist) - des_radius) &gt; 1e-10</a:t>
            </a:r>
            <a:endParaRPr lang="en-US" sz="1200">
              <a:solidFill>
                <a:schemeClr val="accent6">
                  <a:lumMod val="75000"/>
                </a:schemeClr>
              </a:solidFill>
              <a:latin typeface="Courier New"/>
              <a:ea typeface="+mn-lt"/>
              <a:cs typeface="Calibri"/>
            </a:endParaRPr>
          </a:p>
          <a:p>
            <a:r>
              <a:rPr lang="en-US" sz="1200">
                <a:latin typeface="Courier New"/>
                <a:ea typeface="+mn-lt"/>
                <a:cs typeface="+mn-lt"/>
              </a:rPr>
              <a:t>    new_r_dist = new_r_dist + (des_radius-mean(new_r_dist));</a:t>
            </a:r>
            <a:endParaRPr lang="en-US" sz="1200">
              <a:latin typeface="Courier New"/>
              <a:cs typeface="Courier New"/>
            </a:endParaRPr>
          </a:p>
          <a:p>
            <a:r>
              <a:rPr lang="en-US" sz="1200">
                <a:latin typeface="Courier New"/>
                <a:ea typeface="+mn-lt"/>
                <a:cs typeface="Calibri"/>
              </a:rPr>
              <a:t>...</a:t>
            </a:r>
            <a:endParaRPr lang="en-US" sz="1200" dirty="0">
              <a:latin typeface="Courier New"/>
              <a:ea typeface="+mn-lt"/>
              <a:cs typeface="Calibri"/>
            </a:endParaRPr>
          </a:p>
          <a:p>
            <a:r>
              <a:rPr lang="en-US" sz="1200">
                <a:solidFill>
                  <a:srgbClr val="0070C0"/>
                </a:solidFill>
                <a:latin typeface="Courier New"/>
                <a:ea typeface="+mn-lt"/>
                <a:cs typeface="+mn-lt"/>
              </a:rPr>
              <a:t>end</a:t>
            </a:r>
            <a:endParaRPr lang="en-US">
              <a:solidFill>
                <a:srgbClr val="0070C0"/>
              </a:solidFill>
              <a:latin typeface="Courier New"/>
              <a:cs typeface="Courier New"/>
            </a:endParaRPr>
          </a:p>
        </p:txBody>
      </p:sp>
      <p:pic>
        <p:nvPicPr>
          <p:cNvPr id="3" name="Picture 3" descr="Chart, histogram&#10;&#10;Description automatically generated">
            <a:extLst>
              <a:ext uri="{FF2B5EF4-FFF2-40B4-BE49-F238E27FC236}">
                <a16:creationId xmlns:a16="http://schemas.microsoft.com/office/drawing/2014/main" id="{5B230F35-6CAE-4223-80D2-6D1C0BE21C15}"/>
              </a:ext>
            </a:extLst>
          </p:cNvPr>
          <p:cNvPicPr>
            <a:picLocks noChangeAspect="1"/>
          </p:cNvPicPr>
          <p:nvPr/>
        </p:nvPicPr>
        <p:blipFill>
          <a:blip r:embed="rId2"/>
          <a:stretch>
            <a:fillRect/>
          </a:stretch>
        </p:blipFill>
        <p:spPr>
          <a:xfrm>
            <a:off x="557705" y="2193787"/>
            <a:ext cx="5029199" cy="4148737"/>
          </a:xfrm>
          <a:prstGeom prst="rect">
            <a:avLst/>
          </a:prstGeom>
        </p:spPr>
      </p:pic>
    </p:spTree>
    <p:extLst>
      <p:ext uri="{BB962C8B-B14F-4D97-AF65-F5344CB8AC3E}">
        <p14:creationId xmlns:p14="http://schemas.microsoft.com/office/powerpoint/2010/main" val="11558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04684" y="463447"/>
            <a:ext cx="10515600" cy="1325563"/>
          </a:xfrm>
        </p:spPr>
        <p:txBody>
          <a:bodyPr vert="horz" lIns="91440" tIns="45720" rIns="91440" bIns="45720" rtlCol="0" anchor="ctr">
            <a:noAutofit/>
          </a:bodyPr>
          <a:lstStyle/>
          <a:p>
            <a:r>
              <a:rPr lang="en-US" sz="2400" dirty="0">
                <a:cs typeface="Calibri Light"/>
              </a:rPr>
              <a:t>Radii changes and current polytopes are then sorted by size so the largest changes can be applied to the largest polytopes, ensuring all polytopes have enough area to be scaled down.  Polytopes are then </a:t>
            </a:r>
            <a:r>
              <a:rPr lang="en-US" sz="2400">
                <a:cs typeface="Calibri Light"/>
              </a:rPr>
              <a:t>looped through and scaled with the previously </a:t>
            </a:r>
            <a:r>
              <a:rPr lang="en-US" sz="2400">
                <a:solidFill>
                  <a:srgbClr val="000000"/>
                </a:solidFill>
                <a:latin typeface="Calibri Light"/>
                <a:cs typeface="Calibri Light"/>
              </a:rPr>
              <a:t>described function </a:t>
            </a:r>
            <a:r>
              <a:rPr lang="en-US" sz="2400">
                <a:solidFill>
                  <a:srgbClr val="00B050"/>
                </a:solidFill>
                <a:latin typeface="Courier New"/>
                <a:cs typeface="Courier New"/>
              </a:rPr>
              <a:t>fcn_MapGen_polytopeShrinkToRadius</a:t>
            </a:r>
            <a:endParaRPr lang="en-US" sz="2400" dirty="0">
              <a:cs typeface="Calibri Light"/>
            </a:endParaRPr>
          </a:p>
        </p:txBody>
      </p:sp>
      <p:sp>
        <p:nvSpPr>
          <p:cNvPr id="5" name="Rectangle 4">
            <a:extLst>
              <a:ext uri="{FF2B5EF4-FFF2-40B4-BE49-F238E27FC236}">
                <a16:creationId xmlns:a16="http://schemas.microsoft.com/office/drawing/2014/main" id="{DD4D3B03-B8D5-422C-8DEC-FA9CC66E838C}"/>
              </a:ext>
            </a:extLst>
          </p:cNvPr>
          <p:cNvSpPr/>
          <p:nvPr/>
        </p:nvSpPr>
        <p:spPr>
          <a:xfrm>
            <a:off x="5560142" y="1974652"/>
            <a:ext cx="6336445" cy="4562788"/>
          </a:xfrm>
          <a:prstGeom prst="rect">
            <a:avLst/>
          </a:prstGeom>
          <a:solidFill>
            <a:schemeClr val="accent4">
              <a:lumMod val="20000"/>
              <a:lumOff val="80000"/>
            </a:schemeClr>
          </a:solidFill>
        </p:spPr>
        <p:txBody>
          <a:bodyPr wrap="square" lIns="91440" tIns="45720" rIns="91440" bIns="45720" anchor="t">
            <a:spAutoFit/>
          </a:bodyPr>
          <a:lstStyle/>
          <a:p>
            <a:r>
              <a:rPr lang="en-US" sz="1050">
                <a:latin typeface="Courier New"/>
                <a:ea typeface="+mn-lt"/>
                <a:cs typeface="+mn-lt"/>
              </a:rPr>
              <a:t>[new_radii_sorted,ob_index] = sort(new_r_dist); </a:t>
            </a:r>
            <a:endParaRPr lang="en-US" sz="1400" dirty="0">
              <a:latin typeface="Courier New"/>
              <a:cs typeface="Courier New"/>
            </a:endParaRPr>
          </a:p>
          <a:p>
            <a:r>
              <a:rPr lang="en-US" sz="1050">
                <a:solidFill>
                  <a:schemeClr val="accent6">
                    <a:lumMod val="75000"/>
                  </a:schemeClr>
                </a:solidFill>
                <a:latin typeface="Courier New"/>
                <a:ea typeface="+mn-lt"/>
                <a:cs typeface="+mn-lt"/>
              </a:rPr>
              <a:t>% Check that the old polytopes are large enough to shrink and </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achieve the new radius distribution. Want all the changes to be smaller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than -2 times the minimum radius, to ensure we do not get singular % I</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have no idea why we do this</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polytopes.</a:t>
            </a:r>
            <a:endParaRPr lang="en-US" sz="1400">
              <a:solidFill>
                <a:schemeClr val="accent6">
                  <a:lumMod val="75000"/>
                </a:schemeClr>
              </a:solidFill>
              <a:latin typeface="Courier New"/>
              <a:cs typeface="Courier New"/>
            </a:endParaRPr>
          </a:p>
          <a:p>
            <a:r>
              <a:rPr lang="en-US" sz="1050">
                <a:latin typeface="Courier New"/>
                <a:ea typeface="+mn-lt"/>
                <a:cs typeface="+mn-lt"/>
              </a:rPr>
              <a:t>change_in_radii = sort(old_max_radii)'-sort(new_r_dist); </a:t>
            </a:r>
            <a:endParaRPr lang="en-US" sz="1400">
              <a:latin typeface="Courier New"/>
              <a:ea typeface="+mn-lt"/>
              <a:cs typeface="+mn-lt"/>
            </a:endParaRPr>
          </a:p>
          <a:p>
            <a:r>
              <a:rPr lang="en-US" sz="1050">
                <a:latin typeface="Courier New"/>
                <a:ea typeface="+mn-lt"/>
                <a:cs typeface="+mn-lt"/>
              </a:rPr>
              <a:t>Num_goal_polys_smaller_than_start = sum(change_in_radii&gt;=-2*min_rad); </a:t>
            </a:r>
            <a:endParaRPr lang="en-US" sz="1400">
              <a:latin typeface="Courier New"/>
              <a:cs typeface="Calibri"/>
            </a:endParaRPr>
          </a:p>
          <a:p>
            <a:r>
              <a:rPr lang="en-US" sz="1050">
                <a:solidFill>
                  <a:srgbClr val="0070C0"/>
                </a:solidFill>
                <a:latin typeface="Courier New"/>
                <a:ea typeface="+mn-lt"/>
                <a:cs typeface="+mn-lt"/>
              </a:rPr>
              <a:t>if  </a:t>
            </a:r>
            <a:r>
              <a:rPr lang="en-US" sz="1050">
                <a:latin typeface="Courier New"/>
                <a:ea typeface="+mn-lt"/>
                <a:cs typeface="+mn-lt"/>
              </a:rPr>
              <a:t>Num_goal_polys_smaller_than_start &lt; Nradii</a:t>
            </a:r>
            <a:endParaRPr lang="en-US" sz="1400" dirty="0">
              <a:latin typeface="Courier New"/>
              <a:cs typeface="Courier New"/>
            </a:endParaRPr>
          </a:p>
          <a:p>
            <a:r>
              <a:rPr lang="en-US" sz="1050">
                <a:latin typeface="Courier New"/>
                <a:ea typeface="+mn-lt"/>
                <a:cs typeface="+mn-lt"/>
              </a:rPr>
              <a:t>    error(</a:t>
            </a:r>
            <a:r>
              <a:rPr lang="en-US" sz="1050">
                <a:solidFill>
                  <a:srgbClr val="FF0000"/>
                </a:solidFill>
                <a:latin typeface="Courier New"/>
                <a:ea typeface="+mn-lt"/>
                <a:cs typeface="+mn-lt"/>
              </a:rPr>
              <a:t>'distribution is unachievable with generated map'</a:t>
            </a:r>
            <a:r>
              <a:rPr lang="en-US" sz="1050">
                <a:latin typeface="Courier New"/>
                <a:ea typeface="+mn-lt"/>
                <a:cs typeface="+mn-lt"/>
              </a:rPr>
              <a:t>)</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Initialize the shrunk polytopes structure array, and tolerance for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distance between vertices, below which vertices are merged into one.</a:t>
            </a:r>
            <a:endParaRPr lang="en-US" sz="1400">
              <a:solidFill>
                <a:schemeClr val="accent6">
                  <a:lumMod val="75000"/>
                </a:schemeClr>
              </a:solidFill>
              <a:latin typeface="Courier New"/>
              <a:cs typeface="Courier New"/>
            </a:endParaRPr>
          </a:p>
          <a:p>
            <a:r>
              <a:rPr lang="en-US" sz="1050">
                <a:latin typeface="Courier New"/>
                <a:ea typeface="+mn-lt"/>
                <a:cs typeface="+mn-lt"/>
              </a:rPr>
              <a:t>shrunk_polytopes = polytopes; </a:t>
            </a:r>
            <a:endParaRPr lang="en-US" sz="1400" dirty="0">
              <a:latin typeface="Courier New"/>
              <a:cs typeface="Courier New"/>
            </a:endParaRPr>
          </a:p>
          <a:p>
            <a:r>
              <a:rPr lang="en-US" sz="1050">
                <a:latin typeface="Courier New"/>
                <a:ea typeface="+mn-lt"/>
                <a:cs typeface="+mn-lt"/>
              </a:rPr>
              <a:t>tolerance = 1e-5; % Units are (implied) kilometers</a:t>
            </a:r>
            <a:endParaRPr lang="en-US" sz="1400" dirty="0">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Loop through each polytope, shrinking it to the reference size</a:t>
            </a:r>
            <a:endParaRPr lang="en-US" sz="1400">
              <a:solidFill>
                <a:schemeClr val="accent6">
                  <a:lumMod val="75000"/>
                </a:schemeClr>
              </a:solidFill>
              <a:latin typeface="Courier New"/>
              <a:cs typeface="Courier New"/>
            </a:endParaRPr>
          </a:p>
          <a:p>
            <a:r>
              <a:rPr lang="en-US" sz="1050">
                <a:solidFill>
                  <a:srgbClr val="0070C0"/>
                </a:solidFill>
                <a:latin typeface="Courier New"/>
                <a:ea typeface="+mn-lt"/>
                <a:cs typeface="+mn-lt"/>
              </a:rPr>
              <a:t>for </a:t>
            </a:r>
            <a:r>
              <a:rPr lang="en-US" sz="1050">
                <a:latin typeface="Courier New"/>
                <a:ea typeface="+mn-lt"/>
                <a:cs typeface="+mn-lt"/>
              </a:rPr>
              <a:t>ith_radii = 1:length(new_radii_sorted)</a:t>
            </a:r>
            <a:endParaRPr lang="en-US" sz="1400" dirty="0">
              <a:latin typeface="Courier New"/>
              <a:cs typeface="Courier New"/>
            </a:endParaRPr>
          </a:p>
          <a:p>
            <a:r>
              <a:rPr lang="en-US" sz="1050">
                <a:latin typeface="Courier New"/>
                <a:ea typeface="+mn-lt"/>
                <a:cs typeface="+mn-lt"/>
              </a:rPr>
              <a:t>    shrinker = polytopes(ob_index(ith_radii)); % obstacle to be shrunk </a:t>
            </a:r>
            <a:endParaRPr lang="en-US" sz="1400" dirty="0">
              <a:latin typeface="Courier New"/>
              <a:cs typeface="Courier New"/>
            </a:endParaRPr>
          </a:p>
          <a:p>
            <a:r>
              <a:rPr lang="en-US" sz="1050">
                <a:latin typeface="Courier New"/>
                <a:ea typeface="+mn-lt"/>
                <a:cs typeface="+mn-lt"/>
              </a:rPr>
              <a:t>    des_rad = new_radii_sorted(ith_radii);</a:t>
            </a:r>
            <a:endParaRPr lang="en-US" sz="1400" dirty="0">
              <a:latin typeface="Courier New"/>
              <a:cs typeface="Courier New"/>
            </a:endParaRPr>
          </a:p>
          <a:p>
            <a:r>
              <a:rPr lang="en-US" sz="1050" dirty="0">
                <a:latin typeface="Courier New"/>
                <a:ea typeface="+mn-lt"/>
                <a:cs typeface="+mn-lt"/>
              </a:rPr>
              <a:t>        </a:t>
            </a:r>
            <a:endParaRPr lang="en-US" sz="1400" dirty="0">
              <a:latin typeface="Courier New"/>
              <a:cs typeface="Courier New"/>
            </a:endParaRPr>
          </a:p>
          <a:p>
            <a:r>
              <a:rPr lang="en-US" sz="1050" dirty="0">
                <a:latin typeface="Courier New"/>
                <a:ea typeface="+mn-lt"/>
                <a:cs typeface="+mn-lt"/>
              </a:rPr>
              <a:t>   </a:t>
            </a:r>
            <a:r>
              <a:rPr lang="en-US" sz="1050">
                <a:solidFill>
                  <a:schemeClr val="accent6">
                    <a:lumMod val="75000"/>
                  </a:schemeClr>
                </a:solidFill>
                <a:latin typeface="Courier New"/>
                <a:ea typeface="+mn-lt"/>
                <a:cs typeface="+mn-lt"/>
              </a:rPr>
              <a:t> % assign to shrunk_polytopes</a:t>
            </a:r>
            <a:endParaRPr lang="en-US" sz="1400">
              <a:solidFill>
                <a:schemeClr val="accent6">
                  <a:lumMod val="75000"/>
                </a:schemeClr>
              </a:solidFill>
              <a:latin typeface="Courier New"/>
              <a:cs typeface="Courier New"/>
            </a:endParaRPr>
          </a:p>
          <a:p>
            <a:r>
              <a:rPr lang="en-US" sz="1050">
                <a:latin typeface="Courier New"/>
                <a:ea typeface="+mn-lt"/>
                <a:cs typeface="+mn-lt"/>
              </a:rPr>
              <a:t>    shrunk_polytopes(ob_index(ith_radii)) = ...</a:t>
            </a:r>
            <a:endParaRPr lang="en-US" sz="1400">
              <a:latin typeface="Courier New"/>
              <a:ea typeface="+mn-lt"/>
              <a:cs typeface="+mn-lt"/>
            </a:endParaRPr>
          </a:p>
          <a:p>
            <a:r>
              <a:rPr lang="en-US" sz="1050">
                <a:latin typeface="Courier New"/>
                <a:ea typeface="+mn-lt"/>
                <a:cs typeface="+mn-lt"/>
              </a:rPr>
              <a:t>        fcn_MapGen_polytopeShrinkToRadius(...</a:t>
            </a:r>
            <a:endParaRPr lang="en-US" sz="1400" dirty="0">
              <a:latin typeface="Courier New"/>
              <a:cs typeface="Courier New"/>
            </a:endParaRPr>
          </a:p>
          <a:p>
            <a:r>
              <a:rPr lang="en-US" sz="1050">
                <a:latin typeface="Courier New"/>
                <a:ea typeface="+mn-lt"/>
                <a:cs typeface="+mn-lt"/>
              </a:rPr>
              <a:t>        shrinker,des_rad,tolerance);</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ea typeface="+mn-lt"/>
              <a:cs typeface="+mn-lt"/>
            </a:endParaRPr>
          </a:p>
        </p:txBody>
      </p:sp>
      <p:pic>
        <p:nvPicPr>
          <p:cNvPr id="3" name="Picture 3" descr="Diagram&#10;&#10;Description automatically generated">
            <a:extLst>
              <a:ext uri="{FF2B5EF4-FFF2-40B4-BE49-F238E27FC236}">
                <a16:creationId xmlns:a16="http://schemas.microsoft.com/office/drawing/2014/main" id="{0DF79843-57EE-4986-8BA0-9EE6266DA852}"/>
              </a:ext>
            </a:extLst>
          </p:cNvPr>
          <p:cNvPicPr>
            <a:picLocks noChangeAspect="1"/>
          </p:cNvPicPr>
          <p:nvPr/>
        </p:nvPicPr>
        <p:blipFill>
          <a:blip r:embed="rId2"/>
          <a:stretch>
            <a:fillRect/>
          </a:stretch>
        </p:blipFill>
        <p:spPr>
          <a:xfrm>
            <a:off x="209909" y="2314035"/>
            <a:ext cx="5172973" cy="3883324"/>
          </a:xfrm>
          <a:prstGeom prst="rect">
            <a:avLst/>
          </a:prstGeom>
        </p:spPr>
      </p:pic>
    </p:spTree>
    <p:extLst>
      <p:ext uri="{BB962C8B-B14F-4D97-AF65-F5344CB8AC3E}">
        <p14:creationId xmlns:p14="http://schemas.microsoft.com/office/powerpoint/2010/main" val="41501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2022-02-17 by S. 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dirty="0"/>
              <a:t>For non-convex polytopes, the previous method requires modification.</a:t>
            </a:r>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in step 2, the intersections may include other sides</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p:txBody>
          <a:bodyPr/>
          <a:lstStyle/>
          <a:p>
            <a:pPr marL="0" indent="0">
              <a:buNone/>
            </a:pPr>
            <a:r>
              <a:rPr lang="en-US" sz="2800" dirty="0"/>
              <a:t>These include: </a:t>
            </a:r>
          </a:p>
          <a:p>
            <a:pPr marL="0" indent="0">
              <a:buNone/>
            </a:pPr>
            <a:r>
              <a:rPr lang="en-US" sz="2800" dirty="0"/>
              <a:t>Distances from vertex-to-vertex, </a:t>
            </a:r>
          </a:p>
          <a:p>
            <a:pPr marL="0" indent="0">
              <a:buNone/>
            </a:pPr>
            <a:r>
              <a:rPr lang="en-US" dirty="0"/>
              <a:t>U</a:t>
            </a:r>
            <a:r>
              <a:rPr lang="en-US" sz="2800" dirty="0"/>
              <a:t>nit vectors from vertex to vertex,</a:t>
            </a:r>
          </a:p>
          <a:p>
            <a:pPr marL="0" indent="0">
              <a:buNone/>
            </a:pPr>
            <a:r>
              <a:rPr lang="en-US" dirty="0"/>
              <a:t>Unit normal for segment ahead of each vertex</a:t>
            </a:r>
          </a:p>
          <a:p>
            <a:pPr marL="0" indent="0">
              <a:buNone/>
            </a:pPr>
            <a:r>
              <a:rPr lang="en-US" dirty="0"/>
              <a:t>U</a:t>
            </a:r>
            <a:r>
              <a:rPr lang="en-US" sz="2800" dirty="0"/>
              <a:t>nit vectors inward at each vertex</a:t>
            </a:r>
            <a:endParaRPr lang="en-US" dirty="0"/>
          </a:p>
        </p:txBody>
      </p:sp>
      <p:sp>
        <p:nvSpPr>
          <p:cNvPr id="6" name="Rectangle 5">
            <a:extLst>
              <a:ext uri="{FF2B5EF4-FFF2-40B4-BE49-F238E27FC236}">
                <a16:creationId xmlns:a16="http://schemas.microsoft.com/office/drawing/2014/main" id="{9DC9F0FC-CF50-BFE9-2064-4564A680FA6A}"/>
              </a:ext>
            </a:extLst>
          </p:cNvPr>
          <p:cNvSpPr/>
          <p:nvPr/>
        </p:nvSpPr>
        <p:spPr>
          <a:xfrm>
            <a:off x="332706" y="4719761"/>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CDD11AA6-FFD8-AD38-7F03-2743CC0D6116}"/>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both </a:t>
            </a:r>
            <a:r>
              <a:rPr lang="en-US" sz="2800" dirty="0" err="1"/>
              <a:t>n_i</a:t>
            </a:r>
            <a:r>
              <a:rPr lang="en-US" sz="2800" dirty="0"/>
              <a:t> and n_i-1. So a projection from another edge must intersect </a:t>
            </a:r>
            <a:r>
              <a:rPr lang="en-US" sz="2800" dirty="0" err="1"/>
              <a:t>v_j</a:t>
            </a:r>
            <a:r>
              <a:rPr lang="en-US" sz="2800" dirty="0"/>
              <a:t> such that the orthogonal distance between both are equal. Note that this method works for any dimension (2D, 3D, 4D, etc.)</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25444"/>
                <a:ext cx="24846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25444"/>
                <a:ext cx="248465" cy="276999"/>
              </a:xfrm>
              <a:prstGeom prst="rect">
                <a:avLst/>
              </a:prstGeom>
              <a:blipFill>
                <a:blip r:embed="rId3"/>
                <a:stretch>
                  <a:fillRect l="-25000" r="-10000" b="-2666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387722"/>
                <a:ext cx="248465" cy="29931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387722"/>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3996508"/>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endParaRPr lang="en-US" dirty="0"/>
              </a:p>
            </p:txBody>
          </p:sp>
        </mc:Choice>
        <mc:Fallback>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3996508"/>
                <a:ext cx="4693228" cy="783869"/>
              </a:xfrm>
              <a:prstGeom prst="rect">
                <a:avLst/>
              </a:prstGeom>
              <a:blipFill>
                <a:blip r:embed="rId7"/>
                <a:stretch>
                  <a:fillRect r="-130"/>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EF0D-68CB-EC75-4557-65310F26DC0F}"/>
              </a:ext>
            </a:extLst>
          </p:cNvPr>
          <p:cNvSpPr>
            <a:spLocks noGrp="1"/>
          </p:cNvSpPr>
          <p:nvPr>
            <p:ph type="title"/>
          </p:nvPr>
        </p:nvSpPr>
        <p:spPr/>
        <p:txBody>
          <a:bodyPr/>
          <a:lstStyle/>
          <a:p>
            <a:r>
              <a:rPr lang="en-US" dirty="0"/>
              <a:t>Not all edges participate in this calculation</a:t>
            </a:r>
          </a:p>
        </p:txBody>
      </p:sp>
      <p:sp>
        <p:nvSpPr>
          <p:cNvPr id="3" name="Content Placeholder 2">
            <a:extLst>
              <a:ext uri="{FF2B5EF4-FFF2-40B4-BE49-F238E27FC236}">
                <a16:creationId xmlns:a16="http://schemas.microsoft.com/office/drawing/2014/main" id="{49F522CE-64B1-FC5F-5A40-6D0BDDA3EBB3}"/>
              </a:ext>
            </a:extLst>
          </p:cNvPr>
          <p:cNvSpPr>
            <a:spLocks noGrp="1"/>
          </p:cNvSpPr>
          <p:nvPr>
            <p:ph idx="1"/>
          </p:nvPr>
        </p:nvSpPr>
        <p:spPr>
          <a:xfrm>
            <a:off x="838200" y="1825625"/>
            <a:ext cx="3183340" cy="4351338"/>
          </a:xfrm>
        </p:spPr>
        <p:txBody>
          <a:bodyPr>
            <a:normAutofit fontScale="92500" lnSpcReduction="10000"/>
          </a:bodyPr>
          <a:lstStyle/>
          <a:p>
            <a:pPr marL="0" indent="0">
              <a:buNone/>
            </a:pPr>
            <a:r>
              <a:rPr lang="en-US" dirty="0"/>
              <a:t>The center of the resulting circle must be “within” the shrink envelope of the test edge. For example, the circle shown here is “inscribed” by 3 edges, but the top-left edge would not actually project enough to contact the circle at this radius.</a:t>
            </a: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6191A9C2-6780-4794-B41F-4E7304F51037}"/>
                  </a:ext>
                </a:extLst>
              </p14:cNvPr>
              <p14:cNvContentPartPr/>
              <p14:nvPr/>
            </p14:nvContentPartPr>
            <p14:xfrm>
              <a:off x="5923010" y="2569787"/>
              <a:ext cx="27720" cy="1319760"/>
            </p14:xfrm>
          </p:contentPart>
        </mc:Choice>
        <mc:Fallback>
          <p:pic>
            <p:nvPicPr>
              <p:cNvPr id="22" name="Ink 21">
                <a:extLst>
                  <a:ext uri="{FF2B5EF4-FFF2-40B4-BE49-F238E27FC236}">
                    <a16:creationId xmlns:a16="http://schemas.microsoft.com/office/drawing/2014/main" id="{6191A9C2-6780-4794-B41F-4E7304F51037}"/>
                  </a:ext>
                </a:extLst>
              </p:cNvPr>
              <p:cNvPicPr/>
              <p:nvPr/>
            </p:nvPicPr>
            <p:blipFill>
              <a:blip r:embed="rId3"/>
              <a:stretch>
                <a:fillRect/>
              </a:stretch>
            </p:blipFill>
            <p:spPr>
              <a:xfrm>
                <a:off x="5916890" y="2563667"/>
                <a:ext cx="39960" cy="133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4" name="Ink 23">
                <a:extLst>
                  <a:ext uri="{FF2B5EF4-FFF2-40B4-BE49-F238E27FC236}">
                    <a16:creationId xmlns:a16="http://schemas.microsoft.com/office/drawing/2014/main" id="{5605DC39-726F-FFCB-0B9B-9E0F9CE975F0}"/>
                  </a:ext>
                </a:extLst>
              </p14:cNvPr>
              <p14:cNvContentPartPr/>
              <p14:nvPr/>
            </p14:nvContentPartPr>
            <p14:xfrm>
              <a:off x="5950370" y="2569787"/>
              <a:ext cx="2823840" cy="720"/>
            </p14:xfrm>
          </p:contentPart>
        </mc:Choice>
        <mc:Fallback>
          <p:pic>
            <p:nvPicPr>
              <p:cNvPr id="24" name="Ink 23">
                <a:extLst>
                  <a:ext uri="{FF2B5EF4-FFF2-40B4-BE49-F238E27FC236}">
                    <a16:creationId xmlns:a16="http://schemas.microsoft.com/office/drawing/2014/main" id="{5605DC39-726F-FFCB-0B9B-9E0F9CE975F0}"/>
                  </a:ext>
                </a:extLst>
              </p:cNvPr>
              <p:cNvPicPr/>
              <p:nvPr/>
            </p:nvPicPr>
            <p:blipFill>
              <a:blip r:embed="rId5"/>
              <a:stretch>
                <a:fillRect/>
              </a:stretch>
            </p:blipFill>
            <p:spPr>
              <a:xfrm>
                <a:off x="5944250" y="2557547"/>
                <a:ext cx="28360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BCEEE500-717D-AFA0-4774-12A4050317DA}"/>
                  </a:ext>
                </a:extLst>
              </p14:cNvPr>
              <p14:cNvContentPartPr/>
              <p14:nvPr/>
            </p14:nvContentPartPr>
            <p14:xfrm>
              <a:off x="8797970" y="2569787"/>
              <a:ext cx="2602440" cy="1292760"/>
            </p14:xfrm>
          </p:contentPart>
        </mc:Choice>
        <mc:Fallback>
          <p:pic>
            <p:nvPicPr>
              <p:cNvPr id="26" name="Ink 25">
                <a:extLst>
                  <a:ext uri="{FF2B5EF4-FFF2-40B4-BE49-F238E27FC236}">
                    <a16:creationId xmlns:a16="http://schemas.microsoft.com/office/drawing/2014/main" id="{BCEEE500-717D-AFA0-4774-12A4050317DA}"/>
                  </a:ext>
                </a:extLst>
              </p:cNvPr>
              <p:cNvPicPr/>
              <p:nvPr/>
            </p:nvPicPr>
            <p:blipFill>
              <a:blip r:embed="rId7"/>
              <a:stretch>
                <a:fillRect/>
              </a:stretch>
            </p:blipFill>
            <p:spPr>
              <a:xfrm>
                <a:off x="8791850" y="2563667"/>
                <a:ext cx="2614680" cy="1305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8" name="Ink 27">
                <a:extLst>
                  <a:ext uri="{FF2B5EF4-FFF2-40B4-BE49-F238E27FC236}">
                    <a16:creationId xmlns:a16="http://schemas.microsoft.com/office/drawing/2014/main" id="{9EA17BEB-956B-425B-73B9-2E511B8FF68D}"/>
                  </a:ext>
                </a:extLst>
              </p14:cNvPr>
              <p14:cNvContentPartPr/>
              <p14:nvPr/>
            </p14:nvContentPartPr>
            <p14:xfrm>
              <a:off x="11413730" y="3461867"/>
              <a:ext cx="487440" cy="386640"/>
            </p14:xfrm>
          </p:contentPart>
        </mc:Choice>
        <mc:Fallback>
          <p:pic>
            <p:nvPicPr>
              <p:cNvPr id="28" name="Ink 27">
                <a:extLst>
                  <a:ext uri="{FF2B5EF4-FFF2-40B4-BE49-F238E27FC236}">
                    <a16:creationId xmlns:a16="http://schemas.microsoft.com/office/drawing/2014/main" id="{9EA17BEB-956B-425B-73B9-2E511B8FF68D}"/>
                  </a:ext>
                </a:extLst>
              </p:cNvPr>
              <p:cNvPicPr/>
              <p:nvPr/>
            </p:nvPicPr>
            <p:blipFill>
              <a:blip r:embed="rId9"/>
              <a:stretch>
                <a:fillRect/>
              </a:stretch>
            </p:blipFill>
            <p:spPr>
              <a:xfrm>
                <a:off x="11407610" y="3455747"/>
                <a:ext cx="499680" cy="398880"/>
              </a:xfrm>
              <a:prstGeom prst="rect">
                <a:avLst/>
              </a:prstGeom>
            </p:spPr>
          </p:pic>
        </mc:Fallback>
      </mc:AlternateContent>
      <p:grpSp>
        <p:nvGrpSpPr>
          <p:cNvPr id="36" name="Group 35">
            <a:extLst>
              <a:ext uri="{FF2B5EF4-FFF2-40B4-BE49-F238E27FC236}">
                <a16:creationId xmlns:a16="http://schemas.microsoft.com/office/drawing/2014/main" id="{4A423E9B-A5EE-3173-0465-229EF60C5F30}"/>
              </a:ext>
            </a:extLst>
          </p:cNvPr>
          <p:cNvGrpSpPr/>
          <p:nvPr/>
        </p:nvGrpSpPr>
        <p:grpSpPr>
          <a:xfrm>
            <a:off x="4997856" y="3282080"/>
            <a:ext cx="3776354" cy="2739999"/>
            <a:chOff x="4997856" y="3282080"/>
            <a:chExt cx="3776354" cy="2739999"/>
          </a:xfrm>
        </p:grpSpPr>
        <p:sp>
          <p:nvSpPr>
            <p:cNvPr id="30" name="Oval 29">
              <a:extLst>
                <a:ext uri="{FF2B5EF4-FFF2-40B4-BE49-F238E27FC236}">
                  <a16:creationId xmlns:a16="http://schemas.microsoft.com/office/drawing/2014/main" id="{1A52B41F-435E-40CD-31A5-3F0FE1EF786A}"/>
                </a:ext>
              </a:extLst>
            </p:cNvPr>
            <p:cNvSpPr/>
            <p:nvPr/>
          </p:nvSpPr>
          <p:spPr>
            <a:xfrm>
              <a:off x="6738162" y="3889547"/>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4" name="Straight Connector 3">
              <a:extLst>
                <a:ext uri="{FF2B5EF4-FFF2-40B4-BE49-F238E27FC236}">
                  <a16:creationId xmlns:a16="http://schemas.microsoft.com/office/drawing/2014/main" id="{F5B25AC3-02B1-BCB9-F930-520A3A46E17E}"/>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F92664-7AC7-D2BE-BA18-3C97A5A6D4B6}"/>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B5BABE2-A1DF-DC4D-1513-849879A94D73}"/>
                </a:ext>
              </a:extLst>
            </p:cNvPr>
            <p:cNvGrpSpPr/>
            <p:nvPr/>
          </p:nvGrpSpPr>
          <p:grpSpPr>
            <a:xfrm>
              <a:off x="6972766" y="3719509"/>
              <a:ext cx="250325" cy="844435"/>
              <a:chOff x="6972766" y="3719509"/>
              <a:chExt cx="250325" cy="844435"/>
            </a:xfrm>
          </p:grpSpPr>
          <p:cxnSp>
            <p:nvCxnSpPr>
              <p:cNvPr id="7" name="Straight Connector 6">
                <a:extLst>
                  <a:ext uri="{FF2B5EF4-FFF2-40B4-BE49-F238E27FC236}">
                    <a16:creationId xmlns:a16="http://schemas.microsoft.com/office/drawing/2014/main" id="{BAE950CA-92F0-53F0-79CE-909EE1D104AF}"/>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2D10848-8DF6-8576-1A2C-29A868A96B1C}"/>
                      </a:ext>
                    </a:extLst>
                  </p:cNvPr>
                  <p:cNvSpPr txBox="1"/>
                  <p:nvPr/>
                </p:nvSpPr>
                <p:spPr>
                  <a:xfrm>
                    <a:off x="6972766" y="3719509"/>
                    <a:ext cx="2503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p:sp>
                <p:nvSpPr>
                  <p:cNvPr id="8" name="TextBox 7">
                    <a:extLst>
                      <a:ext uri="{FF2B5EF4-FFF2-40B4-BE49-F238E27FC236}">
                        <a16:creationId xmlns:a16="http://schemas.microsoft.com/office/drawing/2014/main" id="{32D10848-8DF6-8576-1A2C-29A868A96B1C}"/>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10"/>
                    <a:stretch>
                      <a:fillRect l="-14634" t="-23913" r="-56098" b="-1739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FBEC0FBF-0B40-CD80-1F3C-711C1E18B41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F548428-01EC-F833-1F9D-37AB56740BBA}"/>
                </a:ext>
              </a:extLst>
            </p:cNvPr>
            <p:cNvGrpSpPr/>
            <p:nvPr/>
          </p:nvGrpSpPr>
          <p:grpSpPr>
            <a:xfrm rot="8193490">
              <a:off x="5429400" y="3655284"/>
              <a:ext cx="459744" cy="580060"/>
              <a:chOff x="7558295" y="1666605"/>
              <a:chExt cx="1309163" cy="1673737"/>
            </a:xfrm>
          </p:grpSpPr>
          <p:cxnSp>
            <p:nvCxnSpPr>
              <p:cNvPr id="11" name="Straight Connector 10">
                <a:extLst>
                  <a:ext uri="{FF2B5EF4-FFF2-40B4-BE49-F238E27FC236}">
                    <a16:creationId xmlns:a16="http://schemas.microsoft.com/office/drawing/2014/main" id="{05A744F2-74DE-A256-B6BE-D0FF496DE699}"/>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45A54-CB17-AAB6-3AE7-A5CFE4F89525}"/>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A36C846B-D7D2-6D3A-EC81-E9DFF3C57BFD}"/>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C303E8-F7D2-723E-3625-041A4179C969}"/>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42D957-021B-BF51-C058-37A49CBC963B}"/>
                </a:ext>
              </a:extLst>
            </p:cNvPr>
            <p:cNvCxnSpPr>
              <a:cxnSpLocks/>
            </p:cNvCxnSpPr>
            <p:nvPr/>
          </p:nvCxnSpPr>
          <p:spPr>
            <a:xfrm flipH="1" flipV="1">
              <a:off x="5942566" y="3905209"/>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21A4DB-8F1A-4359-0A90-C16B087878A9}"/>
                </a:ext>
              </a:extLst>
            </p:cNvPr>
            <p:cNvCxnSpPr>
              <a:cxnSpLocks/>
            </p:cNvCxnSpPr>
            <p:nvPr/>
          </p:nvCxnSpPr>
          <p:spPr>
            <a:xfrm flipV="1">
              <a:off x="4997856" y="3917712"/>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D6F629-C1F0-18E2-A075-D489C2339340}"/>
                </a:ext>
              </a:extLst>
            </p:cNvPr>
            <p:cNvCxnSpPr>
              <a:cxnSpLocks/>
            </p:cNvCxnSpPr>
            <p:nvPr/>
          </p:nvCxnSpPr>
          <p:spPr>
            <a:xfrm flipH="1" flipV="1">
              <a:off x="5936870" y="3896007"/>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1" name="Connecteur droit 20">
              <a:extLst>
                <a:ext uri="{FF2B5EF4-FFF2-40B4-BE49-F238E27FC236}">
                  <a16:creationId xmlns:a16="http://schemas.microsoft.com/office/drawing/2014/main" id="{0FEC644D-29C2-4FCA-B552-30A37134F6E7}"/>
                </a:ext>
              </a:extLst>
            </p:cNvPr>
            <p:cNvSpPr/>
            <p:nvPr/>
          </p:nvSpPr>
          <p:spPr>
            <a:xfrm rot="2930468">
              <a:off x="5828965" y="4119120"/>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spTree>
    <p:extLst>
      <p:ext uri="{BB962C8B-B14F-4D97-AF65-F5344CB8AC3E}">
        <p14:creationId xmlns:p14="http://schemas.microsoft.com/office/powerpoint/2010/main" val="365857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 number of pseudo-random number generators that can be used to create </a:t>
            </a:r>
            <a:r>
              <a:rPr lang="en-US" dirty="0" err="1"/>
              <a:t>tilings</a:t>
            </a:r>
            <a:r>
              <a:rPr lang="en-US" dirty="0"/>
              <a:t> within a map, and the results of each are very different.</a:t>
            </a:r>
            <a:endParaRPr lang="en-US" dirty="0">
              <a:solidFill>
                <a:srgbClr val="00B050"/>
              </a:solidFill>
            </a:endParaRPr>
          </a:p>
        </p:txBody>
      </p:sp>
      <p:pic>
        <p:nvPicPr>
          <p:cNvPr id="3" name="Picture 2">
            <a:extLst>
              <a:ext uri="{FF2B5EF4-FFF2-40B4-BE49-F238E27FC236}">
                <a16:creationId xmlns:a16="http://schemas.microsoft.com/office/drawing/2014/main" id="{75AAA87B-C7BE-4442-9B6B-7147B5D0AC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0801" y="4214019"/>
            <a:ext cx="3169920" cy="2377440"/>
          </a:xfrm>
          <a:prstGeom prst="rect">
            <a:avLst/>
          </a:prstGeom>
        </p:spPr>
      </p:pic>
      <p:pic>
        <p:nvPicPr>
          <p:cNvPr id="5" name="Picture 4">
            <a:extLst>
              <a:ext uri="{FF2B5EF4-FFF2-40B4-BE49-F238E27FC236}">
                <a16:creationId xmlns:a16="http://schemas.microsoft.com/office/drawing/2014/main" id="{1EBCF765-0958-4FEB-A965-6D97A75E81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3285" y="4214019"/>
            <a:ext cx="3169920" cy="2377440"/>
          </a:xfrm>
          <a:prstGeom prst="rect">
            <a:avLst/>
          </a:prstGeom>
        </p:spPr>
      </p:pic>
      <p:pic>
        <p:nvPicPr>
          <p:cNvPr id="6" name="Picture 5">
            <a:extLst>
              <a:ext uri="{FF2B5EF4-FFF2-40B4-BE49-F238E27FC236}">
                <a16:creationId xmlns:a16="http://schemas.microsoft.com/office/drawing/2014/main" id="{31AB2125-015F-4C1B-A44D-556D50DDA2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7043" y="1836579"/>
            <a:ext cx="3169920" cy="2377440"/>
          </a:xfrm>
          <a:prstGeom prst="rect">
            <a:avLst/>
          </a:prstGeom>
        </p:spPr>
      </p:pic>
      <p:pic>
        <p:nvPicPr>
          <p:cNvPr id="7" name="Picture 6">
            <a:extLst>
              <a:ext uri="{FF2B5EF4-FFF2-40B4-BE49-F238E27FC236}">
                <a16:creationId xmlns:a16="http://schemas.microsoft.com/office/drawing/2014/main" id="{63A44A7B-99FB-4E11-9745-487270CB9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5769" y="4214019"/>
            <a:ext cx="3169920" cy="2377440"/>
          </a:xfrm>
          <a:prstGeom prst="rect">
            <a:avLst/>
          </a:prstGeom>
        </p:spPr>
      </p:pic>
      <p:pic>
        <p:nvPicPr>
          <p:cNvPr id="8" name="Picture 7">
            <a:extLst>
              <a:ext uri="{FF2B5EF4-FFF2-40B4-BE49-F238E27FC236}">
                <a16:creationId xmlns:a16="http://schemas.microsoft.com/office/drawing/2014/main" id="{37F80104-EA9A-471A-843D-552AE499AFC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9527" y="1836579"/>
            <a:ext cx="3169920" cy="2377440"/>
          </a:xfrm>
          <a:prstGeom prst="rect">
            <a:avLst/>
          </a:prstGeom>
        </p:spPr>
      </p:pic>
    </p:spTree>
    <p:extLst>
      <p:ext uri="{BB962C8B-B14F-4D97-AF65-F5344CB8AC3E}">
        <p14:creationId xmlns:p14="http://schemas.microsoft.com/office/powerpoint/2010/main" val="1393548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lnSpcReduction="10000"/>
          </a:bodyPr>
          <a:lstStyle/>
          <a:p>
            <a:pPr marL="0" indent="0">
              <a:buNone/>
            </a:pPr>
            <a:r>
              <a:rPr lang="en-US" dirty="0"/>
              <a:t>Each candidate plane has vertex projections that define its boundaries. From the known radius, one can project the edge outward along these vertex projections. The circle center must lie within the envelope of points created by projecting by these vertices</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437973F-B558-E431-721D-B3F8C59F9D68}"/>
              </a:ext>
            </a:extLst>
          </p:cNvPr>
          <p:cNvGrpSpPr/>
          <p:nvPr/>
        </p:nvGrpSpPr>
        <p:grpSpPr>
          <a:xfrm rot="8193490">
            <a:off x="6952057" y="2781166"/>
            <a:ext cx="459744" cy="580060"/>
            <a:chOff x="7558295" y="1666605"/>
            <a:chExt cx="1309163" cy="1673737"/>
          </a:xfrm>
        </p:grpSpPr>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230477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8456-FE65-117C-A754-596E594E63C8}"/>
              </a:ext>
            </a:extLst>
          </p:cNvPr>
          <p:cNvSpPr>
            <a:spLocks noGrp="1"/>
          </p:cNvSpPr>
          <p:nvPr>
            <p:ph type="title"/>
          </p:nvPr>
        </p:nvSpPr>
        <p:spPr/>
        <p:txBody>
          <a:bodyPr/>
          <a:lstStyle/>
          <a:p>
            <a:r>
              <a:rPr lang="en-US" dirty="0"/>
              <a:t>How to find if the center is “enclosed” by the projected plane? </a:t>
            </a:r>
          </a:p>
        </p:txBody>
      </p:sp>
      <p:sp>
        <p:nvSpPr>
          <p:cNvPr id="3" name="Content Placeholder 2">
            <a:extLst>
              <a:ext uri="{FF2B5EF4-FFF2-40B4-BE49-F238E27FC236}">
                <a16:creationId xmlns:a16="http://schemas.microsoft.com/office/drawing/2014/main" id="{5A82A140-D2C8-7EE0-F8B5-930900879F40}"/>
              </a:ext>
            </a:extLst>
          </p:cNvPr>
          <p:cNvSpPr>
            <a:spLocks noGrp="1"/>
          </p:cNvSpPr>
          <p:nvPr>
            <p:ph idx="1"/>
          </p:nvPr>
        </p:nvSpPr>
        <p:spPr/>
        <p:txBody>
          <a:bodyPr/>
          <a:lstStyle/>
          <a:p>
            <a:pPr marL="0" indent="0">
              <a:buNone/>
            </a:pPr>
            <a:r>
              <a:rPr lang="en-US" dirty="0"/>
              <a:t>Knowing the projection distance, d, we can calculate the projection distance of each unit vector vertex using: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point of the vertex, defined by the point </a:t>
            </a:r>
            <a:r>
              <a:rPr lang="en-US" dirty="0" err="1"/>
              <a:t>Pj</a:t>
            </a:r>
            <a:r>
              <a:rPr lang="en-US" dirty="0"/>
              <a:t> projected outward to </a:t>
            </a:r>
            <a:r>
              <a:rPr lang="en-US" dirty="0" err="1"/>
              <a:t>Pj</a:t>
            </a:r>
            <a:r>
              <a:rPr lang="en-US" dirty="0"/>
              <a:t>’, creates an encirclement criterion </a:t>
            </a:r>
          </a:p>
        </p:txBody>
      </p:sp>
      <p:grpSp>
        <p:nvGrpSpPr>
          <p:cNvPr id="4" name="Group 3">
            <a:extLst>
              <a:ext uri="{FF2B5EF4-FFF2-40B4-BE49-F238E27FC236}">
                <a16:creationId xmlns:a16="http://schemas.microsoft.com/office/drawing/2014/main" id="{02B621B5-45BD-DE58-B78E-D164000E107F}"/>
              </a:ext>
            </a:extLst>
          </p:cNvPr>
          <p:cNvGrpSpPr/>
          <p:nvPr/>
        </p:nvGrpSpPr>
        <p:grpSpPr>
          <a:xfrm rot="8193490">
            <a:off x="6952057" y="2781166"/>
            <a:ext cx="459744" cy="580060"/>
            <a:chOff x="7558295" y="1666605"/>
            <a:chExt cx="1309163" cy="1673737"/>
          </a:xfrm>
        </p:grpSpPr>
        <p:cxnSp>
          <p:nvCxnSpPr>
            <p:cNvPr id="5" name="Straight Connector 4">
              <a:extLst>
                <a:ext uri="{FF2B5EF4-FFF2-40B4-BE49-F238E27FC236}">
                  <a16:creationId xmlns:a16="http://schemas.microsoft.com/office/drawing/2014/main" id="{F1FD2CDC-18EE-FB3A-A54D-142611CFA967}"/>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012661-90C1-C36F-D889-F51953FF2858}"/>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8BF8D311-EF46-EDE5-1052-946C0FC79B4E}"/>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127B8B-03AB-5375-31B7-CA0F7ABF2B88}"/>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9" name="Connecteur droit 20">
            <a:extLst>
              <a:ext uri="{FF2B5EF4-FFF2-40B4-BE49-F238E27FC236}">
                <a16:creationId xmlns:a16="http://schemas.microsoft.com/office/drawing/2014/main" id="{662C6EA7-A350-C68A-CD99-4C37221CFA49}"/>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necteur droit 20">
            <a:extLst>
              <a:ext uri="{FF2B5EF4-FFF2-40B4-BE49-F238E27FC236}">
                <a16:creationId xmlns:a16="http://schemas.microsoft.com/office/drawing/2014/main" id="{30DAE494-4BDB-9A71-E195-658F97571936}"/>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1" name="Conector recto 26">
            <a:extLst>
              <a:ext uri="{FF2B5EF4-FFF2-40B4-BE49-F238E27FC236}">
                <a16:creationId xmlns:a16="http://schemas.microsoft.com/office/drawing/2014/main" id="{FE822832-0058-12F7-3391-21F3CCD1CC9E}"/>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14DBCDD-05B8-C092-698A-B7AEF24A5AF9}"/>
                  </a:ext>
                </a:extLst>
              </p:cNvPr>
              <p:cNvSpPr txBox="1"/>
              <p:nvPr/>
            </p:nvSpPr>
            <p:spPr>
              <a:xfrm>
                <a:off x="1587239" y="3038469"/>
                <a:ext cx="4693228" cy="14587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oMath>
                </a14:m>
                <a:endParaRPr lang="en-US" dirty="0"/>
              </a:p>
            </p:txBody>
          </p:sp>
        </mc:Choice>
        <mc:Fallback>
          <p:sp>
            <p:nvSpPr>
              <p:cNvPr id="12" name="TextBox 11">
                <a:extLst>
                  <a:ext uri="{FF2B5EF4-FFF2-40B4-BE49-F238E27FC236}">
                    <a16:creationId xmlns:a16="http://schemas.microsoft.com/office/drawing/2014/main" id="{E14DBCDD-05B8-C092-698A-B7AEF24A5AF9}"/>
                  </a:ext>
                </a:extLst>
              </p:cNvPr>
              <p:cNvSpPr txBox="1">
                <a:spLocks noRot="1" noChangeAspect="1" noMove="1" noResize="1" noEditPoints="1" noAdjustHandles="1" noChangeArrowheads="1" noChangeShapeType="1" noTextEdit="1"/>
              </p:cNvSpPr>
              <p:nvPr/>
            </p:nvSpPr>
            <p:spPr>
              <a:xfrm>
                <a:off x="1587239" y="3038469"/>
                <a:ext cx="4693228" cy="1458733"/>
              </a:xfrm>
              <a:prstGeom prst="rect">
                <a:avLst/>
              </a:prstGeom>
              <a:blipFill>
                <a:blip r:embed="rId2"/>
                <a:stretch>
                  <a:fillRect t="-1250" b="-4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2101277-4EEF-32F3-34BA-42DFFBCA2A76}"/>
                  </a:ext>
                </a:extLst>
              </p:cNvPr>
              <p:cNvSpPr txBox="1"/>
              <p:nvPr/>
            </p:nvSpPr>
            <p:spPr>
              <a:xfrm>
                <a:off x="6366774" y="2712821"/>
                <a:ext cx="577755"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oMath>
                  </m:oMathPara>
                </a14:m>
                <a:endParaRPr lang="en-US" dirty="0"/>
              </a:p>
            </p:txBody>
          </p:sp>
        </mc:Choice>
        <mc:Fallback>
          <p:sp>
            <p:nvSpPr>
              <p:cNvPr id="14" name="TextBox 13">
                <a:extLst>
                  <a:ext uri="{FF2B5EF4-FFF2-40B4-BE49-F238E27FC236}">
                    <a16:creationId xmlns:a16="http://schemas.microsoft.com/office/drawing/2014/main" id="{22101277-4EEF-32F3-34BA-42DFFBCA2A76}"/>
                  </a:ext>
                </a:extLst>
              </p:cNvPr>
              <p:cNvSpPr txBox="1">
                <a:spLocks noRot="1" noChangeAspect="1" noMove="1" noResize="1" noEditPoints="1" noAdjustHandles="1" noChangeArrowheads="1" noChangeShapeType="1" noTextEdit="1"/>
              </p:cNvSpPr>
              <p:nvPr/>
            </p:nvSpPr>
            <p:spPr>
              <a:xfrm>
                <a:off x="6366774" y="2712821"/>
                <a:ext cx="577755" cy="391646"/>
              </a:xfrm>
              <a:prstGeom prst="rect">
                <a:avLst/>
              </a:prstGeom>
              <a:blipFill>
                <a:blip r:embed="rId3"/>
                <a:stretch>
                  <a:fillRect t="-4688" r="-22105"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81F70075-E495-0782-6385-14BEB3262BA0}"/>
                  </a:ext>
                </a:extLst>
              </p:cNvPr>
              <p:cNvSpPr txBox="1"/>
              <p:nvPr/>
            </p:nvSpPr>
            <p:spPr>
              <a:xfrm>
                <a:off x="6905273" y="3032490"/>
                <a:ext cx="76306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p:txBody>
          </p:sp>
        </mc:Choice>
        <mc:Fallback>
          <p:sp>
            <p:nvSpPr>
              <p:cNvPr id="16" name="TextBox 15">
                <a:extLst>
                  <a:ext uri="{FF2B5EF4-FFF2-40B4-BE49-F238E27FC236}">
                    <a16:creationId xmlns:a16="http://schemas.microsoft.com/office/drawing/2014/main" id="{81F70075-E495-0782-6385-14BEB3262BA0}"/>
                  </a:ext>
                </a:extLst>
              </p:cNvPr>
              <p:cNvSpPr txBox="1">
                <a:spLocks noRot="1" noChangeAspect="1" noMove="1" noResize="1" noEditPoints="1" noAdjustHandles="1" noChangeArrowheads="1" noChangeShapeType="1" noTextEdit="1"/>
              </p:cNvSpPr>
              <p:nvPr/>
            </p:nvSpPr>
            <p:spPr>
              <a:xfrm>
                <a:off x="6905273" y="3032490"/>
                <a:ext cx="763066" cy="391646"/>
              </a:xfrm>
              <a:prstGeom prst="rect">
                <a:avLst/>
              </a:prstGeom>
              <a:blipFill>
                <a:blip r:embed="rId4"/>
                <a:stretch>
                  <a:fillRect t="-4615" r="-23200"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D77E69E-9C8B-A856-9753-39943AC56ED6}"/>
                  </a:ext>
                </a:extLst>
              </p:cNvPr>
              <p:cNvSpPr txBox="1"/>
              <p:nvPr/>
            </p:nvSpPr>
            <p:spPr>
              <a:xfrm>
                <a:off x="6369664" y="3021888"/>
                <a:ext cx="468573"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p:txBody>
          </p:sp>
        </mc:Choice>
        <mc:Fallback>
          <p:sp>
            <p:nvSpPr>
              <p:cNvPr id="18" name="TextBox 17">
                <a:extLst>
                  <a:ext uri="{FF2B5EF4-FFF2-40B4-BE49-F238E27FC236}">
                    <a16:creationId xmlns:a16="http://schemas.microsoft.com/office/drawing/2014/main" id="{5D77E69E-9C8B-A856-9753-39943AC56ED6}"/>
                  </a:ext>
                </a:extLst>
              </p:cNvPr>
              <p:cNvSpPr txBox="1">
                <a:spLocks noRot="1" noChangeAspect="1" noMove="1" noResize="1" noEditPoints="1" noAdjustHandles="1" noChangeArrowheads="1" noChangeShapeType="1" noTextEdit="1"/>
              </p:cNvSpPr>
              <p:nvPr/>
            </p:nvSpPr>
            <p:spPr>
              <a:xfrm>
                <a:off x="6369664" y="3021888"/>
                <a:ext cx="468573" cy="391646"/>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C42DB23-9755-27CF-FB75-3F9115E34465}"/>
                  </a:ext>
                </a:extLst>
              </p:cNvPr>
              <p:cNvSpPr txBox="1"/>
              <p:nvPr/>
            </p:nvSpPr>
            <p:spPr>
              <a:xfrm>
                <a:off x="6746574" y="2955070"/>
                <a:ext cx="4685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p:sp>
            <p:nvSpPr>
              <p:cNvPr id="19" name="TextBox 18">
                <a:extLst>
                  <a:ext uri="{FF2B5EF4-FFF2-40B4-BE49-F238E27FC236}">
                    <a16:creationId xmlns:a16="http://schemas.microsoft.com/office/drawing/2014/main" id="{0C42DB23-9755-27CF-FB75-3F9115E34465}"/>
                  </a:ext>
                </a:extLst>
              </p:cNvPr>
              <p:cNvSpPr txBox="1">
                <a:spLocks noRot="1" noChangeAspect="1" noMove="1" noResize="1" noEditPoints="1" noAdjustHandles="1" noChangeArrowheads="1" noChangeShapeType="1" noTextEdit="1"/>
              </p:cNvSpPr>
              <p:nvPr/>
            </p:nvSpPr>
            <p:spPr>
              <a:xfrm>
                <a:off x="6746574" y="2955070"/>
                <a:ext cx="468573"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0538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5F4D7-AE8F-AB8D-F875-F8964484A4B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BDAB922-5E40-67F6-C645-729C0CB3686D}"/>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A1C866F-69EF-35CC-F9CB-65DAF0F488FA}"/>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FCAF84B-C28B-70BB-E406-B80E63410C29}"/>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p:sp>
            <p:nvSpPr>
              <p:cNvPr id="2" name="Title 1">
                <a:extLst>
                  <a:ext uri="{FF2B5EF4-FFF2-40B4-BE49-F238E27FC236}">
                    <a16:creationId xmlns:a16="http://schemas.microsoft.com/office/drawing/2014/main" id="{4FCAF84B-C28B-70BB-E406-B80E63410C29}"/>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949ECBC9-7E48-DB40-D6B9-991555FF8EE9}"/>
              </a:ext>
            </a:extLst>
          </p:cNvPr>
          <p:cNvSpPr>
            <a:spLocks noGrp="1"/>
          </p:cNvSpPr>
          <p:nvPr>
            <p:ph idx="1"/>
          </p:nvPr>
        </p:nvSpPr>
        <p:spPr/>
        <p:txBody>
          <a:bodyPr/>
          <a:lstStyle/>
          <a:p>
            <a:endParaRPr lang="en-US"/>
          </a:p>
        </p:txBody>
      </p:sp>
      <p:cxnSp>
        <p:nvCxnSpPr>
          <p:cNvPr id="9" name="Straight Connector 8">
            <a:extLst>
              <a:ext uri="{FF2B5EF4-FFF2-40B4-BE49-F238E27FC236}">
                <a16:creationId xmlns:a16="http://schemas.microsoft.com/office/drawing/2014/main" id="{1AEA2142-C2A2-072B-0CDC-FAF2858A1479}"/>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5B3D42A-5A32-7250-3683-79F60FAF3EC4}"/>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02CAEE-4928-E0B6-204C-1D45E6F471A4}"/>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824D221-6A4B-129A-8123-9AD8023AD5FC}"/>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373B6DF-6CD0-E12D-0F42-180B95AA2B50}"/>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3F7FCD70-1C2E-3843-EE5B-D30B41CA7F2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E3D1B3-BEDC-70A5-6594-FD8A0D61AB10}"/>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BDEA799-79F1-AEE5-BD20-65BF4FDA165F}"/>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A63092D-1898-3460-7692-93B4B456174B}"/>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5966A7EB-8F98-6391-A99E-65C4542C5B5B}"/>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F3D0806-7FF4-E51E-8250-0A983378CE09}"/>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DEA8D4B-1F32-85E4-5457-80ABACDF7077}"/>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E906865-4D85-8384-88B1-EBF7A83ADE84}"/>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3B510259-6774-7FA8-F7AF-42E8C697CF6A}"/>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D33850E-D6FE-642D-CB92-A3F5A5ACE2F6}"/>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43821499-9656-729A-BFF8-5A06126D3D29}"/>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52778F2-8E09-F07B-FAD2-48CBD15B41BA}"/>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A3D213C-3025-B92E-7248-8A0BE78673D1}"/>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3235EF39-8288-069B-6905-F9950BE6A398}"/>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4A97B6-5722-164A-6ECF-595635A5FF77}"/>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481115D-57AA-DE1E-E0CE-86F8193DDDE7}"/>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94C029E-6ACC-BF7B-20D2-5EB368243DD1}"/>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0ACF24D-FF84-7850-2997-9A71EE1DC63D}"/>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A60A326-FF6A-11E1-FE42-C834985E517B}"/>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2D0572D3-B757-E607-8ECF-15BC30C434C5}"/>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0050A7C-10B7-E8E7-67FC-A072CDD92430}"/>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5B25CA7-E661-7CE8-86D0-8B54A053BF93}"/>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8B32DBB-4909-FEBA-C4A6-2E570D8238D7}"/>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150F4AE-D147-45BC-2656-E16AF1298833}"/>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D9883EE-051A-1566-A392-3B3F9AFCC73E}"/>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97E9EE4-2C07-6D0F-976B-8CEABF82F53A}"/>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9DC326C2-C438-2233-FE90-30889E6C6259}"/>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849577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92C0-E2C2-D06B-C06C-A0ED61171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889A9-8834-0520-A175-F45474733D77}"/>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D2B69400-F622-0960-04E7-5A85D7DBFE6B}"/>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CAFEEE72-2C21-829A-220B-FCAD5CCCD31E}"/>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542884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04E1-F92A-A056-FD79-C251096B4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E0C6F-A797-5658-6804-34428EE2E584}"/>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sp>
        <p:nvSpPr>
          <p:cNvPr id="3" name="Content Placeholder 2">
            <a:extLst>
              <a:ext uri="{FF2B5EF4-FFF2-40B4-BE49-F238E27FC236}">
                <a16:creationId xmlns:a16="http://schemas.microsoft.com/office/drawing/2014/main" id="{8534733E-F4B5-E120-FA28-3C5D7D1D6B7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99E51D2-19E3-D388-3495-D4B0B246F38C}"/>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38353996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126CB-A492-8780-5E25-788267774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7CE39-82B5-8BF3-DC05-C6B06C0FD529}"/>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3EDA1E4C-FA50-AADA-CFE6-DF856153F90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5FE21095-ACD7-B5EF-412A-C5AD88B4A549}"/>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3869182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A54B2-95A3-5D43-9A7C-3A7EF3D8A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B2F1C-4985-3542-6265-5A05342034A2}"/>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C9B1FDE7-5C03-0852-5895-128077641CED}"/>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125DDCDE-B872-C265-082D-A39FAC981616}"/>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40CC10DB-FC13-AC2D-0938-1FBBC48FA554}"/>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829474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262EF-D853-4AC2-8E19-70DD926A2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A2642-5802-9C34-C8E2-7A3995383BE0}"/>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E3E84D36-BA17-2C5F-54C1-8D9A9FFF690A}"/>
              </a:ext>
            </a:extLst>
          </p:cNvPr>
          <p:cNvSpPr>
            <a:spLocks noGrp="1"/>
          </p:cNvSpPr>
          <p:nvPr>
            <p:ph idx="1"/>
          </p:nvPr>
        </p:nvSpPr>
        <p:spPr/>
        <p:txBody>
          <a:bodyPr>
            <a:normAutofit/>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E1CD611-D2A7-7DB5-0351-45BE34C7ED8B}"/>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285906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1DA2B-A5AE-09CA-1CEC-80C569E54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4E548-3D76-C53F-8BA7-66146323FD6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sp>
        <p:nvSpPr>
          <p:cNvPr id="3" name="Content Placeholder 2">
            <a:extLst>
              <a:ext uri="{FF2B5EF4-FFF2-40B4-BE49-F238E27FC236}">
                <a16:creationId xmlns:a16="http://schemas.microsoft.com/office/drawing/2014/main" id="{F0DAD22E-30A5-6BB0-4E4C-01AE5A36844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9DB1A2A-3708-E444-A7AB-95FC6851562B}"/>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2E1E0A6-3F98-AA83-B97A-409A044EE797}"/>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339493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F81A-A2DC-4D0E-AAFD-053CF4198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The Halton set is the one we use most often and in nearly all the codes</a:t>
            </a:r>
          </a:p>
        </p:txBody>
      </p:sp>
      <p:sp>
        <p:nvSpPr>
          <p:cNvPr id="3" name="Content Placeholder 2">
            <a:extLst>
              <a:ext uri="{FF2B5EF4-FFF2-40B4-BE49-F238E27FC236}">
                <a16:creationId xmlns:a16="http://schemas.microsoft.com/office/drawing/2014/main" id="{50C2B34D-67FA-4531-878D-2FF54C24302C}"/>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It gives fairly uniform, non-repeating tilings without clumping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8984034D-EB09-41A2-A651-3806FCDB16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6562" y="878762"/>
            <a:ext cx="5290270" cy="5310290"/>
          </a:xfrm>
          <a:prstGeom prst="rect">
            <a:avLst/>
          </a:prstGeom>
        </p:spPr>
      </p:pic>
    </p:spTree>
    <p:extLst>
      <p:ext uri="{BB962C8B-B14F-4D97-AF65-F5344CB8AC3E}">
        <p14:creationId xmlns:p14="http://schemas.microsoft.com/office/powerpoint/2010/main" val="1659873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14D29-4572-B4DA-36EE-282B8630A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B9358-96E6-AFFA-3260-3E83960B322F}"/>
              </a:ext>
            </a:extLst>
          </p:cNvPr>
          <p:cNvSpPr>
            <a:spLocks noGrp="1"/>
          </p:cNvSpPr>
          <p:nvPr>
            <p:ph type="title"/>
          </p:nvPr>
        </p:nvSpPr>
        <p:spPr/>
        <p:txBody>
          <a:bodyPr/>
          <a:lstStyle/>
          <a:p>
            <a:r>
              <a:rPr lang="en-US" dirty="0"/>
              <a:t>Here’s other examples:</a:t>
            </a:r>
          </a:p>
        </p:txBody>
      </p:sp>
      <p:sp>
        <p:nvSpPr>
          <p:cNvPr id="3" name="Content Placeholder 2">
            <a:extLst>
              <a:ext uri="{FF2B5EF4-FFF2-40B4-BE49-F238E27FC236}">
                <a16:creationId xmlns:a16="http://schemas.microsoft.com/office/drawing/2014/main" id="{FC24E8FD-4928-F6C5-D306-B967E734251B}"/>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5316C30E-EE18-CA7C-FC44-73C8A05C1370}"/>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DE621694-965A-94B8-4768-C006A7F5C4D0}"/>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FF9D6C04-E420-51D5-9014-DEA1904E5A99}"/>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BC89A387-A21A-2C81-6FE7-D53BF82AB838}"/>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85605AA2-9CAF-3DD8-6047-481913B795A0}"/>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524E172F-0A17-C1F6-547D-D0C4DF97ADC7}"/>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C4EE1CAA-07EC-37E1-426A-0C6DF44B8357}"/>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3964139A-47D3-8A1E-95F0-7D9F30F5F324}"/>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CEFD196F-C34A-44D8-1E62-BE8E69C5323B}"/>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954D1AFE-3C9E-FB15-989A-70EC4C0640D2}"/>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4D54C554-7240-BA6F-909C-D9022304E0F4}"/>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1572673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B67F6-99B0-91D8-0179-BBBCE19BB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378EA-A93A-C1B2-CEF6-B381F664569C}"/>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642BEFF2-78AA-F2E2-BD84-BE1CAEC902B4}"/>
              </a:ext>
            </a:extLst>
          </p:cNvPr>
          <p:cNvSpPr>
            <a:spLocks noGrp="1"/>
          </p:cNvSpPr>
          <p:nvPr>
            <p:ph idx="1"/>
          </p:nvPr>
        </p:nvSpPr>
        <p:spPr/>
        <p:txBody>
          <a:bodyPr>
            <a:normAutofit lnSpcReduction="1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3112740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D50C-6291-55E7-2DAE-EEA959D26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E2121-15D8-EABD-43B4-1DE1D9C75492}"/>
              </a:ext>
            </a:extLst>
          </p:cNvPr>
          <p:cNvSpPr>
            <a:spLocks noGrp="1"/>
          </p:cNvSpPr>
          <p:nvPr>
            <p:ph type="title"/>
          </p:nvPr>
        </p:nvSpPr>
        <p:spPr/>
        <p:txBody>
          <a:bodyPr>
            <a:noAutofit/>
          </a:bodyPr>
          <a:lstStyle/>
          <a:p>
            <a:r>
              <a:rPr lang="en-US" sz="2000" dirty="0"/>
              <a:t>The code that performs the cutting is relatively simple. It uses the largest template that corresponds to a cut smaller or equal to the requested cut.</a:t>
            </a:r>
          </a:p>
        </p:txBody>
      </p:sp>
      <p:sp>
        <p:nvSpPr>
          <p:cNvPr id="3" name="Content Placeholder 2">
            <a:extLst>
              <a:ext uri="{FF2B5EF4-FFF2-40B4-BE49-F238E27FC236}">
                <a16:creationId xmlns:a16="http://schemas.microsoft.com/office/drawing/2014/main" id="{6E6593C9-9574-5AB9-34FC-B980DC46D597}"/>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EA9B8008-B34F-3D19-37CB-19EA67D90259}"/>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370400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6A90E-A2AD-584B-4DE1-B21090CFF5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9127D-24B3-939B-4E90-506D7C51D93D}"/>
              </a:ext>
            </a:extLst>
          </p:cNvPr>
          <p:cNvSpPr>
            <a:spLocks noGrp="1"/>
          </p:cNvSpPr>
          <p:nvPr>
            <p:ph type="title"/>
          </p:nvPr>
        </p:nvSpPr>
        <p:spPr/>
        <p:txBody>
          <a:bodyPr/>
          <a:lstStyle/>
          <a:p>
            <a:r>
              <a:rPr lang="en-US" dirty="0"/>
              <a:t>The results are as expected</a:t>
            </a:r>
          </a:p>
        </p:txBody>
      </p:sp>
      <p:sp>
        <p:nvSpPr>
          <p:cNvPr id="3" name="Content Placeholder 2">
            <a:extLst>
              <a:ext uri="{FF2B5EF4-FFF2-40B4-BE49-F238E27FC236}">
                <a16:creationId xmlns:a16="http://schemas.microsoft.com/office/drawing/2014/main" id="{F01C7A7A-10AF-4D16-8B6C-229EB5F3A07A}"/>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1E6B14CA-A6AC-F4CE-500E-2508E67E03B8}"/>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CE8C9188-B762-B100-0461-C766502A262B}"/>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040531F2-4825-D158-46DC-D1816622123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C6483202-599C-CE12-1E59-FF3826098015}"/>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F428B38D-4277-1E4B-69FD-EBB523302E61}"/>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5CC3CF7C-A903-5105-8E00-DAF9630D2652}"/>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790E5CEF-9A19-4775-8BD6-A7A2F725D69C}"/>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BDA19562-7AD9-0130-E6E1-0ABFEFCBCD98}"/>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5FFE590B-CC2A-7193-D30B-FCDC29B893B5}"/>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530420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0F3FF-4EDF-02D6-67A1-B2DEF335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3ABF2-497D-F81C-6C51-0057307B4AA4}"/>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53791762-1FBD-C91A-DBBA-A1608600EA70}"/>
              </a:ext>
            </a:extLst>
          </p:cNvPr>
          <p:cNvSpPr>
            <a:spLocks noGrp="1"/>
          </p:cNvSpPr>
          <p:nvPr>
            <p:ph idx="1"/>
          </p:nvPr>
        </p:nvSpPr>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03E4982B-20B6-17CA-05C3-A6FAAA87AA20}"/>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113098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892-2C88-4F91-9AF5-0494FCAB9BB1}"/>
              </a:ext>
            </a:extLst>
          </p:cNvPr>
          <p:cNvSpPr>
            <a:spLocks noGrp="1"/>
          </p:cNvSpPr>
          <p:nvPr>
            <p:ph type="title"/>
          </p:nvPr>
        </p:nvSpPr>
        <p:spPr/>
        <p:txBody>
          <a:bodyPr>
            <a:normAutofit fontScale="90000"/>
          </a:bodyPr>
          <a:lstStyle/>
          <a:p>
            <a:r>
              <a:rPr lang="en-US" dirty="0"/>
              <a:t>Several functions exist to plot maps. The one for polytopes is:</a:t>
            </a:r>
            <a:br>
              <a:rPr lang="en-US" dirty="0"/>
            </a:br>
            <a:r>
              <a:rPr lang="en-US" sz="3100" dirty="0" err="1">
                <a:solidFill>
                  <a:srgbClr val="00B050"/>
                </a:solidFill>
                <a:latin typeface="Courier New" panose="02070309020205020404" pitchFamily="49" charset="0"/>
                <a:ea typeface="+mn-ea"/>
                <a:cs typeface="+mn-cs"/>
              </a:rPr>
              <a:t>fcn_MapGen_plotPolytopes</a:t>
            </a:r>
            <a:endParaRPr lang="en-US" dirty="0">
              <a:solidFill>
                <a:srgbClr val="00B050"/>
              </a:solidFill>
            </a:endParaRPr>
          </a:p>
        </p:txBody>
      </p:sp>
      <p:sp>
        <p:nvSpPr>
          <p:cNvPr id="4" name="Rectangle 3">
            <a:extLst>
              <a:ext uri="{FF2B5EF4-FFF2-40B4-BE49-F238E27FC236}">
                <a16:creationId xmlns:a16="http://schemas.microsoft.com/office/drawing/2014/main" id="{8E671B44-5659-44E7-8EA0-046138B01C1F}"/>
              </a:ext>
            </a:extLst>
          </p:cNvPr>
          <p:cNvSpPr/>
          <p:nvPr/>
        </p:nvSpPr>
        <p:spPr>
          <a:xfrm>
            <a:off x="5591176" y="1937782"/>
            <a:ext cx="6329994" cy="861774"/>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p:txBody>
      </p:sp>
      <p:pic>
        <p:nvPicPr>
          <p:cNvPr id="6" name="Picture 5">
            <a:extLst>
              <a:ext uri="{FF2B5EF4-FFF2-40B4-BE49-F238E27FC236}">
                <a16:creationId xmlns:a16="http://schemas.microsoft.com/office/drawing/2014/main" id="{36E73901-6B92-4656-8909-22B8892A4D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73399" y="3045245"/>
            <a:ext cx="5011852" cy="3758889"/>
          </a:xfrm>
          <a:prstGeom prst="rect">
            <a:avLst/>
          </a:prstGeom>
        </p:spPr>
      </p:pic>
    </p:spTree>
    <p:extLst>
      <p:ext uri="{BB962C8B-B14F-4D97-AF65-F5344CB8AC3E}">
        <p14:creationId xmlns:p14="http://schemas.microsoft.com/office/powerpoint/2010/main" val="2174497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491983-D7B6-44DA-AF6D-A1A28B7DF7E9}"/>
              </a:ext>
            </a:extLst>
          </p:cNvPr>
          <p:cNvSpPr/>
          <p:nvPr/>
        </p:nvSpPr>
        <p:spPr>
          <a:xfrm>
            <a:off x="5591176" y="1937782"/>
            <a:ext cx="6329994" cy="3170099"/>
          </a:xfrm>
          <a:prstGeom prst="rect">
            <a:avLst/>
          </a:prstGeom>
          <a:solidFill>
            <a:schemeClr val="accent4">
              <a:lumMod val="20000"/>
              <a:lumOff val="80000"/>
            </a:schemeClr>
          </a:solidFill>
        </p:spPr>
        <p:txBody>
          <a:bodyPr wrap="square">
            <a:spAutoFit/>
          </a:bodyPr>
          <a:lstStyle/>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Generate a map from a name</a:t>
            </a:r>
          </a:p>
          <a:p>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"HST 30 450 SQT 0 1 0 1 SMV 0.02 0.005 1e-6 1234"</a:t>
            </a:r>
            <a:r>
              <a:rPr lang="en-US" sz="1000" dirty="0">
                <a:solidFill>
                  <a:srgbClr val="000000"/>
                </a:solidFill>
                <a:latin typeface="Courier New" panose="02070309020205020404" pitchFamily="49" charset="0"/>
              </a:rPr>
              <a:t>;</a:t>
            </a:r>
          </a:p>
          <a:p>
            <a:r>
              <a:rPr lang="nl-NL" sz="1000" dirty="0">
                <a:solidFill>
                  <a:srgbClr val="000000"/>
                </a:solidFill>
                <a:latin typeface="Courier New" panose="02070309020205020404" pitchFamily="49" charset="0"/>
              </a:rPr>
              <a:t>plot_flag = 1; disp_name = [1, 0.05 -0.05, 0.5 0.5 0.5, 10];</a:t>
            </a:r>
          </a:p>
          <a:p>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 color = [0 0 1];</a:t>
            </a:r>
          </a:p>
          <a:p>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 = [0 1 -0.1 1];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'square'</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 = [1 1 0 1 0.5];</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7;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polytopes,fig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fcn_MapGen_nameToMap</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plot_flag</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disp_name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r>
              <a:rPr lang="en-US" sz="1000" dirty="0">
                <a:solidFill>
                  <a:srgbClr val="028009"/>
                </a:solidFill>
                <a:latin typeface="Courier New" panose="02070309020205020404" pitchFamily="49" charset="0"/>
              </a:rPr>
              <a:t>.</a:t>
            </a:r>
          </a:p>
          <a:p>
            <a:r>
              <a:rPr lang="en-US" sz="1000" dirty="0">
                <a:solidFill>
                  <a:srgbClr val="000000"/>
                </a:solidFill>
                <a:latin typeface="Courier New" panose="02070309020205020404" pitchFamily="49" charset="0"/>
              </a:rPr>
              <a:t>    color,</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a:t>
            </a:r>
          </a:p>
        </p:txBody>
      </p:sp>
      <p:sp>
        <p:nvSpPr>
          <p:cNvPr id="2" name="Title 1">
            <a:extLst>
              <a:ext uri="{FF2B5EF4-FFF2-40B4-BE49-F238E27FC236}">
                <a16:creationId xmlns:a16="http://schemas.microsoft.com/office/drawing/2014/main" id="{CB9D1811-416D-4FBE-AD09-F0B782B4DE5B}"/>
              </a:ext>
            </a:extLst>
          </p:cNvPr>
          <p:cNvSpPr>
            <a:spLocks noGrp="1"/>
          </p:cNvSpPr>
          <p:nvPr>
            <p:ph type="title"/>
          </p:nvPr>
        </p:nvSpPr>
        <p:spPr/>
        <p:txBody>
          <a:bodyPr/>
          <a:lstStyle/>
          <a:p>
            <a:r>
              <a:rPr lang="en-US" dirty="0"/>
              <a:t>We often want to generate maps by a </a:t>
            </a:r>
            <a:r>
              <a:rPr lang="en-US"/>
              <a:t>fully repeatable </a:t>
            </a:r>
            <a:r>
              <a:rPr lang="en-US" dirty="0"/>
              <a:t>“name”</a:t>
            </a:r>
          </a:p>
        </p:txBody>
      </p:sp>
      <p:sp>
        <p:nvSpPr>
          <p:cNvPr id="3" name="Content Placeholder 2">
            <a:extLst>
              <a:ext uri="{FF2B5EF4-FFF2-40B4-BE49-F238E27FC236}">
                <a16:creationId xmlns:a16="http://schemas.microsoft.com/office/drawing/2014/main" id="{540D61C0-4982-4725-B9AE-53A732B860F6}"/>
              </a:ext>
            </a:extLst>
          </p:cNvPr>
          <p:cNvSpPr>
            <a:spLocks noGrp="1"/>
          </p:cNvSpPr>
          <p:nvPr>
            <p:ph idx="1"/>
          </p:nvPr>
        </p:nvSpPr>
        <p:spPr>
          <a:xfrm>
            <a:off x="838200" y="1825625"/>
            <a:ext cx="3581400" cy="4351338"/>
          </a:xfrm>
        </p:spPr>
        <p:txBody>
          <a:bodyPr/>
          <a:lstStyle/>
          <a:p>
            <a:pPr marL="0" indent="0">
              <a:buNone/>
            </a:pPr>
            <a:r>
              <a:rPr lang="en-US" dirty="0"/>
              <a:t>The idea is that a string can be produced, and even plotted on the figure, that when entered into the function generates EXACTLY the same map again. This is exceptionally useful for debugging.</a:t>
            </a:r>
          </a:p>
        </p:txBody>
      </p:sp>
      <p:pic>
        <p:nvPicPr>
          <p:cNvPr id="4" name="Picture 3">
            <a:extLst>
              <a:ext uri="{FF2B5EF4-FFF2-40B4-BE49-F238E27FC236}">
                <a16:creationId xmlns:a16="http://schemas.microsoft.com/office/drawing/2014/main" id="{B8610C74-28C4-4F79-B121-1AE2F918D8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0446" y="3683001"/>
            <a:ext cx="3566583" cy="2674937"/>
          </a:xfrm>
          <a:prstGeom prst="rect">
            <a:avLst/>
          </a:prstGeom>
        </p:spPr>
      </p:pic>
      <p:sp>
        <p:nvSpPr>
          <p:cNvPr id="5" name="Arrow: Right 4">
            <a:extLst>
              <a:ext uri="{FF2B5EF4-FFF2-40B4-BE49-F238E27FC236}">
                <a16:creationId xmlns:a16="http://schemas.microsoft.com/office/drawing/2014/main" id="{67AE3D90-66CF-4A04-88C2-3257B52A73FA}"/>
              </a:ext>
            </a:extLst>
          </p:cNvPr>
          <p:cNvSpPr/>
          <p:nvPr/>
        </p:nvSpPr>
        <p:spPr>
          <a:xfrm>
            <a:off x="7619267" y="5842855"/>
            <a:ext cx="1067533"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3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5FB-AF4E-405F-B516-322A0D38A554}"/>
              </a:ext>
            </a:extLst>
          </p:cNvPr>
          <p:cNvSpPr>
            <a:spLocks noGrp="1"/>
          </p:cNvSpPr>
          <p:nvPr>
            <p:ph type="title"/>
          </p:nvPr>
        </p:nvSpPr>
        <p:spPr/>
        <p:txBody>
          <a:bodyPr>
            <a:noAutofit/>
          </a:bodyPr>
          <a:lstStyle/>
          <a:p>
            <a:r>
              <a:rPr lang="en-US" sz="3600"/>
              <a:t>The sets are generated by selecting random numbers in 2 dimensions between 0 and 1, then performing a Voronoi segmentation based on the seed points</a:t>
            </a:r>
            <a:endParaRPr lang="en-US" sz="3600" dirty="0"/>
          </a:p>
        </p:txBody>
      </p:sp>
      <p:sp>
        <p:nvSpPr>
          <p:cNvPr id="3" name="Content Placeholder 2">
            <a:extLst>
              <a:ext uri="{FF2B5EF4-FFF2-40B4-BE49-F238E27FC236}">
                <a16:creationId xmlns:a16="http://schemas.microsoft.com/office/drawing/2014/main" id="{6F517848-FA2F-48EB-B9E5-45F2CAABAA2C}"/>
              </a:ext>
            </a:extLst>
          </p:cNvPr>
          <p:cNvSpPr>
            <a:spLocks noGrp="1"/>
          </p:cNvSpPr>
          <p:nvPr>
            <p:ph idx="1"/>
          </p:nvPr>
        </p:nvSpPr>
        <p:spPr/>
        <p:txBody>
          <a:bodyPr/>
          <a:lstStyle/>
          <a:p>
            <a:pPr marL="0" indent="0">
              <a:buNone/>
            </a:pPr>
            <a:r>
              <a:rPr lang="en-US" dirty="0"/>
              <a:t>The images shown are cropped views, so the outlier boundaries are not seen</a:t>
            </a:r>
          </a:p>
        </p:txBody>
      </p:sp>
      <p:pic>
        <p:nvPicPr>
          <p:cNvPr id="5" name="Picture 4">
            <a:extLst>
              <a:ext uri="{FF2B5EF4-FFF2-40B4-BE49-F238E27FC236}">
                <a16:creationId xmlns:a16="http://schemas.microsoft.com/office/drawing/2014/main" id="{18A20D6C-DF53-480D-A78C-643EC5733B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3280" y="2754923"/>
            <a:ext cx="4562720" cy="3422040"/>
          </a:xfrm>
          <a:prstGeom prst="rect">
            <a:avLst/>
          </a:prstGeom>
        </p:spPr>
      </p:pic>
      <p:pic>
        <p:nvPicPr>
          <p:cNvPr id="6" name="Picture 5">
            <a:extLst>
              <a:ext uri="{FF2B5EF4-FFF2-40B4-BE49-F238E27FC236}">
                <a16:creationId xmlns:a16="http://schemas.microsoft.com/office/drawing/2014/main" id="{3CCDDF1F-AB55-4C7D-BCAA-C1519D580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37737" y="2754923"/>
            <a:ext cx="4562721" cy="3422040"/>
          </a:xfrm>
          <a:prstGeom prst="rect">
            <a:avLst/>
          </a:prstGeom>
        </p:spPr>
      </p:pic>
    </p:spTree>
    <p:extLst>
      <p:ext uri="{BB962C8B-B14F-4D97-AF65-F5344CB8AC3E}">
        <p14:creationId xmlns:p14="http://schemas.microsoft.com/office/powerpoint/2010/main" val="3519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F0260-2901-4D84-AE15-D0FD55317EAC}"/>
              </a:ext>
            </a:extLst>
          </p:cNvPr>
          <p:cNvSpPr>
            <a:spLocks noGrp="1"/>
          </p:cNvSpPr>
          <p:nvPr>
            <p:ph type="title"/>
          </p:nvPr>
        </p:nvSpPr>
        <p:spPr>
          <a:xfrm>
            <a:off x="841247" y="978619"/>
            <a:ext cx="3410712" cy="1106424"/>
          </a:xfrm>
        </p:spPr>
        <p:txBody>
          <a:bodyPr>
            <a:normAutofit/>
          </a:bodyPr>
          <a:lstStyle/>
          <a:p>
            <a:r>
              <a:rPr lang="en-US" sz="1800" dirty="0"/>
              <a:t>When generating polytopes, the number of results is equal to or less than (usually slightly) than the number of seed points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98CA3F-C285-4D78-A18A-3FDF42A58C61}"/>
              </a:ext>
            </a:extLst>
          </p:cNvPr>
          <p:cNvSpPr>
            <a:spLocks noGrp="1"/>
          </p:cNvSpPr>
          <p:nvPr>
            <p:ph idx="1"/>
          </p:nvPr>
        </p:nvSpPr>
        <p:spPr>
          <a:xfrm>
            <a:off x="841248" y="2252870"/>
            <a:ext cx="3412219" cy="3560251"/>
          </a:xfrm>
        </p:spPr>
        <p:txBody>
          <a:bodyPr>
            <a:normAutofit/>
          </a:bodyPr>
          <a:lstStyle/>
          <a:p>
            <a:pPr marL="0" indent="0">
              <a:buNone/>
            </a:pPr>
            <a:r>
              <a:rPr lang="en-US" sz="1700" dirty="0"/>
              <a:t>Some polytopes along edges extend out of the region and are deleted, resulting in fewer polytopes than seeds</a:t>
            </a:r>
          </a:p>
        </p:txBody>
      </p:sp>
      <p:pic>
        <p:nvPicPr>
          <p:cNvPr id="5" name="Picture 4">
            <a:extLst>
              <a:ext uri="{FF2B5EF4-FFF2-40B4-BE49-F238E27FC236}">
                <a16:creationId xmlns:a16="http://schemas.microsoft.com/office/drawing/2014/main" id="{D0339ECB-8C43-4472-B6B9-E10E2DE42112}"/>
              </a:ext>
            </a:extLst>
          </p:cNvPr>
          <p:cNvPicPr>
            <a:picLocks noChangeAspect="1"/>
          </p:cNvPicPr>
          <p:nvPr/>
        </p:nvPicPr>
        <p:blipFill>
          <a:blip r:embed="rId2"/>
          <a:stretch>
            <a:fillRect/>
          </a:stretch>
        </p:blipFill>
        <p:spPr>
          <a:xfrm>
            <a:off x="5120640" y="882396"/>
            <a:ext cx="6656832" cy="4992624"/>
          </a:xfrm>
          <a:prstGeom prst="rect">
            <a:avLst/>
          </a:prstGeom>
        </p:spPr>
      </p:pic>
    </p:spTree>
    <p:extLst>
      <p:ext uri="{BB962C8B-B14F-4D97-AF65-F5344CB8AC3E}">
        <p14:creationId xmlns:p14="http://schemas.microsoft.com/office/powerpoint/2010/main" val="316692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There are defining properties of each map with respect to obstacles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a:xfrm>
            <a:off x="838200" y="1825625"/>
            <a:ext cx="3409950" cy="4351338"/>
          </a:xfrm>
        </p:spPr>
        <p:txBody>
          <a:bodyPr/>
          <a:lstStyle/>
          <a:p>
            <a:pPr marL="0" indent="0">
              <a:buNone/>
            </a:pPr>
            <a:r>
              <a:rPr lang="en-US" dirty="0"/>
              <a:t>The maps generated in this function are constrained by three main factors:</a:t>
            </a:r>
          </a:p>
          <a:p>
            <a:pPr marL="514350" indent="-514350">
              <a:buFont typeface="+mj-lt"/>
              <a:buAutoNum type="arabicPeriod"/>
            </a:pPr>
            <a:r>
              <a:rPr lang="en-US" dirty="0"/>
              <a:t>point density, </a:t>
            </a:r>
          </a:p>
          <a:p>
            <a:pPr marL="514350" indent="-514350">
              <a:buFont typeface="+mj-lt"/>
              <a:buAutoNum type="arabicPeriod"/>
            </a:pPr>
            <a:r>
              <a:rPr lang="en-US" dirty="0"/>
              <a:t>average obstacle radius, and </a:t>
            </a:r>
          </a:p>
          <a:p>
            <a:pPr marL="514350" indent="-514350">
              <a:buFont typeface="+mj-lt"/>
              <a:buAutoNum type="arabicPeriod"/>
            </a:pPr>
            <a:r>
              <a:rPr lang="en-US" dirty="0"/>
              <a:t>standard deviation in obstacle radius. </a:t>
            </a:r>
          </a:p>
        </p:txBody>
      </p:sp>
      <p:sp>
        <p:nvSpPr>
          <p:cNvPr id="4" name="Content Placeholder 2">
            <a:extLst>
              <a:ext uri="{FF2B5EF4-FFF2-40B4-BE49-F238E27FC236}">
                <a16:creationId xmlns:a16="http://schemas.microsoft.com/office/drawing/2014/main" id="{EB0469DA-F1B5-43E6-BC81-729DF5541C5D}"/>
              </a:ext>
            </a:extLst>
          </p:cNvPr>
          <p:cNvSpPr txBox="1">
            <a:spLocks/>
          </p:cNvSpPr>
          <p:nvPr/>
        </p:nvSpPr>
        <p:spPr>
          <a:xfrm>
            <a:off x="5515708" y="2203937"/>
            <a:ext cx="6676292"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image below shows three maps with variations in these three parameters</a:t>
            </a:r>
            <a:endParaRPr lang="en-US" dirty="0"/>
          </a:p>
        </p:txBody>
      </p:sp>
      <p:pic>
        <p:nvPicPr>
          <p:cNvPr id="5" name="Picture 4">
            <a:extLst>
              <a:ext uri="{FF2B5EF4-FFF2-40B4-BE49-F238E27FC236}">
                <a16:creationId xmlns:a16="http://schemas.microsoft.com/office/drawing/2014/main" id="{55AA7D4C-4722-41B6-904A-F03AB28F2E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5988" y="3203974"/>
            <a:ext cx="6804335" cy="2193525"/>
          </a:xfrm>
          <a:prstGeom prst="rect">
            <a:avLst/>
          </a:prstGeom>
        </p:spPr>
      </p:pic>
      <p:sp>
        <p:nvSpPr>
          <p:cNvPr id="6" name="Rectangle 5">
            <a:extLst>
              <a:ext uri="{FF2B5EF4-FFF2-40B4-BE49-F238E27FC236}">
                <a16:creationId xmlns:a16="http://schemas.microsoft.com/office/drawing/2014/main" id="{BE133207-D2CB-4F57-9EB8-AFF19B171586}"/>
              </a:ext>
            </a:extLst>
          </p:cNvPr>
          <p:cNvSpPr/>
          <p:nvPr/>
        </p:nvSpPr>
        <p:spPr>
          <a:xfrm>
            <a:off x="5515708" y="5397499"/>
            <a:ext cx="6096000" cy="1015663"/>
          </a:xfrm>
          <a:prstGeom prst="rect">
            <a:avLst/>
          </a:prstGeom>
        </p:spPr>
        <p:txBody>
          <a:bodyPr>
            <a:spAutoFit/>
          </a:bodyPr>
          <a:lstStyle/>
          <a:p>
            <a:r>
              <a:rPr lang="en-US" sz="1200" dirty="0">
                <a:solidFill>
                  <a:srgbClr val="ADBAC7"/>
                </a:solidFill>
                <a:latin typeface="+mj-lt"/>
              </a:rPr>
              <a:t>Maps (a) and (b) have point densities of 75 points per square kilometer, and map (c) has a point density of 150 points per square kilometer. Maps (a) and (b) have average obstacle radii of 50 meters, and map (c) has an average obstacle radius of 30 meters. Maps (a) and (c) have standard deviations in obstacle radius of 0, and map (b) has a standard deviation in obstacle radius of 20 meters.</a:t>
            </a:r>
            <a:endParaRPr lang="en-US" sz="1200" dirty="0">
              <a:latin typeface="+mj-lt"/>
            </a:endParaRPr>
          </a:p>
        </p:txBody>
      </p:sp>
    </p:spTree>
    <p:extLst>
      <p:ext uri="{BB962C8B-B14F-4D97-AF65-F5344CB8AC3E}">
        <p14:creationId xmlns:p14="http://schemas.microsoft.com/office/powerpoint/2010/main" val="422050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 point density is defined as the number of obstacles (or points) per unit area</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This describes how close the obstacles are to one another. </a:t>
            </a:r>
          </a:p>
        </p:txBody>
      </p:sp>
    </p:spTree>
    <p:extLst>
      <p:ext uri="{BB962C8B-B14F-4D97-AF65-F5344CB8AC3E}">
        <p14:creationId xmlns:p14="http://schemas.microsoft.com/office/powerpoint/2010/main" val="31688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13579</TotalTime>
  <Words>5206</Words>
  <Application>Microsoft Office PowerPoint</Application>
  <PresentationFormat>Widescreen</PresentationFormat>
  <Paragraphs>473</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Calibri Light</vt:lpstr>
      <vt:lpstr>Cambria Math</vt:lpstr>
      <vt:lpstr>Courier New</vt:lpstr>
      <vt:lpstr>Office Theme</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There are a number of pseudo-random number generators that can be used to create tilings within a map, and the results of each are very different.</vt:lpstr>
      <vt:lpstr>The Halton set is the one we use most often and in nearly all the codes</vt:lpstr>
      <vt:lpstr>The sets are generated by selecting random numbers in 2 dimensions between 0 and 1, then performing a Voronoi segmentation based on the seed points</vt:lpstr>
      <vt:lpstr>When generating polytopes, the number of results is equal to or less than (usually slightly) than the number of seed points</vt:lpstr>
      <vt:lpstr>There are defining properties of each map with respect to obstacles</vt:lpstr>
      <vt:lpstr>The point density is defined as the number of obstacles (or points) per unit area</vt:lpstr>
      <vt:lpstr>Obstacle radius is defined as the distance from an obstacle's centroid to its furthest vertex.</vt:lpstr>
      <vt:lpstr>The standard deviation in obstacle radius is the standard deviation of those obstacle radius values.</vt:lpstr>
      <vt:lpstr>The process of generating tiled obstacle polytopes uses 3 steps: initial tiling, trimming edges, and then shrinking the poloytopes down</vt:lpstr>
      <vt:lpstr>Individual polytopes are shrunk with fcn_MapGen_polytopeShrinkToRadius by moving all verticies towards the centroid by some scalar multiplier, derived from the desired final max radius.  Max radius is the distance from the centroid to the furthest vertex. </vt:lpstr>
      <vt:lpstr>The shrinking process allows introduction of random choice in which polytopes are shrunk, which allows user to set desired mean and standard deviations</vt:lpstr>
      <vt:lpstr>This is achieved in fcn_MapGen_polytopesShrinkToRadius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vt:lpstr>
      <vt:lpstr>As this truncating operation may shift the mean, the values of the distribution are shifted by the delta between the current mean and the desired mean until the desired mean is reached.</vt:lpstr>
      <vt:lpstr>Radii changes and current polytopes are then sorted by size so the largest changes can be applied to the largest polytopes, ensuring all polytopes have enough area to be scaled down.  Polytopes are then looped through and scaled with the previously described function fcn_MapGen_polytopeShrinkToRadius</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Step 2: This step uses a function to calculate the smallest radius that is circumscribed at a given vertex  </vt:lpstr>
      <vt:lpstr>Not all edges participate in this calculation</vt:lpstr>
      <vt:lpstr>How does one find which edges participate in the vertex expansion?</vt:lpstr>
      <vt:lpstr>How to find if the center is “enclosed” by the projected plane? </vt:lpstr>
      <vt:lpstr>PowerPoint Presentation</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Several functions exist to plot maps. The one for polytopes is: fcn_MapGen_plotPolytopes</vt:lpstr>
      <vt:lpstr>We often want to generate maps by a fully repeatable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229</cp:revision>
  <dcterms:created xsi:type="dcterms:W3CDTF">2021-01-09T16:12:09Z</dcterms:created>
  <dcterms:modified xsi:type="dcterms:W3CDTF">2025-04-24T13:00:39Z</dcterms:modified>
</cp:coreProperties>
</file>