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58" r:id="rId6"/>
    <p:sldId id="260" r:id="rId7"/>
    <p:sldId id="261" r:id="rId8"/>
    <p:sldId id="263" r:id="rId9"/>
    <p:sldId id="264" r:id="rId10"/>
    <p:sldId id="273" r:id="rId11"/>
    <p:sldId id="268" r:id="rId12"/>
    <p:sldId id="265" r:id="rId13"/>
    <p:sldId id="266" r:id="rId14"/>
    <p:sldId id="271" r:id="rId15"/>
    <p:sldId id="272" r:id="rId16"/>
    <p:sldId id="267" r:id="rId17"/>
    <p:sldId id="275" r:id="rId18"/>
    <p:sldId id="276" r:id="rId19"/>
    <p:sldId id="277" r:id="rId20"/>
    <p:sldId id="279"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9" d="100"/>
          <a:sy n="99"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hc"/>
          <p:cNvSpPr txBox="1"/>
          <p:nvPr userDrawn="1"/>
        </p:nvSpPr>
        <p:spPr>
          <a:xfrm>
            <a:off x="0" y="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
        <p:nvSpPr>
          <p:cNvPr id="8" name="fc"/>
          <p:cNvSpPr txBox="1"/>
          <p:nvPr userDrawn="1"/>
        </p:nvSpPr>
        <p:spPr>
          <a:xfrm>
            <a:off x="0" y="653796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Unit Testing and </a:t>
            </a:r>
            <a:r>
              <a:rPr lang="en-US">
                <a:cs typeface="Calibri Light"/>
              </a:rPr>
              <a:t>Test-Driven</a:t>
            </a:r>
            <a:r>
              <a:rPr lang="en-US" dirty="0">
                <a:cs typeface="Calibri Light"/>
              </a:rPr>
              <a:t> Development (TDD)</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Steve Harnett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Failure summaries indicate failed function and test case.  Test case names are generated programmatically from the name of the section in which the assertions occur.</a:t>
            </a:r>
          </a:p>
        </p:txBody>
      </p:sp>
      <p:sp>
        <p:nvSpPr>
          <p:cNvPr id="5" name="TextBox 1">
            <a:extLst>
              <a:ext uri="{FF2B5EF4-FFF2-40B4-BE49-F238E27FC236}">
                <a16:creationId xmlns:a16="http://schemas.microsoft.com/office/drawing/2014/main" id="{28DBBE1B-DA1F-46AC-A7A7-57B0CF14BABB}"/>
              </a:ext>
            </a:extLst>
          </p:cNvPr>
          <p:cNvSpPr txBox="1"/>
          <p:nvPr/>
        </p:nvSpPr>
        <p:spPr>
          <a:xfrm>
            <a:off x="2200794" y="1943262"/>
            <a:ext cx="7790412" cy="4185761"/>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a:cs typeface="Courier New"/>
              </a:rPr>
              <a:t>Simple intersection result: </a:t>
            </a:r>
          </a:p>
          <a:p>
            <a:endParaRPr lang="en-US" sz="700" dirty="0">
              <a:latin typeface="Courier New"/>
              <a:cs typeface="Courier New"/>
            </a:endParaRPr>
          </a:p>
          <a:p>
            <a:r>
              <a:rPr lang="en-US" sz="700" dirty="0">
                <a:latin typeface="Courier New"/>
                <a:cs typeface="Courier New"/>
              </a:rPr>
              <a:t>================================================================================</a:t>
            </a:r>
          </a:p>
          <a:p>
            <a:r>
              <a:rPr lang="en-US" sz="700" dirty="0">
                <a:latin typeface="Courier New"/>
                <a:cs typeface="Courier New"/>
              </a:rPr>
              <a:t>Error occurred in </a:t>
            </a:r>
            <a:r>
              <a:rPr lang="en-US" sz="700" dirty="0" err="1">
                <a:latin typeface="Courier New"/>
                <a:cs typeface="Courier New"/>
              </a:rPr>
              <a:t>script_test_fcn_geometry_findIntersectionOfSegments</a:t>
            </a:r>
            <a:r>
              <a:rPr lang="en-US" sz="700" dirty="0">
                <a:latin typeface="Courier New"/>
                <a:cs typeface="Courier New"/>
              </a:rPr>
              <a:t>/SimpleTest1_ASimpleIntersection and it did not run to completion.</a:t>
            </a:r>
          </a:p>
          <a:p>
            <a:r>
              <a:rPr lang="en-US" sz="700" dirty="0">
                <a:latin typeface="Courier New"/>
                <a:cs typeface="Courier New"/>
              </a:rPr>
              <a:t>    ---------</a:t>
            </a:r>
          </a:p>
          <a:p>
            <a:r>
              <a:rPr lang="en-US" sz="700" dirty="0">
                <a:latin typeface="Courier New"/>
                <a:cs typeface="Courier New"/>
              </a:rPr>
              <a:t>    Error ID:</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MATLAB:assertion:failed</a:t>
            </a:r>
            <a:r>
              <a:rPr lang="en-US" sz="700" dirty="0">
                <a:latin typeface="Courier New"/>
                <a:cs typeface="Courier New"/>
              </a:rPr>
              <a:t>'</a:t>
            </a:r>
          </a:p>
          <a:p>
            <a:r>
              <a:rPr lang="en-US" sz="700" dirty="0">
                <a:latin typeface="Courier New"/>
                <a:cs typeface="Courier New"/>
              </a:rPr>
              <a:t>    --------------</a:t>
            </a:r>
          </a:p>
          <a:p>
            <a:r>
              <a:rPr lang="en-US" sz="700" dirty="0">
                <a:latin typeface="Courier New"/>
                <a:cs typeface="Courier New"/>
              </a:rPr>
              <a:t>    Error Details:</a:t>
            </a:r>
          </a:p>
          <a:p>
            <a:r>
              <a:rPr lang="en-US" sz="700" dirty="0">
                <a:latin typeface="Courier New"/>
                <a:cs typeface="Courier New"/>
              </a:rPr>
              <a:t>    --------------</a:t>
            </a:r>
          </a:p>
          <a:p>
            <a:r>
              <a:rPr lang="en-US" sz="700" dirty="0">
                <a:latin typeface="Courier New"/>
                <a:cs typeface="Courier New"/>
              </a:rPr>
              <a:t>    Error using </a:t>
            </a:r>
            <a:r>
              <a:rPr lang="en-US" sz="700" dirty="0" err="1">
                <a:latin typeface="Courier New"/>
                <a:cs typeface="Courier New"/>
              </a:rPr>
              <a:t>script_test_fcn_geometry_findIntersectionOfSegments</a:t>
            </a:r>
            <a:r>
              <a:rPr lang="en-US" sz="700" dirty="0">
                <a:latin typeface="Courier New"/>
                <a:cs typeface="Courier New"/>
              </a:rPr>
              <a:t> (line 27)</a:t>
            </a:r>
          </a:p>
          <a:p>
            <a:r>
              <a:rPr lang="en-US" sz="700" dirty="0">
                <a:latin typeface="Courier New"/>
                <a:cs typeface="Courier New"/>
              </a:rPr>
              <a:t>    Assertion failed.</a:t>
            </a:r>
          </a:p>
          <a:p>
            <a:r>
              <a:rPr lang="en-US" sz="700" dirty="0">
                <a:latin typeface="Courier New"/>
                <a:cs typeface="Courier New"/>
              </a:rPr>
              <a:t>================================================================================</a:t>
            </a:r>
          </a:p>
          <a:p>
            <a:r>
              <a:rPr lang="en-US" sz="700" dirty="0">
                <a:latin typeface="Courier New"/>
                <a:cs typeface="Courier New"/>
              </a:rPr>
              <a:t>.</a:t>
            </a:r>
          </a:p>
          <a:p>
            <a:r>
              <a:rPr lang="en-US" sz="700" dirty="0">
                <a:latin typeface="Courier New"/>
                <a:cs typeface="Courier New"/>
              </a:rPr>
              <a:t>Done </a:t>
            </a:r>
            <a:r>
              <a:rPr lang="en-US" sz="700" dirty="0" err="1">
                <a:latin typeface="Courier New"/>
                <a:cs typeface="Courier New"/>
              </a:rPr>
              <a:t>script_test_fcn_geometry_findIntersectionOfSegments</a:t>
            </a:r>
            <a:endParaRPr lang="en-US" sz="700" dirty="0">
              <a:latin typeface="Courier New"/>
              <a:cs typeface="Courier New"/>
            </a:endParaRPr>
          </a:p>
          <a:p>
            <a:r>
              <a:rPr lang="en-US" sz="700" dirty="0">
                <a:latin typeface="Courier New"/>
                <a:cs typeface="Courier New"/>
              </a:rPr>
              <a:t>__________</a:t>
            </a:r>
          </a:p>
          <a:p>
            <a:endParaRPr lang="en-US" sz="700" dirty="0">
              <a:latin typeface="Courier New"/>
              <a:cs typeface="Courier New"/>
            </a:endParaRPr>
          </a:p>
          <a:p>
            <a:r>
              <a:rPr lang="en-US" sz="700" dirty="0">
                <a:latin typeface="Courier New"/>
                <a:cs typeface="Courier New"/>
              </a:rPr>
              <a:t>Failure Summary:</a:t>
            </a:r>
          </a:p>
          <a:p>
            <a:endParaRPr lang="en-US" sz="700" dirty="0">
              <a:latin typeface="Courier New"/>
              <a:cs typeface="Courier New"/>
            </a:endParaRPr>
          </a:p>
          <a:p>
            <a:r>
              <a:rPr lang="en-US" sz="700" dirty="0">
                <a:latin typeface="Courier New"/>
                <a:cs typeface="Courier New"/>
              </a:rPr>
              <a:t>     Name                                                                                 Failed  Incomplete  Reason(s)</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script_test_fcn_geometry_findIntersectionOfSegments</a:t>
            </a:r>
            <a:r>
              <a:rPr lang="en-US" sz="700" dirty="0">
                <a:latin typeface="Courier New"/>
                <a:cs typeface="Courier New"/>
              </a:rPr>
              <a:t>/SimpleTest1_ASimpleIntersection    X         </a:t>
            </a:r>
            <a:r>
              <a:rPr lang="en-US" sz="700" dirty="0" err="1">
                <a:latin typeface="Courier New"/>
                <a:cs typeface="Courier New"/>
              </a:rPr>
              <a:t>X</a:t>
            </a:r>
            <a:r>
              <a:rPr lang="en-US" sz="700" dirty="0">
                <a:latin typeface="Courier New"/>
                <a:cs typeface="Courier New"/>
              </a:rPr>
              <a:t>       </a:t>
            </a:r>
            <a:r>
              <a:rPr lang="en-US" sz="700" dirty="0" err="1">
                <a:latin typeface="Courier New"/>
                <a:cs typeface="Courier New"/>
              </a:rPr>
              <a:t>Errored</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results = </a:t>
            </a:r>
          </a:p>
          <a:p>
            <a:endParaRPr lang="en-US" sz="700" dirty="0">
              <a:latin typeface="Courier New"/>
              <a:cs typeface="Courier New"/>
            </a:endParaRPr>
          </a:p>
          <a:p>
            <a:r>
              <a:rPr lang="en-US" sz="700" dirty="0">
                <a:latin typeface="Courier New"/>
                <a:cs typeface="Courier New"/>
              </a:rPr>
              <a:t>  </a:t>
            </a:r>
            <a:r>
              <a:rPr lang="en-US" sz="700" dirty="0" err="1">
                <a:latin typeface="Courier New"/>
                <a:cs typeface="Courier New"/>
              </a:rPr>
              <a:t>TestResult</a:t>
            </a:r>
            <a:r>
              <a:rPr lang="en-US" sz="700" dirty="0">
                <a:latin typeface="Courier New"/>
                <a:cs typeface="Courier New"/>
              </a:rPr>
              <a:t> with properties:</a:t>
            </a:r>
          </a:p>
          <a:p>
            <a:endParaRPr lang="en-US" sz="700" dirty="0">
              <a:latin typeface="Courier New"/>
              <a:cs typeface="Courier New"/>
            </a:endParaRPr>
          </a:p>
          <a:p>
            <a:r>
              <a:rPr lang="en-US" sz="700" dirty="0">
                <a:latin typeface="Courier New"/>
                <a:cs typeface="Courier New"/>
              </a:rPr>
              <a:t>          Name: '</a:t>
            </a:r>
            <a:r>
              <a:rPr lang="en-US" sz="700" dirty="0" err="1">
                <a:latin typeface="Courier New"/>
                <a:cs typeface="Courier New"/>
              </a:rPr>
              <a:t>script_test_fcn_geometry_findIntersectionOfSegments</a:t>
            </a:r>
            <a:r>
              <a:rPr lang="en-US" sz="700" dirty="0">
                <a:latin typeface="Courier New"/>
                <a:cs typeface="Courier New"/>
              </a:rPr>
              <a:t>/SimpleTest1_ASimpleIntersection'</a:t>
            </a:r>
          </a:p>
          <a:p>
            <a:r>
              <a:rPr lang="en-US" sz="700" dirty="0">
                <a:latin typeface="Courier New"/>
                <a:cs typeface="Courier New"/>
              </a:rPr>
              <a:t>        Passed: 0</a:t>
            </a:r>
          </a:p>
          <a:p>
            <a:r>
              <a:rPr lang="en-US" sz="700" dirty="0">
                <a:latin typeface="Courier New"/>
                <a:cs typeface="Courier New"/>
              </a:rPr>
              <a:t>        Failed: 1</a:t>
            </a:r>
          </a:p>
          <a:p>
            <a:r>
              <a:rPr lang="en-US" sz="700" dirty="0">
                <a:latin typeface="Courier New"/>
                <a:cs typeface="Courier New"/>
              </a:rPr>
              <a:t>    Incomplete: 1</a:t>
            </a:r>
          </a:p>
          <a:p>
            <a:r>
              <a:rPr lang="en-US" sz="700" dirty="0">
                <a:latin typeface="Courier New"/>
                <a:cs typeface="Courier New"/>
              </a:rPr>
              <a:t>      Duration: 0.5584</a:t>
            </a:r>
          </a:p>
          <a:p>
            <a:r>
              <a:rPr lang="en-US" sz="700" dirty="0">
                <a:latin typeface="Courier New"/>
                <a:cs typeface="Courier New"/>
              </a:rPr>
              <a:t>       Details: [1×1 </a:t>
            </a:r>
            <a:r>
              <a:rPr lang="en-US" sz="700" dirty="0" err="1">
                <a:latin typeface="Courier New"/>
                <a:cs typeface="Courier New"/>
              </a:rPr>
              <a:t>struct</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Totals:</a:t>
            </a:r>
          </a:p>
          <a:p>
            <a:r>
              <a:rPr lang="en-US" sz="700" dirty="0">
                <a:latin typeface="Courier New"/>
                <a:cs typeface="Courier New"/>
              </a:rPr>
              <a:t>   0 Passed, 1 Failed (rerun), 1 Incomplete.</a:t>
            </a:r>
          </a:p>
          <a:p>
            <a:r>
              <a:rPr lang="en-US" sz="700" dirty="0">
                <a:latin typeface="Courier New"/>
                <a:cs typeface="Courier New"/>
              </a:rPr>
              <a:t>   0.55841 seconds testing time.</a:t>
            </a:r>
            <a:endParaRPr lang="en-US" sz="700" dirty="0">
              <a:latin typeface="Courier New"/>
              <a:cs typeface="Calibri"/>
            </a:endParaRPr>
          </a:p>
        </p:txBody>
      </p:sp>
    </p:spTree>
    <p:extLst>
      <p:ext uri="{BB962C8B-B14F-4D97-AF65-F5344CB8AC3E}">
        <p14:creationId xmlns:p14="http://schemas.microsoft.com/office/powerpoint/2010/main" val="33026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Wrappers can be used to create test cases from assertions, test suites from files of assertions, and trigger all created test suites in a given repository, while logging the outputs.</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378565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6">
                    <a:lumMod val="75000"/>
                  </a:schemeClr>
                </a:solidFill>
                <a:latin typeface="Courier New"/>
                <a:ea typeface="+mn-lt"/>
                <a:cs typeface="+mn-lt"/>
              </a:rPr>
              <a:t>% This is a wrapper script to run all the test scripts in the geometry</a:t>
            </a:r>
          </a:p>
          <a:p>
            <a:r>
              <a:rPr lang="en-US" sz="1400" dirty="0">
                <a:solidFill>
                  <a:schemeClr val="accent6">
                    <a:lumMod val="75000"/>
                  </a:schemeClr>
                </a:solidFill>
                <a:latin typeface="Courier New"/>
                <a:ea typeface="+mn-lt"/>
                <a:cs typeface="+mn-lt"/>
              </a:rPr>
              <a:t>% class library for the purpose of evaluating every assertion test in these</a:t>
            </a:r>
          </a:p>
          <a:p>
            <a:r>
              <a:rPr lang="en-US" sz="1400" dirty="0">
                <a:solidFill>
                  <a:schemeClr val="accent6">
                    <a:lumMod val="75000"/>
                  </a:schemeClr>
                </a:solidFill>
                <a:latin typeface="Courier New"/>
                <a:ea typeface="+mn-lt"/>
                <a:cs typeface="+mn-lt"/>
              </a:rPr>
              <a:t>% files</a:t>
            </a:r>
          </a:p>
          <a:p>
            <a:r>
              <a:rPr lang="en-US" sz="1400" dirty="0">
                <a:latin typeface="Courier New"/>
                <a:ea typeface="+mn-lt"/>
                <a:cs typeface="+mn-lt"/>
              </a:rPr>
              <a:t>clear </a:t>
            </a:r>
            <a:r>
              <a:rPr lang="en-US" sz="1400" dirty="0">
                <a:solidFill>
                  <a:srgbClr val="FF0000"/>
                </a:solidFill>
                <a:latin typeface="Courier New"/>
                <a:ea typeface="+mn-lt"/>
                <a:cs typeface="+mn-lt"/>
              </a:rPr>
              <a:t>all</a:t>
            </a:r>
            <a:r>
              <a:rPr lang="en-US" sz="1400" dirty="0">
                <a:latin typeface="Courier New"/>
                <a:ea typeface="+mn-lt"/>
                <a:cs typeface="+mn-lt"/>
              </a:rPr>
              <a:t>; close </a:t>
            </a:r>
            <a:r>
              <a:rPr lang="en-US" sz="1400" dirty="0">
                <a:solidFill>
                  <a:srgbClr val="FF0000"/>
                </a:solidFill>
                <a:latin typeface="Courier New"/>
                <a:ea typeface="+mn-lt"/>
                <a:cs typeface="+mn-lt"/>
              </a:rPr>
              <a:t>all</a:t>
            </a:r>
            <a:r>
              <a:rPr lang="en-US" sz="1400" dirty="0">
                <a:latin typeface="Courier New"/>
                <a:ea typeface="+mn-lt"/>
                <a:cs typeface="+mn-lt"/>
              </a:rPr>
              <a:t>; </a:t>
            </a:r>
            <a:r>
              <a:rPr lang="en-US" sz="1400" dirty="0" err="1">
                <a:latin typeface="Courier New"/>
                <a:ea typeface="+mn-lt"/>
                <a:cs typeface="+mn-lt"/>
              </a:rPr>
              <a:t>clc</a:t>
            </a:r>
            <a:r>
              <a:rPr lang="en-US" sz="1400" dirty="0">
                <a:latin typeface="Courier New"/>
                <a:ea typeface="+mn-lt"/>
                <a:cs typeface="+mn-lt"/>
              </a:rPr>
              <a:t>;</a:t>
            </a:r>
          </a:p>
          <a:p>
            <a:r>
              <a:rPr lang="en-US" sz="1400" dirty="0" err="1">
                <a:latin typeface="Courier New"/>
                <a:ea typeface="+mn-lt"/>
                <a:cs typeface="+mn-lt"/>
              </a:rPr>
              <a:t>all_scripts</a:t>
            </a:r>
            <a:r>
              <a:rPr lang="en-US" sz="1400" dirty="0">
                <a:latin typeface="Courier New"/>
                <a:ea typeface="+mn-lt"/>
                <a:cs typeface="+mn-lt"/>
              </a:rPr>
              <a:t> = </a:t>
            </a:r>
            <a:r>
              <a:rPr lang="en-US" sz="1400" dirty="0" err="1">
                <a:latin typeface="Courier New"/>
                <a:ea typeface="+mn-lt"/>
                <a:cs typeface="+mn-lt"/>
              </a:rPr>
              <a:t>dir</a:t>
            </a:r>
            <a:r>
              <a:rPr lang="en-US" sz="1400" dirty="0">
                <a:latin typeface="Courier New"/>
                <a:ea typeface="+mn-lt"/>
                <a:cs typeface="+mn-lt"/>
              </a:rPr>
              <a:t>(</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script_test_fcn</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suites = [];</a:t>
            </a:r>
          </a:p>
          <a:p>
            <a:r>
              <a:rPr lang="en-US" sz="1600" dirty="0">
                <a:latin typeface="Courier New"/>
                <a:cs typeface="Courier New"/>
              </a:rPr>
              <a:t>diary </a:t>
            </a:r>
            <a:r>
              <a:rPr lang="en-US" sz="1600" dirty="0">
                <a:solidFill>
                  <a:srgbClr val="FF0000"/>
                </a:solidFill>
                <a:latin typeface="Courier New"/>
                <a:cs typeface="Courier New"/>
              </a:rPr>
              <a:t>‘script_test_fcn_geometry_all_stdout.txt’</a:t>
            </a:r>
            <a:r>
              <a:rPr lang="en-US" sz="1600" dirty="0">
                <a:latin typeface="Courier New"/>
                <a:cs typeface="Courier New"/>
              </a:rPr>
              <a:t>; </a:t>
            </a:r>
            <a:r>
              <a:rPr lang="en-US" sz="1600" dirty="0">
                <a:solidFill>
                  <a:schemeClr val="accent6">
                    <a:lumMod val="75000"/>
                  </a:schemeClr>
                </a:solidFill>
                <a:latin typeface="Courier New"/>
                <a:ea typeface="+mn-lt"/>
                <a:cs typeface="+mn-lt"/>
              </a:rPr>
              <a:t>% this is </a:t>
            </a:r>
            <a:r>
              <a:rPr lang="en-US" sz="1600" dirty="0" err="1">
                <a:solidFill>
                  <a:schemeClr val="accent6">
                    <a:lumMod val="75000"/>
                  </a:schemeClr>
                </a:solidFill>
                <a:latin typeface="Courier New"/>
                <a:ea typeface="+mn-lt"/>
                <a:cs typeface="+mn-lt"/>
              </a:rPr>
              <a:t>git</a:t>
            </a:r>
            <a:r>
              <a:rPr lang="en-US" sz="1600" dirty="0">
                <a:solidFill>
                  <a:schemeClr val="accent6">
                    <a:lumMod val="75000"/>
                  </a:schemeClr>
                </a:solidFill>
                <a:latin typeface="Courier New"/>
                <a:ea typeface="+mn-lt"/>
                <a:cs typeface="+mn-lt"/>
              </a:rPr>
              <a:t> ignored</a:t>
            </a:r>
            <a:endParaRPr lang="en-US" sz="1600" dirty="0">
              <a:latin typeface="Courier New"/>
              <a:cs typeface="Courier New"/>
            </a:endParaRPr>
          </a:p>
          <a:p>
            <a:r>
              <a:rPr lang="en-US" sz="1400" dirty="0">
                <a:solidFill>
                  <a:schemeClr val="accent1">
                    <a:lumMod val="75000"/>
                  </a:schemeClr>
                </a:solidFill>
                <a:latin typeface="Courier New"/>
                <a:ea typeface="+mn-lt"/>
                <a:cs typeface="+mn-lt"/>
              </a:rPr>
              <a:t>for </a:t>
            </a:r>
            <a:r>
              <a:rPr lang="en-US" sz="1400" dirty="0" err="1">
                <a:latin typeface="Courier New"/>
                <a:ea typeface="+mn-lt"/>
                <a:cs typeface="+mn-lt"/>
              </a:rPr>
              <a:t>i_script</a:t>
            </a:r>
            <a:r>
              <a:rPr lang="en-US" sz="1400" dirty="0">
                <a:latin typeface="Courier New"/>
                <a:ea typeface="+mn-lt"/>
                <a:cs typeface="+mn-lt"/>
              </a:rPr>
              <a:t> = 1:length(</a:t>
            </a:r>
            <a:r>
              <a:rPr lang="en-US" sz="1400" dirty="0" err="1">
                <a:latin typeface="Courier New"/>
                <a:ea typeface="+mn-lt"/>
                <a:cs typeface="+mn-lt"/>
              </a:rPr>
              <a:t>all_scripts</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file_name_extended</a:t>
            </a:r>
            <a:r>
              <a:rPr lang="en-US" sz="1400" dirty="0">
                <a:latin typeface="Courier New"/>
                <a:ea typeface="+mn-lt"/>
                <a:cs typeface="+mn-lt"/>
              </a:rPr>
              <a:t> = </a:t>
            </a:r>
            <a:r>
              <a:rPr lang="en-US" sz="1400" dirty="0" err="1">
                <a:latin typeface="Courier New"/>
                <a:ea typeface="+mn-lt"/>
                <a:cs typeface="+mn-lt"/>
              </a:rPr>
              <a:t>all_scripts</a:t>
            </a:r>
            <a:r>
              <a:rPr lang="en-US" sz="1400" dirty="0">
                <a:latin typeface="Courier New"/>
                <a:ea typeface="+mn-lt"/>
                <a:cs typeface="+mn-lt"/>
              </a:rPr>
              <a:t>(</a:t>
            </a:r>
            <a:r>
              <a:rPr lang="en-US" sz="1400" dirty="0" err="1">
                <a:latin typeface="Courier New"/>
                <a:ea typeface="+mn-lt"/>
                <a:cs typeface="+mn-lt"/>
              </a:rPr>
              <a:t>i_script</a:t>
            </a:r>
            <a:r>
              <a:rPr lang="en-US" sz="1400" dirty="0">
                <a:latin typeface="Courier New"/>
                <a:ea typeface="+mn-lt"/>
                <a:cs typeface="+mn-lt"/>
              </a:rPr>
              <a:t>).name;</a:t>
            </a:r>
          </a:p>
          <a:p>
            <a:r>
              <a:rPr lang="en-US" sz="1400" dirty="0">
                <a:latin typeface="Courier New"/>
                <a:ea typeface="+mn-lt"/>
                <a:cs typeface="+mn-lt"/>
              </a:rPr>
              <a:t>    </a:t>
            </a:r>
            <a:r>
              <a:rPr lang="en-US" sz="1400" dirty="0" err="1">
                <a:latin typeface="Courier New"/>
                <a:ea typeface="+mn-lt"/>
                <a:cs typeface="+mn-lt"/>
              </a:rPr>
              <a:t>file_name</a:t>
            </a:r>
            <a:r>
              <a:rPr lang="en-US" sz="1400" dirty="0">
                <a:latin typeface="Courier New"/>
                <a:ea typeface="+mn-lt"/>
                <a:cs typeface="+mn-lt"/>
              </a:rPr>
              <a:t> = erase(</a:t>
            </a:r>
            <a:r>
              <a:rPr lang="en-US" sz="1400" dirty="0" err="1">
                <a:latin typeface="Courier New"/>
                <a:ea typeface="+mn-lt"/>
                <a:cs typeface="+mn-lt"/>
              </a:rPr>
              <a:t>file_name_extended,</a:t>
            </a:r>
            <a:r>
              <a:rPr lang="en-US" sz="1400" dirty="0" err="1">
                <a:solidFill>
                  <a:srgbClr val="FF0000"/>
                </a:solidFill>
                <a:latin typeface="Courier New"/>
                <a:ea typeface="+mn-lt"/>
                <a:cs typeface="+mn-lt"/>
              </a:rPr>
              <a:t>'.m</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if </a:t>
            </a:r>
            <a:r>
              <a:rPr lang="en-US" sz="1400" dirty="0">
                <a:latin typeface="Courier New"/>
                <a:ea typeface="+mn-lt"/>
                <a:cs typeface="+mn-lt"/>
              </a:rPr>
              <a:t>~</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mfilename,file_name</a:t>
            </a:r>
            <a:r>
              <a:rPr lang="en-US" sz="1400" dirty="0">
                <a:latin typeface="Courier New"/>
                <a:ea typeface="+mn-lt"/>
                <a:cs typeface="+mn-lt"/>
              </a:rPr>
              <a:t>) &amp;&amp; ~</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(end-3:end),</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asv</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file_name_trunc</a:t>
            </a:r>
            <a:r>
              <a:rPr lang="en-US" sz="1400" dirty="0">
                <a:latin typeface="Courier New"/>
                <a:ea typeface="+mn-lt"/>
                <a:cs typeface="+mn-lt"/>
              </a:rPr>
              <a:t> = erase(</a:t>
            </a:r>
            <a:r>
              <a:rPr lang="en-US" sz="1400" dirty="0" err="1">
                <a:latin typeface="Courier New"/>
                <a:ea typeface="+mn-lt"/>
                <a:cs typeface="+mn-lt"/>
              </a:rPr>
              <a:t>file_name,</a:t>
            </a:r>
            <a:r>
              <a:rPr lang="en-US" sz="1400" dirty="0" err="1">
                <a:solidFill>
                  <a:srgbClr val="FF0000"/>
                </a:solidFill>
                <a:latin typeface="Courier New"/>
                <a:ea typeface="+mn-lt"/>
                <a:cs typeface="+mn-lt"/>
              </a:rPr>
              <a:t>'script</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        suite = </a:t>
            </a:r>
            <a:r>
              <a:rPr lang="en-US" sz="1400" dirty="0" err="1">
                <a:latin typeface="Courier New"/>
                <a:ea typeface="+mn-lt"/>
                <a:cs typeface="+mn-lt"/>
              </a:rPr>
              <a:t>testsuite</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a:t>
            </a:r>
          </a:p>
          <a:p>
            <a:r>
              <a:rPr lang="en-US" sz="1400" dirty="0">
                <a:latin typeface="Courier New"/>
                <a:ea typeface="+mn-lt"/>
                <a:cs typeface="+mn-lt"/>
              </a:rPr>
              <a:t>        suites(end+1) = suite;</a:t>
            </a:r>
          </a:p>
          <a:p>
            <a:r>
              <a:rPr lang="en-US" sz="1400" dirty="0">
                <a:latin typeface="Courier New"/>
                <a:ea typeface="+mn-lt"/>
                <a:cs typeface="+mn-lt"/>
              </a:rPr>
              <a:t>        results = run(suites);</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  end</a:t>
            </a:r>
          </a:p>
          <a:p>
            <a:r>
              <a:rPr lang="en-US" sz="1400" dirty="0">
                <a:solidFill>
                  <a:schemeClr val="accent1">
                    <a:lumMod val="75000"/>
                  </a:schemeClr>
                </a:solidFill>
                <a:latin typeface="Courier New"/>
                <a:ea typeface="+mn-lt"/>
                <a:cs typeface="+mn-lt"/>
              </a:rPr>
              <a:t>end</a:t>
            </a:r>
          </a:p>
        </p:txBody>
      </p:sp>
    </p:spTree>
    <p:extLst>
      <p:ext uri="{BB962C8B-B14F-4D97-AF65-F5344CB8AC3E}">
        <p14:creationId xmlns:p14="http://schemas.microsoft.com/office/powerpoint/2010/main" val="161753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01329" y="807577"/>
            <a:ext cx="10515600" cy="1325563"/>
          </a:xfrm>
        </p:spPr>
        <p:txBody>
          <a:bodyPr>
            <a:noAutofit/>
          </a:bodyPr>
          <a:lstStyle/>
          <a:p>
            <a:r>
              <a:rPr lang="en-US" sz="3600">
                <a:cs typeface="Calibri Light"/>
              </a:rPr>
              <a:t>One practice for making unit tests is Test Driven Development (TDD). </a:t>
            </a:r>
            <a:r>
              <a:rPr lang="en-US" sz="3600">
                <a:ea typeface="+mj-lt"/>
                <a:cs typeface="+mj-lt"/>
              </a:rPr>
              <a:t>In TDD, requirements are defined as tests and features are only added to turn a test from failing to passing (commonly called red-light, green-lighting).</a:t>
            </a:r>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4724400" y="3475281"/>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a:t>
            </a:r>
            <a:endParaRPr lang="en-US">
              <a:solidFill>
                <a:srgbClr val="000000"/>
              </a:solidFill>
              <a:latin typeface="Calibri" panose="020F0502020204030204"/>
              <a:cs typeface="Calibri" panose="020F0502020204030204"/>
            </a:endParaRPr>
          </a:p>
          <a:p>
            <a:r>
              <a:rPr lang="en-US" sz="1600">
                <a:solidFill>
                  <a:srgbClr val="028009"/>
                </a:solidFill>
                <a:latin typeface="Courier New"/>
                <a:cs typeface="Courier New"/>
              </a:rPr>
              <a:t>    return a</a:t>
            </a:r>
            <a:endParaRPr lang="en-US">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a:p>
          <a:p>
            <a:endParaRPr lang="en-US" sz="1600" dirty="0">
              <a:solidFill>
                <a:srgbClr val="028009"/>
              </a:solidFill>
              <a:latin typeface="Courier New"/>
              <a:cs typeface="Courier New"/>
            </a:endParaRPr>
          </a:p>
          <a:p>
            <a:endParaRPr lang="en-US">
              <a:solidFill>
                <a:srgbClr val="000000"/>
              </a:solidFill>
              <a:latin typeface="Calibri" panose="020F0502020204030204"/>
              <a:cs typeface="Calibri" panose="020F0502020204030204"/>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Tree>
    <p:extLst>
      <p:ext uri="{BB962C8B-B14F-4D97-AF65-F5344CB8AC3E}">
        <p14:creationId xmlns:p14="http://schemas.microsoft.com/office/powerpoint/2010/main" val="35260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293209"/>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a:t>
            </a:r>
            <a:endParaRPr lang="en-US" strike="sngStrike" dirty="0">
              <a:solidFill>
                <a:srgbClr val="000000"/>
              </a:solidFill>
              <a:latin typeface="Calibri" panose="020F0502020204030204"/>
              <a:cs typeface="Calibri" panose="020F0502020204030204"/>
            </a:endParaRPr>
          </a:p>
          <a:p>
            <a:r>
              <a:rPr lang="en-US" sz="1600" strike="sngStrike" dirty="0">
                <a:solidFill>
                  <a:srgbClr val="028009"/>
                </a:solidFill>
                <a:latin typeface="Courier New"/>
                <a:cs typeface="Courier New"/>
              </a:rPr>
              <a:t>    return a</a:t>
            </a:r>
            <a:endParaRPr lang="en-US" strike="sngStrike" dirty="0">
              <a:cs typeface="Calibri"/>
            </a:endParaRPr>
          </a:p>
          <a:p>
            <a:endParaRPr lang="en-US" sz="1600" strike="sngStrike"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t>
            </a:r>
            <a:r>
              <a:rPr lang="en-US" sz="1600" strike="sngStrike" dirty="0" err="1">
                <a:solidFill>
                  <a:srgbClr val="028009"/>
                </a:solidFill>
                <a:latin typeface="Courier New"/>
                <a:cs typeface="Courier New"/>
              </a:rPr>
              <a:t>a,b</a:t>
            </a:r>
            <a:r>
              <a:rPr lang="en-US" sz="1600" strike="sngStrike" dirty="0">
                <a:solidFill>
                  <a:srgbClr val="028009"/>
                </a:solidFill>
                <a:latin typeface="Courier New"/>
                <a:cs typeface="Courier New"/>
              </a:rPr>
              <a:t>):</a:t>
            </a:r>
            <a:endParaRPr lang="en-US" sz="1600" strike="sngStrike" dirty="0">
              <a:ea typeface="+mn-lt"/>
              <a:cs typeface="+mn-lt"/>
            </a:endParaRPr>
          </a:p>
          <a:p>
            <a:r>
              <a:rPr lang="en-US" sz="1600" strike="sngStrike" dirty="0">
                <a:solidFill>
                  <a:srgbClr val="028009"/>
                </a:solidFill>
                <a:latin typeface="Courier New"/>
                <a:cs typeface="Courier New"/>
              </a:rPr>
              <a:t>    return a + b</a:t>
            </a:r>
            <a:endParaRPr lang="en-US" strike="sngStrike" dirty="0"/>
          </a:p>
          <a:p>
            <a:endParaRPr lang="en-US" sz="1600" dirty="0">
              <a:solidFill>
                <a:srgbClr val="028009"/>
              </a:solidFill>
              <a:latin typeface="Courier New"/>
              <a:cs typeface="Courier New"/>
            </a:endParaRPr>
          </a:p>
          <a:p>
            <a:r>
              <a:rPr lang="en-US" sz="1600" dirty="0" err="1">
                <a:solidFill>
                  <a:srgbClr val="028009"/>
                </a:solidFill>
                <a:latin typeface="Courier New"/>
                <a:cs typeface="Courier New"/>
              </a:rPr>
              <a:t>def</a:t>
            </a:r>
            <a:r>
              <a:rPr lang="en-US" sz="1600" dirty="0">
                <a:solidFill>
                  <a:srgbClr val="028009"/>
                </a:solidFill>
                <a:latin typeface="Courier New"/>
                <a:cs typeface="Courier New"/>
              </a:rPr>
              <a:t> sum(*</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p>
          <a:p>
            <a:r>
              <a:rPr lang="en-US" sz="1600" dirty="0">
                <a:solidFill>
                  <a:srgbClr val="028009"/>
                </a:solidFill>
                <a:latin typeface="Courier New"/>
                <a:cs typeface="Courier New"/>
              </a:rPr>
              <a:t>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0</a:t>
            </a:r>
          </a:p>
          <a:p>
            <a:r>
              <a:rPr lang="en-US" sz="1600" dirty="0">
                <a:solidFill>
                  <a:srgbClr val="028009"/>
                </a:solidFill>
                <a:latin typeface="Courier New"/>
                <a:cs typeface="Courier New"/>
              </a:rPr>
              <a:t>   for </a:t>
            </a:r>
            <a:r>
              <a:rPr lang="en-US" sz="1600" dirty="0" err="1">
                <a:solidFill>
                  <a:srgbClr val="028009"/>
                </a:solidFill>
                <a:latin typeface="Courier New"/>
                <a:cs typeface="Courier New"/>
              </a:rPr>
              <a:t>arg</a:t>
            </a:r>
            <a:r>
              <a:rPr lang="en-US" sz="1600" dirty="0">
                <a:solidFill>
                  <a:srgbClr val="028009"/>
                </a:solidFill>
                <a:latin typeface="Courier New"/>
                <a:cs typeface="Courier New"/>
              </a:rPr>
              <a:t> in </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a:t>
            </a:r>
            <a:r>
              <a:rPr lang="en-US" sz="1600" dirty="0" err="1">
                <a:solidFill>
                  <a:srgbClr val="028009"/>
                </a:solidFill>
                <a:latin typeface="Courier New"/>
                <a:cs typeface="Courier New"/>
              </a:rPr>
              <a:t>arg</a:t>
            </a:r>
            <a:endParaRPr lang="en-US" dirty="0"/>
          </a:p>
          <a:p>
            <a:r>
              <a:rPr lang="en-US" sz="1600" dirty="0">
                <a:solidFill>
                  <a:srgbClr val="028009"/>
                </a:solidFill>
                <a:latin typeface="Courier New"/>
                <a:cs typeface="Courier New"/>
              </a:rPr>
              <a:t>    return </a:t>
            </a:r>
            <a:r>
              <a:rPr lang="en-US" sz="1600" dirty="0" err="1">
                <a:solidFill>
                  <a:srgbClr val="028009"/>
                </a:solidFill>
                <a:latin typeface="Courier New"/>
                <a:cs typeface="Courier New"/>
              </a:rPr>
              <a:t>ans</a:t>
            </a:r>
            <a:endParaRPr lang="en-US" dirty="0"/>
          </a:p>
        </p:txBody>
      </p:sp>
    </p:spTree>
    <p:extLst>
      <p:ext uri="{BB962C8B-B14F-4D97-AF65-F5344CB8AC3E}">
        <p14:creationId xmlns:p14="http://schemas.microsoft.com/office/powerpoint/2010/main" val="4074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every part of a function has </a:t>
            </a:r>
            <a:r>
              <a:rPr lang="en-US">
                <a:cs typeface="Calibri Light"/>
              </a:rPr>
              <a:t>test coverage and serves some use case.</a:t>
            </a:r>
            <a:endParaRPr lang="en-US" dirty="0">
              <a:cs typeface="Calibri Light" panose="020F0302020204030204"/>
            </a:endParaRPr>
          </a:p>
        </p:txBody>
      </p:sp>
    </p:spTree>
    <p:extLst>
      <p:ext uri="{BB962C8B-B14F-4D97-AF65-F5344CB8AC3E}">
        <p14:creationId xmlns:p14="http://schemas.microsoft.com/office/powerpoint/2010/main" val="211508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Autofit/>
          </a:bodyPr>
          <a:lstStyle/>
          <a:p>
            <a:r>
              <a:rPr lang="en-US" sz="3600" dirty="0">
                <a:cs typeface="Calibri Light"/>
              </a:rPr>
              <a:t>Environment variables can be used to flag large types of execution on or off (e.g. input sanitation, plotting, testing).  This is done the same in </a:t>
            </a:r>
            <a:r>
              <a:rPr lang="en-US" sz="3600" dirty="0" err="1">
                <a:cs typeface="Calibri Light"/>
              </a:rPr>
              <a:t>Matlab</a:t>
            </a:r>
            <a:r>
              <a:rPr lang="en-US" sz="3600" dirty="0">
                <a:cs typeface="Calibri Light"/>
              </a:rPr>
              <a:t> regardless of OS so our code can be platform agnostic.</a:t>
            </a:r>
            <a:endParaRPr lang="en-US" sz="3600" dirty="0"/>
          </a:p>
        </p:txBody>
      </p:sp>
      <p:sp>
        <p:nvSpPr>
          <p:cNvPr id="5" name="Rectangle 4">
            <a:extLst>
              <a:ext uri="{FF2B5EF4-FFF2-40B4-BE49-F238E27FC236}">
                <a16:creationId xmlns:a16="http://schemas.microsoft.com/office/drawing/2014/main" id="{4C88AF81-A9C5-4788-8B21-2FACCEAEB785}"/>
              </a:ext>
            </a:extLst>
          </p:cNvPr>
          <p:cNvSpPr/>
          <p:nvPr/>
        </p:nvSpPr>
        <p:spPr>
          <a:xfrm>
            <a:off x="1626312" y="4137514"/>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86634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145475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can be set in </a:t>
            </a:r>
            <a:r>
              <a:rPr lang="en-US" dirty="0">
                <a:latin typeface="Courier New"/>
                <a:cs typeface="Calibri Light"/>
              </a:rPr>
              <a:t>~/.</a:t>
            </a:r>
            <a:r>
              <a:rPr lang="en-US" dirty="0" err="1">
                <a:latin typeface="Courier New"/>
                <a:cs typeface="Calibri Light"/>
              </a:rPr>
              <a:t>bashrc</a:t>
            </a:r>
            <a:r>
              <a:rPr lang="en-US" dirty="0">
                <a:cs typeface="Calibri Light"/>
              </a:rPr>
              <a:t> in Linux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70568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a:xfrm>
            <a:off x="838200" y="681037"/>
            <a:ext cx="10515600" cy="1325563"/>
          </a:xfrm>
        </p:spPr>
        <p:txBody>
          <a:bodyPr vert="horz" lIns="91440" tIns="45720" rIns="91440" bIns="45720" rtlCol="0" anchor="ctr">
            <a:noAutofit/>
          </a:bodyPr>
          <a:lstStyle/>
          <a:p>
            <a:r>
              <a:rPr lang="en-US" sz="3600" dirty="0">
                <a:cs typeface="Calibri Light"/>
              </a:rPr>
              <a:t>Unit test: the most atomic type of test.  It usually tests one small function or few lines of code. The test scope is something that can be logically isolated (generally no dependencies on other libraries, files, or functions).</a:t>
            </a: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3253339"/>
            <a:ext cx="2582940" cy="2923624"/>
          </a:xfrm>
        </p:spPr>
      </p:pic>
    </p:spTree>
    <p:extLst>
      <p:ext uri="{BB962C8B-B14F-4D97-AF65-F5344CB8AC3E}">
        <p14:creationId xmlns:p14="http://schemas.microsoft.com/office/powerpoint/2010/main" val="112246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17EE-65AE-4DEB-BE84-13DE54BD4D92}"/>
              </a:ext>
            </a:extLst>
          </p:cNvPr>
          <p:cNvSpPr>
            <a:spLocks noGrp="1"/>
          </p:cNvSpPr>
          <p:nvPr>
            <p:ph type="title"/>
          </p:nvPr>
        </p:nvSpPr>
        <p:spPr/>
        <p:txBody>
          <a:bodyPr>
            <a:noAutofit/>
          </a:bodyPr>
          <a:lstStyle/>
          <a:p>
            <a:r>
              <a:rPr lang="en-US" sz="3200" dirty="0"/>
              <a:t>This is useful for setting flags, which allow users to optionally run blocks of code.  This is a more sustainable practice than commenting code on and off as it can have default behavior and associated warnings.</a:t>
            </a:r>
          </a:p>
        </p:txBody>
      </p:sp>
      <p:pic>
        <p:nvPicPr>
          <p:cNvPr id="5" name="Picture 4">
            <a:extLst>
              <a:ext uri="{FF2B5EF4-FFF2-40B4-BE49-F238E27FC236}">
                <a16:creationId xmlns:a16="http://schemas.microsoft.com/office/drawing/2014/main" id="{A3A3D8FE-6597-4A0B-8AFA-A628B052D516}"/>
              </a:ext>
            </a:extLst>
          </p:cNvPr>
          <p:cNvPicPr>
            <a:picLocks noChangeAspect="1"/>
          </p:cNvPicPr>
          <p:nvPr/>
        </p:nvPicPr>
        <p:blipFill>
          <a:blip r:embed="rId2"/>
          <a:stretch>
            <a:fillRect/>
          </a:stretch>
        </p:blipFill>
        <p:spPr>
          <a:xfrm>
            <a:off x="6716971" y="2811657"/>
            <a:ext cx="4887007" cy="2124371"/>
          </a:xfrm>
          <a:prstGeom prst="rect">
            <a:avLst/>
          </a:prstGeom>
        </p:spPr>
      </p:pic>
      <p:sp>
        <p:nvSpPr>
          <p:cNvPr id="6" name="Right Arrow 3">
            <a:extLst>
              <a:ext uri="{FF2B5EF4-FFF2-40B4-BE49-F238E27FC236}">
                <a16:creationId xmlns:a16="http://schemas.microsoft.com/office/drawing/2014/main" id="{717FE544-BAB1-43E7-8AA6-7EE6F74DE71D}"/>
              </a:ext>
            </a:extLst>
          </p:cNvPr>
          <p:cNvSpPr/>
          <p:nvPr/>
        </p:nvSpPr>
        <p:spPr>
          <a:xfrm>
            <a:off x="4812878" y="3429000"/>
            <a:ext cx="1324303" cy="84805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0FD25E-2986-4E19-8C54-8B422A79427D}"/>
              </a:ext>
            </a:extLst>
          </p:cNvPr>
          <p:cNvSpPr txBox="1">
            <a:spLocks/>
          </p:cNvSpPr>
          <p:nvPr/>
        </p:nvSpPr>
        <p:spPr>
          <a:xfrm>
            <a:off x="838200" y="2523915"/>
            <a:ext cx="3076074" cy="265822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i="1" dirty="0">
                <a:latin typeface="Times New Roman" panose="02020603050405020304" pitchFamily="18" charset="0"/>
                <a:cs typeface="Times New Roman" panose="02020603050405020304" pitchFamily="18" charset="0"/>
              </a:rPr>
              <a:t>/* //</a:t>
            </a:r>
          </a:p>
          <a:p>
            <a:r>
              <a:rPr lang="en-US" sz="9600" b="1" i="1" dirty="0">
                <a:latin typeface="Times New Roman" panose="02020603050405020304" pitchFamily="18" charset="0"/>
                <a:cs typeface="Times New Roman" panose="02020603050405020304" pitchFamily="18" charset="0"/>
              </a:rPr>
              <a:t>% #</a:t>
            </a:r>
          </a:p>
        </p:txBody>
      </p:sp>
      <p:sp>
        <p:nvSpPr>
          <p:cNvPr id="8" name="&quot;No&quot; Symbol 7">
            <a:extLst>
              <a:ext uri="{FF2B5EF4-FFF2-40B4-BE49-F238E27FC236}">
                <a16:creationId xmlns:a16="http://schemas.microsoft.com/office/drawing/2014/main" id="{5B61384D-E973-4400-BA9F-37CC13B4743C}"/>
              </a:ext>
            </a:extLst>
          </p:cNvPr>
          <p:cNvSpPr/>
          <p:nvPr/>
        </p:nvSpPr>
        <p:spPr>
          <a:xfrm>
            <a:off x="1084463" y="2811657"/>
            <a:ext cx="1882151" cy="1882151"/>
          </a:xfrm>
          <a:prstGeom prst="noSmoking">
            <a:avLst/>
          </a:prstGeom>
          <a:solidFill>
            <a:srgbClr val="FF0000">
              <a:alpha val="50196"/>
            </a:srgbClr>
          </a:solidFill>
          <a:ln w="3175">
            <a:solidFill>
              <a:srgbClr val="000000">
                <a:alpha val="4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800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profiling of the Geometry library.</a:t>
            </a:r>
          </a:p>
        </p:txBody>
      </p:sp>
      <p:pic>
        <p:nvPicPr>
          <p:cNvPr id="4" name="Picture 3"/>
          <p:cNvPicPr>
            <a:picLocks noChangeAspect="1"/>
          </p:cNvPicPr>
          <p:nvPr/>
        </p:nvPicPr>
        <p:blipFill>
          <a:blip r:embed="rId2"/>
          <a:stretch>
            <a:fillRect/>
          </a:stretch>
        </p:blipFill>
        <p:spPr>
          <a:xfrm>
            <a:off x="2527069" y="1825625"/>
            <a:ext cx="7143312" cy="4598902"/>
          </a:xfrm>
          <a:prstGeom prst="rect">
            <a:avLst/>
          </a:prstGeom>
        </p:spPr>
      </p:pic>
    </p:spTree>
    <p:extLst>
      <p:ext uri="{BB962C8B-B14F-4D97-AF65-F5344CB8AC3E}">
        <p14:creationId xmlns:p14="http://schemas.microsoft.com/office/powerpoint/2010/main" val="170196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dirty="0">
                <a:cs typeface="Calibri Light"/>
              </a:rPr>
              <a:t>Performance profiling of the </a:t>
            </a:r>
            <a:r>
              <a:rPr lang="en-US" dirty="0" err="1">
                <a:cs typeface="Calibri Light"/>
              </a:rPr>
              <a:t>MapGen</a:t>
            </a:r>
            <a:r>
              <a:rPr lang="en-US" dirty="0">
                <a:cs typeface="Calibri Light"/>
              </a:rPr>
              <a:t> library.</a:t>
            </a:r>
            <a:endParaRPr lang="en-US" dirty="0"/>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47616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normAutofit fontScale="90000"/>
          </a:bodyPr>
          <a:lstStyle/>
          <a:p>
            <a:r>
              <a:rPr lang="en-US" dirty="0">
                <a:cs typeface="Calibri Light"/>
              </a:rPr>
              <a:t>Advantages: small scope allows for quick testing and straightforward debugging. And the overhead to the script is usually minor.</a:t>
            </a:r>
            <a:endParaRPr lang="en-US" dirty="0"/>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normAutofit/>
          </a:bodyPr>
          <a:lstStyle/>
          <a:p>
            <a:r>
              <a:rPr lang="en-US" dirty="0">
                <a:cs typeface="Calibri Light"/>
              </a:rPr>
              <a:t>Disadvantages: unit tests do not protect from integration or performance regressions. </a:t>
            </a:r>
            <a:endParaRPr lang="en-US" dirty="0"/>
          </a:p>
        </p:txBody>
      </p:sp>
      <p:sp>
        <p:nvSpPr>
          <p:cNvPr id="6" name="Content Placeholder 5">
            <a:extLst>
              <a:ext uri="{FF2B5EF4-FFF2-40B4-BE49-F238E27FC236}">
                <a16:creationId xmlns:a16="http://schemas.microsoft.com/office/drawing/2014/main" id="{62647A2B-CEE6-49C3-9AE1-DDD4777E256D}"/>
              </a:ext>
            </a:extLst>
          </p:cNvPr>
          <p:cNvSpPr>
            <a:spLocks noGrp="1"/>
          </p:cNvSpPr>
          <p:nvPr>
            <p:ph idx="1"/>
          </p:nvPr>
        </p:nvSpPr>
        <p:spPr/>
        <p:txBody>
          <a:bodyPr/>
          <a:lstStyle/>
          <a:p>
            <a:pPr marL="0" indent="0">
              <a:buNone/>
            </a:pPr>
            <a:r>
              <a:rPr lang="en-US" dirty="0">
                <a:cs typeface="Calibri Light"/>
              </a:rPr>
              <a:t>For example, if the arguments to a function change, the integration may be in error even if the function itself still works. Or if a modified function takes 10,000 times longer to run than previously, the performance will regress sometimes to the point of causing other things to fail.</a:t>
            </a:r>
            <a:endParaRPr lang="en-US" dirty="0"/>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964865" y="4343355"/>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8401134" y="4242533"/>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8291257" y="4056904"/>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2800" dirty="0">
                <a:cs typeface="Calibri Light"/>
              </a:rPr>
              <a:t>Current implementation is based on binary assertions.  This is typical for simplicity.  Assertions run as tests will not break operation.  Assertions that fail outside of tests will break operation and are a great way to throw an exception (with an informative failure message) when a critical failure is detected.</a:t>
            </a:r>
            <a:endParaRPr lang="en-US" sz="2800" dirty="0"/>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was not thrown, a true assertion can be placed after the point where 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can be caught and verified to avoid breaking execution. The try-catch functionality works well for this.</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make a test suite from </a:t>
            </a:r>
            <a:r>
              <a:rPr lang="en-US" sz="2800">
                <a:cs typeface="Calibri Light"/>
              </a:rPr>
              <a:t>every assertion test </a:t>
            </a:r>
            <a:r>
              <a:rPr lang="en-US" sz="2800" dirty="0">
                <a:cs typeface="Calibri Light"/>
              </a:rPr>
              <a:t>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461665"/>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ea typeface="+mn-lt"/>
                <a:cs typeface="+mn-lt"/>
              </a:rPr>
              <a:t>results = run(</a:t>
            </a:r>
            <a:r>
              <a:rPr lang="en-US" sz="1200" dirty="0">
                <a:solidFill>
                  <a:srgbClr val="FF0000"/>
                </a:solidFill>
                <a:latin typeface="Courier New"/>
                <a:ea typeface="+mn-lt"/>
                <a:cs typeface="+mn-lt"/>
              </a:rPr>
              <a:t>'</a:t>
            </a:r>
            <a:r>
              <a:rPr lang="en-US" sz="1200" dirty="0" err="1">
                <a:solidFill>
                  <a:srgbClr val="FF0000"/>
                </a:solidFill>
                <a:latin typeface="Courier New"/>
                <a:ea typeface="+mn-lt"/>
                <a:cs typeface="+mn-lt"/>
              </a:rPr>
              <a:t>script_test_fcn_geometry_findIntersectionOfSegments</a:t>
            </a:r>
            <a:r>
              <a:rPr lang="en-US" sz="1200" dirty="0">
                <a:solidFill>
                  <a:srgbClr val="FF0000"/>
                </a:solidFill>
                <a:latin typeface="Courier New"/>
                <a:ea typeface="+mn-lt"/>
                <a:cs typeface="+mn-lt"/>
              </a:rPr>
              <a:t>/SimpleTest1_ASimpleIntersection'</a:t>
            </a:r>
            <a:r>
              <a:rPr lang="en-US" sz="1200" dirty="0">
                <a:latin typeface="Courier New"/>
                <a:ea typeface="+mn-lt"/>
                <a:cs typeface="+mn-lt"/>
              </a:rPr>
              <a:t>)</a:t>
            </a:r>
            <a:endParaRPr lang="en-US" sz="1400"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627386" y="2468880"/>
            <a:ext cx="8638832" cy="3970318"/>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cs typeface="Courier New"/>
              </a:rPr>
              <a:t>Simple intersection result: </a:t>
            </a:r>
          </a:p>
          <a:p>
            <a:r>
              <a:rPr lang="en-US" sz="1200" dirty="0">
                <a:latin typeface="Courier New"/>
                <a:cs typeface="Courier New"/>
              </a:rPr>
              <a:t>.</a:t>
            </a:r>
          </a:p>
          <a:p>
            <a:r>
              <a:rPr lang="en-US" sz="1200" dirty="0">
                <a:latin typeface="Courier New"/>
                <a:cs typeface="Courier New"/>
              </a:rPr>
              <a:t>Done </a:t>
            </a:r>
            <a:r>
              <a:rPr lang="en-US" sz="1200" dirty="0" err="1">
                <a:latin typeface="Courier New"/>
                <a:cs typeface="Courier New"/>
              </a:rPr>
              <a:t>script_test_fcn_geometry_findIntersectionOfSegments</a:t>
            </a:r>
            <a:endParaRPr lang="en-US" sz="1200" dirty="0">
              <a:latin typeface="Courier New"/>
              <a:cs typeface="Courier New"/>
            </a:endParaRPr>
          </a:p>
          <a:p>
            <a:r>
              <a:rPr lang="en-US" sz="1200" dirty="0">
                <a:latin typeface="Courier New"/>
                <a:cs typeface="Courier New"/>
              </a:rPr>
              <a:t>__________</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results =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TestResult</a:t>
            </a:r>
            <a:r>
              <a:rPr lang="en-US" sz="1200" dirty="0">
                <a:latin typeface="Courier New"/>
                <a:cs typeface="Courier New"/>
              </a:rPr>
              <a:t> with properties:</a:t>
            </a:r>
          </a:p>
          <a:p>
            <a:endParaRPr lang="en-US" sz="1200" dirty="0">
              <a:latin typeface="Courier New"/>
              <a:cs typeface="Courier New"/>
            </a:endParaRPr>
          </a:p>
          <a:p>
            <a:r>
              <a:rPr lang="en-US" sz="1200" dirty="0">
                <a:latin typeface="Courier New"/>
                <a:cs typeface="Courier New"/>
              </a:rPr>
              <a:t>          Name: '</a:t>
            </a:r>
            <a:r>
              <a:rPr lang="en-US" sz="1200" dirty="0" err="1">
                <a:latin typeface="Courier New"/>
                <a:cs typeface="Courier New"/>
              </a:rPr>
              <a:t>script_test_fcn_geometry_findIntersectionOfSegments</a:t>
            </a:r>
            <a:r>
              <a:rPr lang="en-US" sz="1200" dirty="0">
                <a:latin typeface="Courier New"/>
                <a:cs typeface="Courier New"/>
              </a:rPr>
              <a:t>/SimpleTest1_ASimpleIntersection'</a:t>
            </a:r>
          </a:p>
          <a:p>
            <a:r>
              <a:rPr lang="en-US" sz="1200" dirty="0">
                <a:latin typeface="Courier New"/>
                <a:cs typeface="Courier New"/>
              </a:rPr>
              <a:t>        Passed: 1</a:t>
            </a:r>
          </a:p>
          <a:p>
            <a:r>
              <a:rPr lang="en-US" sz="1200" dirty="0">
                <a:latin typeface="Courier New"/>
                <a:cs typeface="Courier New"/>
              </a:rPr>
              <a:t>        Failed: 0</a:t>
            </a:r>
          </a:p>
          <a:p>
            <a:r>
              <a:rPr lang="en-US" sz="1200" dirty="0">
                <a:latin typeface="Courier New"/>
                <a:cs typeface="Courier New"/>
              </a:rPr>
              <a:t>    Incomplete: 0</a:t>
            </a:r>
          </a:p>
          <a:p>
            <a:r>
              <a:rPr lang="en-US" sz="1200" dirty="0">
                <a:latin typeface="Courier New"/>
                <a:cs typeface="Courier New"/>
              </a:rPr>
              <a:t>      Duration: 0.5964</a:t>
            </a:r>
          </a:p>
          <a:p>
            <a:r>
              <a:rPr lang="en-US" sz="1200" dirty="0">
                <a:latin typeface="Courier New"/>
                <a:cs typeface="Courier New"/>
              </a:rPr>
              <a:t>       Details: [1×1 </a:t>
            </a:r>
            <a:r>
              <a:rPr lang="en-US" sz="1200" dirty="0" err="1">
                <a:latin typeface="Courier New"/>
                <a:cs typeface="Courier New"/>
              </a:rPr>
              <a:t>struct</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Totals:</a:t>
            </a:r>
          </a:p>
          <a:p>
            <a:r>
              <a:rPr lang="en-US" sz="1200" dirty="0">
                <a:latin typeface="Courier New"/>
                <a:cs typeface="Courier New"/>
              </a:rPr>
              <a:t>   1 Passed, 0 Failed, 0 Incomplete.</a:t>
            </a:r>
          </a:p>
          <a:p>
            <a:r>
              <a:rPr lang="en-US" sz="1200" dirty="0">
                <a:latin typeface="Courier New"/>
                <a:cs typeface="Courier New"/>
              </a:rPr>
              <a:t>   0.59645 seconds testing time.</a:t>
            </a:r>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1647</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Courier New</vt:lpstr>
      <vt:lpstr>Microsoft Sans Serif</vt:lpstr>
      <vt:lpstr>Times New Roman</vt:lpstr>
      <vt:lpstr>office theme</vt:lpstr>
      <vt:lpstr>Unit Testing and Test-Driven Development (TDD)</vt:lpstr>
      <vt:lpstr>Unit test: the most atomic type of test.  It usually tests one small function or few lines of code. The test scope is something that can be logically isolated (generally no dependencies on other libraries, files, or functions).</vt:lpstr>
      <vt:lpstr>Advantages: small scope allows for quick testing and straightforward debugging. And the overhead to the script is usually minor.</vt:lpstr>
      <vt:lpstr>Disadvantages: unit tests do not protect from integration or performance regressions. </vt:lpstr>
      <vt:lpstr>Current implementation is based on binary assertions.  This is typical for simplicity.  Assertions run as tests will not break operation.  Assertions that fail outside of tests will break operation and are a great way to throw an exception (with an informative failure message) when a critical failure is detected.</vt:lpstr>
      <vt:lpstr>To assert that an error was not thrown, a true assertion can be placed after the point where execution would stop if an error was thrown.</vt:lpstr>
      <vt:lpstr>To assert that an error is thrown, the error can be caught and verified to avoid breaking execution. The try-catch functionality works well for this.</vt:lpstr>
      <vt:lpstr>Test suites can be made in several ways.  One of the simplest ways, is to make a test suite from every assertion test in a given file.</vt:lpstr>
      <vt:lpstr>The run method on the runner object can be created and used to call the suite and report the output.</vt:lpstr>
      <vt:lpstr>Failure summaries indicate failed function and test case.  Test case names are generated programmatically from the name of the section in which the assertions occur.</vt:lpstr>
      <vt:lpstr>Wrappers can be used to create test cases from assertions, test suites from files of assertions, and trigger all created test suites in a given repository, while logging the outputs.</vt:lpstr>
      <vt:lpstr>One practice for making unit tests is Test Driven Development (TDD). In TDD, requirements are defined as tests and features are only added to turn a test from failing to passing (commonly called red-light, green-lighting).</vt:lpstr>
      <vt:lpstr>This ensures only the functionality to meet the requirement is added.</vt:lpstr>
      <vt:lpstr>This ensures only the functionality to meet the requirement is added.</vt:lpstr>
      <vt:lpstr>This ensures only the functionality to meet the requirement is added.</vt:lpstr>
      <vt:lpstr>This can be a time-consuming way to develop, but it helps ensure that every part of a function has test coverage and serves some use case.</vt:lpstr>
      <vt:lpstr>Environment variables can be used to flag large types of execution on or off (e.g. input sanitation, plotting, testing).  This is done the same in Matlab regardless of OS so our code can be platform agnostic.</vt:lpstr>
      <vt:lpstr>Environment variables in Windows (called "system variables" by Windows) can be set from the "Advanced system settings" pane in the System Control Panel.</vt:lpstr>
      <vt:lpstr>Environment variables can be set in ~/.bashrc in Linux by adding a line to set the variable at each new terminal session.</vt:lpstr>
      <vt:lpstr>This is useful for setting flags, which allow users to optionally run blocks of code.  This is a more sustainable practice than commenting code on and off as it can have default behavior and associated warnings.</vt:lpstr>
      <vt:lpstr>Performance profiling of the Geometry library.</vt:lpstr>
      <vt:lpstr>Performance profiling of the MapGen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Brennan, Sean N</cp:lastModifiedBy>
  <cp:revision>300</cp:revision>
  <dcterms:created xsi:type="dcterms:W3CDTF">2021-09-16T22:40:00Z</dcterms:created>
  <dcterms:modified xsi:type="dcterms:W3CDTF">2022-03-27T21:10:36Z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52984a8f-25c2-42e4-9435-c02ea1f2d7cb</vt:lpwstr>
  </property>
  <property fmtid="{D5CDD505-2E9C-101B-9397-08002B2CF9AE}" pid="3" name="DataType">
    <vt:lpwstr>NULL</vt:lpwstr>
  </property>
</Properties>
</file>