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1021" r:id="rId2"/>
    <p:sldId id="1012" r:id="rId3"/>
    <p:sldId id="978" r:id="rId4"/>
    <p:sldId id="989" r:id="rId5"/>
    <p:sldId id="1013" r:id="rId6"/>
    <p:sldId id="991" r:id="rId7"/>
    <p:sldId id="1016" r:id="rId8"/>
    <p:sldId id="993" r:id="rId9"/>
    <p:sldId id="1017" r:id="rId10"/>
    <p:sldId id="1003" r:id="rId11"/>
    <p:sldId id="1018" r:id="rId12"/>
    <p:sldId id="1004" r:id="rId13"/>
    <p:sldId id="1005" r:id="rId14"/>
    <p:sldId id="1006" r:id="rId15"/>
    <p:sldId id="1019" r:id="rId16"/>
    <p:sldId id="1020" r:id="rId17"/>
    <p:sldId id="374" r:id="rId18"/>
    <p:sldId id="984" r:id="rId19"/>
    <p:sldId id="1022" r:id="rId20"/>
    <p:sldId id="1026" r:id="rId21"/>
    <p:sldId id="1025" r:id="rId22"/>
    <p:sldId id="992" r:id="rId23"/>
    <p:sldId id="1023" r:id="rId24"/>
    <p:sldId id="1027" r:id="rId25"/>
    <p:sldId id="994" r:id="rId26"/>
    <p:sldId id="1024" r:id="rId27"/>
    <p:sldId id="1030" r:id="rId28"/>
    <p:sldId id="1028" r:id="rId29"/>
    <p:sldId id="1029" r:id="rId30"/>
    <p:sldId id="1031" r:id="rId31"/>
    <p:sldId id="1033" r:id="rId32"/>
    <p:sldId id="1035" r:id="rId33"/>
    <p:sldId id="1034" r:id="rId34"/>
    <p:sldId id="1036" r:id="rId35"/>
    <p:sldId id="1037" r:id="rId36"/>
    <p:sldId id="1038" r:id="rId37"/>
    <p:sldId id="1039" r:id="rId38"/>
    <p:sldId id="1044" r:id="rId39"/>
    <p:sldId id="1045" r:id="rId40"/>
    <p:sldId id="1040" r:id="rId41"/>
    <p:sldId id="1046" r:id="rId42"/>
    <p:sldId id="1047" r:id="rId43"/>
    <p:sldId id="1041" r:id="rId44"/>
    <p:sldId id="1042" r:id="rId45"/>
    <p:sldId id="1043" r:id="rId46"/>
    <p:sldId id="1048" r:id="rId47"/>
    <p:sldId id="1049" r:id="rId48"/>
    <p:sldId id="1050" r:id="rId49"/>
    <p:sldId id="420" r:id="rId50"/>
    <p:sldId id="464" r:id="rId51"/>
    <p:sldId id="981" r:id="rId52"/>
    <p:sldId id="982" r:id="rId53"/>
    <p:sldId id="983" r:id="rId54"/>
    <p:sldId id="97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CB30AE-C3F8-4A0A-8DFC-6DAA9B4746DF}">
          <p14:sldIdLst>
            <p14:sldId id="1021"/>
            <p14:sldId id="1012"/>
            <p14:sldId id="978"/>
            <p14:sldId id="989"/>
            <p14:sldId id="1013"/>
            <p14:sldId id="991"/>
            <p14:sldId id="1016"/>
            <p14:sldId id="993"/>
            <p14:sldId id="1017"/>
            <p14:sldId id="1003"/>
            <p14:sldId id="1018"/>
            <p14:sldId id="1004"/>
            <p14:sldId id="1005"/>
            <p14:sldId id="1006"/>
            <p14:sldId id="1019"/>
            <p14:sldId id="1020"/>
          </p14:sldIdLst>
        </p14:section>
        <p14:section name="7DOF_DualTrack" id="{3DEBB084-46A4-445A-B871-66EDEE967F6E}">
          <p14:sldIdLst>
            <p14:sldId id="374"/>
          </p14:sldIdLst>
        </p14:section>
        <p14:section name="Slip_Angle" id="{5F9F7DE0-5B21-4086-9C28-1991A8CE4D04}">
          <p14:sldIdLst>
            <p14:sldId id="984"/>
            <p14:sldId id="1022"/>
            <p14:sldId id="1026"/>
            <p14:sldId id="1025"/>
          </p14:sldIdLst>
        </p14:section>
        <p14:section name="Wheel_Slip" id="{5CA2C34C-1D35-4098-A0A8-116273955FE6}">
          <p14:sldIdLst>
            <p14:sldId id="992"/>
            <p14:sldId id="1023"/>
            <p14:sldId id="1027"/>
          </p14:sldIdLst>
        </p14:section>
        <p14:section name="Normal_Force" id="{F9139902-6CD4-4D67-9F84-41D6B8B9C108}">
          <p14:sldIdLst>
            <p14:sldId id="994"/>
            <p14:sldId id="1024"/>
            <p14:sldId id="1030"/>
            <p14:sldId id="1028"/>
          </p14:sldIdLst>
        </p14:section>
        <p14:section name="Tire_Force" id="{ECEED006-09C7-4E45-AA60-8728FC9435F0}">
          <p14:sldIdLst>
            <p14:sldId id="1029"/>
            <p14:sldId id="1031"/>
            <p14:sldId id="1033"/>
            <p14:sldId id="1035"/>
            <p14:sldId id="1034"/>
          </p14:sldIdLst>
        </p14:section>
        <p14:section name="Aligning_Moment" id="{65B20AC6-DE6B-45D3-8C5F-8BE08A52A11F}">
          <p14:sldIdLst>
            <p14:sldId id="1036"/>
            <p14:sldId id="1037"/>
            <p14:sldId id="1038"/>
          </p14:sldIdLst>
        </p14:section>
        <p14:section name="Tire_Forces_InBody" id="{A40108EA-6A7F-459A-8B70-C485EB7897C8}">
          <p14:sldIdLst>
            <p14:sldId id="1039"/>
            <p14:sldId id="1044"/>
            <p14:sldId id="1045"/>
          </p14:sldIdLst>
        </p14:section>
        <p14:section name="State_Equations" id="{B3170554-08FC-4757-9BC8-08A6C9F85534}">
          <p14:sldIdLst>
            <p14:sldId id="1040"/>
            <p14:sldId id="1046"/>
            <p14:sldId id="1047"/>
          </p14:sldIdLst>
        </p14:section>
        <p14:section name="Body2Global" id="{FA2D602E-EE78-4B3E-896A-04362F079338}">
          <p14:sldIdLst>
            <p14:sldId id="1041"/>
            <p14:sldId id="1042"/>
            <p14:sldId id="1043"/>
          </p14:sldIdLst>
        </p14:section>
        <p14:section name="Friction_Estimation" id="{61B7501F-103A-4938-BF86-901ED3C60C87}">
          <p14:sldIdLst>
            <p14:sldId id="1048"/>
            <p14:sldId id="1049"/>
            <p14:sldId id="1050"/>
          </p14:sldIdLst>
        </p14:section>
        <p14:section name="Driver_Model" id="{B2114BED-8136-489E-B9D1-682E2B8D6C9B}">
          <p14:sldIdLst>
            <p14:sldId id="420"/>
            <p14:sldId id="464"/>
            <p14:sldId id="981"/>
            <p14:sldId id="982"/>
            <p14:sldId id="983"/>
            <p14:sldId id="9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27D61-D3B3-4E2F-A9D9-2487F2EC283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208B3-4CE7-4813-B3FF-ED71E578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A6D48-B960-4E73-A0D4-10E9D47E36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C384-C92D-8C75-67B3-2884AB93D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69F67-773F-1B2A-D572-81E021607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7D24-C2A0-A8BD-255A-4606AF3E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47CC-6D96-4161-930A-E42A1129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B1DC3-44D6-EDBD-1F0B-FDDC815E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C70-B422-7128-EA35-89BA6212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C1823-3000-98E0-90DA-8C406852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C6FB-1AA0-20AB-8906-C5C47608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14A5-736B-8FF1-A5CB-7E39CBB7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CA7C-69D8-C6FF-1A8A-023F1204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EECA0-FE99-3AED-3136-208B887D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3A7B6-9899-55EB-0D36-6D4581B6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30E1-4A18-7B12-0627-5395D8C5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FF62-39E2-D771-2BCE-E947E483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4998-1E45-5FBC-783A-D27BAEA2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52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80087E-EAD0-9943-8A61-EC0B6D11A0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0"/>
          <a:stretch/>
        </p:blipFill>
        <p:spPr>
          <a:xfrm>
            <a:off x="5414" y="6319381"/>
            <a:ext cx="12181172" cy="5386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251285"/>
            <a:ext cx="11296650" cy="47926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6905F6-993F-D349-A0EA-9D639A51B8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2" y="6339027"/>
            <a:ext cx="1095644" cy="5064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7135F0B-1A06-445D-B60B-7D237AEB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753812"/>
          </a:xfrm>
        </p:spPr>
        <p:txBody>
          <a:bodyPr>
            <a:normAutofit/>
          </a:bodyPr>
          <a:lstStyle>
            <a:lvl1pPr>
              <a:defRPr lang="zh-CN" altLang="en-US" sz="3200" dirty="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217DDD3-4947-496F-B57C-A07EBA8D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2600" y="6424098"/>
            <a:ext cx="1422400" cy="329184"/>
          </a:xfrm>
          <a:prstGeom prst="rect">
            <a:avLst/>
          </a:prstGeom>
        </p:spPr>
        <p:txBody>
          <a:bodyPr/>
          <a:lstStyle/>
          <a:p>
            <a:fld id="{9C83FA52-DE9E-F74B-8D92-F52C18C0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2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80087E-EAD0-9943-8A61-EC0B6D11A0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0"/>
          <a:stretch/>
        </p:blipFill>
        <p:spPr>
          <a:xfrm>
            <a:off x="5414" y="6319381"/>
            <a:ext cx="12181172" cy="538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905F6-993F-D349-A0EA-9D639A51B8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2" y="6339027"/>
            <a:ext cx="1095644" cy="5064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7135F0B-1A06-445D-B60B-7D237AEB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26978"/>
            <a:ext cx="10515600" cy="1927225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5400" b="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217DDD3-4947-496F-B57C-A07EBA8D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2600" y="6424098"/>
            <a:ext cx="1422400" cy="329184"/>
          </a:xfrm>
          <a:prstGeom prst="rect">
            <a:avLst/>
          </a:prstGeom>
        </p:spPr>
        <p:txBody>
          <a:bodyPr/>
          <a:lstStyle/>
          <a:p>
            <a:fld id="{9C83FA52-DE9E-F74B-8D92-F52C18C07D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047AC16-84CC-48A4-9490-E1684F81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000" y="3157486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55B11-DAD4-4762-A03E-6BDF0176EDF0}"/>
              </a:ext>
            </a:extLst>
          </p:cNvPr>
          <p:cNvCxnSpPr/>
          <p:nvPr userDrawn="1"/>
        </p:nvCxnSpPr>
        <p:spPr>
          <a:xfrm>
            <a:off x="612000" y="3050806"/>
            <a:ext cx="104648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4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738A-9D44-08AD-EBFF-684043AA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CD25-446C-8090-1171-1C28DF4D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FE2A-114C-C028-DC6D-73D167C9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73FD-AEBE-C393-01F5-A3BA666A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BCB3-AABC-CD78-CE92-576157C0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9DCC-DB13-6EF4-8D07-F281DE2A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595A-C8EC-9ACE-C393-F9A04D65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7228-02CA-B4AC-449B-1EE53F61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3EBA-424C-49F0-7C5E-03B27E64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404F-934E-B0D4-FC6C-0059867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9520-6036-2628-7BE4-9F6ED917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DCD9-F1FE-89A6-B392-E7EF1B131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7E59-2BC8-10DD-B388-E8AD8E464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18A89-BC3B-25B4-D5F9-CA4F87D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B4F6-31ED-B9CD-4592-513A5AB3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AA01-9FF2-E0B7-7AC7-67D3F630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A879-C135-D96D-0590-B5B9930C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A409-9CBF-19E4-BAD8-0532669E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578FF-B6C4-3141-15F4-CD039EEB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73BB8-120B-FF66-1DFD-721B50C67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A2923-3559-71B8-5A87-90C548CF6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3839C-8FC1-3BD1-1327-252B57C4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87D1A-3B4A-BA9C-5AD7-15965EB0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7151A-5059-1BC6-D69B-CDC7EF96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9478-AADC-1D03-46EA-9C7389D5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5FA4-AA61-A764-92E8-2D7BA0BA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A7BED-6F6F-FDF8-290F-CCE152D4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02D7-5865-FE9F-0F21-474DBAD3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5AF4E-6FF5-C4F7-5A2A-DE3017A9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BDE4D-2972-9C2A-CFDD-E23273C7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C1D86-5AAF-94B2-A3E5-3B9A2937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6EF1-DFC5-9078-16A4-8153C2D0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EE39-31D9-238A-F131-724762D7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12C96-8585-FBCF-C015-BCE6D9308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EA899-2208-C0D7-5376-87E7289B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98428-CAA2-35F5-D562-EABE1511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EF027-7257-41F1-678D-E2378B5F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57E-0C05-6399-B287-3DF22CCB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59ED5-4ECB-514E-B4F6-D9147A9D1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C11B5-2D5F-1A97-9FB2-F0535AEF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3D228-EC93-1C66-49A8-509AF1A4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2BC42-D407-C006-7FE3-4335ACF7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ED74-EF1D-1B84-C7D3-341CBFED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D26CF-3B8E-9F05-F3D0-CC4C685E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A300-937E-C52D-8D04-167B5121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6090-29FB-6964-FA6A-73A6252F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103B-962E-4BCA-828E-646A6895C89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6237-B8B7-5522-553E-CD5B61BA5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6000-2671-0DA3-75ED-239F43F76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96AC-255A-4C39-A171-0E8EAC4B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0.xml"/><Relationship Id="rId7" Type="http://schemas.openxmlformats.org/officeDocument/2006/relationships/image" Target="../media/image1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6.png"/><Relationship Id="rId5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24.xml"/><Relationship Id="rId7" Type="http://schemas.openxmlformats.org/officeDocument/2006/relationships/image" Target="../media/image4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5.xml"/><Relationship Id="rId9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B47-C04E-E497-49D8-786758BB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cap="none" dirty="0"/>
              <a:t>ehicle </a:t>
            </a:r>
            <a:r>
              <a:rPr lang="en-US" dirty="0"/>
              <a:t>D</a:t>
            </a:r>
            <a:r>
              <a:rPr lang="en-US" cap="none" dirty="0"/>
              <a:t>ynamics </a:t>
            </a:r>
            <a:r>
              <a:rPr lang="en-US" dirty="0"/>
              <a:t>L</a:t>
            </a:r>
            <a:r>
              <a:rPr lang="en-US" cap="none" dirty="0"/>
              <a:t>ibrary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FE2E-BD18-05AB-3981-5C8B06574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Venkata </a:t>
            </a:r>
            <a:r>
              <a:rPr lang="en-US" i="1" dirty="0"/>
              <a:t>Satya</a:t>
            </a:r>
            <a:r>
              <a:rPr lang="en-US" dirty="0"/>
              <a:t> Prasad Maddipatla</a:t>
            </a:r>
          </a:p>
          <a:p>
            <a:r>
              <a:rPr lang="en-US" dirty="0"/>
              <a:t>Intelligent Vehicles and Systems Group</a:t>
            </a:r>
          </a:p>
          <a:p>
            <a:r>
              <a:rPr lang="en-US" dirty="0"/>
              <a:t>Department of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8194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BAE0F-9FED-49EE-BEA4-B7B1D869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07672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Tire forces at each tire of a vehicle given by the brush model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4DAC-D268-46CC-8D64-9EC0E3CA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 descr="\documentclass{article}&#10;\usepackage{amsmath}&#10;\pagestyle{empty}&#10;\begin{document}&#10;&#10;\begin{equation} \label{eq:four_six}&#10;\begin{aligned}[t]&#10;    \sigma_{x} &amp;= \frac{\kappa}{1+\kappa} \\&#10;    \sigma_{y} &amp;= \frac{\tan{\alpha}}{1+\kappa}&#10;    \end{aligned}&#10;    \qquad&#10;    \begin{aligned}[t]&#10;    \sigma &amp;= \sqrt{\sigma_{x}^2 + \sigma_{y}^2} \\&#10;    \Psi &amp;= \frac{2\sqrt{C_{x}^2 \sigma_{x}^2 + C_{\alpha}^2 \sigma_{y}^2}}{3 \mu F_{z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584FF971-F515-4E72-8E7A-DAC7645B96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9" b="-3860"/>
          <a:stretch/>
        </p:blipFill>
        <p:spPr>
          <a:xfrm>
            <a:off x="438150" y="3802743"/>
            <a:ext cx="4351564" cy="140062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begin{equation} \label{eq:four_five}&#10;\begin{aligned}&#10;    F_{x} &amp;= 2 C_{x} (1-\Psi)^2 \sigma_{x} + (3-2\Psi) \Psi^2 \mu_{s} F_{z} \frac{\sigma_{x}}{\sigma} \\&#10;    F_{y} &amp;= -2 C_{\alpha} (1-\Psi)^2 \sigma_{y} - (3-2\Psi) \Psi^2 \mu_{s} F_{z} \frac{\sigma_{y}}{\sigma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E9A94989-BF3D-4645-8E60-C40BFF033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5365" b="-4314"/>
          <a:stretch/>
        </p:blipFill>
        <p:spPr>
          <a:xfrm>
            <a:off x="438150" y="2188490"/>
            <a:ext cx="5070021" cy="1055453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F758AEA4-BC11-52DF-3850-B53C63A4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788591"/>
            <a:ext cx="6400800" cy="5509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fcn_VD_stTireForceBrush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slip_angle,wheel_slip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fr-FR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fr-FR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normal_force,friction_coefficient,vehicle</a:t>
            </a:r>
            <a:r>
              <a:rPr lang="fr-FR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fcn_VD_stTireForceBrush</a:t>
            </a:r>
            <a:endParaRPr lang="en-US" sz="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computes tire forces using Combined-Slip Brush Model.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Ref: Tire Modeling and Friction Estimation by Jacob </a:t>
            </a:r>
            <a:r>
              <a:rPr lang="en-US" sz="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Svendenius</a:t>
            </a:r>
            <a:endParaRPr lang="en-US" sz="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It uses single-track/bicycle vehicle model and brush tire model.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Tire Forces using Brush Model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fcn_VD_stCombinedSlip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slip_angle,wheel_slip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 combined slip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sigma   = sqrt(sigma_x.^2 + sigma_y.^2);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sigma(0==sigma) = eps;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To avoid division by zero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i-FI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eq 4.10, 4.13 on pg 44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Psi = sqrt((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).^2 + 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).^2)./</a:t>
            </a:r>
            <a:r>
              <a:rPr lang="en-US" sz="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abs(3*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use peak-friction here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Psi(1&lt;=Psi) = 1;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account for pure slip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Adhesion forces:</a:t>
            </a:r>
          </a:p>
          <a:p>
            <a:r>
              <a:rPr lang="fi-FI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eq 4.14 on pg 44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Fax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.*((1-Psi).^2);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Fay = -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.*((1-Psi).^2);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Slide forces:</a:t>
            </a:r>
          </a:p>
          <a:p>
            <a:r>
              <a:rPr lang="fi-FI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eq 4.17 on pg 46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Fsz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.*(Psi.^2).*(3-2*Psi);</a:t>
            </a:r>
          </a:p>
          <a:p>
            <a:r>
              <a:rPr lang="fi-FI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eq 4.18 on pg 46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./sigma).*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Fsz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use sliding-friction here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-(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./sigma).*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Fsz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use sliding-friction here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Fax+Fsx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Fay+Fsy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6223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fcn_VD_stTireForceBrush</a:t>
            </a:r>
            <a:r>
              <a:rPr lang="en-US" dirty="0"/>
              <a:t>’ estimates tire forces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8331F05-C937-6763-9D5C-1DD57EFA5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689" y="365126"/>
            <a:ext cx="3200400" cy="58631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script_test_fcn_VD_stTireForceBrush.m</a:t>
            </a:r>
            <a:endParaRPr lang="en-US" sz="3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script tests MATLAB function '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fcn_VD_stTireForceBrush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Author: Satya Prasad on 2021/08/13</a:t>
            </a:r>
          </a:p>
          <a:p>
            <a:r>
              <a:rPr lang="fr-FR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Questions or </a:t>
            </a:r>
            <a:r>
              <a:rPr lang="fr-FR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comments</a:t>
            </a:r>
            <a:r>
              <a:rPr lang="fr-FR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? szm888@psu.edu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Prepare the workspace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close all the plots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%#ok&lt;CLALL&gt;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3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Add path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'../</a:t>
            </a:r>
            <a:r>
              <a:rPr lang="en-US" sz="3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VD_Utilities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'../</a:t>
            </a:r>
            <a:r>
              <a:rPr lang="en-US" sz="3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VD_Utilities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/Bicycle'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Inputs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_____                   _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   _|                 | |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| |  _ __  _ __  _   _| |_ ___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| | | '_ \| '_ \| | | | __/ __|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_| |_| | | | |_) | |_| | |_\__ \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|_____|_| |_| .__/ \__,_|\__|___/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| |      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|_|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See: http://patorjk.com/software/taag/#p=display&amp;f=Big&amp;t=Inputs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vehicle properties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Define a MATLAB structure that specifies the physical values for a vehicle.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For convenience, we ask that you call this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stucture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'vehicle'.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1600;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(kg)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vehicle.Izz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2500;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moment of inertia (kg m^2)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vehicle.Iw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1.2;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moment of inertia of a wheel (kg m^2)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vehicle.Re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0.32;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effective radius of a wheel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length from front axle to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2.6;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wheelbase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length from rear axle to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track width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0.42;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height of the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[95000; 110000];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cornering stiffnesses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vehicle.Cx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[65000; 65000];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stiffnesses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load transfer conditions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type_of_transfer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'longitudinal'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type_of_transfer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= 'default';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inputs to the vehicle model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 = 24.59;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velocity [m/s]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lateral velocity [m/s]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0.5;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yaw rate [rad/s]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omega = 0.98*U/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vehicle.Re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*ones(2,1);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angular velocity of wheel [rad/s]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2*pi/180;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front steering angle [rad]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road properties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acceleration = [2, 0.5];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acceleration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[0.9; 0.9];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Period = 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Units are seconds. A typical lane change is about 3 to 4 seconds based on experimental highway measurements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Define items used to determine how long to run sim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is how long the simulation will run.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0.01;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N_timeSteps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floor(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)+1;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is the number of time steps we should have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Main code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Run the simulation in MATLAB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variables to store outputs of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Matlab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simulation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matlab_Fx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nan(N_timeSteps,2);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matlab_Fy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nan(N_timeSteps,2);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nan(N_timeSteps,1);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 1;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 = 0:deltaT:TotalTime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(counter) = t;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Inputs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(1-1*(0&lt;t-Period))*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*sin((2*pi/Period)*t);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front steering angle</a:t>
            </a:r>
          </a:p>
          <a:p>
            <a:r>
              <a:rPr lang="nb-NO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steering_angle = [delta_f; 0];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Vx = abs(U*sin((0.5*pi/Period)*t + pi/2));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Vy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V*sin((pi/Period)*t);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yaw_rate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r*sin((2*pi/Period)*t);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ax = acceleration(1)*sin(pi/Period*t);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ay = acceleration(2)*sin(pi/Period*t);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Slips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Slip Angle/Lateral Slip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fcn_VD_stSlipAngle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Vx,Vy,yaw_rate,steering_angle,vehicle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Slip/Longitudinal Slip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fcn_VD_stWheelSlip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Vx,Vy,yaw_rate,omega,steering_angle,vehicle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Normal Forces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fcn_VD_stNormalForce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ax;ay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vehicle,road_properties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type_of_transfer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Tire Forces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fcn_VD_stTireForceBrush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slip_angle,wheel_slip,normal_force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friction_coefficient,vehicle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matlab_Fx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(counter,:)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(:,1)';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matlab_Fy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(counter,:)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(:,2)';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 counter+1;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Plot results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_____  _       _   _   _ 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__ \| |     | | | | (_)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|__) | | ___ | |_| |_ _ _ __   __ _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___/| |/ _ \| __| __| | '_ \ / _`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  | | (_) | |_| |_| | | | | (_|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  |_|\___/ \__|\__|_|_| |_|\__,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                     __/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                    |___/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fcn_VD_plotTimeLongitudinalTireForce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matlab_time,matlab_Fx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fcn_VD_plotTimeLateralTireForce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matlab_time,matlab_Fy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00" b="0" i="0" u="none" strike="noStrike" baseline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B0A64-B468-49D1-3751-EE385117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18938"/>
            <a:ext cx="41148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36A0B-3529-523F-77E0-9EB5AFCC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89" y="3571875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094B10-FA7E-4A9B-B037-4B885FA4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forces are derived from tire forces as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C30A8-0B71-491C-BDEA-A645AD01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\documentclass{article}&#10;\usepackage{amsmath}&#10;\pagestyle{empty}&#10;\begin{document}&#10;&#10;\begin{equation} \label{eq:four_seven}&#10;\begin{aligned}&#10;    F_{x_{i}}^{B} &amp;= F_{x_{i}} \cos{\delta_{i}} - F_{y_{i}} \sin{\delta_{i}} \\&#10;    F_{y_{i}}^{B} &amp;= F_{x_{i}} \sin{\delta_{i}} + F_{y_{i}} \cos{\delta_{i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91E0BEBC-1466-4B67-968E-419E67F983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841" b="-1788"/>
          <a:stretch/>
        </p:blipFill>
        <p:spPr>
          <a:xfrm>
            <a:off x="457200" y="2688429"/>
            <a:ext cx="3145971" cy="753812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C7BE8926-617A-BCDB-4F21-38CEA2D5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36174"/>
            <a:ext cx="6400800" cy="3785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fcn_VD_stWheel2BodyCoordinates(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fcn_VD_stWheel2BodyCoordinates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transforms variables from wheel to body coordinates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It uses single-track\bicycle vehicle model.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Convert from Wheel to Body Coordinates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nan(2,2);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(:,1).*cos(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(:,2).*sin(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(:,1).*sin(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(:,2).*cos(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2227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80BCD-6A4C-4AFD-A80D-EABD3B11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equations of the vehicle represented by bicycle model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DDDA-221A-41C4-8FAD-15327228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 descr="\documentclass{article}&#10;\usepackage{amsmath}&#10;\pagestyle{empty}&#10;\begin{document}&#10;&#10;\begin{equation} \label{eq:four_ten}&#10;\begin{aligned}&#10;    I_{zz} \Dot{r} &amp;= a F_{y_{f}} - b F_{y_{r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7F91F482-AC4B-47BC-BB94-4122F5B3E5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960" b="1040"/>
          <a:stretch/>
        </p:blipFill>
        <p:spPr>
          <a:xfrm>
            <a:off x="438151" y="3821662"/>
            <a:ext cx="2327274" cy="27595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begin{equation} \label{eq:four_eleven}&#10;\begin{aligned}&#10;    \Dot{\omega_{i}} &amp;= \frac{T_{i}-R_{w}F_{x_{i}}}{I_{w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4593A56B-A708-4D0D-AE81-E419EA022E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7039" b="-8462"/>
          <a:stretch/>
        </p:blipFill>
        <p:spPr>
          <a:xfrm>
            <a:off x="439738" y="4444444"/>
            <a:ext cx="2327275" cy="60325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\begin{equation} \label{eq:four_eight}&#10;\begin{aligned}&#10;    m a_{x} &amp;= F_{x_{f}}^{B} + F_{x_{r}}^{B} - m g \cos{\varphi} \sin{\theta} \\&#10;    \Dot{V}_{x} &amp;= a_{x} + r V_{y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B5886627-EADB-4832-A250-B1706FDE0F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343" b="-11311"/>
          <a:stretch/>
        </p:blipFill>
        <p:spPr>
          <a:xfrm>
            <a:off x="438150" y="1465766"/>
            <a:ext cx="3872593" cy="83112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begin{equation} \label{eq:four_nine}&#10;\begin{aligned}&#10;    m a_{y} &amp;= F_{y_{f}}^{B} + F_{y_{r}}^{B} + m g \sin{\varphi} \\&#10;    \Dot{V}_{y} &amp;= a_{y} - r V_{x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C0A20C5B-B868-4EA6-8183-EA0AC222A1C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4981" b="-11311"/>
          <a:stretch/>
        </p:blipFill>
        <p:spPr>
          <a:xfrm>
            <a:off x="438150" y="2643714"/>
            <a:ext cx="3241221" cy="83112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E133D93A-EA89-E167-978C-A4EE2D40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36174"/>
            <a:ext cx="6400800" cy="43858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acceleration = fcn_VD_st5dofForceEquation(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wheel_force,wheel_torque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steering_angle,vehicle,road_properties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fcn_VD_st5dofForceEquation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calculates accelerations.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accelerations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 = 9.81;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[m/s^2]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fcn_VD_stWheel2BodyCoordinates(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wheel_force,steering_angle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find body forces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Force and torque balance on the vehicle body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ax = sum(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-g*cos(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)*sin(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acceleration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ay = sum(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(:,2))/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vehicle.m+g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*sin(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lateral acceleration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(1,2))-(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(2,2)))/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vehicle.Izz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yaw acceleration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Torque balance on vehicle's wheels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domegadt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wheel_torque-vehicle.Re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(:,1))./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vehicle.Iw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angular acceleration of wheel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acceleration = [ax; ay;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domegadt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4170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8F53A9-E34B-4F7A-92ED-D9DE2A98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Vehicle motion is represented in global coordinates is related to the motion in local coordinates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78AB-6BE4-45E3-9944-EC9D27E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\documentclass{article}&#10;\usepackage{amsmath}&#10;\pagestyle{empty}&#10;\begin{document}&#10;&#10;\begin{equation} \label{eq:four_twelve}&#10;\begin{aligned}&#10;    \Dot{X} &amp;= V_{x} \cos{\psi} - V_{y} \sin{\psi} \\&#10;    \Dot{Y} &amp;= V_{x} \sin{\psi} + V_{y} \cos{\psi} \\&#10;    \Dot{\psi} &amp;= r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9002B6F9-1AD8-424E-AB8A-FC5A4337B1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12"/>
          <a:stretch/>
        </p:blipFill>
        <p:spPr>
          <a:xfrm>
            <a:off x="438150" y="2859857"/>
            <a:ext cx="3003549" cy="1138286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4BEB3B18-90CE-24DB-0DCC-82C6FC30F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90062"/>
            <a:ext cx="6400800" cy="3477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fcn_VD_Body2GlobalCoordinates(~, y, U, V, r)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fcn_VD_Body2GlobalCoordinates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calculates </a:t>
            </a:r>
            <a:r>
              <a:rPr lang="en-US" sz="10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velocites</a:t>
            </a:r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in global coordinates.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velocities in Global coordinates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psi = y(3);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U*cos(psi)-V*sin(psi);</a:t>
            </a:r>
          </a:p>
          <a:p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U*sin(psi)+V*cos(psi);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dPhidt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[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dPhidt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1107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155E4-1566-91A2-E056-49C4543B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251285"/>
            <a:ext cx="3965174" cy="479263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298A8E-15F5-EEC5-E7EC-8397FD0D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implementation of the 5-dof vehicle model is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10B7660-D6A1-09E1-2395-EC94300D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023805"/>
            <a:ext cx="6400800" cy="5247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fcn_VD_st5dofModel(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steering_amplitude,Period,wheel_torque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vehicle,road_properties,friction_coefficient,type_of_transfer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fcn_VD_st5dofModel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sets-up a 5-DoF Single-Track vehicle model using Brush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tire model. This works without controller but with time dependent inputs.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flag_update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change the variable name based on the </a:t>
            </a:r>
            <a:r>
              <a:rPr lang="en-US" sz="5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matlab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script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persistent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delayed_acceleration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variable to store acceleration in the previous time-step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Implement 5-DoF Vehicle Model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 = y(1);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velocity [m/s]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y(2);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lateral velocity [m/s]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y(3);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yaw rate [rad/s]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omega = y(4:5);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angular velocity of wheels [rad/s]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pose  = y(6:8);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position and orientation of the vehicle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Steering Input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(1-1*(0&lt;t-Period))*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*sin((2*pi/Period)*t);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front steering angle [rad]</a:t>
            </a:r>
          </a:p>
          <a:p>
            <a:r>
              <a:rPr lang="nb-NO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steering_angle = [delta_f; 0];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Slips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Slip Angle/Lateral Slip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fcn_VD_stSlipAngle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U,V,r,steering_angle,vehicle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Slip/Longitudinal Slip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fcn_VD_stWheelSlip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U,V,r,omega,steering_angle,vehicle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Normal Forces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flag_update</a:t>
            </a:r>
            <a:endParaRPr lang="en-US" sz="5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load transfer is calculated based on the acceleration in the previous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time-step 't-</a:t>
            </a:r>
            <a:r>
              <a:rPr lang="en-US" sz="5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deltaT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delayed_acceleration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fcn_VD_stNormalForce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delayed_acceleration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(1:2),vehicle,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road_properties,type_of_transfer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Tire Forces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fcn_VD_stTireForceBrush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slip_angle,wheel_slip,normal_force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friction_coefficient,vehicle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Newtonian Dynamics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acceleration = fcn_VD_st5dofForceEquation(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tire_force,wheel_torque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steering_angle,vehicle,road_properties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DvelDt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fcn_VD_5dofStateEquation(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(1:5),acceleration);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flag_update</a:t>
            </a:r>
            <a:endParaRPr lang="en-US" sz="5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'</a:t>
            </a:r>
            <a:r>
              <a:rPr lang="en-US" sz="5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global_acceleration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 will be updated only in the first call to the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function in RK4 method i.e., while computing k1 in '</a:t>
            </a:r>
            <a:r>
              <a:rPr lang="en-US" sz="5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fcn_VD_RungeKutta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acceleration;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flag_update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false;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Body2Global coordinates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DposeDt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fcn_VD_Body2GlobalCoordinates(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t,pose,U,V,r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Write to output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DvelDt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DposeDt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42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155E4-1566-91A2-E056-49C4543B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251285"/>
            <a:ext cx="3965174" cy="479263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298A8E-15F5-EEC5-E7EC-8397FD0D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implementation of the 5-dof vehicle model is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10B7660-D6A1-09E1-2395-EC94300D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023805"/>
            <a:ext cx="6400800" cy="5247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fcn_VD_st5dofModel(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steering_amplitude,Period,wheel_torque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vehicle,road_properties,friction_coefficient,type_of_transfer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fcn_VD_st5dofModel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sets-up a 5-DoF Single-Track vehicle model using Brush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tire model. This works without controller but with time dependent inputs.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flag_update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change the variable name based on the </a:t>
            </a:r>
            <a:r>
              <a:rPr lang="en-US" sz="5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matlab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script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persistent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delayed_acceleration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variable to store acceleration in the previous time-step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Implement 5-DoF Vehicle Model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 = y(1);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velocity [m/s]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y(2);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lateral velocity [m/s]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y(3);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yaw rate [rad/s]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omega = y(4:5);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angular velocity of wheels [rad/s]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pose  = y(6:8);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position and orientation of the vehicle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Steering Input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(1-1*(0&lt;t-Period))*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*sin((2*pi/Period)*t);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front steering angle [rad]</a:t>
            </a:r>
          </a:p>
          <a:p>
            <a:r>
              <a:rPr lang="nb-NO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steering_angle = [delta_f; 0];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Slips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Slip Angle/Lateral Slip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fcn_VD_stSlipAngle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U,V,r,steering_angle,vehicle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Slip/Longitudinal Slip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fcn_VD_stWheelSlip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U,V,r,omega,steering_angle,vehicle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Normal Forces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flag_update</a:t>
            </a:r>
            <a:endParaRPr lang="en-US" sz="5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load transfer is calculated based on the acceleration in the previous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time-step 't-</a:t>
            </a:r>
            <a:r>
              <a:rPr lang="en-US" sz="5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deltaT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delayed_acceleration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fcn_VD_stNormalForce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delayed_acceleration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(1:2),vehicle,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road_properties,type_of_transfer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Tire Forces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fcn_VD_stTireForceBrush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slip_angle,wheel_slip,normal_force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friction_coefficient,vehicle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Newtonian Dynamics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acceleration = fcn_VD_st5dofForceEquation(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tire_force,wheel_torque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steering_angle,vehicle,road_properties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DvelDt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fcn_VD_5dofStateEquation(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(1:5),acceleration);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flag_update</a:t>
            </a:r>
            <a:endParaRPr lang="en-US" sz="5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'</a:t>
            </a:r>
            <a:r>
              <a:rPr lang="en-US" sz="5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global_acceleration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 will be updated only in the first call to the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function in RK4 method i.e., while computing k1 in '</a:t>
            </a:r>
            <a:r>
              <a:rPr lang="en-US" sz="5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fcn_VD_RungeKutta</a:t>
            </a:r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global_acceleration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acceleration;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flag_update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false;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Body2Global coordinates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DposeDt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fcn_VD_Body2GlobalCoordinates(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t,pose,U,V,r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Write to output</a:t>
            </a:r>
          </a:p>
          <a:p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DvelDt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DposeDt</a:t>
            </a:r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5965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A39F71-EF61-4C3A-B0EE-AD37E762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Track Model of a vehicle represents left wheel separate from the right unlike bicycle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19B5E-6C99-4803-AF60-30112FDD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48A9BA-15B0-41B2-B04E-FD34783540D6}"/>
              </a:ext>
            </a:extLst>
          </p:cNvPr>
          <p:cNvCxnSpPr>
            <a:cxnSpLocks/>
          </p:cNvCxnSpPr>
          <p:nvPr/>
        </p:nvCxnSpPr>
        <p:spPr>
          <a:xfrm flipV="1">
            <a:off x="7519823" y="3935891"/>
            <a:ext cx="1226917" cy="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69B246-8850-4D5E-B4BF-19653FB48E9A}"/>
              </a:ext>
            </a:extLst>
          </p:cNvPr>
          <p:cNvCxnSpPr>
            <a:cxnSpLocks/>
          </p:cNvCxnSpPr>
          <p:nvPr/>
        </p:nvCxnSpPr>
        <p:spPr>
          <a:xfrm flipV="1">
            <a:off x="7519823" y="2806540"/>
            <a:ext cx="0" cy="112935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7CFFF-6E0A-4421-9325-3F55D9088B1C}"/>
              </a:ext>
            </a:extLst>
          </p:cNvPr>
          <p:cNvCxnSpPr>
            <a:cxnSpLocks/>
          </p:cNvCxnSpPr>
          <p:nvPr/>
        </p:nvCxnSpPr>
        <p:spPr>
          <a:xfrm>
            <a:off x="5739255" y="3935891"/>
            <a:ext cx="4048348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A57B7-737B-49E6-BD18-B7FD9DF92626}"/>
              </a:ext>
            </a:extLst>
          </p:cNvPr>
          <p:cNvCxnSpPr>
            <a:cxnSpLocks/>
          </p:cNvCxnSpPr>
          <p:nvPr/>
        </p:nvCxnSpPr>
        <p:spPr>
          <a:xfrm>
            <a:off x="9787603" y="2797631"/>
            <a:ext cx="0" cy="2276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ABE28-66EF-407B-A391-1F39471A6769}"/>
              </a:ext>
            </a:extLst>
          </p:cNvPr>
          <p:cNvCxnSpPr>
            <a:cxnSpLocks/>
          </p:cNvCxnSpPr>
          <p:nvPr/>
        </p:nvCxnSpPr>
        <p:spPr>
          <a:xfrm>
            <a:off x="5739255" y="2797631"/>
            <a:ext cx="0" cy="2276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BBE935-D653-4502-BA19-D1C22FA77354}"/>
              </a:ext>
            </a:extLst>
          </p:cNvPr>
          <p:cNvCxnSpPr>
            <a:cxnSpLocks/>
          </p:cNvCxnSpPr>
          <p:nvPr/>
        </p:nvCxnSpPr>
        <p:spPr>
          <a:xfrm>
            <a:off x="9024533" y="5085727"/>
            <a:ext cx="2233913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01CB18-B45D-4316-B840-A30EF0BC0D55}"/>
              </a:ext>
            </a:extLst>
          </p:cNvPr>
          <p:cNvCxnSpPr>
            <a:cxnSpLocks/>
          </p:cNvCxnSpPr>
          <p:nvPr/>
        </p:nvCxnSpPr>
        <p:spPr>
          <a:xfrm>
            <a:off x="9024532" y="2815305"/>
            <a:ext cx="2233913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C9BC88-372A-47A7-A347-3FB7C11DD89B}"/>
              </a:ext>
            </a:extLst>
          </p:cNvPr>
          <p:cNvCxnSpPr>
            <a:cxnSpLocks/>
          </p:cNvCxnSpPr>
          <p:nvPr/>
        </p:nvCxnSpPr>
        <p:spPr>
          <a:xfrm>
            <a:off x="4888513" y="2797631"/>
            <a:ext cx="2233913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2752D4-4A97-4848-A8E7-2C6AB6DCEFE4}"/>
              </a:ext>
            </a:extLst>
          </p:cNvPr>
          <p:cNvCxnSpPr>
            <a:cxnSpLocks/>
          </p:cNvCxnSpPr>
          <p:nvPr/>
        </p:nvCxnSpPr>
        <p:spPr>
          <a:xfrm>
            <a:off x="4878988" y="5075034"/>
            <a:ext cx="2233913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D8E95F-8964-479C-85BE-2A5493C3ABC8}"/>
              </a:ext>
            </a:extLst>
          </p:cNvPr>
          <p:cNvCxnSpPr>
            <a:cxnSpLocks/>
          </p:cNvCxnSpPr>
          <p:nvPr/>
        </p:nvCxnSpPr>
        <p:spPr>
          <a:xfrm flipV="1">
            <a:off x="9778725" y="1933471"/>
            <a:ext cx="11575" cy="400484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39832C-1ADD-4E95-8020-11911FB35D89}"/>
              </a:ext>
            </a:extLst>
          </p:cNvPr>
          <p:cNvCxnSpPr>
            <a:cxnSpLocks/>
          </p:cNvCxnSpPr>
          <p:nvPr/>
        </p:nvCxnSpPr>
        <p:spPr>
          <a:xfrm flipV="1">
            <a:off x="5739254" y="1933471"/>
            <a:ext cx="0" cy="400484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F640D4-7706-4FA7-87B1-19327CAAF06E}"/>
              </a:ext>
            </a:extLst>
          </p:cNvPr>
          <p:cNvGrpSpPr/>
          <p:nvPr/>
        </p:nvGrpSpPr>
        <p:grpSpPr>
          <a:xfrm rot="20400000">
            <a:off x="9175106" y="1693749"/>
            <a:ext cx="1768994" cy="1191496"/>
            <a:chOff x="1187803" y="1780187"/>
            <a:chExt cx="1768994" cy="119149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4C3FC02-9DAF-4F54-97CF-4F72F9D37B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3428" y="1780187"/>
              <a:ext cx="1" cy="1008616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D647DB-2E94-4D6E-968E-093AB9988027}"/>
                </a:ext>
              </a:extLst>
            </p:cNvPr>
            <p:cNvCxnSpPr>
              <a:cxnSpLocks/>
            </p:cNvCxnSpPr>
            <p:nvPr/>
          </p:nvCxnSpPr>
          <p:spPr>
            <a:xfrm>
              <a:off x="1633428" y="2788803"/>
              <a:ext cx="1323369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691EAA0-4920-4923-A47A-D530C167863E}"/>
                </a:ext>
              </a:extLst>
            </p:cNvPr>
            <p:cNvSpPr/>
            <p:nvPr/>
          </p:nvSpPr>
          <p:spPr>
            <a:xfrm>
              <a:off x="1187803" y="2605923"/>
              <a:ext cx="91440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9408E3-6CF9-4F23-B6AD-B97ACB2339C9}"/>
              </a:ext>
            </a:extLst>
          </p:cNvPr>
          <p:cNvGrpSpPr/>
          <p:nvPr/>
        </p:nvGrpSpPr>
        <p:grpSpPr>
          <a:xfrm rot="20400000">
            <a:off x="9175874" y="3977872"/>
            <a:ext cx="1772032" cy="1191495"/>
            <a:chOff x="1187803" y="1780188"/>
            <a:chExt cx="1772032" cy="119149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F192B6F-DE69-45EC-A643-95A40A111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3428" y="1780188"/>
              <a:ext cx="1" cy="1008616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3B1CD9-4F77-471E-A230-B23B3C0E617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466" y="2780460"/>
              <a:ext cx="1323369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9300A4-76A9-4C2A-9B71-73AF10E21184}"/>
                </a:ext>
              </a:extLst>
            </p:cNvPr>
            <p:cNvSpPr/>
            <p:nvPr/>
          </p:nvSpPr>
          <p:spPr>
            <a:xfrm>
              <a:off x="1187803" y="2605923"/>
              <a:ext cx="91440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C84204-4E6D-413B-91B3-8E88387DDB76}"/>
              </a:ext>
            </a:extLst>
          </p:cNvPr>
          <p:cNvGrpSpPr/>
          <p:nvPr/>
        </p:nvGrpSpPr>
        <p:grpSpPr>
          <a:xfrm rot="20400000">
            <a:off x="5117364" y="3951713"/>
            <a:ext cx="1777337" cy="1199838"/>
            <a:chOff x="1187803" y="1771845"/>
            <a:chExt cx="1777337" cy="119983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A7E06E-E563-41A8-8787-DD8B419FE4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6465" y="1771845"/>
              <a:ext cx="1" cy="1008616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33A2FC-F293-4A60-A7EE-B85A6BBF950D}"/>
                </a:ext>
              </a:extLst>
            </p:cNvPr>
            <p:cNvCxnSpPr>
              <a:cxnSpLocks/>
            </p:cNvCxnSpPr>
            <p:nvPr/>
          </p:nvCxnSpPr>
          <p:spPr>
            <a:xfrm>
              <a:off x="1641771" y="2791840"/>
              <a:ext cx="1323369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2392F43-2979-405D-9B4E-8395B6732269}"/>
                </a:ext>
              </a:extLst>
            </p:cNvPr>
            <p:cNvSpPr/>
            <p:nvPr/>
          </p:nvSpPr>
          <p:spPr>
            <a:xfrm>
              <a:off x="1187803" y="2605923"/>
              <a:ext cx="91440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1DE93E-B351-4DE0-8457-2CE2E684AF72}"/>
              </a:ext>
            </a:extLst>
          </p:cNvPr>
          <p:cNvGrpSpPr/>
          <p:nvPr/>
        </p:nvGrpSpPr>
        <p:grpSpPr>
          <a:xfrm rot="20400000">
            <a:off x="5116609" y="1658637"/>
            <a:ext cx="1774301" cy="1191495"/>
            <a:chOff x="1187803" y="1780188"/>
            <a:chExt cx="1774301" cy="119149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29F57C-01AD-42D1-9DD9-A3D1C3F483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3428" y="1780188"/>
              <a:ext cx="1" cy="1008616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0F48A41-D52C-43A6-8A52-623A82750FD6}"/>
                </a:ext>
              </a:extLst>
            </p:cNvPr>
            <p:cNvCxnSpPr>
              <a:cxnSpLocks/>
            </p:cNvCxnSpPr>
            <p:nvPr/>
          </p:nvCxnSpPr>
          <p:spPr>
            <a:xfrm>
              <a:off x="1638735" y="2800183"/>
              <a:ext cx="1323369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41ADCF1-C5A1-4FA0-A10C-00522F9E4D24}"/>
                </a:ext>
              </a:extLst>
            </p:cNvPr>
            <p:cNvSpPr/>
            <p:nvPr/>
          </p:nvSpPr>
          <p:spPr>
            <a:xfrm>
              <a:off x="1187803" y="2605923"/>
              <a:ext cx="91440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FA5833-95D0-41B9-8030-237420F42857}"/>
              </a:ext>
            </a:extLst>
          </p:cNvPr>
          <p:cNvSpPr txBox="1"/>
          <p:nvPr/>
        </p:nvSpPr>
        <p:spPr>
          <a:xfrm>
            <a:off x="7531982" y="3927980"/>
            <a:ext cx="423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A3E33F-494D-413D-9021-2E666A1A15A9}"/>
              </a:ext>
            </a:extLst>
          </p:cNvPr>
          <p:cNvCxnSpPr>
            <a:cxnSpLocks/>
          </p:cNvCxnSpPr>
          <p:nvPr/>
        </p:nvCxnSpPr>
        <p:spPr>
          <a:xfrm>
            <a:off x="5739254" y="5669200"/>
            <a:ext cx="17805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A8953A-9E42-4892-BF1B-1FF04D4ED669}"/>
              </a:ext>
            </a:extLst>
          </p:cNvPr>
          <p:cNvCxnSpPr>
            <a:cxnSpLocks/>
          </p:cNvCxnSpPr>
          <p:nvPr/>
        </p:nvCxnSpPr>
        <p:spPr>
          <a:xfrm>
            <a:off x="7572863" y="5666000"/>
            <a:ext cx="21945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088855-4B1E-4BCD-B005-1D862077FC8F}"/>
              </a:ext>
            </a:extLst>
          </p:cNvPr>
          <p:cNvCxnSpPr>
            <a:cxnSpLocks/>
          </p:cNvCxnSpPr>
          <p:nvPr/>
        </p:nvCxnSpPr>
        <p:spPr>
          <a:xfrm flipH="1">
            <a:off x="7516271" y="3950607"/>
            <a:ext cx="3554" cy="22953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015882-888D-45C1-B73C-71DFA61BB269}"/>
              </a:ext>
            </a:extLst>
          </p:cNvPr>
          <p:cNvSpPr txBox="1"/>
          <p:nvPr/>
        </p:nvSpPr>
        <p:spPr>
          <a:xfrm>
            <a:off x="8505597" y="575364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1047A-FFA0-4C59-A82B-878581470C2B}"/>
              </a:ext>
            </a:extLst>
          </p:cNvPr>
          <p:cNvSpPr txBox="1"/>
          <p:nvPr/>
        </p:nvSpPr>
        <p:spPr>
          <a:xfrm>
            <a:off x="6476291" y="57536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6D10B2-2F08-4DCB-8CD7-C35B5ED6E695}"/>
              </a:ext>
            </a:extLst>
          </p:cNvPr>
          <p:cNvCxnSpPr>
            <a:cxnSpLocks/>
          </p:cNvCxnSpPr>
          <p:nvPr/>
        </p:nvCxnSpPr>
        <p:spPr>
          <a:xfrm flipV="1">
            <a:off x="5006119" y="2815306"/>
            <a:ext cx="0" cy="22588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9CA713-4D5F-496E-BA7F-AB9FFCADE3CF}"/>
              </a:ext>
            </a:extLst>
          </p:cNvPr>
          <p:cNvSpPr txBox="1"/>
          <p:nvPr/>
        </p:nvSpPr>
        <p:spPr>
          <a:xfrm>
            <a:off x="4635012" y="376006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01B000-68A6-4F48-8563-61A43AD4967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0008380" y="3950517"/>
            <a:ext cx="12007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C00942-2BC9-40C1-8F6B-E51011498086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27368" y="1787921"/>
            <a:ext cx="0" cy="887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8333CE-13BE-40C3-8459-89E23608E92E}"/>
                  </a:ext>
                </a:extLst>
              </p:cNvPr>
              <p:cNvSpPr txBox="1"/>
              <p:nvPr/>
            </p:nvSpPr>
            <p:spPr>
              <a:xfrm>
                <a:off x="11209143" y="3719684"/>
                <a:ext cx="525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8333CE-13BE-40C3-8459-89E23608E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143" y="3719684"/>
                <a:ext cx="52565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E030D4-0B22-451B-AB04-0AA279E81E98}"/>
                  </a:ext>
                </a:extLst>
              </p:cNvPr>
              <p:cNvSpPr txBox="1"/>
              <p:nvPr/>
            </p:nvSpPr>
            <p:spPr>
              <a:xfrm>
                <a:off x="7260019" y="1297081"/>
                <a:ext cx="53469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E030D4-0B22-451B-AB04-0AA279E8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019" y="1297081"/>
                <a:ext cx="534698" cy="49084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DBEFA77D-A431-4C4F-BD75-7DC860D240D8}"/>
              </a:ext>
            </a:extLst>
          </p:cNvPr>
          <p:cNvSpPr/>
          <p:nvPr/>
        </p:nvSpPr>
        <p:spPr>
          <a:xfrm>
            <a:off x="6820862" y="3588491"/>
            <a:ext cx="1188720" cy="1188720"/>
          </a:xfrm>
          <a:prstGeom prst="arc">
            <a:avLst>
              <a:gd name="adj1" fmla="val 14803835"/>
              <a:gd name="adj2" fmla="val 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4D799E-DEBC-48DF-B61B-E14E2B67342D}"/>
                  </a:ext>
                </a:extLst>
              </p:cNvPr>
              <p:cNvSpPr txBox="1"/>
              <p:nvPr/>
            </p:nvSpPr>
            <p:spPr>
              <a:xfrm>
                <a:off x="7727080" y="3357659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4D799E-DEBC-48DF-B61B-E14E2B67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080" y="3357659"/>
                <a:ext cx="4062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38D526-DE7E-4A63-8321-C34A6E305F67}"/>
                  </a:ext>
                </a:extLst>
              </p:cNvPr>
              <p:cNvSpPr txBox="1"/>
              <p:nvPr/>
            </p:nvSpPr>
            <p:spPr>
              <a:xfrm rot="20400000">
                <a:off x="10889895" y="2034277"/>
                <a:ext cx="723724" cy="53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38D526-DE7E-4A63-8321-C34A6E30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10889895" y="2034277"/>
                <a:ext cx="723724" cy="534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A520B-24B7-4097-A8AA-AF6AC6491535}"/>
                  </a:ext>
                </a:extLst>
              </p:cNvPr>
              <p:cNvSpPr txBox="1"/>
              <p:nvPr/>
            </p:nvSpPr>
            <p:spPr>
              <a:xfrm rot="20400000">
                <a:off x="10889663" y="4301164"/>
                <a:ext cx="757387" cy="53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A520B-24B7-4097-A8AA-AF6AC649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10889663" y="4301164"/>
                <a:ext cx="757387" cy="534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C28ADA-0C86-4C89-8C27-DEE6181E4663}"/>
                  </a:ext>
                </a:extLst>
              </p:cNvPr>
              <p:cNvSpPr txBox="1"/>
              <p:nvPr/>
            </p:nvSpPr>
            <p:spPr>
              <a:xfrm rot="20400000">
                <a:off x="6812563" y="4319229"/>
                <a:ext cx="744563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C28ADA-0C86-4C89-8C27-DEE6181E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6812563" y="4319229"/>
                <a:ext cx="744563" cy="4934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5B3F2A-566A-4BAF-A5E9-ABDA5CFB086A}"/>
                  </a:ext>
                </a:extLst>
              </p:cNvPr>
              <p:cNvSpPr txBox="1"/>
              <p:nvPr/>
            </p:nvSpPr>
            <p:spPr>
              <a:xfrm rot="20400000">
                <a:off x="6808184" y="2028151"/>
                <a:ext cx="710899" cy="49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5B3F2A-566A-4BAF-A5E9-ABDA5CFB0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6808184" y="2028151"/>
                <a:ext cx="710899" cy="4962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C96130-0BF8-47BD-A357-741B414A93CB}"/>
                  </a:ext>
                </a:extLst>
              </p:cNvPr>
              <p:cNvSpPr txBox="1"/>
              <p:nvPr/>
            </p:nvSpPr>
            <p:spPr>
              <a:xfrm rot="20400000">
                <a:off x="8990911" y="1364701"/>
                <a:ext cx="733342" cy="53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C96130-0BF8-47BD-A357-741B414A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8990911" y="1364701"/>
                <a:ext cx="733342" cy="5345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3C6DCD-647C-428E-8BC6-29661AF453C1}"/>
                  </a:ext>
                </a:extLst>
              </p:cNvPr>
              <p:cNvSpPr txBox="1"/>
              <p:nvPr/>
            </p:nvSpPr>
            <p:spPr>
              <a:xfrm rot="20400000">
                <a:off x="4939040" y="1385225"/>
                <a:ext cx="720518" cy="49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3C6DCD-647C-428E-8BC6-29661AF4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4939040" y="1385225"/>
                <a:ext cx="720518" cy="496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19B9BE-1E1E-42E3-97C6-16AFB5E97EEC}"/>
                  </a:ext>
                </a:extLst>
              </p:cNvPr>
              <p:cNvSpPr txBox="1"/>
              <p:nvPr/>
            </p:nvSpPr>
            <p:spPr>
              <a:xfrm rot="20400000">
                <a:off x="4930677" y="3692031"/>
                <a:ext cx="743217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19B9BE-1E1E-42E3-97C6-16AFB5E97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4930677" y="3692031"/>
                <a:ext cx="743217" cy="4934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D5ABB3-AD66-498C-B35D-2BD80F82BA57}"/>
                  </a:ext>
                </a:extLst>
              </p:cNvPr>
              <p:cNvSpPr txBox="1"/>
              <p:nvPr/>
            </p:nvSpPr>
            <p:spPr>
              <a:xfrm rot="20400000">
                <a:off x="9021943" y="3791912"/>
                <a:ext cx="767005" cy="53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D5ABB3-AD66-498C-B35D-2BD80F82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9021943" y="3791912"/>
                <a:ext cx="767005" cy="5345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E5C5683A-E501-4FBC-8986-B2CF358AD299}"/>
              </a:ext>
            </a:extLst>
          </p:cNvPr>
          <p:cNvSpPr/>
          <p:nvPr/>
        </p:nvSpPr>
        <p:spPr>
          <a:xfrm>
            <a:off x="9947444" y="2453443"/>
            <a:ext cx="640080" cy="73152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9C58DD-0042-45CD-BF00-F18948BA7E11}"/>
                  </a:ext>
                </a:extLst>
              </p:cNvPr>
              <p:cNvSpPr txBox="1"/>
              <p:nvPr/>
            </p:nvSpPr>
            <p:spPr>
              <a:xfrm>
                <a:off x="10839477" y="3084416"/>
                <a:ext cx="552202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9C58DD-0042-45CD-BF00-F18948BA7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77" y="3084416"/>
                <a:ext cx="552202" cy="424732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8487BC-EEDC-4AC0-A8D8-5F39EE27B6C8}"/>
                  </a:ext>
                </a:extLst>
              </p:cNvPr>
              <p:cNvSpPr txBox="1"/>
              <p:nvPr/>
            </p:nvSpPr>
            <p:spPr>
              <a:xfrm>
                <a:off x="10768472" y="5288434"/>
                <a:ext cx="357712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8487BC-EEDC-4AC0-A8D8-5F39EE27B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472" y="5288434"/>
                <a:ext cx="357712" cy="424732"/>
              </a:xfrm>
              <a:prstGeom prst="rect">
                <a:avLst/>
              </a:prstGeom>
              <a:blipFill>
                <a:blip r:embed="rId15"/>
                <a:stretch>
                  <a:fillRect r="-40678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74C74F-9A55-48BA-8564-823D1F427283}"/>
                  </a:ext>
                </a:extLst>
              </p:cNvPr>
              <p:cNvSpPr txBox="1"/>
              <p:nvPr/>
            </p:nvSpPr>
            <p:spPr>
              <a:xfrm>
                <a:off x="6449103" y="5262717"/>
                <a:ext cx="5881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74C74F-9A55-48BA-8564-823D1F42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103" y="5262717"/>
                <a:ext cx="58811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CF7759-78B9-42D2-B6F3-462D022D1F2F}"/>
                  </a:ext>
                </a:extLst>
              </p:cNvPr>
              <p:cNvSpPr txBox="1"/>
              <p:nvPr/>
            </p:nvSpPr>
            <p:spPr>
              <a:xfrm>
                <a:off x="6594758" y="3064173"/>
                <a:ext cx="5548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CF7759-78B9-42D2-B6F3-462D022D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58" y="3064173"/>
                <a:ext cx="554895" cy="400110"/>
              </a:xfrm>
              <a:prstGeom prst="rect">
                <a:avLst/>
              </a:prstGeom>
              <a:blipFill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4A888F-B890-4C93-BCEE-FFBFEB2FC0CF}"/>
              </a:ext>
            </a:extLst>
          </p:cNvPr>
          <p:cNvCxnSpPr>
            <a:cxnSpLocks/>
          </p:cNvCxnSpPr>
          <p:nvPr/>
        </p:nvCxnSpPr>
        <p:spPr>
          <a:xfrm flipV="1">
            <a:off x="9787895" y="1947818"/>
            <a:ext cx="713141" cy="8797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F63B0-9D0E-45A9-BA1F-8BB51FA3FB29}"/>
                  </a:ext>
                </a:extLst>
              </p:cNvPr>
              <p:cNvSpPr txBox="1"/>
              <p:nvPr/>
            </p:nvSpPr>
            <p:spPr>
              <a:xfrm>
                <a:off x="10253620" y="1523086"/>
                <a:ext cx="54809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F63B0-9D0E-45A9-BA1F-8BB51FA3F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20" y="1523086"/>
                <a:ext cx="548099" cy="424732"/>
              </a:xfrm>
              <a:prstGeom prst="rect">
                <a:avLst/>
              </a:prstGeom>
              <a:blipFill>
                <a:blip r:embed="rId1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893DCF-E41F-444E-8FE9-BB9AFAF5851C}"/>
              </a:ext>
            </a:extLst>
          </p:cNvPr>
          <p:cNvCxnSpPr>
            <a:cxnSpLocks/>
          </p:cNvCxnSpPr>
          <p:nvPr/>
        </p:nvCxnSpPr>
        <p:spPr>
          <a:xfrm flipV="1">
            <a:off x="5741349" y="1926496"/>
            <a:ext cx="661905" cy="8635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52DCFB-B254-4A99-82F8-7F485DE289BC}"/>
              </a:ext>
            </a:extLst>
          </p:cNvPr>
          <p:cNvCxnSpPr>
            <a:cxnSpLocks/>
          </p:cNvCxnSpPr>
          <p:nvPr/>
        </p:nvCxnSpPr>
        <p:spPr>
          <a:xfrm flipV="1">
            <a:off x="5736687" y="4172317"/>
            <a:ext cx="743409" cy="9090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384F67-136C-4949-BE06-DCEDCFF65C60}"/>
              </a:ext>
            </a:extLst>
          </p:cNvPr>
          <p:cNvCxnSpPr>
            <a:cxnSpLocks/>
          </p:cNvCxnSpPr>
          <p:nvPr/>
        </p:nvCxnSpPr>
        <p:spPr>
          <a:xfrm flipV="1">
            <a:off x="9791266" y="4367498"/>
            <a:ext cx="782321" cy="7235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291C5F-ADA8-4175-930D-CD5E0508A08D}"/>
                  </a:ext>
                </a:extLst>
              </p:cNvPr>
              <p:cNvSpPr txBox="1"/>
              <p:nvPr/>
            </p:nvSpPr>
            <p:spPr>
              <a:xfrm>
                <a:off x="10291808" y="3942766"/>
                <a:ext cx="58131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291C5F-ADA8-4175-930D-CD5E0508A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08" y="3942766"/>
                <a:ext cx="581313" cy="424732"/>
              </a:xfrm>
              <a:prstGeom prst="rect">
                <a:avLst/>
              </a:prstGeom>
              <a:blipFill>
                <a:blip r:embed="rId1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1CF19E-16DE-421C-B6F3-47D2C17EDB38}"/>
                  </a:ext>
                </a:extLst>
              </p:cNvPr>
              <p:cNvSpPr txBox="1"/>
              <p:nvPr/>
            </p:nvSpPr>
            <p:spPr>
              <a:xfrm>
                <a:off x="6350551" y="3926232"/>
                <a:ext cx="5579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1CF19E-16DE-421C-B6F3-47D2C17E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551" y="3926232"/>
                <a:ext cx="557973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0862FE-9CE7-48A1-81EF-7556E8BDF0C5}"/>
                  </a:ext>
                </a:extLst>
              </p:cNvPr>
              <p:cNvSpPr txBox="1"/>
              <p:nvPr/>
            </p:nvSpPr>
            <p:spPr>
              <a:xfrm>
                <a:off x="6118980" y="1508630"/>
                <a:ext cx="5507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0862FE-9CE7-48A1-81EF-7556E8BD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80" y="1508630"/>
                <a:ext cx="550792" cy="400110"/>
              </a:xfrm>
              <a:prstGeom prst="rect">
                <a:avLst/>
              </a:prstGeom>
              <a:blipFill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CAE1236-6F58-4A44-A779-65E4BCEBE9D0}"/>
              </a:ext>
            </a:extLst>
          </p:cNvPr>
          <p:cNvSpPr/>
          <p:nvPr/>
        </p:nvSpPr>
        <p:spPr>
          <a:xfrm>
            <a:off x="9933580" y="4742491"/>
            <a:ext cx="640080" cy="73152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F4BDB685-BCF9-498C-A30A-473A4E58A07F}"/>
              </a:ext>
            </a:extLst>
          </p:cNvPr>
          <p:cNvSpPr/>
          <p:nvPr/>
        </p:nvSpPr>
        <p:spPr>
          <a:xfrm>
            <a:off x="5860386" y="4729294"/>
            <a:ext cx="640080" cy="73152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87392DFB-BF28-4C20-8BA5-2E17B1D68C9B}"/>
              </a:ext>
            </a:extLst>
          </p:cNvPr>
          <p:cNvSpPr/>
          <p:nvPr/>
        </p:nvSpPr>
        <p:spPr>
          <a:xfrm>
            <a:off x="5813807" y="2445832"/>
            <a:ext cx="640080" cy="73152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303850-1D1F-4BE1-972C-74287338D466}"/>
                  </a:ext>
                </a:extLst>
              </p:cNvPr>
              <p:cNvSpPr txBox="1"/>
              <p:nvPr/>
            </p:nvSpPr>
            <p:spPr>
              <a:xfrm>
                <a:off x="11305703" y="5288434"/>
                <a:ext cx="357712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303850-1D1F-4BE1-972C-74287338D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703" y="5288434"/>
                <a:ext cx="357712" cy="424732"/>
              </a:xfrm>
              <a:prstGeom prst="rect">
                <a:avLst/>
              </a:prstGeom>
              <a:blipFill>
                <a:blip r:embed="rId22"/>
                <a:stretch>
                  <a:fillRect r="-50000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044185-5ABF-40C1-B473-3B751C548ED8}"/>
                  </a:ext>
                </a:extLst>
              </p:cNvPr>
              <p:cNvSpPr txBox="1"/>
              <p:nvPr/>
            </p:nvSpPr>
            <p:spPr>
              <a:xfrm>
                <a:off x="10915494" y="1512667"/>
                <a:ext cx="357712" cy="424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044185-5ABF-40C1-B473-3B751C54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494" y="1512667"/>
                <a:ext cx="357712" cy="424732"/>
              </a:xfrm>
              <a:prstGeom prst="rect">
                <a:avLst/>
              </a:prstGeom>
              <a:blipFill>
                <a:blip r:embed="rId23"/>
                <a:stretch>
                  <a:fillRect r="-3965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1BDE1E8-EF64-48DF-A9CF-4D6B902BA5F4}"/>
                  </a:ext>
                </a:extLst>
              </p:cNvPr>
              <p:cNvSpPr txBox="1"/>
              <p:nvPr/>
            </p:nvSpPr>
            <p:spPr>
              <a:xfrm>
                <a:off x="6839125" y="1603481"/>
                <a:ext cx="357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1BDE1E8-EF64-48DF-A9CF-4D6B902BA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25" y="1603481"/>
                <a:ext cx="357712" cy="400110"/>
              </a:xfrm>
              <a:prstGeom prst="rect">
                <a:avLst/>
              </a:prstGeom>
              <a:blipFill>
                <a:blip r:embed="rId24"/>
                <a:stretch>
                  <a:fillRect r="-3220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E4DDB7F-EE82-4666-8B1C-ADD03980E273}"/>
                  </a:ext>
                </a:extLst>
              </p:cNvPr>
              <p:cNvSpPr txBox="1"/>
              <p:nvPr/>
            </p:nvSpPr>
            <p:spPr>
              <a:xfrm>
                <a:off x="6982892" y="5276802"/>
                <a:ext cx="357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E4DDB7F-EE82-4666-8B1C-ADD03980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2" y="5276802"/>
                <a:ext cx="357712" cy="400110"/>
              </a:xfrm>
              <a:prstGeom prst="rect">
                <a:avLst/>
              </a:prstGeom>
              <a:blipFill>
                <a:blip r:embed="rId25"/>
                <a:stretch>
                  <a:fillRect r="-35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2246DB61-FF24-400D-8087-59F67AC987D5}"/>
              </a:ext>
            </a:extLst>
          </p:cNvPr>
          <p:cNvSpPr/>
          <p:nvPr/>
        </p:nvSpPr>
        <p:spPr>
          <a:xfrm>
            <a:off x="9424815" y="1879310"/>
            <a:ext cx="1188720" cy="128016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44DD02B4-2B52-4763-8C1F-D63FDF73C0BF}"/>
              </a:ext>
            </a:extLst>
          </p:cNvPr>
          <p:cNvSpPr/>
          <p:nvPr/>
        </p:nvSpPr>
        <p:spPr>
          <a:xfrm>
            <a:off x="9681083" y="4334900"/>
            <a:ext cx="914400" cy="100584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BF239051-D974-4702-AEBC-E81511BE77F9}"/>
              </a:ext>
            </a:extLst>
          </p:cNvPr>
          <p:cNvSpPr/>
          <p:nvPr/>
        </p:nvSpPr>
        <p:spPr>
          <a:xfrm>
            <a:off x="5294589" y="1855893"/>
            <a:ext cx="1188720" cy="1280160"/>
          </a:xfrm>
          <a:prstGeom prst="arc">
            <a:avLst>
              <a:gd name="adj1" fmla="val 18747138"/>
              <a:gd name="adj2" fmla="val 102663"/>
            </a:avLst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3C7CBCB6-C70D-4490-AD54-F209B033E931}"/>
              </a:ext>
            </a:extLst>
          </p:cNvPr>
          <p:cNvSpPr/>
          <p:nvPr/>
        </p:nvSpPr>
        <p:spPr>
          <a:xfrm>
            <a:off x="5344632" y="4172160"/>
            <a:ext cx="1188720" cy="128016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DA8E564-C25A-4B4B-A8B9-E406CC0850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575755" y="4622718"/>
            <a:ext cx="908804" cy="66571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365F5FD-3735-4BBC-A8D3-98BE9176A03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98176" y="4644852"/>
            <a:ext cx="663572" cy="63195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255E7DC-C949-484B-BE7E-554A4179F557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10490542" y="1832365"/>
            <a:ext cx="532284" cy="31762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7645D95-3198-48D7-9ACB-AB74D225BA87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412495" y="1844931"/>
            <a:ext cx="468025" cy="38523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8828043-DFF6-4655-B1DD-1F72FB6D0729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0569287" y="2708975"/>
            <a:ext cx="546291" cy="375441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4C4517D9-7E07-402A-82DB-5210D406EB0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537402" y="4949136"/>
            <a:ext cx="409926" cy="339298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AEF64B58-BE56-4E5E-B6F1-26492767DE20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6464058" y="4983616"/>
            <a:ext cx="313581" cy="244620"/>
          </a:xfrm>
          <a:prstGeom prst="curvedConnector3">
            <a:avLst>
              <a:gd name="adj1" fmla="val -167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383F6D4-F9EE-4EAF-A4DD-BC8733A3138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43342" y="2673046"/>
            <a:ext cx="428864" cy="391127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4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A6FD4-C701-4271-8755-EBC7B722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Slip angles/lateral slip at each tire of a vehicle represented by the dual-track model are given by </a:t>
            </a:r>
          </a:p>
        </p:txBody>
      </p:sp>
      <p:pic>
        <p:nvPicPr>
          <p:cNvPr id="14" name="Picture 13" descr="A picture containing text, light, fireworks, night&#10;&#10;Description automatically generated">
            <a:extLst>
              <a:ext uri="{FF2B5EF4-FFF2-40B4-BE49-F238E27FC236}">
                <a16:creationId xmlns:a16="http://schemas.microsoft.com/office/drawing/2014/main" id="{DA4123DB-A9A1-4370-9796-1C2E9A312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92311"/>
            <a:ext cx="4114800" cy="291267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\begin{equation}&#10;\begin{aligned}[t]&#10;    \alpha_{fl} &amp;= \arctan{ \left(\frac{V_{y} + a r}{V_{x} - \frac{d}{2} r}\right) } - \delta_{fl} \\&#10;    \alpha_{fr} &amp;= \arctan{ \left(\frac{V_{y} + a r}{V_{x} + \frac{d}{2} r}\right) } - \delta_{fr}&#10;    \end{aligned}&#10;    \qquad&#10;    \begin{aligned}[t]&#10;    \alpha_{rl} &amp;= \arctan{ \left(\frac{V_{y} - b r}{V_{x} - \frac{d}{2} r}\right) } - \delta_{rl} \\&#10;    \alpha_{rr} &amp;= \arctan{ \left(\frac{V_{y} - b r}{V_{x} + \frac{d}{2} r}\right) } - \delta_{rr}&#10;\end{aligned}&#10;\end{equation}&#10;&#10;\end{document}" title="IguanaTex Bitmap Display">
            <a:extLst>
              <a:ext uri="{FF2B5EF4-FFF2-40B4-BE49-F238E27FC236}">
                <a16:creationId xmlns:a16="http://schemas.microsoft.com/office/drawing/2014/main" id="{59F1CB08-85EB-4623-B5E9-2ABD4B7809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9"/>
          <a:stretch/>
        </p:blipFill>
        <p:spPr>
          <a:xfrm>
            <a:off x="457200" y="2648646"/>
            <a:ext cx="6814906" cy="15607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C9EAD-917C-4E8F-AF91-15C33D07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964676-9C52-BD04-EB7E-9BBD325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1296650" cy="753812"/>
          </a:xfrm>
        </p:spPr>
        <p:txBody>
          <a:bodyPr>
            <a:normAutofit/>
          </a:bodyPr>
          <a:lstStyle/>
          <a:p>
            <a:r>
              <a:rPr lang="en-US" dirty="0"/>
              <a:t>`</a:t>
            </a:r>
            <a:r>
              <a:rPr lang="en-US" dirty="0" err="1"/>
              <a:t>mdl_dtSlipAngle</a:t>
            </a:r>
            <a:r>
              <a:rPr lang="en-US" dirty="0"/>
              <a:t>’ is the Simulink model to estimate slip angles.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BC0DD23-CA88-67D1-DE1C-DB1BF0861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560989"/>
            <a:ext cx="11292840" cy="37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6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439E49-D24E-4409-B12D-5E65DE10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It is believed that vehicle behavior can be better predicted by modeling the vehicle like a bicycle or dual track.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F259-7F35-4901-B7FB-BC40A592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AE2CB61-A52E-4AFA-834E-E3529AFD3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194560"/>
            <a:ext cx="4961115" cy="2468880"/>
          </a:xfrm>
          <a:prstGeom prst="rect">
            <a:avLst/>
          </a:prstGeom>
        </p:spPr>
      </p:pic>
      <p:pic>
        <p:nvPicPr>
          <p:cNvPr id="8" name="Picture 7" descr="Radar chart&#10;&#10;Description automatically generated">
            <a:extLst>
              <a:ext uri="{FF2B5EF4-FFF2-40B4-BE49-F238E27FC236}">
                <a16:creationId xmlns:a16="http://schemas.microsoft.com/office/drawing/2014/main" id="{92B1CCFE-BF1E-475C-BF35-A869DC35F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11" y="1645920"/>
            <a:ext cx="5040739" cy="3566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1FAAB-44EE-4D49-8357-E3694BF43BAF}"/>
              </a:ext>
            </a:extLst>
          </p:cNvPr>
          <p:cNvSpPr txBox="1"/>
          <p:nvPr/>
        </p:nvSpPr>
        <p:spPr>
          <a:xfrm>
            <a:off x="2397923" y="1732895"/>
            <a:ext cx="104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Bicycle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AB8EC-0AEA-4A26-8696-F28744EDBF3E}"/>
              </a:ext>
            </a:extLst>
          </p:cNvPr>
          <p:cNvSpPr txBox="1"/>
          <p:nvPr/>
        </p:nvSpPr>
        <p:spPr>
          <a:xfrm>
            <a:off x="8497413" y="1186171"/>
            <a:ext cx="147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Dual Track</a:t>
            </a:r>
          </a:p>
        </p:txBody>
      </p:sp>
    </p:spTree>
    <p:extLst>
      <p:ext uri="{BB962C8B-B14F-4D97-AF65-F5344CB8AC3E}">
        <p14:creationId xmlns:p14="http://schemas.microsoft.com/office/powerpoint/2010/main" val="3139409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fcn_VD_dtWheelVelocity</a:t>
            </a:r>
            <a:r>
              <a:rPr lang="en-US" dirty="0"/>
              <a:t>’ is the </a:t>
            </a:r>
            <a:r>
              <a:rPr lang="en-US" dirty="0" err="1"/>
              <a:t>Matlab</a:t>
            </a:r>
            <a:r>
              <a:rPr lang="en-US" dirty="0"/>
              <a:t> function to estimate wheel velocities.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365" y="1188086"/>
            <a:ext cx="5394960" cy="3840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fcn_VD_dtWheelVelocity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U,V,r,vehicle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sz="10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fcn_VD_dtWheelVelocity</a:t>
            </a:r>
            <a:endParaRPr lang="en-US" sz="10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computes velocities for front left, front right,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rear left and rear right wheels.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It uses double-track vehicle model.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Calculate Wheel Velocities in body coordinates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nan(4,2);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Initialize a variable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Velocity of wheel along vehicle body (X-Direction)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([1,3],1) = U-0.5*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*r;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Left tires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([2,4],1) = U+0.5*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*r;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Right tires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Velocity of wheel perpendicular to vehicle body (Y-Direction)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([1,2],2)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V+vehicle.a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*r;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Front tires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([3,4],2) = V-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*r;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Rear tires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5018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749808"/>
          </a:xfrm>
        </p:spPr>
        <p:txBody>
          <a:bodyPr>
            <a:normAutofit/>
          </a:bodyPr>
          <a:lstStyle/>
          <a:p>
            <a:r>
              <a:rPr lang="en-US" dirty="0"/>
              <a:t>`</a:t>
            </a:r>
            <a:r>
              <a:rPr lang="en-US" dirty="0" err="1"/>
              <a:t>fcn_VD_dtSlipAngle</a:t>
            </a:r>
            <a:r>
              <a:rPr lang="en-US" dirty="0"/>
              <a:t>’ is the </a:t>
            </a:r>
            <a:r>
              <a:rPr lang="en-US" dirty="0" err="1"/>
              <a:t>Matlab</a:t>
            </a:r>
            <a:r>
              <a:rPr lang="en-US" dirty="0"/>
              <a:t> function to estimate slip angles.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360" y="1118938"/>
            <a:ext cx="6949440" cy="2834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fcn_VD_dtSlipAngle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U,V,r,steering_angle,vehicle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sz="9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fcn_VD_dtSlipAngle</a:t>
            </a:r>
            <a:endParaRPr lang="en-US" sz="9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computes Slip Angles/Lateral Slip for front left,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front right, rear left and rear right wheels.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It uses double-track vehicle model.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Calculate Slip-Angles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fcn_VD_dtWheelVelocity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U,V,r,vehicle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calculate wheel velocities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atan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(:,2)./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(:,1))-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calculate slip angles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6223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A6FD4-C701-4271-8755-EBC7B722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Wheel/longitudinal slips at each tire of a vehicle represented by the dual-track model are given by </a:t>
            </a:r>
          </a:p>
        </p:txBody>
      </p:sp>
      <p:pic>
        <p:nvPicPr>
          <p:cNvPr id="5" name="Picture 4" descr="\documentclass{article}&#10;\usepackage{amsmath}&#10;\pagestyle{empty}&#10;\begin{document}&#10;&#10;\begin{equation} \label{eq:four_two}&#10;\begin{aligned}&#10;    \kappa_{i} &amp;= \frac{R_{w} \omega_{i} - V_{x_{i}}}{V_{x_{i}}} \\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51AEA0E1-9469-441C-B07A-D95580E031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0707" b="-8827"/>
          <a:stretch/>
        </p:blipFill>
        <p:spPr>
          <a:xfrm>
            <a:off x="457200" y="1941574"/>
            <a:ext cx="3651250" cy="631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EE81C5-872E-44BD-953E-2A6EDB223014}"/>
                  </a:ext>
                </a:extLst>
              </p:cNvPr>
              <p:cNvSpPr txBox="1"/>
              <p:nvPr/>
            </p:nvSpPr>
            <p:spPr>
              <a:xfrm>
                <a:off x="2816638" y="2103597"/>
                <a:ext cx="2306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EE81C5-872E-44BD-953E-2A6EDB22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38" y="2103597"/>
                <a:ext cx="2306722" cy="307777"/>
              </a:xfrm>
              <a:prstGeom prst="rect">
                <a:avLst/>
              </a:prstGeom>
              <a:blipFill>
                <a:blip r:embed="rId5"/>
                <a:stretch>
                  <a:fillRect l="-6614" t="-25490" r="-1852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pagestyle{empty}&#10;\begin{document}&#10;&#10;\begin{equation} \label{eq:four_three}&#10;\begin{aligned}[t]&#10;    V_{x_{fl}} &amp;= \left(V_{x} - \frac{d}{2} r\right) \cos{\delta_{fl}} + \left(V_{y} + a r\right) \sin{\delta_{fl}} \\&#10;    V_{x_{fr}} &amp;= \left(V_{x} + \frac{d}{2} r\right) \cos{\delta_{fr}} + \left(V_{y} + a r\right) \sin{\delta_{fr}} \\&#10;    V_{x_{rl}} &amp;= \left(V_{x} - \frac{d}{2} r\right) \cos{\delta_{rl}} + \left(V_{y} - b r\right) \sin{\delta_{rl}} \\&#10;    V_{x_{rr}} &amp;= \left(V_{x} + \frac{d}{2} r\right) \cos{\delta_{rr}} + \left(V_{y} - b r\right) \sin{\delta_{rr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B593632B-02C1-48F7-AD37-00B695567F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4"/>
          <a:stretch/>
        </p:blipFill>
        <p:spPr>
          <a:xfrm>
            <a:off x="438150" y="3091648"/>
            <a:ext cx="5203825" cy="27321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66EF-2145-4E5C-B771-CBC4CD6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964676-9C52-BD04-EB7E-9BBD325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753812"/>
          </a:xfrm>
        </p:spPr>
        <p:txBody>
          <a:bodyPr>
            <a:normAutofit/>
          </a:bodyPr>
          <a:lstStyle/>
          <a:p>
            <a:r>
              <a:rPr lang="en-US" dirty="0"/>
              <a:t>`</a:t>
            </a:r>
            <a:r>
              <a:rPr lang="en-US" dirty="0" err="1"/>
              <a:t>mdl_dtWheelSlip</a:t>
            </a:r>
            <a:r>
              <a:rPr lang="en-US" dirty="0"/>
              <a:t>’ is the Simulink model to estimate wheel slip.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9DDA4-1319-713B-0144-DE5813D75C8D}"/>
              </a:ext>
            </a:extLst>
          </p:cNvPr>
          <p:cNvSpPr txBox="1"/>
          <p:nvPr/>
        </p:nvSpPr>
        <p:spPr>
          <a:xfrm>
            <a:off x="190478" y="4744708"/>
            <a:ext cx="24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Tire longitudinal velocity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D74EF-1935-DAAD-53CC-33021B4A4C9C}"/>
              </a:ext>
            </a:extLst>
          </p:cNvPr>
          <p:cNvSpPr txBox="1"/>
          <p:nvPr/>
        </p:nvSpPr>
        <p:spPr>
          <a:xfrm>
            <a:off x="8963095" y="23058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Wheel slip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4940A-B5A8-D4F5-CB45-55C2D959A0CE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499913" y="2675204"/>
            <a:ext cx="2046034" cy="11869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E25AF4F-69A9-BE8F-7BFE-3BBACBE34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118938"/>
            <a:ext cx="6676269" cy="2743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244FAD-8AF4-F05C-1296-855F79B8E8C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435146" y="3586579"/>
            <a:ext cx="828660" cy="11581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D74E6CF-2FA3-0A02-E118-EA5D1C9BD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06" y="3862138"/>
            <a:ext cx="848501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6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749808"/>
          </a:xfrm>
        </p:spPr>
        <p:txBody>
          <a:bodyPr>
            <a:normAutofit/>
          </a:bodyPr>
          <a:lstStyle/>
          <a:p>
            <a:r>
              <a:rPr lang="en-US" dirty="0"/>
              <a:t>`</a:t>
            </a:r>
            <a:r>
              <a:rPr lang="en-US" dirty="0" err="1"/>
              <a:t>fcn_VD_dtWheelSlip</a:t>
            </a:r>
            <a:r>
              <a:rPr lang="en-US" dirty="0"/>
              <a:t>’ is the </a:t>
            </a:r>
            <a:r>
              <a:rPr lang="en-US" dirty="0" err="1"/>
              <a:t>Matlab</a:t>
            </a:r>
            <a:r>
              <a:rPr lang="en-US" dirty="0"/>
              <a:t> function to estimate wheel slip.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620" y="950264"/>
            <a:ext cx="6400800" cy="5355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fcn_VD_dtWheelSlip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U,V,r,wheel_angular_velocity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steering_angle,vehicle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sz="9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fcn_VD_longitudinalSlipDualTrack</a:t>
            </a:r>
            <a:endParaRPr lang="en-US" sz="9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computes Wheel Slip/Longitudinal Slip for front left,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front right, rear left and rear right wheels.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It uses double-track vehicle model.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Calculate Longitudinal Slip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nan(4,1);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Initialize a variable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fcn_VD_dtWheelVelocity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U,V,r,vehicle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calculate wheel velocities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(:,1).*cos(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(:,2).*sin(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velocity of wheel along the wheel direction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(0==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eps;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Wheel-Slip calculation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(0&gt;=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0;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wheel slip is calculated only when the tire is moving in the direction it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is pointed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0&lt;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vehicle.Re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wheel_angular_velocity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))./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Saturation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(1&lt;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 = 1;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maximum wheel slip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(-1&gt;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-1;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minimum wheel slip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9497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A6FD4-C701-4271-8755-EBC7B722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Normal forces at each tire of a vehicle represented by the dual-track model are given by </a:t>
            </a:r>
          </a:p>
        </p:txBody>
      </p:sp>
      <p:pic>
        <p:nvPicPr>
          <p:cNvPr id="6" name="Picture 5" descr="\documentclass{article}&#10;\usepackage{amsmath}&#10;\pagestyle{empty}&#10;\begin{document}&#10;&#10;\begin{equation} \label{eq:four_four}&#10;\begin{aligned}&#10;    F_{z_{fl}} &amp;= m g \cos{\varphi} \cos{\theta} \left(\frac{b}{2L} - \frac{h_{CG}}{2L} \tan{\theta}\right) + m g \sin{\varphi} \frac{b h_{CG}}{d L} - m a_{x} \frac{h_{CG}}{2L} - m a_{y} \frac{b h_{CG}}{d L} \\&#10;    F_{z_{fr}} &amp;= m g \cos{\varphi} \cos{\theta} \left(\frac{b}{2L} - \frac{h_{CG}}{2L} \tan{\theta}\right) - m g \sin{\varphi} \frac{b h_{CG}}{d L} - m a_{x} \frac{h_{CG}}{2L} + m a_{y} \frac{b h_{CG}}{d L} \\&#10;    F_{z_{rl}} &amp;= m g \cos{\varphi} \cos{\theta} \left(\frac{a}{2L} + \frac{h_{CG}}{2L} \tan{\theta}\right) + m g \sin{\varphi} \frac{a h_{CG}}{d L} + m a_{x} \frac{h_{CG}}{2L} - m a_{y} \frac{a h_{CG}}{d L} \\&#10;    F_{z_{rr}} &amp;= m g \cos{\varphi} \cos{\theta} \left(\frac{a}{2L} + \frac{h_{CG}}{2L} \tan{\theta}\right) - m g \sin{\varphi} \frac{a h_{CG}}{d L} + m a_{x} \frac{h_{CG}}{2L} + m a_{y} \frac{a h_{CG}}{d L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689175E0-2FDC-4425-BBC0-A2E2177E3D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7"/>
          <a:stretch/>
        </p:blipFill>
        <p:spPr>
          <a:xfrm>
            <a:off x="438150" y="2046287"/>
            <a:ext cx="9126095" cy="2765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2B297-B98D-4B3A-81C4-84B16447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964676-9C52-BD04-EB7E-9BBD325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11858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mdl_dtNormalForce</a:t>
            </a:r>
            <a:r>
              <a:rPr lang="en-US" dirty="0"/>
              <a:t>’ is the Simulink model to estimate normal forces.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D1608-BA03-561B-8424-79099EC6979E}"/>
              </a:ext>
            </a:extLst>
          </p:cNvPr>
          <p:cNvSpPr txBox="1"/>
          <p:nvPr/>
        </p:nvSpPr>
        <p:spPr>
          <a:xfrm>
            <a:off x="9526201" y="3905025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load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D0B733-2B55-AB02-2A93-8E89B18130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145368" y="3429000"/>
            <a:ext cx="1380833" cy="6606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8B38C73-F2DB-E20B-38DD-33E9F535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600200"/>
            <a:ext cx="76957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964676-9C52-BD04-EB7E-9BBD325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11858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mdl_dtNormalForce</a:t>
            </a:r>
            <a:r>
              <a:rPr lang="en-US" dirty="0"/>
              <a:t>’ is the Simulink model to estimate normal forces.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8CD365-F4FE-2EB6-DA5E-8C68A1B17CB9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7613449" y="2506418"/>
            <a:ext cx="1244801" cy="4309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B62E4C-03BD-8922-C251-C24555875A31}"/>
              </a:ext>
            </a:extLst>
          </p:cNvPr>
          <p:cNvSpPr txBox="1"/>
          <p:nvPr/>
        </p:nvSpPr>
        <p:spPr>
          <a:xfrm>
            <a:off x="8858250" y="2752725"/>
            <a:ext cx="21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Longitudinal transfer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9CBEA-1078-B672-2BD1-68E05A0D498A}"/>
              </a:ext>
            </a:extLst>
          </p:cNvPr>
          <p:cNvSpPr txBox="1"/>
          <p:nvPr/>
        </p:nvSpPr>
        <p:spPr>
          <a:xfrm>
            <a:off x="876300" y="5188777"/>
            <a:ext cx="16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Lateral transfer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00FAA2-900A-D88F-0747-1A5A9EB9E0CC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2481676" y="5015007"/>
            <a:ext cx="1341614" cy="35843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4C0FB49-06F4-E921-C69E-FD9772FD1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90" y="4100607"/>
            <a:ext cx="7919130" cy="182880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C5C8858-36F3-41FD-4E1B-3E7C25EC4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134818"/>
            <a:ext cx="71638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7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fcn_VD_dtNormalForce</a:t>
            </a:r>
            <a:r>
              <a:rPr lang="en-US" dirty="0"/>
              <a:t>’ is the </a:t>
            </a:r>
            <a:r>
              <a:rPr lang="en-US" dirty="0" err="1"/>
              <a:t>Matlab</a:t>
            </a:r>
            <a:r>
              <a:rPr lang="en-US" dirty="0"/>
              <a:t> function to estimate normal forces.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020" y="1188086"/>
            <a:ext cx="7772400" cy="5029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fcn_VD_dtNormalForce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acceleration,vehicle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road_properties,type_of_transfer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sz="9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fcn_VD_dtNormalForce</a:t>
            </a:r>
            <a:endParaRPr lang="en-US" sz="9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calculates normal force on all the four wheels.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It uses double-track vehicle model.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Calculate Normal Forces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 = 9.81;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[m/s^2]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Fz_front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0.5*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*g*cos(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)*cos(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vehicle.b-vehicle.h_cg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*tan(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Fz_rear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0.5*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*g*cos(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)*cos(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vehicle.a+vehicle.h_cg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*tan(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Fz_lateral_static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*g*sin(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([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-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-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Fz_front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Fz_front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Fz_rear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Fz_rear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]+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Fz_lateral_static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load transfer due to grade and bank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strcmpi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type_of_transfer,</a:t>
            </a:r>
            <a:r>
              <a:rPr lang="en-US" sz="9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'both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Both Longitudinal and Lateral Transfer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Fz_longitudinal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*acceleration(1)*(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)*[-0.5; -0.5; 0.5; 0.5];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Fz_lateral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*acceleration(2)*(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)*([-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-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Fz_longitudinal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Fz_lateral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elseif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strcmpi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type_of_transfer,</a:t>
            </a:r>
            <a:r>
              <a:rPr lang="en-US" sz="9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'longitudinal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Only Longitudinal Transfer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Fz_longitudinal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*acceleration(1)*(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)*[-0.5; -0.5; 0.5; 0.5];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Fz_longitudinal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78699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85CB0-0CF2-C8FE-653D-4AF4924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Tire forces at each tire of a vehicle represented by the dual-track model are given by </a:t>
            </a:r>
          </a:p>
        </p:txBody>
      </p:sp>
      <p:pic>
        <p:nvPicPr>
          <p:cNvPr id="6" name="Picture 5" descr="\documentclass{article}&#10;\usepackage{amsmath}&#10;\pagestyle{empty}&#10;\begin{document}&#10;&#10;\begin{equation}&#10;\begin{aligned}&#10;    F_{x} &amp;= C_{x} (1-\Psi)^2 \sigma_{x} + (3-2\Psi) \Psi^2 \mu_{s} F_{z} \frac{\sigma_{x}}{\sigma} \\&#10;    F_{y} &amp;= -C_{\alpha} (1-\Psi)^2 \sigma_{y} - (3-2\Psi) \Psi^2 \mu_{s} F_{z} \frac{\sigma_{y}}{\sigma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7FA943ED-3712-8401-D480-C6931C33F9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40" r="23264" b="-5192"/>
          <a:stretch/>
        </p:blipFill>
        <p:spPr>
          <a:xfrm>
            <a:off x="438151" y="1624614"/>
            <a:ext cx="5163660" cy="112746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\begin{equation}&#10;\begin{aligned}[t]&#10;    \sigma_{x} &amp;= \frac{\kappa}{1+\kappa} \\&#10;    \sigma_{y} &amp;= \frac{\tan{\alpha}}{1+\kappa}&#10;    \end{aligned}&#10;    \qquad&#10;    \begin{aligned}[t]&#10;    \sigma &amp;= \sqrt{\sigma_{x}^2 + \sigma_{y}^2} \\&#10;    \Psi &amp;= \frac{\sqrt{C_{x}^2 \sigma_{x}^2 + C_{\alpha}^2 \sigma_{y}^2}}{3 \mu F_{z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9EDD8B92-A04E-2C72-780E-FDEE58A5E9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" t="-7314" r="30935" b="-2622"/>
          <a:stretch/>
        </p:blipFill>
        <p:spPr>
          <a:xfrm>
            <a:off x="5601811" y="3595458"/>
            <a:ext cx="4447714" cy="14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02E73C-FB05-46B9-8388-6FB6C838D344}"/>
              </a:ext>
            </a:extLst>
          </p:cNvPr>
          <p:cNvCxnSpPr>
            <a:cxnSpLocks/>
          </p:cNvCxnSpPr>
          <p:nvPr/>
        </p:nvCxnSpPr>
        <p:spPr>
          <a:xfrm flipV="1">
            <a:off x="5197257" y="3741444"/>
            <a:ext cx="1226917" cy="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CA41F2-5083-46EA-8A12-FD2695E08E48}"/>
              </a:ext>
            </a:extLst>
          </p:cNvPr>
          <p:cNvCxnSpPr>
            <a:cxnSpLocks/>
          </p:cNvCxnSpPr>
          <p:nvPr/>
        </p:nvCxnSpPr>
        <p:spPr>
          <a:xfrm flipV="1">
            <a:off x="5197257" y="2612093"/>
            <a:ext cx="0" cy="112935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04D1A1-514E-45D3-8C3E-02B1CA264AA5}"/>
              </a:ext>
            </a:extLst>
          </p:cNvPr>
          <p:cNvCxnSpPr>
            <a:cxnSpLocks/>
          </p:cNvCxnSpPr>
          <p:nvPr/>
        </p:nvCxnSpPr>
        <p:spPr>
          <a:xfrm>
            <a:off x="3416689" y="3741444"/>
            <a:ext cx="4048348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F7506A7-B37F-4BF6-8BB4-AB9B7B9345AE}"/>
              </a:ext>
            </a:extLst>
          </p:cNvPr>
          <p:cNvCxnSpPr>
            <a:cxnSpLocks/>
          </p:cNvCxnSpPr>
          <p:nvPr/>
        </p:nvCxnSpPr>
        <p:spPr>
          <a:xfrm>
            <a:off x="6701966" y="3739454"/>
            <a:ext cx="2233913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03E999-85BB-4396-9A6B-FC041B1C9406}"/>
              </a:ext>
            </a:extLst>
          </p:cNvPr>
          <p:cNvCxnSpPr>
            <a:cxnSpLocks/>
          </p:cNvCxnSpPr>
          <p:nvPr/>
        </p:nvCxnSpPr>
        <p:spPr>
          <a:xfrm>
            <a:off x="2565947" y="3730658"/>
            <a:ext cx="2233913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F9710B8-B0D1-43B9-8E0C-68983F4BFE7A}"/>
              </a:ext>
            </a:extLst>
          </p:cNvPr>
          <p:cNvCxnSpPr>
            <a:cxnSpLocks/>
          </p:cNvCxnSpPr>
          <p:nvPr/>
        </p:nvCxnSpPr>
        <p:spPr>
          <a:xfrm flipV="1">
            <a:off x="7477803" y="2866498"/>
            <a:ext cx="7687" cy="184928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A73CA38-C89F-40AE-8803-1300D4DE7A2C}"/>
              </a:ext>
            </a:extLst>
          </p:cNvPr>
          <p:cNvCxnSpPr>
            <a:cxnSpLocks/>
          </p:cNvCxnSpPr>
          <p:nvPr/>
        </p:nvCxnSpPr>
        <p:spPr>
          <a:xfrm flipV="1">
            <a:off x="3398932" y="2866498"/>
            <a:ext cx="0" cy="184928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EC3606-5B84-4DF5-A07A-539DDAA36EE5}"/>
              </a:ext>
            </a:extLst>
          </p:cNvPr>
          <p:cNvCxnSpPr>
            <a:cxnSpLocks/>
          </p:cNvCxnSpPr>
          <p:nvPr/>
        </p:nvCxnSpPr>
        <p:spPr>
          <a:xfrm rot="20400000" flipH="1" flipV="1">
            <a:off x="7311114" y="2746885"/>
            <a:ext cx="1" cy="100861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861E53-7BFA-4F27-9E22-54A4A4C1D2F4}"/>
              </a:ext>
            </a:extLst>
          </p:cNvPr>
          <p:cNvCxnSpPr>
            <a:cxnSpLocks/>
          </p:cNvCxnSpPr>
          <p:nvPr/>
        </p:nvCxnSpPr>
        <p:spPr>
          <a:xfrm flipV="1">
            <a:off x="7492475" y="3319657"/>
            <a:ext cx="1156450" cy="414306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B290148-116D-4FD9-9346-D285C495E240}"/>
              </a:ext>
            </a:extLst>
          </p:cNvPr>
          <p:cNvSpPr/>
          <p:nvPr/>
        </p:nvSpPr>
        <p:spPr>
          <a:xfrm rot="20400000">
            <a:off x="7017577" y="3556573"/>
            <a:ext cx="91440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22A579-D928-46D6-8783-F396034C072D}"/>
              </a:ext>
            </a:extLst>
          </p:cNvPr>
          <p:cNvCxnSpPr>
            <a:cxnSpLocks/>
          </p:cNvCxnSpPr>
          <p:nvPr/>
        </p:nvCxnSpPr>
        <p:spPr>
          <a:xfrm rot="20400000" flipH="1" flipV="1">
            <a:off x="3235021" y="2757067"/>
            <a:ext cx="1" cy="100861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90114F7-D8EF-4DBA-95C2-D243C0291824}"/>
              </a:ext>
            </a:extLst>
          </p:cNvPr>
          <p:cNvCxnSpPr>
            <a:cxnSpLocks/>
          </p:cNvCxnSpPr>
          <p:nvPr/>
        </p:nvCxnSpPr>
        <p:spPr>
          <a:xfrm rot="20400000">
            <a:off x="3367600" y="3508960"/>
            <a:ext cx="1323369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32831F-7E42-4427-B8EC-EB626655EAC1}"/>
              </a:ext>
            </a:extLst>
          </p:cNvPr>
          <p:cNvSpPr/>
          <p:nvPr/>
        </p:nvSpPr>
        <p:spPr>
          <a:xfrm rot="20400000">
            <a:off x="2961181" y="3539552"/>
            <a:ext cx="91440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1260EB-1528-475F-B986-84FA50C4C5F9}"/>
              </a:ext>
            </a:extLst>
          </p:cNvPr>
          <p:cNvSpPr txBox="1"/>
          <p:nvPr/>
        </p:nvSpPr>
        <p:spPr>
          <a:xfrm>
            <a:off x="5209416" y="3733533"/>
            <a:ext cx="423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CG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3486BA5-18EE-4609-9258-2A13267EA5CA}"/>
              </a:ext>
            </a:extLst>
          </p:cNvPr>
          <p:cNvCxnSpPr>
            <a:cxnSpLocks/>
          </p:cNvCxnSpPr>
          <p:nvPr/>
        </p:nvCxnSpPr>
        <p:spPr>
          <a:xfrm>
            <a:off x="3407005" y="4605042"/>
            <a:ext cx="17805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7A34C0A-C8E7-409E-BCA6-34CC0B07D7A9}"/>
              </a:ext>
            </a:extLst>
          </p:cNvPr>
          <p:cNvCxnSpPr>
            <a:cxnSpLocks/>
          </p:cNvCxnSpPr>
          <p:nvPr/>
        </p:nvCxnSpPr>
        <p:spPr>
          <a:xfrm flipV="1">
            <a:off x="5185628" y="4570603"/>
            <a:ext cx="2296018" cy="101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1D7D3C9-E6E7-498C-B5E4-D5903C29635C}"/>
              </a:ext>
            </a:extLst>
          </p:cNvPr>
          <p:cNvCxnSpPr>
            <a:cxnSpLocks/>
          </p:cNvCxnSpPr>
          <p:nvPr/>
        </p:nvCxnSpPr>
        <p:spPr>
          <a:xfrm>
            <a:off x="5183296" y="3741444"/>
            <a:ext cx="0" cy="97433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203596B-9625-4067-A22C-7F4AA3303EC4}"/>
              </a:ext>
            </a:extLst>
          </p:cNvPr>
          <p:cNvSpPr txBox="1"/>
          <p:nvPr/>
        </p:nvSpPr>
        <p:spPr>
          <a:xfrm>
            <a:off x="6170098" y="4605042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C1CB73E-E7D8-4529-8904-85261BF0AE56}"/>
              </a:ext>
            </a:extLst>
          </p:cNvPr>
          <p:cNvSpPr txBox="1"/>
          <p:nvPr/>
        </p:nvSpPr>
        <p:spPr>
          <a:xfrm>
            <a:off x="4143980" y="458406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3CDA4CD-800B-4528-9800-2092CF817910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9078991" y="3735005"/>
            <a:ext cx="12007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D3C93EC-557A-49D4-B1B1-979B61CD6A77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5187574" y="1591403"/>
            <a:ext cx="0" cy="887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AF48F19-49DB-4968-B728-4C8AA99A1B15}"/>
                  </a:ext>
                </a:extLst>
              </p:cNvPr>
              <p:cNvSpPr txBox="1"/>
              <p:nvPr/>
            </p:nvSpPr>
            <p:spPr>
              <a:xfrm>
                <a:off x="10279754" y="3504172"/>
                <a:ext cx="525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AF48F19-49DB-4968-B728-4C8AA99A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754" y="3504172"/>
                <a:ext cx="5256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C0B4AB6-2333-457A-8BCA-BD6F3F92C3B2}"/>
                  </a:ext>
                </a:extLst>
              </p:cNvPr>
              <p:cNvSpPr txBox="1"/>
              <p:nvPr/>
            </p:nvSpPr>
            <p:spPr>
              <a:xfrm>
                <a:off x="4920225" y="1100563"/>
                <a:ext cx="53469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C0B4AB6-2333-457A-8BCA-BD6F3F92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25" y="1100563"/>
                <a:ext cx="534698" cy="49084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Arc 168">
            <a:extLst>
              <a:ext uri="{FF2B5EF4-FFF2-40B4-BE49-F238E27FC236}">
                <a16:creationId xmlns:a16="http://schemas.microsoft.com/office/drawing/2014/main" id="{2E73E924-7EB4-43E8-BB60-8E610DD37D45}"/>
              </a:ext>
            </a:extLst>
          </p:cNvPr>
          <p:cNvSpPr/>
          <p:nvPr/>
        </p:nvSpPr>
        <p:spPr>
          <a:xfrm>
            <a:off x="4514553" y="3394044"/>
            <a:ext cx="1188720" cy="1188720"/>
          </a:xfrm>
          <a:prstGeom prst="arc">
            <a:avLst>
              <a:gd name="adj1" fmla="val 14803835"/>
              <a:gd name="adj2" fmla="val 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9B6A6C-B552-49F6-AAFE-C4CEAF6C0116}"/>
                  </a:ext>
                </a:extLst>
              </p:cNvPr>
              <p:cNvSpPr txBox="1"/>
              <p:nvPr/>
            </p:nvSpPr>
            <p:spPr>
              <a:xfrm>
                <a:off x="5404514" y="316321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9B6A6C-B552-49F6-AAFE-C4CEAF6C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14" y="3163212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D527A4C-987B-4481-A129-3FF64753091F}"/>
                  </a:ext>
                </a:extLst>
              </p:cNvPr>
              <p:cNvSpPr txBox="1"/>
              <p:nvPr/>
            </p:nvSpPr>
            <p:spPr>
              <a:xfrm rot="-1200000">
                <a:off x="8602595" y="2958426"/>
                <a:ext cx="653192" cy="53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D527A4C-987B-4481-A129-3FF64753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200000">
                <a:off x="8602595" y="2958426"/>
                <a:ext cx="653192" cy="534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0C4A115-A3B0-46EC-BC18-5481A816217D}"/>
                  </a:ext>
                </a:extLst>
              </p:cNvPr>
              <p:cNvSpPr txBox="1"/>
              <p:nvPr/>
            </p:nvSpPr>
            <p:spPr>
              <a:xfrm rot="-1200000">
                <a:off x="4520883" y="2962588"/>
                <a:ext cx="64036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0C4A115-A3B0-46EC-BC18-5481A816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200000">
                <a:off x="4520883" y="2962588"/>
                <a:ext cx="640368" cy="493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7CCAAB6-B8BB-47C2-9198-C4DB22C7557B}"/>
                  </a:ext>
                </a:extLst>
              </p:cNvPr>
              <p:cNvSpPr txBox="1"/>
              <p:nvPr/>
            </p:nvSpPr>
            <p:spPr>
              <a:xfrm rot="-1200000">
                <a:off x="6703611" y="2297728"/>
                <a:ext cx="662810" cy="53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7CCAAB6-B8BB-47C2-9198-C4DB22C75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200000">
                <a:off x="6703611" y="2297728"/>
                <a:ext cx="662810" cy="534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C6C81BF-686E-4284-880E-402AED8F274D}"/>
                  </a:ext>
                </a:extLst>
              </p:cNvPr>
              <p:cNvSpPr txBox="1"/>
              <p:nvPr/>
            </p:nvSpPr>
            <p:spPr>
              <a:xfrm rot="-1200000">
                <a:off x="2657222" y="2319662"/>
                <a:ext cx="639021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C6C81BF-686E-4284-880E-402AED8F2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200000">
                <a:off x="2657222" y="2319662"/>
                <a:ext cx="639021" cy="4934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Arc 178">
            <a:extLst>
              <a:ext uri="{FF2B5EF4-FFF2-40B4-BE49-F238E27FC236}">
                <a16:creationId xmlns:a16="http://schemas.microsoft.com/office/drawing/2014/main" id="{0B8DC25D-83AE-4504-A6BE-909141DD9F22}"/>
              </a:ext>
            </a:extLst>
          </p:cNvPr>
          <p:cNvSpPr/>
          <p:nvPr/>
        </p:nvSpPr>
        <p:spPr>
          <a:xfrm>
            <a:off x="7624878" y="3377592"/>
            <a:ext cx="640080" cy="73152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A7397A2-B596-4FA7-BA0B-A03530E06C48}"/>
                  </a:ext>
                </a:extLst>
              </p:cNvPr>
              <p:cNvSpPr txBox="1"/>
              <p:nvPr/>
            </p:nvSpPr>
            <p:spPr>
              <a:xfrm>
                <a:off x="8516911" y="4008565"/>
                <a:ext cx="485068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A7397A2-B596-4FA7-BA0B-A03530E06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11" y="4008565"/>
                <a:ext cx="485068" cy="424732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14476E3-D08F-442C-8F77-E77D0EDF5A95}"/>
                  </a:ext>
                </a:extLst>
              </p:cNvPr>
              <p:cNvSpPr txBox="1"/>
              <p:nvPr/>
            </p:nvSpPr>
            <p:spPr>
              <a:xfrm>
                <a:off x="4254933" y="3983763"/>
                <a:ext cx="488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14476E3-D08F-442C-8F77-E77D0EDF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933" y="3983763"/>
                <a:ext cx="48872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9E77588-E86D-4DCD-BA9F-EC1D665AA754}"/>
              </a:ext>
            </a:extLst>
          </p:cNvPr>
          <p:cNvCxnSpPr>
            <a:cxnSpLocks/>
          </p:cNvCxnSpPr>
          <p:nvPr/>
        </p:nvCxnSpPr>
        <p:spPr>
          <a:xfrm flipV="1">
            <a:off x="7491963" y="2854211"/>
            <a:ext cx="679574" cy="8797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9DA4F2F-0B4F-4A14-BECE-A82855D67FF0}"/>
                  </a:ext>
                </a:extLst>
              </p:cNvPr>
              <p:cNvSpPr txBox="1"/>
              <p:nvPr/>
            </p:nvSpPr>
            <p:spPr>
              <a:xfrm>
                <a:off x="7931054" y="2447235"/>
                <a:ext cx="480966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9DA4F2F-0B4F-4A14-BECE-A82855D6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54" y="2447235"/>
                <a:ext cx="480966" cy="4247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ECB9744-5724-4F7B-B272-9AFDE4476831}"/>
              </a:ext>
            </a:extLst>
          </p:cNvPr>
          <p:cNvCxnSpPr>
            <a:cxnSpLocks/>
          </p:cNvCxnSpPr>
          <p:nvPr/>
        </p:nvCxnSpPr>
        <p:spPr>
          <a:xfrm flipV="1">
            <a:off x="3409905" y="2868401"/>
            <a:ext cx="615803" cy="8635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7DF4EBA-5367-4C36-9D84-86A10E827DFC}"/>
                  </a:ext>
                </a:extLst>
              </p:cNvPr>
              <p:cNvSpPr txBox="1"/>
              <p:nvPr/>
            </p:nvSpPr>
            <p:spPr>
              <a:xfrm>
                <a:off x="3796414" y="2441657"/>
                <a:ext cx="458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7DF4EBA-5367-4C36-9D84-86A10E82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14" y="2441657"/>
                <a:ext cx="45858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Arc 207">
            <a:extLst>
              <a:ext uri="{FF2B5EF4-FFF2-40B4-BE49-F238E27FC236}">
                <a16:creationId xmlns:a16="http://schemas.microsoft.com/office/drawing/2014/main" id="{4E0838B9-743C-41B1-81EF-BB9404FBAA9F}"/>
              </a:ext>
            </a:extLst>
          </p:cNvPr>
          <p:cNvSpPr/>
          <p:nvPr/>
        </p:nvSpPr>
        <p:spPr>
          <a:xfrm>
            <a:off x="3491241" y="3378859"/>
            <a:ext cx="640080" cy="73152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9B513932-EBC3-4635-8F5A-1A51450FE735}"/>
                  </a:ext>
                </a:extLst>
              </p:cNvPr>
              <p:cNvSpPr txBox="1"/>
              <p:nvPr/>
            </p:nvSpPr>
            <p:spPr>
              <a:xfrm>
                <a:off x="8592928" y="2436816"/>
                <a:ext cx="357712" cy="424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9B513932-EBC3-4635-8F5A-1A51450FE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928" y="2436816"/>
                <a:ext cx="357712" cy="424732"/>
              </a:xfrm>
              <a:prstGeom prst="rect">
                <a:avLst/>
              </a:prstGeom>
              <a:blipFill>
                <a:blip r:embed="rId13"/>
                <a:stretch>
                  <a:fillRect r="-22414" b="-10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2A81547-D911-4D1D-82C0-AC1491D31DDE}"/>
                  </a:ext>
                </a:extLst>
              </p:cNvPr>
              <p:cNvSpPr txBox="1"/>
              <p:nvPr/>
            </p:nvSpPr>
            <p:spPr>
              <a:xfrm>
                <a:off x="4516559" y="2536508"/>
                <a:ext cx="357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2A81547-D911-4D1D-82C0-AC1491D3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59" y="2536508"/>
                <a:ext cx="357712" cy="400110"/>
              </a:xfrm>
              <a:prstGeom prst="rect">
                <a:avLst/>
              </a:prstGeom>
              <a:blipFill>
                <a:blip r:embed="rId14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Arc 228">
            <a:extLst>
              <a:ext uri="{FF2B5EF4-FFF2-40B4-BE49-F238E27FC236}">
                <a16:creationId xmlns:a16="http://schemas.microsoft.com/office/drawing/2014/main" id="{BFFFE74A-F965-41D5-BA89-82C25C63A580}"/>
              </a:ext>
            </a:extLst>
          </p:cNvPr>
          <p:cNvSpPr/>
          <p:nvPr/>
        </p:nvSpPr>
        <p:spPr>
          <a:xfrm>
            <a:off x="7093044" y="2820074"/>
            <a:ext cx="1188720" cy="1280160"/>
          </a:xfrm>
          <a:prstGeom prst="arc">
            <a:avLst>
              <a:gd name="adj1" fmla="val 18589775"/>
              <a:gd name="adj2" fmla="val 0"/>
            </a:avLst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4FDF9F1C-B6BE-447B-AF00-77324337F870}"/>
              </a:ext>
            </a:extLst>
          </p:cNvPr>
          <p:cNvSpPr/>
          <p:nvPr/>
        </p:nvSpPr>
        <p:spPr>
          <a:xfrm>
            <a:off x="2972023" y="2788920"/>
            <a:ext cx="1188720" cy="1280160"/>
          </a:xfrm>
          <a:prstGeom prst="arc">
            <a:avLst>
              <a:gd name="adj1" fmla="val 18564377"/>
              <a:gd name="adj2" fmla="val 0"/>
            </a:avLst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Connector: Curved 243">
            <a:extLst>
              <a:ext uri="{FF2B5EF4-FFF2-40B4-BE49-F238E27FC236}">
                <a16:creationId xmlns:a16="http://schemas.microsoft.com/office/drawing/2014/main" id="{0820D63B-45D0-48AA-B974-0497DA39F8AC}"/>
              </a:ext>
            </a:extLst>
          </p:cNvPr>
          <p:cNvCxnSpPr>
            <a:cxnSpLocks/>
            <a:endCxn id="214" idx="1"/>
          </p:cNvCxnSpPr>
          <p:nvPr/>
        </p:nvCxnSpPr>
        <p:spPr>
          <a:xfrm rot="5400000" flipH="1" flipV="1">
            <a:off x="8167976" y="2756514"/>
            <a:ext cx="532284" cy="31762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C6F2FCF6-6565-4320-86F3-61F8ABA1EF65}"/>
              </a:ext>
            </a:extLst>
          </p:cNvPr>
          <p:cNvCxnSpPr>
            <a:cxnSpLocks/>
            <a:endCxn id="215" idx="1"/>
          </p:cNvCxnSpPr>
          <p:nvPr/>
        </p:nvCxnSpPr>
        <p:spPr>
          <a:xfrm rot="5400000" flipH="1" flipV="1">
            <a:off x="4089929" y="2777958"/>
            <a:ext cx="468025" cy="38523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83DB6F00-DC28-4D50-AF47-7789402C2F09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246721" y="3633124"/>
            <a:ext cx="512724" cy="375441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Curved 271">
            <a:extLst>
              <a:ext uri="{FF2B5EF4-FFF2-40B4-BE49-F238E27FC236}">
                <a16:creationId xmlns:a16="http://schemas.microsoft.com/office/drawing/2014/main" id="{937D0FE8-96DE-4ED8-9F56-A857D8A1C5F2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4103517" y="3592636"/>
            <a:ext cx="395778" cy="391127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itle 2">
            <a:extLst>
              <a:ext uri="{FF2B5EF4-FFF2-40B4-BE49-F238E27FC236}">
                <a16:creationId xmlns:a16="http://schemas.microsoft.com/office/drawing/2014/main" id="{965ADB98-396B-44D9-8B58-6B1929EF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753812"/>
          </a:xfrm>
        </p:spPr>
        <p:txBody>
          <a:bodyPr/>
          <a:lstStyle/>
          <a:p>
            <a:r>
              <a:rPr lang="en-US" dirty="0"/>
              <a:t>Bicycle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DB4C9E-1706-4A7F-B68C-3F9C28C8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9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19CD3-CEFB-B0EE-62E0-A77AFA03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mdl_dtTireForceBrush</a:t>
            </a:r>
            <a:r>
              <a:rPr lang="en-US" dirty="0"/>
              <a:t>’ is the Simulink model to estimate tire forces using the brush tire model.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ECCF0DB-5BEC-2D2D-ACBE-A0C30ADA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822522"/>
            <a:ext cx="8229600" cy="3212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AF3EC-843A-EA01-BB34-03376753ED36}"/>
              </a:ext>
            </a:extLst>
          </p:cNvPr>
          <p:cNvSpPr txBox="1"/>
          <p:nvPr/>
        </p:nvSpPr>
        <p:spPr>
          <a:xfrm>
            <a:off x="9526201" y="445747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slip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9A0253-F670-8EB3-2ABD-3F3C9133186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8667750" y="3429000"/>
            <a:ext cx="1617633" cy="10284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9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fcn_VD_dtCombinedSlip</a:t>
            </a:r>
            <a:r>
              <a:rPr lang="en-US" dirty="0"/>
              <a:t>’ is the </a:t>
            </a:r>
            <a:r>
              <a:rPr lang="en-US" dirty="0" err="1"/>
              <a:t>Matlab</a:t>
            </a:r>
            <a:r>
              <a:rPr lang="en-US" dirty="0"/>
              <a:t> function to estimate combined slips.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180" y="1188086"/>
            <a:ext cx="6492240" cy="3939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fcn_VD_dtCombinedSlip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slip_angle,wheel_slip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sz="10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fcn_VD_dtCombinedSlip</a:t>
            </a:r>
            <a:endParaRPr lang="en-US" sz="10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computes Combined Slip for front left, front right,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rear left and rear right wheels.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It uses double-track vehicle model.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Calculate Combined Slip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nan(4,2);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Initialize a variable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denominator = wheel_slip+1;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denominator that's used in calculating combined slip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denominator(0==denominator) = eps;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to avoid division by zero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./denominator;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sigma-x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 = tan(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)./denominator;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sigma-y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0199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19CD3-CEFB-B0EE-62E0-A77AFA03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mdl_dtTireForceBrush</a:t>
            </a:r>
            <a:r>
              <a:rPr lang="en-US" dirty="0"/>
              <a:t>’ is the Simulink model to estimate tire forces using the brush tire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AF3EC-843A-EA01-BB34-03376753ED36}"/>
              </a:ext>
            </a:extLst>
          </p:cNvPr>
          <p:cNvSpPr txBox="1"/>
          <p:nvPr/>
        </p:nvSpPr>
        <p:spPr>
          <a:xfrm>
            <a:off x="9526201" y="4457475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Tire forces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9A0253-F670-8EB3-2ABD-3F3C9133186C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8667750" y="3429000"/>
            <a:ext cx="1439668" cy="10284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2052EBF-A76E-2564-BFED-38A17ABBF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519023"/>
            <a:ext cx="8229600" cy="38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8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fcn_VD_dtTireForceBrush</a:t>
            </a:r>
            <a:r>
              <a:rPr lang="en-US" dirty="0"/>
              <a:t>’ is the </a:t>
            </a:r>
            <a:r>
              <a:rPr lang="en-US" dirty="0" err="1"/>
              <a:t>Matlab</a:t>
            </a:r>
            <a:r>
              <a:rPr lang="en-US" dirty="0"/>
              <a:t> function to estimate tire forces using the brush tire model.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020" y="1001655"/>
            <a:ext cx="5486400" cy="5303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fcn_VD_dtTireForceBrush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slip_angle,wheel_slip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fr-FR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fr-FR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normal_force,friction_coefficient,vehicle</a:t>
            </a:r>
            <a:r>
              <a:rPr lang="fr-FR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sz="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fcn_VD_dtTireForceBrush</a:t>
            </a:r>
            <a:endParaRPr lang="en-US" sz="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computes tire forces using Combined-Slip Brush Model.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Ref: Tire Modeling and Friction Estimation by Jacob </a:t>
            </a:r>
            <a:r>
              <a:rPr lang="en-US" sz="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Svendenius</a:t>
            </a:r>
            <a:endParaRPr lang="en-US" sz="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It uses double-track vehicle model and brush tire model.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fcn_VD_dtCombinedSlip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slip_angle,wheel_slip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calculate combined slip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combined_slip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sigma   = sqrt(sigma_x.^2 + sigma_y.^2);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sigma(0==sigma) = eps; </a:t>
            </a:r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To avoid division by zero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i-FI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eq 4.10, 4.13 on pg 44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Psi = sqrt((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).^2 + 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).^2)./</a:t>
            </a:r>
            <a:r>
              <a:rPr lang="en-US" sz="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abs(3*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use peak-friction here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Psi(1&lt;=Psi) = 1; </a:t>
            </a:r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account for pure slip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Adhesion forces:</a:t>
            </a:r>
          </a:p>
          <a:p>
            <a:r>
              <a:rPr lang="fi-FI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eq 4.14 on pg 44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Fax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.*((1-Psi).^2);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Fay = -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.*((1-Psi).^2);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Slide forces:</a:t>
            </a:r>
          </a:p>
          <a:p>
            <a:r>
              <a:rPr lang="fi-FI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eq 4.17 on pg 46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Fsz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.*(Psi.^2).*(3-2*Psi);</a:t>
            </a:r>
          </a:p>
          <a:p>
            <a:r>
              <a:rPr lang="fi-FI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eq 4.18 on pg 46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./sigma).*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Fsz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use sliding-friction here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-(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./sigma).*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Fsz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use sliding-friction here</a:t>
            </a:r>
          </a:p>
          <a:p>
            <a:r>
              <a:rPr lang="en-US" sz="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tire_force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Fax+Fsx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Fay+Fsy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77149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85CB0-0CF2-C8FE-653D-4AF4924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Aligning moment at each tire of a vehicle represented by the dual-track model is given by </a:t>
            </a:r>
          </a:p>
        </p:txBody>
      </p:sp>
      <p:pic>
        <p:nvPicPr>
          <p:cNvPr id="7" name="Picture 6" descr="\documentclass{article}&#10;\usepackage{amsmath}&#10;\pagestyle{empty}&#10;\begin{document}&#10;&#10;\begin{equation}&#10;    M_{z} = \xi_{1} - \xi_{2} \frac{1}{\left(\mu F_{z} \right)} + \xi_{3} \frac{1}{\left(\mu F_{z} \right)^2} - \xi_{4} \frac{1}{\left(\mu F_{z} \right)^3}&#10;\end{equation}&#10;&#10;\end{document}" title="IguanaTex Bitmap Display">
            <a:extLst>
              <a:ext uri="{FF2B5EF4-FFF2-40B4-BE49-F238E27FC236}">
                <a16:creationId xmlns:a16="http://schemas.microsoft.com/office/drawing/2014/main" id="{5869F92A-DF34-3A5A-105B-01A16C9A49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4" t="-7013" r="24422" b="-5191"/>
          <a:stretch/>
        </p:blipFill>
        <p:spPr>
          <a:xfrm>
            <a:off x="438150" y="2062512"/>
            <a:ext cx="5184560" cy="692458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\begin{equation}&#10;\begin{aligned}[t]&#10;    \xi_{1} &amp;= \frac{c_{l} C_{\alpha} \tan{\alpha}}{3} \\&#10;    \xi_{2} &amp;= \frac{c_{l} C_{\alpha}^2 \tan^2{\alpha}}{3} \left(2 - \frac{\mu_{s}}{\mu}\right)&#10;    \end{aligned}&#10;    \qquad&#10;    \begin{aligned}[t]&#10;    \xi_{3} &amp;= \frac{c_{l} C_{\alpha}^3 \tan^3{\alpha}}{3} \left(1 - \frac{2}{3} \frac{\mu_{s}}{\mu}\right) \\&#10;    \xi_{4} &amp;= \frac{c_{l} C_{\alpha}^4 \tan^4{\alpha}}{3} \left(\frac{4}{27} - \frac{1}{9}\frac{\mu_{s}}{\mu}\right)&#10;\end{aligned}&#10;\end{equation}&#10;&#10;\end{document}" title="IguanaTex Bitmap Display">
            <a:extLst>
              <a:ext uri="{FF2B5EF4-FFF2-40B4-BE49-F238E27FC236}">
                <a16:creationId xmlns:a16="http://schemas.microsoft.com/office/drawing/2014/main" id="{2CAA8444-635B-A70B-3ECC-5A9A660E8AF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6" t="-5260" r="4854" b="-4513"/>
          <a:stretch/>
        </p:blipFill>
        <p:spPr>
          <a:xfrm>
            <a:off x="4242047" y="3897297"/>
            <a:ext cx="7492753" cy="14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6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19CD3-CEFB-B0EE-62E0-A77AFA03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mdl_dtAligningMomentBrush</a:t>
            </a:r>
            <a:r>
              <a:rPr lang="en-US" dirty="0"/>
              <a:t>’ is the Simulink model to estimate aligning moment using the brush tire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AF3EC-843A-EA01-BB34-03376753ED36}"/>
              </a:ext>
            </a:extLst>
          </p:cNvPr>
          <p:cNvSpPr txBox="1"/>
          <p:nvPr/>
        </p:nvSpPr>
        <p:spPr>
          <a:xfrm>
            <a:off x="9526201" y="4457475"/>
            <a:ext cx="17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Aligning moment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9A0253-F670-8EB3-2ABD-3F3C9133186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753350" y="3429000"/>
            <a:ext cx="2669635" cy="10284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EA403A5-E723-F0DB-732F-0E0E805D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223112"/>
            <a:ext cx="7315200" cy="44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2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</a:t>
            </a:r>
            <a:r>
              <a:rPr lang="en-US" dirty="0" err="1"/>
              <a:t>fcn_VD_dtAligningMomentBrush</a:t>
            </a:r>
            <a:r>
              <a:rPr lang="en-US" dirty="0"/>
              <a:t>’ is the </a:t>
            </a:r>
            <a:r>
              <a:rPr lang="en-US" dirty="0" err="1"/>
              <a:t>Matlab</a:t>
            </a:r>
            <a:r>
              <a:rPr lang="en-US" dirty="0"/>
              <a:t> function to estimate aligning moment using the brush tire model.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060" y="1188086"/>
            <a:ext cx="8595360" cy="4937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aligning_moment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fcn_VD_dtAligningMomentBrush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normal_force,friction_coefficient,vehicle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sz="10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fcn_VD_dtAligningMomentBrush</a:t>
            </a:r>
            <a:endParaRPr lang="en-US" sz="10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calculates aligning moment on all the four wheels.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Reference: https://www.tandfonline.com/doi/full/10.1080/00423114.2019.1580377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It uses double-track vehicle model and brush tire model.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Calculate Aligning Moment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equation 13a, 13b on </a:t>
            </a:r>
            <a:r>
              <a:rPr lang="en-US" sz="10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pg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9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Xi1 = 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vehicle.contact_patch_length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.*tan(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))/3;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Xi2 = ((2-vehicle.friction_ratio)*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vehicle.contact_patch_length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*(vehicle.Ca.^2).*(tan(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).^2))/3;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Xi3 = ((1-2*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vehicle.friction_ratio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/3)*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vehicle.contact_patch_length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*(vehicle.Ca.^3).*(tan(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).^3))/3;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Xi4 = ((4/27-vehicle.friction_ratio/9)*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vehicle.contact_patch_length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*(vehicle.Ca.^4).*(tan(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).^4))/3;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equation 12 on </a:t>
            </a:r>
            <a:r>
              <a:rPr lang="en-US" sz="10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pg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9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aligning_moment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Xi1-</a:t>
            </a:r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Xi2./(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fr-FR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Xi3./((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).^2)-</a:t>
            </a:r>
            <a:r>
              <a:rPr lang="fr-FR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Xi4./((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fr-FR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fr-F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).^3);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check for saturation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saturation_test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(3*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friction_coefficient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)./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-abs(tan(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aligning_moment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(0&gt;=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saturation_test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0;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33176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35D8F-4AE4-342C-6D17-3A4658B4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Tire forces along the longitudinal and lateral direction of the vehicle are given by</a:t>
            </a:r>
          </a:p>
        </p:txBody>
      </p:sp>
      <p:pic>
        <p:nvPicPr>
          <p:cNvPr id="4" name="Picture 3" descr="\documentclass{article}&#10;\usepackage{amsmath}&#10;\pagestyle{empty}&#10;\begin{document}&#10;&#10;\begin{equation} \label{eq:four_seven}&#10;\begin{aligned}&#10;    F_{x_{i}}^{B} &amp;= F_{x_{i}} \cos{\delta_{i}} - F_{y_{i}} \sin{\delta_{i}} \\&#10;    F_{y_{i}}^{B} &amp;= F_{x_{i}} \sin{\delta_{i}} + F_{y_{i}} \cos{\delta_{i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255C4764-BBC9-B60C-B88E-CEBE1D63C7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66"/>
          <a:stretch/>
        </p:blipFill>
        <p:spPr>
          <a:xfrm>
            <a:off x="2326936" y="3058714"/>
            <a:ext cx="3260725" cy="7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9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35D8F-4AE4-342C-6D17-3A4658B4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Simulink model to estimate tire forces along the longitudinal and lateral direction.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B1C32B5-D49B-F050-F313-1A3E6D9F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281392"/>
            <a:ext cx="7315200" cy="42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90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`fcn_VD_dtWheel2BodyCoordinates’ is the </a:t>
            </a:r>
            <a:r>
              <a:rPr lang="en-US" dirty="0" err="1"/>
              <a:t>Matlab</a:t>
            </a:r>
            <a:r>
              <a:rPr lang="en-US" dirty="0"/>
              <a:t> function to estimate tire forces along the longitudinal and lateral direction.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260" y="1188086"/>
            <a:ext cx="5852160" cy="40934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fcn_VD_dtWheel2BodyCoordinates(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fcn_VD_dtWheel2BodyCoordinates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transforms variables from wheel to body coordinates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It uses double-track vehicle model.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Convert from Wheel to Body Coordinates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nan(4,2);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(:,1).*cos(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(:,2).*sin(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(:,1).*sin(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wheel_variable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(:,2).*cos(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718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A6FD4-C701-4271-8755-EBC7B722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Slip angles at each tire of a vehicle represented by the bicycle (single-track) model are given by </a:t>
            </a:r>
          </a:p>
        </p:txBody>
      </p:sp>
      <p:pic>
        <p:nvPicPr>
          <p:cNvPr id="8" name="Picture 7" descr="\documentclass{article}&#10;\usepackage{amsmath}&#10;\pagestyle{empty}&#10;\begin{document}&#10;&#10;\begin{equation}&#10;\begin{aligned}&#10;    \alpha_{f} &amp;= \arctan{ \left(\frac{V_{y} + a r}{V_{x}}\right) } - \delta_{f} \\&#10;    \alpha_{r} &amp;= \arctan{ \left(\frac{V_{y} - b r}{V_{x}}\right) } - \delta_{r} \\&#10;\end{aligned}&#10;\end{equation}&#10;&#10;\end{document}" title="IguanaTex Bitmap Display">
            <a:extLst>
              <a:ext uri="{FF2B5EF4-FFF2-40B4-BE49-F238E27FC236}">
                <a16:creationId xmlns:a16="http://schemas.microsoft.com/office/drawing/2014/main" id="{3610BEB0-59E0-498E-979C-389D5B75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86"/>
          <a:stretch/>
        </p:blipFill>
        <p:spPr>
          <a:xfrm>
            <a:off x="457200" y="2770714"/>
            <a:ext cx="3251199" cy="1316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5469F-236B-4ED5-A29E-F48496285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188086"/>
            <a:ext cx="4572000" cy="21816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4CD82-ADF4-445A-BD68-9D5F2658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4</a:t>
            </a:fld>
            <a:endParaRPr 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94A348E-C565-EE22-0F9C-F4225A5A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483" y="3369767"/>
            <a:ext cx="6492240" cy="2905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slip_angles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fcn_VD_stSlipAngle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(U, V, r,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steering_angle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vehicle)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</a:t>
            </a:r>
            <a:r>
              <a:rPr lang="en-US" sz="900" dirty="0" err="1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fcn_VD_stSlipAngle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  This function computes slip-angles for front and rear wheels. It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  uses a single-track/bicycle model.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Calculate Slip-Angles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%%%%%%%%%%%%%%%%%%%%%%%%%%%%%%%%%%%%%%%%%%%%%%%%%%%%%%%%%%%%%%%%%%%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  __  __       _       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 |  \/  |     (_)      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 | \  / | __ _ _ _ __  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 | |\/| |/ _` | | '_ \ 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 | |  | | (_| | | | | |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 |_|  |_|\__,_|_|_| |_|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%%%%%%%%%%%%%%%%%%%%%%%%%%%%%%%%%%%%%%%%%%%%%%%%%%%%%%%%%%%%%%%%%%%%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wheel_velocity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fcn_VD_stWheelVelocity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U,V,r,vehicle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calculate wheel velocities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slip_angles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atan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wheel_velocity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(:,2)./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wheel_velocity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(:,1))-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steering_angle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Slip angle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32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4EDEC-450F-3761-2D94-980134DE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equations of the 7DOF vehicle model are</a:t>
            </a:r>
          </a:p>
        </p:txBody>
      </p:sp>
      <p:pic>
        <p:nvPicPr>
          <p:cNvPr id="4" name="Picture 3" descr="\documentclass{article}&#10;\usepackage{amsmath}&#10;\pagestyle{empty}&#10;\begin{document}&#10;&#10;\begin{equation} \label{eq:four_eight}&#10;\begin{aligned}&#10;    m a_{x} &amp;= F_{x_{fl}}^{B} + F_{x_{fr}}^{B} + F_{x_{rl}}^{B} + F_{x_{rr}}^{B} - m g \cos{\varphi} \sin{\theta} \\&#10;    \Dot{V}_{x} &amp;= a_{x} + r V_{y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6A7C3717-27B0-0653-0F02-1C51520C58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2"/>
          <a:stretch/>
        </p:blipFill>
        <p:spPr>
          <a:xfrm>
            <a:off x="2387600" y="1387475"/>
            <a:ext cx="5584825" cy="746667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\begin{equation} \label{eq:four_nine}&#10;\begin{aligned}&#10;    m a_{y} &amp;= F_{y_{fl}}^{B} + F_{y_{fr}}^{B} + F_{y_{rl}}^{B} + F_{y_{rr}}^{B} + m g \sin{\varphi} \\&#10;    \Dot{V}_{y} &amp;= a_{y} - r V_{x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23CDF0DA-C91E-886D-A480-FFDF1D0C67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59"/>
          <a:stretch/>
        </p:blipFill>
        <p:spPr>
          <a:xfrm>
            <a:off x="2387600" y="2682333"/>
            <a:ext cx="5041900" cy="746667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} \label{eq:four_ten}&#10;\begin{aligned}&#10;    I_{zz} \Dot{r} &amp;= \frac{d}{2} \left(-F_{x_{fl}} + F_{x_{fr}} - F_{x_{rl}} + F_{x_{rr}}\right) + a \left(F_{y_{fl}} + F_{y_{fr}}\right) - b \left(F_{y_{rl}} + F_{y_{rr}}\right)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BA53A92A-318F-897D-F784-7DD34F607A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6"/>
          <a:stretch/>
        </p:blipFill>
        <p:spPr>
          <a:xfrm>
            <a:off x="2387600" y="3977191"/>
            <a:ext cx="8156575" cy="79847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begin{equation} \label{eq:four_eleven}&#10;\begin{aligned}&#10;    \Dot{\omega_{i}} &amp;= \frac{T_{i}-R_{w}F_{x_{i}}}{I_{w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F0615698-7986-C439-F70A-194D110ADA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7039" b="-8462"/>
          <a:stretch/>
        </p:blipFill>
        <p:spPr>
          <a:xfrm>
            <a:off x="2387600" y="5323858"/>
            <a:ext cx="2327275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`fcn_VD_7dofForceEquation’ is the </a:t>
            </a:r>
            <a:r>
              <a:rPr lang="en-US" dirty="0" err="1"/>
              <a:t>Matlab</a:t>
            </a:r>
            <a:r>
              <a:rPr lang="en-US" dirty="0"/>
              <a:t> function for force equations of a 7DOF vehicle model.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060" y="1188086"/>
            <a:ext cx="6309360" cy="48013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acceleration = fcn_VD_dt7dofForceEquation(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wheel_force,wheel_torque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steering_angle,vehicle,road_properties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fcn_VD_dt7dofForceEquation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calculates accelerations.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Calculate accelerations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 = 9.81;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[m/s^2]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fcn_VD_dtWheel2BodyCoordinates(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wheel_force,steering_angle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find body forces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Force and torque balance on the vehicle body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ax = sum(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-g*cos(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)*sin(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longitudinal acceleration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ay = sum(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(:,2))/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vehicle.m+g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*sin(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lateral acceleration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(((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/2)*(-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(1,1)+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(2,1)-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(3,1)+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(4,1)))+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*sum(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([1,2],2)))-(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*sum(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([3,4],2))))/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vehicle.Izz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yaw acceleration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Torque balance on vehicle's wheels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domegadt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wheel_torque-vehicle.Re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wheel_force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(:,1))./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vehicle.Iw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angular acceleration of wheel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acceleration = [ax; ay;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domegadt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3240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`fcn_VD_7dofStateEquation’ is the </a:t>
            </a:r>
            <a:r>
              <a:rPr lang="en-US" dirty="0" err="1"/>
              <a:t>Matlab</a:t>
            </a:r>
            <a:r>
              <a:rPr lang="en-US" dirty="0"/>
              <a:t> function for state equations of a 7DOF vehicle model.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140" y="1188086"/>
            <a:ext cx="5669280" cy="3785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fcn_VD_7dofStateEquation(~,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y,acceleration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fcn_VD_7dofStateEquation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is a differential equation for longitudinal velocity,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lateral velocity, yaw rate, and angular velocities of wheels.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Differential equation for 7-DOF model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dUdt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acceleration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(1)+y(3)*y(2); </a:t>
            </a:r>
            <a:r>
              <a:rPr lang="es-E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es-ES" sz="10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Vxdot</a:t>
            </a:r>
            <a:endParaRPr lang="es-ES" sz="10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acceleration(2)-y(3)*y(1);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Vydot</a:t>
            </a:r>
            <a:endParaRPr lang="en-US" sz="10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acceleration(3);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yaw acceleration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domegadt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acceleration(4:7); 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angular acceleration of wheel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a-DK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dydt = [dUdt; dVdt; drdt; domegadt];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5647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DCF69-7BE6-7C6D-7391-DFB76507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position in the global coordinates is given by</a:t>
            </a:r>
          </a:p>
        </p:txBody>
      </p:sp>
      <p:pic>
        <p:nvPicPr>
          <p:cNvPr id="4" name="Picture 3" descr="\documentclass{article}&#10;\usepackage{amsmath}&#10;\pagestyle{empty}&#10;\begin{document}&#10;&#10;\begin{equation} \label{eq:four_twelve}&#10;\begin{aligned}&#10;    \Dot{X} &amp;= V_{x} \cos{\psi} - V_{y} \sin{\psi} \\&#10;    \Dot{Y} &amp;= V_{x} \sin{\psi} + V_{y} \cos{\psi} \\&#10;    \Dot{\psi} &amp;= r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6826A054-21C7-C294-0193-B20E13FC78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12"/>
          <a:stretch/>
        </p:blipFill>
        <p:spPr>
          <a:xfrm>
            <a:off x="2035176" y="2859857"/>
            <a:ext cx="3003549" cy="11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763F1-E0AB-E1FD-2C3D-6E2B10CA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Simulink model to estimate vehicle position in the global coordinates.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7D21F5-80E7-7D1A-EE39-F4E66710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696736"/>
            <a:ext cx="9144000" cy="34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02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`fcn_VD_dtBody2GlobalCoordinates’ is the </a:t>
            </a:r>
            <a:r>
              <a:rPr lang="en-US" dirty="0" err="1"/>
              <a:t>Matlab</a:t>
            </a:r>
            <a:r>
              <a:rPr lang="en-US" dirty="0"/>
              <a:t> function to estimate vehicle position in the global coordinates.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460" y="1445539"/>
            <a:ext cx="5394960" cy="3477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fcn_VD_Body2GlobalCoordinates(~, y, U, V, r)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fcn_VD_Body2GlobalCoordinates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This function calculates </a:t>
            </a:r>
            <a:r>
              <a:rPr lang="en-US" sz="10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velocites</a:t>
            </a:r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in global coordinates.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Calculate velocities in Global coordinates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psi = y(3);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U*cos(psi)-V*sin(psi);</a:t>
            </a:r>
          </a:p>
          <a:p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U*sin(psi)+V*cos(psi);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dPhidt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[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dPhidt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78034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DCF69-7BE6-7C6D-7391-DFB76507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position in the global coordinates is given by</a:t>
            </a:r>
          </a:p>
        </p:txBody>
      </p:sp>
    </p:spTree>
    <p:extLst>
      <p:ext uri="{BB962C8B-B14F-4D97-AF65-F5344CB8AC3E}">
        <p14:creationId xmlns:p14="http://schemas.microsoft.com/office/powerpoint/2010/main" val="1588919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763F1-E0AB-E1FD-2C3D-6E2B10CA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Simulink model to estimate vehicle position in the global coordinates.</a:t>
            </a:r>
          </a:p>
        </p:txBody>
      </p:sp>
    </p:spTree>
    <p:extLst>
      <p:ext uri="{BB962C8B-B14F-4D97-AF65-F5344CB8AC3E}">
        <p14:creationId xmlns:p14="http://schemas.microsoft.com/office/powerpoint/2010/main" val="2708189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6"/>
            <a:ext cx="11292840" cy="822960"/>
          </a:xfrm>
        </p:spPr>
        <p:txBody>
          <a:bodyPr>
            <a:noAutofit/>
          </a:bodyPr>
          <a:lstStyle/>
          <a:p>
            <a:r>
              <a:rPr lang="en-US" dirty="0"/>
              <a:t>`fcn_VD_dtBody2GlobalCoordinates’ is the </a:t>
            </a:r>
            <a:r>
              <a:rPr lang="en-US" dirty="0" err="1"/>
              <a:t>Matlab</a:t>
            </a:r>
            <a:r>
              <a:rPr lang="en-US" dirty="0"/>
              <a:t> function to estimate vehicle position in the global coordinates.</a:t>
            </a:r>
          </a:p>
        </p:txBody>
      </p:sp>
    </p:spTree>
    <p:extLst>
      <p:ext uri="{BB962C8B-B14F-4D97-AF65-F5344CB8AC3E}">
        <p14:creationId xmlns:p14="http://schemas.microsoft.com/office/powerpoint/2010/main" val="1992031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2FFE5-0A7D-4CD0-A6D4-CFDACBEF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Pursuit driver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94A9-B522-4749-A31D-D32299BE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49</a:t>
            </a:fld>
            <a:endParaRPr lang="en-US"/>
          </a:p>
        </p:txBody>
      </p:sp>
      <p:pic>
        <p:nvPicPr>
          <p:cNvPr id="10242" name="Picture 2" descr="Figure 5 from Integrated lateral and longitudinal control system for  autonomous vehicles | Semantic Scholar">
            <a:extLst>
              <a:ext uri="{FF2B5EF4-FFF2-40B4-BE49-F238E27FC236}">
                <a16:creationId xmlns:a16="http://schemas.microsoft.com/office/drawing/2014/main" id="{B107F6C4-077A-42F8-89D8-5D77387F1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 bwMode="auto">
          <a:xfrm>
            <a:off x="438150" y="1357581"/>
            <a:ext cx="5410200" cy="41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01BB25-0798-4094-B263-E5EE01653C7C}"/>
              </a:ext>
            </a:extLst>
          </p:cNvPr>
          <p:cNvCxnSpPr>
            <a:cxnSpLocks/>
          </p:cNvCxnSpPr>
          <p:nvPr/>
        </p:nvCxnSpPr>
        <p:spPr>
          <a:xfrm>
            <a:off x="3302003" y="2096246"/>
            <a:ext cx="187427" cy="121983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F938A9-6292-40B1-977F-3C39726F19D3}"/>
              </a:ext>
            </a:extLst>
          </p:cNvPr>
          <p:cNvSpPr txBox="1"/>
          <p:nvPr/>
        </p:nvSpPr>
        <p:spPr>
          <a:xfrm>
            <a:off x="3676858" y="1357581"/>
            <a:ext cx="21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Lateral Offset Error, 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0D62A1A-107D-457A-8807-EAC7971CD826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3275240" y="1753677"/>
            <a:ext cx="1514127" cy="1460601"/>
          </a:xfrm>
          <a:prstGeom prst="curvedConnector3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AE41AA-B1A8-410F-8FF9-AE3F5FCC8A86}"/>
              </a:ext>
            </a:extLst>
          </p:cNvPr>
          <p:cNvSpPr/>
          <p:nvPr/>
        </p:nvSpPr>
        <p:spPr>
          <a:xfrm rot="2760000">
            <a:off x="3575103" y="2471248"/>
            <a:ext cx="914400" cy="469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fcn_VD_stSlipAngle</a:t>
            </a:r>
            <a:r>
              <a:rPr lang="en-US" dirty="0"/>
              <a:t>’ estimates slip angle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B148A-1B55-9949-93CC-D62A14F5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28800"/>
            <a:ext cx="4800600" cy="320040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5B0787C0-7FDA-5056-12C5-116AC0F7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28343"/>
            <a:ext cx="3200400" cy="48013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script_test_fcn_VD_stSlipAngle.m</a:t>
            </a:r>
            <a:endParaRPr lang="en-US" sz="3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script tests MATLAB function '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fcn_VD_stSlipAngle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Author: Satya Prasad on 2021/08/13</a:t>
            </a:r>
          </a:p>
          <a:p>
            <a:r>
              <a:rPr lang="fr-FR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Questions or </a:t>
            </a:r>
            <a:r>
              <a:rPr lang="fr-FR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comments</a:t>
            </a:r>
            <a:r>
              <a:rPr lang="fr-FR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? szm888@psu.edu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Prepare the workspace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close all the plots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%#ok&lt;CLALL&gt;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3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Add path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'../</a:t>
            </a:r>
            <a:r>
              <a:rPr lang="en-US" sz="3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VD_Utilities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'../</a:t>
            </a:r>
            <a:r>
              <a:rPr lang="en-US" sz="3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VD_Utilities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/Bicycle'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Inputs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_____                   _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   _|                 | |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| |  _ __  _ __  _   _| |_ ___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| | | '_ \| '_ \| | | | __/ __|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_| |_| | | | |_) | |_| | |_\__ \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|_____|_| |_| .__/ \__,_|\__|___/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| |      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|_|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See: http://patorjk.com/software/taag/#p=display&amp;f=Big&amp;t=Inputs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vehicle properties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Define a MATLAB structure that specifies the physical values for a vehicle.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For convenience, we ask that you call this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stucture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'vehicle'.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1600;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(kg)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vehicle.Izz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2500;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moment of inertia (kg m^2)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vehicle.Iw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1.2;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moment of inertia of a wheel (kg m^2)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vehicle.Re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0.32;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effective radius of a wheel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length from front axle to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2.6;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wheelbase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length from rear axle to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track width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0.42;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height of the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[95000; 110000];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cornering stiffnesses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vehicle.Cx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[65000; 65000];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stiffnesses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inputs to the vehicle model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 = 24.59;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velocity [m/s]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0.0;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lateral velocity [m/s]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0.5;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yaw rate [rad/s]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2*pi/180;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front steering angle [rad]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Period = 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Units are seconds. A typical lane change is about 3 to 4 seconds based on experimental highway measurements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Define items used to determine how long to run sim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is how long the simulation will run.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0.01;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N_timeSteps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floor(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)+1;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is the number of time steps we should have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Main code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Run the simulation in MATLAB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variables to store outputs of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Matlab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simulation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matlab_alpha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nan(N_timeSteps,2);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nan(N_timeSteps,1);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 1;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 = 0:deltaT:TotalTime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(counter) = t;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Inputs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(1-1*(0&lt;t-Period))*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*sin((2*pi/Period)*t);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front steering angle</a:t>
            </a:r>
          </a:p>
          <a:p>
            <a:r>
              <a:rPr lang="nb-NO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steering_angle = [delta_f; 0];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Vx = abs(U*sin((0.5*pi/Period)*t + pi/2));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Vy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V*sin((pi/Period)*t);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yaw_rate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r*sin((2*pi/Period)*t);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Slips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Slip Angle/Lateral Slip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fcn_VD_stSlipAngle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Vx,Vy,yaw_rate,steering_angle,vehicle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matlab_alpha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(counter,:)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slip_angle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 counter+1;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Plot results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_____  _       _   _   _ 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__ \| |     | | | | (_)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|__) | | ___ | |_| |_ _ _ __   __ _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___/| |/ _ \| __| __| | '_ \ / _`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  | | (_) | |_| |_| | | | | (_|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  |_|\___/ \__|\__|_|_| |_|\__,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                     __/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                    |___/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fcn_VD_plotTimeSlipAngle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matlab_time,matlab_alpha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477877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B07137-47A4-43BA-B108-E1C3944F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Macadam driver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B735ED-B8D4-4AE1-B2A5-FD163F1BB4F2}"/>
                  </a:ext>
                </a:extLst>
              </p:cNvPr>
              <p:cNvSpPr/>
              <p:nvPr/>
            </p:nvSpPr>
            <p:spPr>
              <a:xfrm>
                <a:off x="4587240" y="2975840"/>
                <a:ext cx="3017520" cy="5486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Optimal control,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B735ED-B8D4-4AE1-B2A5-FD163F1BB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2975840"/>
                <a:ext cx="3017520" cy="548640"/>
              </a:xfrm>
              <a:prstGeom prst="rect">
                <a:avLst/>
              </a:prstGeom>
              <a:blipFill>
                <a:blip r:embed="rId2"/>
                <a:stretch>
                  <a:fillRect l="-1996" b="-135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F779A46-D947-4D5D-A9A8-E99D7A6560B9}"/>
              </a:ext>
            </a:extLst>
          </p:cNvPr>
          <p:cNvSpPr/>
          <p:nvPr/>
        </p:nvSpPr>
        <p:spPr>
          <a:xfrm>
            <a:off x="5135880" y="4101222"/>
            <a:ext cx="1920240" cy="548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Time delay,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2AC20E-B15A-416D-A9C4-F93F5B85BB97}"/>
                  </a:ext>
                </a:extLst>
              </p:cNvPr>
              <p:cNvSpPr/>
              <p:nvPr/>
            </p:nvSpPr>
            <p:spPr>
              <a:xfrm>
                <a:off x="3489960" y="5226604"/>
                <a:ext cx="5212080" cy="5486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Final steering control,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2AC20E-B15A-416D-A9C4-F93F5B85B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60" y="5226604"/>
                <a:ext cx="5212080" cy="548640"/>
              </a:xfrm>
              <a:prstGeom prst="rect">
                <a:avLst/>
              </a:prstGeom>
              <a:blipFill>
                <a:blip r:embed="rId3"/>
                <a:stretch>
                  <a:fillRect l="-1161" b="-135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334044-C7ED-48F0-B63B-FFB96D04F751}"/>
                  </a:ext>
                </a:extLst>
              </p:cNvPr>
              <p:cNvSpPr/>
              <p:nvPr/>
            </p:nvSpPr>
            <p:spPr>
              <a:xfrm>
                <a:off x="3718560" y="1118938"/>
                <a:ext cx="4754880" cy="12801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η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η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334044-C7ED-48F0-B63B-FFB96D04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1118938"/>
                <a:ext cx="4754880" cy="1280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37AF86-67BD-4867-836E-51640C04F1BF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096000" y="2399098"/>
            <a:ext cx="0" cy="57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F4DCE-2A27-4140-B002-C4AC436753C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3524480"/>
            <a:ext cx="0" cy="57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552EC8-3F18-4DCA-8F4E-063B64E7326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4649862"/>
            <a:ext cx="0" cy="57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3DAD3-0B0D-46D0-A95B-EE351BC7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0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EAAD01-E986-4A06-B74C-40AF833D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Single-Point Macadam driver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A97188-FF56-47CB-8EA7-1D09F3E28477}"/>
                  </a:ext>
                </a:extLst>
              </p:cNvPr>
              <p:cNvSpPr/>
              <p:nvPr/>
            </p:nvSpPr>
            <p:spPr>
              <a:xfrm>
                <a:off x="5294447" y="2543315"/>
                <a:ext cx="1463040" cy="822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A97188-FF56-47CB-8EA7-1D09F3E28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447" y="2543315"/>
                <a:ext cx="1463040" cy="822960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5586F5B-878B-4567-A4AF-42C47E25F7AA}"/>
              </a:ext>
            </a:extLst>
          </p:cNvPr>
          <p:cNvSpPr/>
          <p:nvPr/>
        </p:nvSpPr>
        <p:spPr>
          <a:xfrm>
            <a:off x="7395898" y="2534758"/>
            <a:ext cx="457200" cy="82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97E55B-E5DA-4D12-8149-63AC30E88F3F}"/>
                  </a:ext>
                </a:extLst>
              </p:cNvPr>
              <p:cNvSpPr/>
              <p:nvPr/>
            </p:nvSpPr>
            <p:spPr>
              <a:xfrm>
                <a:off x="8563014" y="2538792"/>
                <a:ext cx="457200" cy="822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97E55B-E5DA-4D12-8149-63AC30E88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014" y="2538792"/>
                <a:ext cx="457200" cy="822960"/>
              </a:xfrm>
              <a:prstGeom prst="rect">
                <a:avLst/>
              </a:prstGeom>
              <a:blipFill>
                <a:blip r:embed="rId3"/>
                <a:stretch>
                  <a:fillRect l="-1282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43C3FCB-EADA-4E95-82C6-2D3F063B8EA5}"/>
              </a:ext>
            </a:extLst>
          </p:cNvPr>
          <p:cNvSpPr/>
          <p:nvPr/>
        </p:nvSpPr>
        <p:spPr>
          <a:xfrm>
            <a:off x="10411749" y="2630179"/>
            <a:ext cx="640080" cy="640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DA48D-8051-4243-91BA-D88BBE73B0E7}"/>
                  </a:ext>
                </a:extLst>
              </p:cNvPr>
              <p:cNvSpPr/>
              <p:nvPr/>
            </p:nvSpPr>
            <p:spPr>
              <a:xfrm>
                <a:off x="8560763" y="4077604"/>
                <a:ext cx="457200" cy="822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DA48D-8051-4243-91BA-D88BBE73B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63" y="4077604"/>
                <a:ext cx="457200" cy="822960"/>
              </a:xfrm>
              <a:prstGeom prst="rect">
                <a:avLst/>
              </a:prstGeom>
              <a:blipFill>
                <a:blip r:embed="rId4"/>
                <a:stretch>
                  <a:fillRect l="-512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105E37-1035-4049-B3A9-130F61D71605}"/>
                  </a:ext>
                </a:extLst>
              </p:cNvPr>
              <p:cNvSpPr/>
              <p:nvPr/>
            </p:nvSpPr>
            <p:spPr>
              <a:xfrm>
                <a:off x="2861666" y="2538739"/>
                <a:ext cx="457200" cy="822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105E37-1035-4049-B3A9-130F61D71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66" y="2538739"/>
                <a:ext cx="457200" cy="822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8383705-BD7A-46CF-884B-2C614039F38A}"/>
              </a:ext>
            </a:extLst>
          </p:cNvPr>
          <p:cNvSpPr/>
          <p:nvPr/>
        </p:nvSpPr>
        <p:spPr>
          <a:xfrm>
            <a:off x="3821786" y="2634755"/>
            <a:ext cx="640080" cy="640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ECC33-4DB5-4929-A734-801C4A22FB88}"/>
              </a:ext>
            </a:extLst>
          </p:cNvPr>
          <p:cNvSpPr/>
          <p:nvPr/>
        </p:nvSpPr>
        <p:spPr>
          <a:xfrm>
            <a:off x="1056955" y="2635139"/>
            <a:ext cx="640080" cy="640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41309B-AF65-408F-B7B0-BA23AAE73353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9020214" y="2950219"/>
            <a:ext cx="1391535" cy="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2C5AA-3A24-496D-9A22-92BA50B74D9A}"/>
                  </a:ext>
                </a:extLst>
              </p:cNvPr>
              <p:cNvSpPr txBox="1"/>
              <p:nvPr/>
            </p:nvSpPr>
            <p:spPr>
              <a:xfrm>
                <a:off x="9020214" y="2524340"/>
                <a:ext cx="1391535" cy="40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2C5AA-3A24-496D-9A22-92BA50B74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14" y="2524340"/>
                <a:ext cx="1391535" cy="402336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BA9EA6-5352-4130-996A-78C16F2CAE4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853098" y="2946238"/>
            <a:ext cx="709916" cy="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8672DD-9E5D-4016-915D-81C5E73AF063}"/>
                  </a:ext>
                </a:extLst>
              </p:cNvPr>
              <p:cNvSpPr txBox="1"/>
              <p:nvPr/>
            </p:nvSpPr>
            <p:spPr>
              <a:xfrm>
                <a:off x="7854223" y="2529243"/>
                <a:ext cx="706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8672DD-9E5D-4016-915D-81C5E73A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223" y="2529243"/>
                <a:ext cx="70654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6483FC-702D-437F-BDED-F0FF562C896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757487" y="2946238"/>
            <a:ext cx="638411" cy="8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28363E-805A-49FC-AB6A-034A51379ECA}"/>
                  </a:ext>
                </a:extLst>
              </p:cNvPr>
              <p:cNvSpPr txBox="1"/>
              <p:nvPr/>
            </p:nvSpPr>
            <p:spPr>
              <a:xfrm>
                <a:off x="6755818" y="2543315"/>
                <a:ext cx="639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28363E-805A-49FC-AB6A-034A5137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18" y="2543315"/>
                <a:ext cx="639470" cy="400110"/>
              </a:xfrm>
              <a:prstGeom prst="rect">
                <a:avLst/>
              </a:prstGeom>
              <a:blipFill>
                <a:blip r:embed="rId8"/>
                <a:stretch>
                  <a:fillRect l="-952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CEE8AB-2B13-443D-8E81-6F2CC745A0A8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4461866" y="2954795"/>
            <a:ext cx="832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106A43-867B-47AB-AB45-3FB47A074AB8}"/>
                  </a:ext>
                </a:extLst>
              </p:cNvPr>
              <p:cNvSpPr txBox="1"/>
              <p:nvPr/>
            </p:nvSpPr>
            <p:spPr>
              <a:xfrm>
                <a:off x="4458256" y="2556947"/>
                <a:ext cx="836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106A43-867B-47AB-AB45-3FB47A07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56" y="2556947"/>
                <a:ext cx="83619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BE638D-66DA-4745-A4D9-5A78CA600A8E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3318866" y="2950219"/>
            <a:ext cx="502920" cy="4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2EFB5C-FAE0-4EC0-9F91-D61F1B15C456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1697035" y="2950219"/>
            <a:ext cx="1164631" cy="4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B2C4301-6BE6-4937-8632-ADA7B3A2BDD0}"/>
              </a:ext>
            </a:extLst>
          </p:cNvPr>
          <p:cNvCxnSpPr>
            <a:cxnSpLocks/>
            <a:stCxn id="8" idx="3"/>
            <a:endCxn id="7" idx="4"/>
          </p:cNvCxnSpPr>
          <p:nvPr/>
        </p:nvCxnSpPr>
        <p:spPr>
          <a:xfrm flipV="1">
            <a:off x="9017963" y="3270259"/>
            <a:ext cx="1713826" cy="12188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70601AE-A074-43B3-B1FE-308EC9C915C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757487" y="2954795"/>
            <a:ext cx="1803276" cy="1534289"/>
          </a:xfrm>
          <a:prstGeom prst="bentConnector3">
            <a:avLst>
              <a:gd name="adj1" fmla="val 170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F756D26-21A7-4F0F-8D07-F6C84EB94BB3}"/>
              </a:ext>
            </a:extLst>
          </p:cNvPr>
          <p:cNvCxnSpPr>
            <a:cxnSpLocks/>
            <a:stCxn id="4" idx="3"/>
            <a:endCxn id="10" idx="4"/>
          </p:cNvCxnSpPr>
          <p:nvPr/>
        </p:nvCxnSpPr>
        <p:spPr>
          <a:xfrm flipH="1">
            <a:off x="4141826" y="2954795"/>
            <a:ext cx="2615661" cy="320040"/>
          </a:xfrm>
          <a:prstGeom prst="bentConnector4">
            <a:avLst>
              <a:gd name="adj1" fmla="val -11455"/>
              <a:gd name="adj2" fmla="val 4801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FF8374-B2D3-4EE8-B0A6-AB1175CC66A5}"/>
                  </a:ext>
                </a:extLst>
              </p:cNvPr>
              <p:cNvSpPr txBox="1"/>
              <p:nvPr/>
            </p:nvSpPr>
            <p:spPr>
              <a:xfrm>
                <a:off x="1590037" y="2532679"/>
                <a:ext cx="1267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FF8374-B2D3-4EE8-B0A6-AB1175CC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37" y="2532679"/>
                <a:ext cx="126765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A966151-1189-4417-933B-EF1380B3E84D}"/>
              </a:ext>
            </a:extLst>
          </p:cNvPr>
          <p:cNvCxnSpPr>
            <a:cxnSpLocks/>
            <a:stCxn id="7" idx="6"/>
            <a:endCxn id="11" idx="4"/>
          </p:cNvCxnSpPr>
          <p:nvPr/>
        </p:nvCxnSpPr>
        <p:spPr>
          <a:xfrm flipH="1">
            <a:off x="1376995" y="2950219"/>
            <a:ext cx="9674834" cy="325000"/>
          </a:xfrm>
          <a:prstGeom prst="bentConnector4">
            <a:avLst>
              <a:gd name="adj1" fmla="val -9703"/>
              <a:gd name="adj2" fmla="val 9324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8F31DA1-5D53-42B9-9105-DC09A947505C}"/>
                  </a:ext>
                </a:extLst>
              </p:cNvPr>
              <p:cNvSpPr txBox="1"/>
              <p:nvPr/>
            </p:nvSpPr>
            <p:spPr>
              <a:xfrm>
                <a:off x="11054213" y="2543315"/>
                <a:ext cx="12840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8F31DA1-5D53-42B9-9105-DC09A947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213" y="2543315"/>
                <a:ext cx="1284006" cy="400110"/>
              </a:xfrm>
              <a:prstGeom prst="rect">
                <a:avLst/>
              </a:prstGeom>
              <a:blipFill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94FF3FF-D728-4CFD-9F34-F3A3F8C2DCA0}"/>
                  </a:ext>
                </a:extLst>
              </p:cNvPr>
              <p:cNvSpPr txBox="1"/>
              <p:nvPr/>
            </p:nvSpPr>
            <p:spPr>
              <a:xfrm>
                <a:off x="-94525" y="2556947"/>
                <a:ext cx="11562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94FF3FF-D728-4CFD-9F34-F3A3F8C2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525" y="2556947"/>
                <a:ext cx="1156214" cy="400110"/>
              </a:xfrm>
              <a:prstGeom prst="rect">
                <a:avLst/>
              </a:prstGeom>
              <a:blipFill>
                <a:blip r:embed="rId12"/>
                <a:stretch>
                  <a:fillRect l="-526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FB794AA-956B-4E83-AC11-0A4861FE8508}"/>
              </a:ext>
            </a:extLst>
          </p:cNvPr>
          <p:cNvCxnSpPr>
            <a:cxnSpLocks/>
            <a:stCxn id="112" idx="2"/>
            <a:endCxn id="11" idx="2"/>
          </p:cNvCxnSpPr>
          <p:nvPr/>
        </p:nvCxnSpPr>
        <p:spPr>
          <a:xfrm flipV="1">
            <a:off x="483582" y="2955179"/>
            <a:ext cx="573373" cy="1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92E7273-A48F-4D8B-ACB7-E1B221B2BAA4}"/>
              </a:ext>
            </a:extLst>
          </p:cNvPr>
          <p:cNvCxnSpPr>
            <a:cxnSpLocks/>
            <a:stCxn id="7" idx="1"/>
            <a:endCxn id="7" idx="5"/>
          </p:cNvCxnSpPr>
          <p:nvPr/>
        </p:nvCxnSpPr>
        <p:spPr>
          <a:xfrm>
            <a:off x="10505487" y="2723917"/>
            <a:ext cx="452604" cy="45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E86F3A-D3DE-4FFC-A960-3902759225F0}"/>
              </a:ext>
            </a:extLst>
          </p:cNvPr>
          <p:cNvCxnSpPr>
            <a:cxnSpLocks/>
            <a:stCxn id="7" idx="7"/>
            <a:endCxn id="7" idx="3"/>
          </p:cNvCxnSpPr>
          <p:nvPr/>
        </p:nvCxnSpPr>
        <p:spPr>
          <a:xfrm flipH="1">
            <a:off x="10505487" y="2723917"/>
            <a:ext cx="452604" cy="45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3B5D0A7-53D9-4154-B00F-181DFE4057D1}"/>
              </a:ext>
            </a:extLst>
          </p:cNvPr>
          <p:cNvCxnSpPr>
            <a:cxnSpLocks/>
            <a:stCxn id="10" idx="7"/>
            <a:endCxn id="10" idx="3"/>
          </p:cNvCxnSpPr>
          <p:nvPr/>
        </p:nvCxnSpPr>
        <p:spPr>
          <a:xfrm flipH="1">
            <a:off x="3915524" y="2728493"/>
            <a:ext cx="452604" cy="45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CCB5BDA-9285-4719-A369-C9ABA7CE170E}"/>
              </a:ext>
            </a:extLst>
          </p:cNvPr>
          <p:cNvCxnSpPr>
            <a:cxnSpLocks/>
            <a:stCxn id="10" idx="1"/>
            <a:endCxn id="10" idx="5"/>
          </p:cNvCxnSpPr>
          <p:nvPr/>
        </p:nvCxnSpPr>
        <p:spPr>
          <a:xfrm>
            <a:off x="3915524" y="2728493"/>
            <a:ext cx="452604" cy="45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2105799-6233-4172-BC3A-AAB9C98AE282}"/>
              </a:ext>
            </a:extLst>
          </p:cNvPr>
          <p:cNvCxnSpPr>
            <a:cxnSpLocks/>
            <a:stCxn id="73" idx="1"/>
            <a:endCxn id="11" idx="3"/>
          </p:cNvCxnSpPr>
          <p:nvPr/>
        </p:nvCxnSpPr>
        <p:spPr>
          <a:xfrm flipH="1">
            <a:off x="1150693" y="2732734"/>
            <a:ext cx="439344" cy="448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20E6F0-9DCE-4CCC-9715-E168117BE229}"/>
              </a:ext>
            </a:extLst>
          </p:cNvPr>
          <p:cNvCxnSpPr>
            <a:cxnSpLocks/>
            <a:stCxn id="11" idx="5"/>
            <a:endCxn id="11" idx="1"/>
          </p:cNvCxnSpPr>
          <p:nvPr/>
        </p:nvCxnSpPr>
        <p:spPr>
          <a:xfrm flipH="1" flipV="1">
            <a:off x="1150693" y="2728877"/>
            <a:ext cx="452604" cy="45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FC4AF-FFC0-46AA-98C6-8EB2699F5AC0}"/>
                  </a:ext>
                </a:extLst>
              </p:cNvPr>
              <p:cNvSpPr txBox="1"/>
              <p:nvPr/>
            </p:nvSpPr>
            <p:spPr>
              <a:xfrm>
                <a:off x="598388" y="2954795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FC4AF-FFC0-46AA-98C6-8EB2699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88" y="2954795"/>
                <a:ext cx="43473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A6F9C80-A448-4238-8FF2-2725B26CD366}"/>
                  </a:ext>
                </a:extLst>
              </p:cNvPr>
              <p:cNvSpPr txBox="1"/>
              <p:nvPr/>
            </p:nvSpPr>
            <p:spPr>
              <a:xfrm>
                <a:off x="3369903" y="2948255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A6F9C80-A448-4238-8FF2-2725B26C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03" y="2948255"/>
                <a:ext cx="43473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B1767FD-5374-41C3-AA9B-446FCEECA64A}"/>
                  </a:ext>
                </a:extLst>
              </p:cNvPr>
              <p:cNvSpPr txBox="1"/>
              <p:nvPr/>
            </p:nvSpPr>
            <p:spPr>
              <a:xfrm>
                <a:off x="3699986" y="327881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B1767FD-5374-41C3-AA9B-446FCEECA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86" y="3278816"/>
                <a:ext cx="43473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B0A2777-0814-40BF-89D9-113F5395AF38}"/>
                  </a:ext>
                </a:extLst>
              </p:cNvPr>
              <p:cNvSpPr txBox="1"/>
              <p:nvPr/>
            </p:nvSpPr>
            <p:spPr>
              <a:xfrm>
                <a:off x="9975791" y="2936862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B0A2777-0814-40BF-89D9-113F5395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791" y="2936862"/>
                <a:ext cx="43473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46BC631-040D-49FB-9E3E-F53EC3690FAE}"/>
                  </a:ext>
                </a:extLst>
              </p:cNvPr>
              <p:cNvSpPr txBox="1"/>
              <p:nvPr/>
            </p:nvSpPr>
            <p:spPr>
              <a:xfrm>
                <a:off x="10288333" y="3268381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46BC631-040D-49FB-9E3E-F53EC369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333" y="3268381"/>
                <a:ext cx="43473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2A4273A-F14B-472B-ABCF-245818630405}"/>
                  </a:ext>
                </a:extLst>
              </p:cNvPr>
              <p:cNvSpPr txBox="1"/>
              <p:nvPr/>
            </p:nvSpPr>
            <p:spPr>
              <a:xfrm>
                <a:off x="939080" y="327025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2A4273A-F14B-472B-ABCF-24581863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0" y="3270259"/>
                <a:ext cx="43473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436997-0212-45B3-9370-717DD8DC0F46}"/>
                  </a:ext>
                </a:extLst>
              </p:cNvPr>
              <p:cNvSpPr txBox="1"/>
              <p:nvPr/>
            </p:nvSpPr>
            <p:spPr>
              <a:xfrm>
                <a:off x="9019604" y="4088319"/>
                <a:ext cx="13927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436997-0212-45B3-9370-717DD8DC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604" y="4088319"/>
                <a:ext cx="1392754" cy="400110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D18405F9-9B13-40F2-BFAF-A7D7357C59D5}"/>
              </a:ext>
            </a:extLst>
          </p:cNvPr>
          <p:cNvSpPr txBox="1"/>
          <p:nvPr/>
        </p:nvSpPr>
        <p:spPr>
          <a:xfrm>
            <a:off x="8560763" y="1716143"/>
            <a:ext cx="118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</a:t>
            </a:r>
          </a:p>
          <a:p>
            <a:r>
              <a:rPr lang="en-US" dirty="0"/>
              <a:t>Prediction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58DE70C-B367-4B95-8686-E898C670002E}"/>
              </a:ext>
            </a:extLst>
          </p:cNvPr>
          <p:cNvSpPr txBox="1"/>
          <p:nvPr/>
        </p:nvSpPr>
        <p:spPr>
          <a:xfrm>
            <a:off x="8560763" y="5056618"/>
            <a:ext cx="118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</a:t>
            </a:r>
          </a:p>
          <a:p>
            <a:r>
              <a:rPr lang="en-US" dirty="0"/>
              <a:t>Prediction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1265FEB-5C79-4A60-9942-C71E3C3FC508}"/>
              </a:ext>
            </a:extLst>
          </p:cNvPr>
          <p:cNvSpPr txBox="1"/>
          <p:nvPr/>
        </p:nvSpPr>
        <p:spPr>
          <a:xfrm>
            <a:off x="7395288" y="1709422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</a:t>
            </a:r>
          </a:p>
          <a:p>
            <a:r>
              <a:rPr lang="en-US" dirty="0"/>
              <a:t>Dynamics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ECF427-A826-462B-8CEB-DB9C2B09DFA0}"/>
              </a:ext>
            </a:extLst>
          </p:cNvPr>
          <p:cNvSpPr txBox="1"/>
          <p:nvPr/>
        </p:nvSpPr>
        <p:spPr>
          <a:xfrm>
            <a:off x="5294447" y="1700348"/>
            <a:ext cx="81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</a:t>
            </a:r>
          </a:p>
          <a:p>
            <a:r>
              <a:rPr lang="en-US" dirty="0"/>
              <a:t>Lag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1C5A8CC-ED51-4679-8288-D1E6568FF0B4}"/>
              </a:ext>
            </a:extLst>
          </p:cNvPr>
          <p:cNvSpPr txBox="1"/>
          <p:nvPr/>
        </p:nvSpPr>
        <p:spPr>
          <a:xfrm>
            <a:off x="1697035" y="1720852"/>
            <a:ext cx="121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Previewed </a:t>
            </a:r>
          </a:p>
          <a:p>
            <a:r>
              <a:rPr lang="en-US" dirty="0"/>
              <a:t>Error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40D7353-2F55-4DCE-8542-361B708D4351}"/>
              </a:ext>
            </a:extLst>
          </p:cNvPr>
          <p:cNvSpPr txBox="1"/>
          <p:nvPr/>
        </p:nvSpPr>
        <p:spPr>
          <a:xfrm>
            <a:off x="2259534" y="3535089"/>
            <a:ext cx="15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Gain </a:t>
            </a:r>
          </a:p>
          <a:p>
            <a:r>
              <a:rPr lang="en-US" dirty="0"/>
              <a:t>Compensation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5E605B4-CE04-4ACC-8930-83B81F4105C2}"/>
              </a:ext>
            </a:extLst>
          </p:cNvPr>
          <p:cNvSpPr txBox="1"/>
          <p:nvPr/>
        </p:nvSpPr>
        <p:spPr>
          <a:xfrm>
            <a:off x="0" y="1432140"/>
            <a:ext cx="1219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Previewed </a:t>
            </a:r>
          </a:p>
          <a:p>
            <a:r>
              <a:rPr lang="en-US" dirty="0"/>
              <a:t>Path </a:t>
            </a:r>
          </a:p>
          <a:p>
            <a:r>
              <a:rPr lang="en-US" dirty="0"/>
              <a:t>Input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5F00749-C06A-4CA9-B701-347457083B20}"/>
              </a:ext>
            </a:extLst>
          </p:cNvPr>
          <p:cNvSpPr txBox="1"/>
          <p:nvPr/>
        </p:nvSpPr>
        <p:spPr>
          <a:xfrm>
            <a:off x="10665033" y="1424005"/>
            <a:ext cx="152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Previewed </a:t>
            </a:r>
          </a:p>
          <a:p>
            <a:r>
              <a:rPr lang="en-US" dirty="0"/>
              <a:t>Lateral </a:t>
            </a:r>
          </a:p>
          <a:p>
            <a:r>
              <a:rPr lang="en-US" dirty="0"/>
              <a:t>Displacement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B98BD-44FF-4F07-A779-7F369191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0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1579BB-116A-4499-96B5-0F004B68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Driver’s ability to </a:t>
            </a:r>
            <a:r>
              <a:rPr lang="en-US" i="0" u="none" strike="noStrike" baseline="0" dirty="0"/>
              <a:t>predict that component of the future response of the vehicle deriving only from the current steering control input</a:t>
            </a:r>
            <a:endParaRPr lang="en-US" dirty="0"/>
          </a:p>
        </p:txBody>
      </p:sp>
      <p:pic>
        <p:nvPicPr>
          <p:cNvPr id="11" name="Picture 10" descr="\documentclass{article}&#10;\usepackage{amsmath}&#10;\pagestyle{empty}&#10;\begin{document}&#10;&#10;$a^{*} = T^{*} m^{T} [I + \sum_{n=1}^{\infty} \frac{F^{n} {T^{*}}^{n}} {(n+1)!} ] g$&#10;&#10;&#10;\end{document}" title="IguanaTex Bitmap Display">
            <a:extLst>
              <a:ext uri="{FF2B5EF4-FFF2-40B4-BE49-F238E27FC236}">
                <a16:creationId xmlns:a16="http://schemas.microsoft.com/office/drawing/2014/main" id="{359E47BB-5687-44BF-85C6-1B9555B1FA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154680"/>
            <a:ext cx="5049293" cy="5486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6CD9A-B0FB-4018-A369-57B62DF4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2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1579BB-116A-4499-96B5-0F004B68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Driver’s ability to </a:t>
            </a:r>
            <a:r>
              <a:rPr lang="en-US" i="0" u="none" strike="noStrike" baseline="0" dirty="0"/>
              <a:t>predict that component of the future response of the vehicle deriving only from the present state of the vehicle</a:t>
            </a:r>
            <a:endParaRPr lang="en-US" dirty="0"/>
          </a:p>
        </p:txBody>
      </p:sp>
      <p:pic>
        <p:nvPicPr>
          <p:cNvPr id="5" name="Picture 4" descr="\documentclass{article}&#10;\usepackage{amsmath}&#10;\pagestyle{empty}&#10;\begin{document}&#10;&#10;$b^{*} = m^{T} [I + \sum_{n=1}^{\infty} \frac{F^{n} {T^{*}}^{n}} {n!} ]$&#10;&#10;&#10;\end{document}" title="IguanaTex Bitmap Display">
            <a:extLst>
              <a:ext uri="{FF2B5EF4-FFF2-40B4-BE49-F238E27FC236}">
                <a16:creationId xmlns:a16="http://schemas.microsoft.com/office/drawing/2014/main" id="{B2D2C78C-088C-4E71-8185-80464B1BE2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154680"/>
            <a:ext cx="4909407" cy="5486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BF3A8-2B39-47C3-B757-DAA5DCC7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4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BE2184-58DA-43FA-8425-F773883035E1}"/>
              </a:ext>
            </a:extLst>
          </p:cNvPr>
          <p:cNvGrpSpPr/>
          <p:nvPr/>
        </p:nvGrpSpPr>
        <p:grpSpPr>
          <a:xfrm>
            <a:off x="3608586" y="790190"/>
            <a:ext cx="7099788" cy="4948873"/>
            <a:chOff x="3608586" y="790190"/>
            <a:chExt cx="7099788" cy="494887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02E73C-FB05-46B9-8388-6FB6C838D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3397" y="3429000"/>
              <a:ext cx="1226917" cy="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FCA41F2-5083-46EA-8A12-FD2695E08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3397" y="2299649"/>
              <a:ext cx="0" cy="1129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904D1A1-514E-45D3-8C3E-02B1CA264AA5}"/>
                </a:ext>
              </a:extLst>
            </p:cNvPr>
            <p:cNvCxnSpPr>
              <a:cxnSpLocks/>
            </p:cNvCxnSpPr>
            <p:nvPr/>
          </p:nvCxnSpPr>
          <p:spPr>
            <a:xfrm>
              <a:off x="4712829" y="3429000"/>
              <a:ext cx="404834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C1E6BBA-3332-436D-AF69-F1754D8F9270}"/>
                </a:ext>
              </a:extLst>
            </p:cNvPr>
            <p:cNvCxnSpPr>
              <a:cxnSpLocks/>
            </p:cNvCxnSpPr>
            <p:nvPr/>
          </p:nvCxnSpPr>
          <p:spPr>
            <a:xfrm>
              <a:off x="8761177" y="2290740"/>
              <a:ext cx="0" cy="2276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F4235D4-39FF-4FF0-99EF-41885757C1D3}"/>
                </a:ext>
              </a:extLst>
            </p:cNvPr>
            <p:cNvCxnSpPr>
              <a:cxnSpLocks/>
            </p:cNvCxnSpPr>
            <p:nvPr/>
          </p:nvCxnSpPr>
          <p:spPr>
            <a:xfrm>
              <a:off x="4712829" y="2290740"/>
              <a:ext cx="0" cy="2276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34051E4-FBCD-4BD4-954B-0BF45A4E5CD2}"/>
                </a:ext>
              </a:extLst>
            </p:cNvPr>
            <p:cNvCxnSpPr>
              <a:cxnSpLocks/>
            </p:cNvCxnSpPr>
            <p:nvPr/>
          </p:nvCxnSpPr>
          <p:spPr>
            <a:xfrm>
              <a:off x="7998107" y="4578836"/>
              <a:ext cx="223391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F7506A7-B37F-4BF6-8BB4-AB9B7B9345AE}"/>
                </a:ext>
              </a:extLst>
            </p:cNvPr>
            <p:cNvCxnSpPr>
              <a:cxnSpLocks/>
            </p:cNvCxnSpPr>
            <p:nvPr/>
          </p:nvCxnSpPr>
          <p:spPr>
            <a:xfrm>
              <a:off x="7998106" y="2308414"/>
              <a:ext cx="223391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03E999-85BB-4396-9A6B-FC041B1C9406}"/>
                </a:ext>
              </a:extLst>
            </p:cNvPr>
            <p:cNvCxnSpPr>
              <a:cxnSpLocks/>
            </p:cNvCxnSpPr>
            <p:nvPr/>
          </p:nvCxnSpPr>
          <p:spPr>
            <a:xfrm>
              <a:off x="3862087" y="2290740"/>
              <a:ext cx="223391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A454711-2440-4FCC-A483-9C24CBBB8AD5}"/>
                </a:ext>
              </a:extLst>
            </p:cNvPr>
            <p:cNvCxnSpPr>
              <a:cxnSpLocks/>
            </p:cNvCxnSpPr>
            <p:nvPr/>
          </p:nvCxnSpPr>
          <p:spPr>
            <a:xfrm>
              <a:off x="3852562" y="4568143"/>
              <a:ext cx="223391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9710B8-B0D1-43B9-8E0C-68983F4BF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2299" y="1426580"/>
              <a:ext cx="11575" cy="400484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73CA38-C89F-40AE-8803-1300D4DE7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828" y="1426580"/>
              <a:ext cx="0" cy="400484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58E81AD-40E1-4856-B651-51CB989C32F3}"/>
                </a:ext>
              </a:extLst>
            </p:cNvPr>
            <p:cNvGrpSpPr/>
            <p:nvPr/>
          </p:nvGrpSpPr>
          <p:grpSpPr>
            <a:xfrm rot="-1200000">
              <a:off x="8148680" y="1186858"/>
              <a:ext cx="1768994" cy="1191496"/>
              <a:chOff x="1187803" y="1780187"/>
              <a:chExt cx="1768994" cy="119149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5EC3606-5B84-4DF5-A07A-539DDAA36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428" y="1780187"/>
                <a:ext cx="1" cy="100861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E861E53-7BFA-4F27-9E22-54A4A4C1D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428" y="2788803"/>
                <a:ext cx="13233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290148-116D-4FD9-9346-D285C495E240}"/>
                  </a:ext>
                </a:extLst>
              </p:cNvPr>
              <p:cNvSpPr/>
              <p:nvPr/>
            </p:nvSpPr>
            <p:spPr>
              <a:xfrm>
                <a:off x="1187803" y="2605923"/>
                <a:ext cx="91440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3075A9B-DEAB-4230-A0E9-7020107FFF0C}"/>
                </a:ext>
              </a:extLst>
            </p:cNvPr>
            <p:cNvGrpSpPr/>
            <p:nvPr/>
          </p:nvGrpSpPr>
          <p:grpSpPr>
            <a:xfrm rot="-1200000">
              <a:off x="8149448" y="3470981"/>
              <a:ext cx="1772032" cy="1191495"/>
              <a:chOff x="1187803" y="1780188"/>
              <a:chExt cx="1772032" cy="119149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4D708F2-8949-40E7-91A0-8B6F3C4DDF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428" y="1780188"/>
                <a:ext cx="1" cy="100861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888529D-7858-423A-9542-20B980114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466" y="2780460"/>
                <a:ext cx="13233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BB7345C-5020-4FD5-9743-A3BED31945B5}"/>
                  </a:ext>
                </a:extLst>
              </p:cNvPr>
              <p:cNvSpPr/>
              <p:nvPr/>
            </p:nvSpPr>
            <p:spPr>
              <a:xfrm>
                <a:off x="1187803" y="2605923"/>
                <a:ext cx="91440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1757951-CD9E-41E2-A2B8-D6CEA77E58EA}"/>
                </a:ext>
              </a:extLst>
            </p:cNvPr>
            <p:cNvGrpSpPr/>
            <p:nvPr/>
          </p:nvGrpSpPr>
          <p:grpSpPr>
            <a:xfrm rot="-1200000">
              <a:off x="4090938" y="3444822"/>
              <a:ext cx="1777337" cy="1199838"/>
              <a:chOff x="1187803" y="1771845"/>
              <a:chExt cx="1777337" cy="1199838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004FB4E-4DAB-4A3A-B8A4-229D851C23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6465" y="1771845"/>
                <a:ext cx="1" cy="100861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D017B1B-E967-4B78-AF94-09F4EC505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71" y="2791840"/>
                <a:ext cx="13233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073DBE1-7B0E-4EDE-B8BE-64202F379B19}"/>
                  </a:ext>
                </a:extLst>
              </p:cNvPr>
              <p:cNvSpPr/>
              <p:nvPr/>
            </p:nvSpPr>
            <p:spPr>
              <a:xfrm>
                <a:off x="1187803" y="2605923"/>
                <a:ext cx="91440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C6F12C8-DF72-4EF4-8FD9-683A39BF87AF}"/>
                </a:ext>
              </a:extLst>
            </p:cNvPr>
            <p:cNvGrpSpPr/>
            <p:nvPr/>
          </p:nvGrpSpPr>
          <p:grpSpPr>
            <a:xfrm rot="-1200000">
              <a:off x="4090183" y="1151746"/>
              <a:ext cx="1774301" cy="1191495"/>
              <a:chOff x="1187803" y="1780188"/>
              <a:chExt cx="1774301" cy="1191495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522A579-D928-46D6-8783-F396034C07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428" y="1780188"/>
                <a:ext cx="1" cy="100861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90114F7-D8EF-4DBA-95C2-D243C0291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735" y="2800183"/>
                <a:ext cx="13233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F32831F-7E42-4427-B8EC-EB626655EAC1}"/>
                  </a:ext>
                </a:extLst>
              </p:cNvPr>
              <p:cNvSpPr/>
              <p:nvPr/>
            </p:nvSpPr>
            <p:spPr>
              <a:xfrm>
                <a:off x="1187803" y="2605923"/>
                <a:ext cx="91440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61260EB-1528-475F-B986-84FA50C4C5F9}"/>
                </a:ext>
              </a:extLst>
            </p:cNvPr>
            <p:cNvSpPr txBox="1"/>
            <p:nvPr/>
          </p:nvSpPr>
          <p:spPr>
            <a:xfrm>
              <a:off x="6487800" y="3421089"/>
              <a:ext cx="423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CG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3486BA5-18EE-4609-9258-2A13267EA5CA}"/>
                </a:ext>
              </a:extLst>
            </p:cNvPr>
            <p:cNvCxnSpPr>
              <a:cxnSpLocks/>
            </p:cNvCxnSpPr>
            <p:nvPr/>
          </p:nvCxnSpPr>
          <p:spPr>
            <a:xfrm>
              <a:off x="4712828" y="5162309"/>
              <a:ext cx="17805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7A34C0A-C8E7-409E-BCA6-34CC0B07D7A9}"/>
                </a:ext>
              </a:extLst>
            </p:cNvPr>
            <p:cNvCxnSpPr>
              <a:cxnSpLocks/>
            </p:cNvCxnSpPr>
            <p:nvPr/>
          </p:nvCxnSpPr>
          <p:spPr>
            <a:xfrm>
              <a:off x="6546437" y="5159109"/>
              <a:ext cx="21945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1D7D3C9-E6E7-498C-B5E4-D5903C296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67" y="3443716"/>
              <a:ext cx="3554" cy="229534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203596B-9625-4067-A22C-7F4AA3303EC4}"/>
                </a:ext>
              </a:extLst>
            </p:cNvPr>
            <p:cNvSpPr txBox="1"/>
            <p:nvPr/>
          </p:nvSpPr>
          <p:spPr>
            <a:xfrm>
              <a:off x="7479171" y="5246754"/>
              <a:ext cx="3321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C1CB73E-E7D8-4529-8904-85261BF0AE56}"/>
                </a:ext>
              </a:extLst>
            </p:cNvPr>
            <p:cNvSpPr txBox="1"/>
            <p:nvPr/>
          </p:nvSpPr>
          <p:spPr>
            <a:xfrm>
              <a:off x="5449865" y="5246754"/>
              <a:ext cx="346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CF4ECAC-F91F-4D2B-A160-276FF416E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693" y="2308415"/>
              <a:ext cx="0" cy="22588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88741C7-15C3-4CD5-B8C3-271EEAF25B67}"/>
                </a:ext>
              </a:extLst>
            </p:cNvPr>
            <p:cNvSpPr txBox="1"/>
            <p:nvPr/>
          </p:nvSpPr>
          <p:spPr>
            <a:xfrm>
              <a:off x="3608586" y="3253171"/>
              <a:ext cx="346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3CDA4CD-800B-4528-9800-2092CF817910}"/>
                </a:ext>
              </a:extLst>
            </p:cNvPr>
            <p:cNvCxnSpPr>
              <a:cxnSpLocks/>
              <a:endCxn id="162" idx="1"/>
            </p:cNvCxnSpPr>
            <p:nvPr/>
          </p:nvCxnSpPr>
          <p:spPr>
            <a:xfrm>
              <a:off x="8981954" y="3443626"/>
              <a:ext cx="12007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3C93EC-557A-49D4-B1B1-979B61CD6A77}"/>
                </a:ext>
              </a:extLst>
            </p:cNvPr>
            <p:cNvCxnSpPr>
              <a:cxnSpLocks/>
              <a:endCxn id="163" idx="2"/>
            </p:cNvCxnSpPr>
            <p:nvPr/>
          </p:nvCxnSpPr>
          <p:spPr>
            <a:xfrm flipV="1">
              <a:off x="6500942" y="1281030"/>
              <a:ext cx="0" cy="887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AF48F19-49DB-4968-B728-4C8AA99A1B15}"/>
                    </a:ext>
                  </a:extLst>
                </p:cNvPr>
                <p:cNvSpPr txBox="1"/>
                <p:nvPr/>
              </p:nvSpPr>
              <p:spPr>
                <a:xfrm>
                  <a:off x="10182717" y="3212793"/>
                  <a:ext cx="52565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AF48F19-49DB-4968-B728-4C8AA99A1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2717" y="3212793"/>
                  <a:ext cx="525657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0B4AB6-2333-457A-8BCA-BD6F3F92C3B2}"/>
                    </a:ext>
                  </a:extLst>
                </p:cNvPr>
                <p:cNvSpPr txBox="1"/>
                <p:nvPr/>
              </p:nvSpPr>
              <p:spPr>
                <a:xfrm>
                  <a:off x="6233593" y="790190"/>
                  <a:ext cx="534698" cy="490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0B4AB6-2333-457A-8BCA-BD6F3F92C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593" y="790190"/>
                  <a:ext cx="534698" cy="490840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2E73E924-7EB4-43E8-BB60-8E610DD37D45}"/>
                </a:ext>
              </a:extLst>
            </p:cNvPr>
            <p:cNvSpPr/>
            <p:nvPr/>
          </p:nvSpPr>
          <p:spPr>
            <a:xfrm>
              <a:off x="5794436" y="3081600"/>
              <a:ext cx="1188720" cy="1188720"/>
            </a:xfrm>
            <a:prstGeom prst="arc">
              <a:avLst>
                <a:gd name="adj1" fmla="val 14803835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99B6A6C-B552-49F6-AAFE-C4CEAF6C0116}"/>
                    </a:ext>
                  </a:extLst>
                </p:cNvPr>
                <p:cNvSpPr txBox="1"/>
                <p:nvPr/>
              </p:nvSpPr>
              <p:spPr>
                <a:xfrm>
                  <a:off x="6700654" y="2850768"/>
                  <a:ext cx="40620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99B6A6C-B552-49F6-AAFE-C4CEAF6C0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654" y="2850768"/>
                  <a:ext cx="40620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527A4C-987B-4481-A129-3FF64753091F}"/>
                    </a:ext>
                  </a:extLst>
                </p:cNvPr>
                <p:cNvSpPr txBox="1"/>
                <p:nvPr/>
              </p:nvSpPr>
              <p:spPr>
                <a:xfrm rot="-1200000">
                  <a:off x="9863469" y="1527386"/>
                  <a:ext cx="723724" cy="534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527A4C-987B-4481-A129-3FF647530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200000">
                  <a:off x="9863469" y="1527386"/>
                  <a:ext cx="723724" cy="5345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CC8296EE-52C0-4967-BB52-16045AA0032E}"/>
                    </a:ext>
                  </a:extLst>
                </p:cNvPr>
                <p:cNvSpPr txBox="1"/>
                <p:nvPr/>
              </p:nvSpPr>
              <p:spPr>
                <a:xfrm rot="-1200000">
                  <a:off x="9863237" y="3794273"/>
                  <a:ext cx="757387" cy="534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CC8296EE-52C0-4967-BB52-16045AA00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200000">
                  <a:off x="9863237" y="3794273"/>
                  <a:ext cx="757387" cy="5345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2F937CC-D885-42CD-AAF9-D332F0F5F52A}"/>
                    </a:ext>
                  </a:extLst>
                </p:cNvPr>
                <p:cNvSpPr txBox="1"/>
                <p:nvPr/>
              </p:nvSpPr>
              <p:spPr>
                <a:xfrm rot="-1200000">
                  <a:off x="5786137" y="3812338"/>
                  <a:ext cx="744563" cy="4934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2F937CC-D885-42CD-AAF9-D332F0F5F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200000">
                  <a:off x="5786137" y="3812338"/>
                  <a:ext cx="744563" cy="4934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70C4A115-A3B0-46EC-BC18-5481A816217D}"/>
                    </a:ext>
                  </a:extLst>
                </p:cNvPr>
                <p:cNvSpPr txBox="1"/>
                <p:nvPr/>
              </p:nvSpPr>
              <p:spPr>
                <a:xfrm rot="-1200000">
                  <a:off x="5781758" y="1521260"/>
                  <a:ext cx="710899" cy="4962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𝑟𝑙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70C4A115-A3B0-46EC-BC18-5481A8162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200000">
                  <a:off x="5781758" y="1521260"/>
                  <a:ext cx="710899" cy="4962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7CCAAB6-B8BB-47C2-9198-C4DB22C7557B}"/>
                    </a:ext>
                  </a:extLst>
                </p:cNvPr>
                <p:cNvSpPr txBox="1"/>
                <p:nvPr/>
              </p:nvSpPr>
              <p:spPr>
                <a:xfrm rot="-1200000">
                  <a:off x="7964485" y="857810"/>
                  <a:ext cx="733342" cy="534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7CCAAB6-B8BB-47C2-9198-C4DB22C75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200000">
                  <a:off x="7964485" y="857810"/>
                  <a:ext cx="733342" cy="5345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C6C81BF-686E-4284-880E-402AED8F274D}"/>
                    </a:ext>
                  </a:extLst>
                </p:cNvPr>
                <p:cNvSpPr txBox="1"/>
                <p:nvPr/>
              </p:nvSpPr>
              <p:spPr>
                <a:xfrm rot="-1200000">
                  <a:off x="3912614" y="878334"/>
                  <a:ext cx="720518" cy="4962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𝑟𝑙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C6C81BF-686E-4284-880E-402AED8F2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200000">
                  <a:off x="3912614" y="878334"/>
                  <a:ext cx="720518" cy="4962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D8001717-05B0-48B0-B2BD-E769D40A8B9A}"/>
                    </a:ext>
                  </a:extLst>
                </p:cNvPr>
                <p:cNvSpPr txBox="1"/>
                <p:nvPr/>
              </p:nvSpPr>
              <p:spPr>
                <a:xfrm rot="-1200000">
                  <a:off x="3904251" y="3185140"/>
                  <a:ext cx="743217" cy="4934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D8001717-05B0-48B0-B2BD-E769D40A8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200000">
                  <a:off x="3904251" y="3185140"/>
                  <a:ext cx="743217" cy="4934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65DB074-802D-4505-BCFF-96440A3BD3CD}"/>
                    </a:ext>
                  </a:extLst>
                </p:cNvPr>
                <p:cNvSpPr txBox="1"/>
                <p:nvPr/>
              </p:nvSpPr>
              <p:spPr>
                <a:xfrm rot="-1200000">
                  <a:off x="7995517" y="3285021"/>
                  <a:ext cx="767005" cy="534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65DB074-802D-4505-BCFF-96440A3BD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1200000">
                  <a:off x="7995517" y="3285021"/>
                  <a:ext cx="767005" cy="5345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0B8DC25D-83AE-4504-A6BE-909141DD9F22}"/>
                </a:ext>
              </a:extLst>
            </p:cNvPr>
            <p:cNvSpPr/>
            <p:nvPr/>
          </p:nvSpPr>
          <p:spPr>
            <a:xfrm>
              <a:off x="8921018" y="1946552"/>
              <a:ext cx="640080" cy="731520"/>
            </a:xfrm>
            <a:prstGeom prst="arc">
              <a:avLst>
                <a:gd name="adj1" fmla="val 18564377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A7397A2-B596-4FA7-BA0B-A03530E06C48}"/>
                    </a:ext>
                  </a:extLst>
                </p:cNvPr>
                <p:cNvSpPr txBox="1"/>
                <p:nvPr/>
              </p:nvSpPr>
              <p:spPr>
                <a:xfrm>
                  <a:off x="9813051" y="2577525"/>
                  <a:ext cx="552202" cy="4247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𝑓𝑙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A7397A2-B596-4FA7-BA0B-A03530E06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051" y="2577525"/>
                  <a:ext cx="552202" cy="424732"/>
                </a:xfrm>
                <a:prstGeom prst="rect">
                  <a:avLst/>
                </a:prstGeom>
                <a:blipFill>
                  <a:blip r:embed="rId13"/>
                  <a:stretch>
                    <a:fillRect b="-101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B2984656-8F3D-49D7-8BBE-52AB1F907125}"/>
                    </a:ext>
                  </a:extLst>
                </p:cNvPr>
                <p:cNvSpPr txBox="1"/>
                <p:nvPr/>
              </p:nvSpPr>
              <p:spPr>
                <a:xfrm>
                  <a:off x="9742046" y="4781543"/>
                  <a:ext cx="357712" cy="4247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𝑓𝑟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B2984656-8F3D-49D7-8BBE-52AB1F907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2046" y="4781543"/>
                  <a:ext cx="357712" cy="424732"/>
                </a:xfrm>
                <a:prstGeom prst="rect">
                  <a:avLst/>
                </a:prstGeom>
                <a:blipFill>
                  <a:blip r:embed="rId14"/>
                  <a:stretch>
                    <a:fillRect r="-40678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85F317AE-CED3-4D23-9225-3781983F7A69}"/>
                    </a:ext>
                  </a:extLst>
                </p:cNvPr>
                <p:cNvSpPr txBox="1"/>
                <p:nvPr/>
              </p:nvSpPr>
              <p:spPr>
                <a:xfrm>
                  <a:off x="5422677" y="4755826"/>
                  <a:ext cx="58811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85F317AE-CED3-4D23-9225-3781983F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677" y="4755826"/>
                  <a:ext cx="58811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14476E3-D08F-442C-8F77-E77D0EDF5A95}"/>
                    </a:ext>
                  </a:extLst>
                </p:cNvPr>
                <p:cNvSpPr txBox="1"/>
                <p:nvPr/>
              </p:nvSpPr>
              <p:spPr>
                <a:xfrm>
                  <a:off x="5568332" y="2557282"/>
                  <a:ext cx="55489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𝑟𝑙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14476E3-D08F-442C-8F77-E77D0EDF5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332" y="2557282"/>
                  <a:ext cx="55489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C9E77588-E86D-4DCD-BA9F-EC1D665AA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469" y="1440927"/>
              <a:ext cx="713141" cy="879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29DA4F2F-0B4F-4A14-BECE-A82855D67FF0}"/>
                    </a:ext>
                  </a:extLst>
                </p:cNvPr>
                <p:cNvSpPr txBox="1"/>
                <p:nvPr/>
              </p:nvSpPr>
              <p:spPr>
                <a:xfrm>
                  <a:off x="9227194" y="1016195"/>
                  <a:ext cx="548099" cy="4247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𝑓𝑙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29DA4F2F-0B4F-4A14-BECE-A82855D67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194" y="1016195"/>
                  <a:ext cx="548099" cy="424732"/>
                </a:xfrm>
                <a:prstGeom prst="rect">
                  <a:avLst/>
                </a:prstGeom>
                <a:blipFill>
                  <a:blip r:embed="rId17"/>
                  <a:stretch>
                    <a:fillRect b="-101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BECB9744-5724-4F7B-B272-9AFDE447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923" y="1419605"/>
              <a:ext cx="661905" cy="8635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92FDAA28-7453-4500-8177-A6FEB7672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0261" y="3665426"/>
              <a:ext cx="743409" cy="9090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69401A3-3B48-4FA2-86C6-DE8B09AD5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840" y="3860607"/>
              <a:ext cx="782321" cy="723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9D124A58-F8B2-4120-A3F3-C2CA48468322}"/>
                    </a:ext>
                  </a:extLst>
                </p:cNvPr>
                <p:cNvSpPr txBox="1"/>
                <p:nvPr/>
              </p:nvSpPr>
              <p:spPr>
                <a:xfrm>
                  <a:off x="9265382" y="3435875"/>
                  <a:ext cx="581313" cy="4247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𝑓𝑟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9D124A58-F8B2-4120-A3F3-C2CA48468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382" y="3435875"/>
                  <a:ext cx="581313" cy="424732"/>
                </a:xfrm>
                <a:prstGeom prst="rect">
                  <a:avLst/>
                </a:prstGeom>
                <a:blipFill>
                  <a:blip r:embed="rId18"/>
                  <a:stretch>
                    <a:fillRect b="-101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F5CCC689-7681-4AB6-A5DC-C968EC119551}"/>
                    </a:ext>
                  </a:extLst>
                </p:cNvPr>
                <p:cNvSpPr txBox="1"/>
                <p:nvPr/>
              </p:nvSpPr>
              <p:spPr>
                <a:xfrm>
                  <a:off x="5324125" y="3419341"/>
                  <a:ext cx="55797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F5CCC689-7681-4AB6-A5DC-C968EC119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25" y="3419341"/>
                  <a:ext cx="557973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17DF4EBA-5367-4C36-9D84-86A10E827DFC}"/>
                    </a:ext>
                  </a:extLst>
                </p:cNvPr>
                <p:cNvSpPr txBox="1"/>
                <p:nvPr/>
              </p:nvSpPr>
              <p:spPr>
                <a:xfrm>
                  <a:off x="5092554" y="1001739"/>
                  <a:ext cx="55079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𝑟𝑙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17DF4EBA-5367-4C36-9D84-86A10E827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554" y="1001739"/>
                  <a:ext cx="550792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15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0E0EE259-819E-4CEC-A9FB-809E0FC45477}"/>
                </a:ext>
              </a:extLst>
            </p:cNvPr>
            <p:cNvSpPr/>
            <p:nvPr/>
          </p:nvSpPr>
          <p:spPr>
            <a:xfrm>
              <a:off x="8907154" y="4235600"/>
              <a:ext cx="640080" cy="731520"/>
            </a:xfrm>
            <a:prstGeom prst="arc">
              <a:avLst>
                <a:gd name="adj1" fmla="val 18564377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B1031E7-C457-4CA9-A171-1E99629C8592}"/>
                </a:ext>
              </a:extLst>
            </p:cNvPr>
            <p:cNvSpPr/>
            <p:nvPr/>
          </p:nvSpPr>
          <p:spPr>
            <a:xfrm>
              <a:off x="4833960" y="4222403"/>
              <a:ext cx="640080" cy="731520"/>
            </a:xfrm>
            <a:prstGeom prst="arc">
              <a:avLst>
                <a:gd name="adj1" fmla="val 18564377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4E0838B9-743C-41B1-81EF-BB9404FBAA9F}"/>
                </a:ext>
              </a:extLst>
            </p:cNvPr>
            <p:cNvSpPr/>
            <p:nvPr/>
          </p:nvSpPr>
          <p:spPr>
            <a:xfrm>
              <a:off x="4787381" y="1938941"/>
              <a:ext cx="640080" cy="731520"/>
            </a:xfrm>
            <a:prstGeom prst="arc">
              <a:avLst>
                <a:gd name="adj1" fmla="val 18564377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0498997-F304-4386-A33E-75CA3CD9023D}"/>
                    </a:ext>
                  </a:extLst>
                </p:cNvPr>
                <p:cNvSpPr txBox="1"/>
                <p:nvPr/>
              </p:nvSpPr>
              <p:spPr>
                <a:xfrm>
                  <a:off x="10279277" y="4781543"/>
                  <a:ext cx="357712" cy="4247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𝑓𝑟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0498997-F304-4386-A33E-75CA3CD90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277" y="4781543"/>
                  <a:ext cx="357712" cy="424732"/>
                </a:xfrm>
                <a:prstGeom prst="rect">
                  <a:avLst/>
                </a:prstGeom>
                <a:blipFill>
                  <a:blip r:embed="rId21"/>
                  <a:stretch>
                    <a:fillRect r="-47458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B513932-EBC3-4635-8F5A-1A51450FE735}"/>
                    </a:ext>
                  </a:extLst>
                </p:cNvPr>
                <p:cNvSpPr txBox="1"/>
                <p:nvPr/>
              </p:nvSpPr>
              <p:spPr>
                <a:xfrm>
                  <a:off x="9889068" y="1005776"/>
                  <a:ext cx="357712" cy="4247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𝑓𝑙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B513932-EBC3-4635-8F5A-1A51450FE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068" y="1005776"/>
                  <a:ext cx="357712" cy="424732"/>
                </a:xfrm>
                <a:prstGeom prst="rect">
                  <a:avLst/>
                </a:prstGeom>
                <a:blipFill>
                  <a:blip r:embed="rId22"/>
                  <a:stretch>
                    <a:fillRect r="-37288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E2A81547-D911-4D1D-82C0-AC1491D31DDE}"/>
                    </a:ext>
                  </a:extLst>
                </p:cNvPr>
                <p:cNvSpPr txBox="1"/>
                <p:nvPr/>
              </p:nvSpPr>
              <p:spPr>
                <a:xfrm>
                  <a:off x="5812699" y="1096590"/>
                  <a:ext cx="35771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𝑟𝑙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E2A81547-D911-4D1D-82C0-AC1491D31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699" y="1096590"/>
                  <a:ext cx="357712" cy="400110"/>
                </a:xfrm>
                <a:prstGeom prst="rect">
                  <a:avLst/>
                </a:prstGeom>
                <a:blipFill>
                  <a:blip r:embed="rId23"/>
                  <a:stretch>
                    <a:fillRect r="-344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81EEAF7-007B-4F6E-844D-C9A9F661122F}"/>
                    </a:ext>
                  </a:extLst>
                </p:cNvPr>
                <p:cNvSpPr txBox="1"/>
                <p:nvPr/>
              </p:nvSpPr>
              <p:spPr>
                <a:xfrm>
                  <a:off x="5956466" y="4769911"/>
                  <a:ext cx="35771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81EEAF7-007B-4F6E-844D-C9A9F6611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466" y="4769911"/>
                  <a:ext cx="357712" cy="400110"/>
                </a:xfrm>
                <a:prstGeom prst="rect">
                  <a:avLst/>
                </a:prstGeom>
                <a:blipFill>
                  <a:blip r:embed="rId24"/>
                  <a:stretch>
                    <a:fillRect r="-355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BFFFE74A-F965-41D5-BA89-82C25C63A580}"/>
                </a:ext>
              </a:extLst>
            </p:cNvPr>
            <p:cNvSpPr/>
            <p:nvPr/>
          </p:nvSpPr>
          <p:spPr>
            <a:xfrm>
              <a:off x="8398389" y="1372419"/>
              <a:ext cx="1188720" cy="1280160"/>
            </a:xfrm>
            <a:prstGeom prst="arc">
              <a:avLst>
                <a:gd name="adj1" fmla="val 18564377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E21A812D-609B-430E-9F0C-25E6F94E083A}"/>
                </a:ext>
              </a:extLst>
            </p:cNvPr>
            <p:cNvSpPr/>
            <p:nvPr/>
          </p:nvSpPr>
          <p:spPr>
            <a:xfrm>
              <a:off x="8654657" y="3828009"/>
              <a:ext cx="914400" cy="1005840"/>
            </a:xfrm>
            <a:prstGeom prst="arc">
              <a:avLst>
                <a:gd name="adj1" fmla="val 18564377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4FDF9F1C-B6BE-447B-AF00-77324337F870}"/>
                </a:ext>
              </a:extLst>
            </p:cNvPr>
            <p:cNvSpPr/>
            <p:nvPr/>
          </p:nvSpPr>
          <p:spPr>
            <a:xfrm>
              <a:off x="4268163" y="1349002"/>
              <a:ext cx="1188720" cy="1280160"/>
            </a:xfrm>
            <a:prstGeom prst="arc">
              <a:avLst>
                <a:gd name="adj1" fmla="val 18747138"/>
                <a:gd name="adj2" fmla="val 102663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040D58E8-93FD-44DA-8F69-DF0CF497FAD5}"/>
                </a:ext>
              </a:extLst>
            </p:cNvPr>
            <p:cNvSpPr/>
            <p:nvPr/>
          </p:nvSpPr>
          <p:spPr>
            <a:xfrm>
              <a:off x="4318206" y="3665269"/>
              <a:ext cx="1188720" cy="1280160"/>
            </a:xfrm>
            <a:prstGeom prst="arc">
              <a:avLst>
                <a:gd name="adj1" fmla="val 18564377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Connector: Curved 238">
              <a:extLst>
                <a:ext uri="{FF2B5EF4-FFF2-40B4-BE49-F238E27FC236}">
                  <a16:creationId xmlns:a16="http://schemas.microsoft.com/office/drawing/2014/main" id="{0C760AAB-C83D-4ACB-8ECB-81C4C6C4EFBB}"/>
                </a:ext>
              </a:extLst>
            </p:cNvPr>
            <p:cNvCxnSpPr>
              <a:cxnSpLocks/>
              <a:endCxn id="213" idx="0"/>
            </p:cNvCxnSpPr>
            <p:nvPr/>
          </p:nvCxnSpPr>
          <p:spPr>
            <a:xfrm>
              <a:off x="9549329" y="4115827"/>
              <a:ext cx="908804" cy="6657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9F490ED6-45C5-484D-88FD-02D0F637E54A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5471750" y="4137961"/>
              <a:ext cx="663572" cy="63195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0820D63B-45D0-48AA-B974-0497DA39F8AC}"/>
                </a:ext>
              </a:extLst>
            </p:cNvPr>
            <p:cNvCxnSpPr>
              <a:cxnSpLocks/>
              <a:endCxn id="214" idx="1"/>
            </p:cNvCxnSpPr>
            <p:nvPr/>
          </p:nvCxnSpPr>
          <p:spPr>
            <a:xfrm rot="5400000" flipH="1" flipV="1">
              <a:off x="9464116" y="1325474"/>
              <a:ext cx="532284" cy="31762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Curved 247">
              <a:extLst>
                <a:ext uri="{FF2B5EF4-FFF2-40B4-BE49-F238E27FC236}">
                  <a16:creationId xmlns:a16="http://schemas.microsoft.com/office/drawing/2014/main" id="{C6F2FCF6-6565-4320-86F3-61F8ABA1EF65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 rot="5400000" flipH="1" flipV="1">
              <a:off x="5386069" y="1338040"/>
              <a:ext cx="468025" cy="38523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or: Curved 254">
              <a:extLst>
                <a:ext uri="{FF2B5EF4-FFF2-40B4-BE49-F238E27FC236}">
                  <a16:creationId xmlns:a16="http://schemas.microsoft.com/office/drawing/2014/main" id="{83DB6F00-DC28-4D50-AF47-7789402C2F09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>
              <a:off x="9542861" y="2202084"/>
              <a:ext cx="546291" cy="37544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or: Curved 261">
              <a:extLst>
                <a:ext uri="{FF2B5EF4-FFF2-40B4-BE49-F238E27FC236}">
                  <a16:creationId xmlns:a16="http://schemas.microsoft.com/office/drawing/2014/main" id="{694BAADF-72F7-4B17-9E1A-0628898315F0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>
              <a:off x="9510976" y="4442245"/>
              <a:ext cx="409926" cy="3392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or: Curved 264">
              <a:extLst>
                <a:ext uri="{FF2B5EF4-FFF2-40B4-BE49-F238E27FC236}">
                  <a16:creationId xmlns:a16="http://schemas.microsoft.com/office/drawing/2014/main" id="{76A09911-3D22-451F-95DC-84DE696FDB1A}"/>
                </a:ext>
              </a:extLst>
            </p:cNvPr>
            <p:cNvCxnSpPr>
              <a:cxnSpLocks/>
              <a:endCxn id="185" idx="0"/>
            </p:cNvCxnSpPr>
            <p:nvPr/>
          </p:nvCxnSpPr>
          <p:spPr>
            <a:xfrm rot="16200000" flipH="1">
              <a:off x="5437632" y="4476725"/>
              <a:ext cx="313581" cy="244620"/>
            </a:xfrm>
            <a:prstGeom prst="curvedConnector3">
              <a:avLst>
                <a:gd name="adj1" fmla="val -16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Curved 271">
              <a:extLst>
                <a:ext uri="{FF2B5EF4-FFF2-40B4-BE49-F238E27FC236}">
                  <a16:creationId xmlns:a16="http://schemas.microsoft.com/office/drawing/2014/main" id="{937D0FE8-96DE-4ED8-9F56-A857D8A1C5F2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5416916" y="2166155"/>
              <a:ext cx="428864" cy="39112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70B53-2384-4F9A-A136-3D968F43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A6FD4-C701-4271-8755-EBC7B722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Wheel slips at each tire of a vehicle represented by the bicycle model are given by </a:t>
            </a:r>
          </a:p>
        </p:txBody>
      </p:sp>
      <p:pic>
        <p:nvPicPr>
          <p:cNvPr id="5" name="Picture 4" descr="\documentclass{article}&#10;\usepackage{amsmath}&#10;\pagestyle{empty}&#10;\begin{document}&#10;&#10;\begin{equation} \label{eq:four_two}&#10;\begin{aligned}&#10;    \kappa_{i} &amp;= \frac{R_{w} \omega_{i} - V_{x_{i}}}{V_{x_{i}}} \\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51AEA0E1-9469-441C-B07A-D95580E031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0707" b="-8827"/>
          <a:stretch/>
        </p:blipFill>
        <p:spPr>
          <a:xfrm>
            <a:off x="438150" y="2334899"/>
            <a:ext cx="3651250" cy="631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EE81C5-872E-44BD-953E-2A6EDB223014}"/>
                  </a:ext>
                </a:extLst>
              </p:cNvPr>
              <p:cNvSpPr txBox="1"/>
              <p:nvPr/>
            </p:nvSpPr>
            <p:spPr>
              <a:xfrm>
                <a:off x="2816638" y="2496922"/>
                <a:ext cx="1423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EE81C5-872E-44BD-953E-2A6EDB22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38" y="2496922"/>
                <a:ext cx="1423403" cy="307777"/>
              </a:xfrm>
              <a:prstGeom prst="rect">
                <a:avLst/>
              </a:prstGeom>
              <a:blipFill>
                <a:blip r:embed="rId5"/>
                <a:stretch>
                  <a:fillRect l="-10684" t="-26000" r="-341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62F92-8894-4CF7-B18E-765FB60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\documentclass{article}&#10;\usepackage{amsmath}&#10;\pagestyle{empty}&#10;\begin{document}&#10;&#10;\begin{equation} \label{eq:four_three}&#10;\begin{aligned}[t]&#10;    V_{x_{f}} &amp;= V_{x} \cos{\delta_{f}} + \left(V_{y} + a r\right) \sin{\delta_{f}} \\&#10;    V_{x_{r}} &amp;= V_{x} \cos{\delta_{r}} + \left(V_{y} - b r\right) \sin{\delta_{r}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9875D687-5A32-4281-899C-29D380DCD0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51" b="1977"/>
          <a:stretch/>
        </p:blipFill>
        <p:spPr>
          <a:xfrm>
            <a:off x="438150" y="3643734"/>
            <a:ext cx="3801891" cy="631826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5EBBB510-109A-734F-D439-043F68EC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942175"/>
            <a:ext cx="6400800" cy="5355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fcn_VD_stWheelSlip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U,V,r,wheel_angular_velocity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steering_angle,vehicle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fcn_VD_stWheelSlip</a:t>
            </a:r>
            <a:endParaRPr lang="en-US" sz="9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computes Wheel Slip/Longitudinal Slip for front and rear wheels.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It uses single-track/bicycle vehicle model.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Longitudinal Slip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nan(2,1);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Initialize a variable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fcn_VD_stWheelVelocity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U,V,r,vehicle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 wheel velocities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(:,1).*cos(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(:,2).*sin(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steering_angle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velocity of wheel along the wheel direction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(0==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eps;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Wheel-Slip calculation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(0&gt;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0;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slip is calculated only when the tire is moving in the direction it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is pointed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0&lt;=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vehicle.Re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wheel_angular_velocity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))./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wheel_longitudinal_velocity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target_indices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Saturation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(1&lt;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 = 1;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maximum wheel slip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(-1&gt;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-1;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minimum wheel slip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122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fcn_VD_stWheelSlip</a:t>
            </a:r>
            <a:r>
              <a:rPr lang="en-US" dirty="0"/>
              <a:t>’ estimates wheel slip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3CCF8-8C01-9F22-3D28-7601E04D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28800"/>
            <a:ext cx="4800600" cy="3200400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58331F05-C937-6763-9D5C-1DD57EFA5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1028343"/>
            <a:ext cx="3200400" cy="48474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script_testfcn_VD_stWheelSlip.m</a:t>
            </a:r>
            <a:endParaRPr lang="en-US" sz="3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script tests MATLAB function '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fcn_VD_stWheelSlip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Author: Satya Prasad on 2021/08/13</a:t>
            </a:r>
          </a:p>
          <a:p>
            <a:r>
              <a:rPr lang="fr-FR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Questions or </a:t>
            </a:r>
            <a:r>
              <a:rPr lang="fr-FR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comments</a:t>
            </a:r>
            <a:r>
              <a:rPr lang="fr-FR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? szm888@psu.edu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Prepare the workspace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close all the plots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%#ok&lt;CLALL&gt;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3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Add path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'../</a:t>
            </a:r>
            <a:r>
              <a:rPr lang="en-US" sz="3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VD_Utilities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'../</a:t>
            </a:r>
            <a:r>
              <a:rPr lang="en-US" sz="3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VD_Utilities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/Bicycle'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Inputs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_____                   _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   _|                 | |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| |  _ __  _ __  _   _| |_ ___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| | | '_ \| '_ \| | | | __/ __|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_| |_| | | | |_) | |_| | |_\__ \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|_____|_| |_| .__/ \__,_|\__|___/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| |      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|_|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See: http://patorjk.com/software/taag/#p=display&amp;f=Big&amp;t=Inputs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vehicle properties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Define a MATLAB structure that specifies the physical values for a vehicle.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For convenience, we ask that you call this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stucture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'vehicle'.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1600;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(kg)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vehicle.Izz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2500;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moment of inertia (kg m^2)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vehicle.Iw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1.2;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moment of inertia of a wheel (kg m^2)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vehicle.Re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0.32;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effective radius of a wheel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length from front axle to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2.6;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wheelbase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length from rear axle to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track width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0.42;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height of the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[95000; 110000];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cornering stiffnesses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vehicle.Cx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[65000; 65000];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stiffnesses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inputs to the vehicle model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 = 24.59;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velocity [m/s]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0.0;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lateral velocity [m/s]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0.5;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yaw rate [rad/s]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omega = 0.98*U/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vehicle.Re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*ones(2,1);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angular velocity of wheel [rad/s]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2*pi/180;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front steering angle [rad]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Period = 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Units are seconds. A typical lane change is about 3 to 4 seconds based on experimental highway measurements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Define items used to determine how long to run sim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is how long the simulation will run.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0.01;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N_timeSteps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floor(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)+1;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is the number of time steps we should have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Main code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Run the simulation in MATLAB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variables to store outputs of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Matlab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simulation</a:t>
            </a:r>
          </a:p>
          <a:p>
            <a:r>
              <a:rPr lang="sv-SE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matlab_kappa = nan(N_timeSteps,2);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nan(N_timeSteps,1);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 1;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 = 0:deltaT:TotalTime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(counter) = t;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Inputs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(1-1*(0&lt;t-Period))*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steering_amplitude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*sin((2*pi/Period)*t);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front steering angle</a:t>
            </a:r>
          </a:p>
          <a:p>
            <a:r>
              <a:rPr lang="nb-NO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steering_angle = [delta_f; 0];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Vx = abs(U*sin((0.5*pi/Period)*t + pi/2));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Vy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V*sin((pi/Period)*t);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yaw_rate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r*sin((2*pi/Period)*t);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Slips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Slip/Longitudinal Slip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fcn_VD_stWheelSlip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Vx,Vy,yaw_rate,omega,steering_angle,vehicle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matlab_kappa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(counter,:)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wheel_slip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 counter+1;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Plot results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_____  _       _   _   _ 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__ \| |     | | | | (_)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|__) | | ___ | |_| |_ _ _ __   __ _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___/| |/ _ \| __| __| | '_ \ / _`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  | | (_) | |_| |_| | | | | (_|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  |_|\___/ \__|\__|_|_| |_|\__,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                     __/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                    |___/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fcn_VD_plotTimeWheelSlip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matlab_time,matlab_kappa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89659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A6FD4-C701-4271-8755-EBC7B722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296650" cy="822960"/>
          </a:xfrm>
        </p:spPr>
        <p:txBody>
          <a:bodyPr>
            <a:noAutofit/>
          </a:bodyPr>
          <a:lstStyle/>
          <a:p>
            <a:r>
              <a:rPr lang="en-US" dirty="0"/>
              <a:t>Normal forces at each tire of a vehicle represented by the bicycle model are given by </a:t>
            </a:r>
          </a:p>
        </p:txBody>
      </p:sp>
      <p:pic>
        <p:nvPicPr>
          <p:cNvPr id="7" name="Picture 6" descr="\documentclass{article}&#10;\usepackage{amsmath}&#10;\pagestyle{empty}&#10;\begin{document}&#10;&#10;\begin{equation} \label{eq:four_four}&#10;\begin{aligned}&#10;    F_{z_{f}} &amp;= m g \cos{\varphi} \cos{\theta} \left(\frac{b}{L} - \frac{h_{CG}}{L} \tan{\theta}\right) - m a_{x} \frac{h_{CG}}{L} \\&#10;    F_{z_{r}} &amp;= m g \cos{\varphi} \cos{\theta} \left(\frac{a}{L} + \frac{h_{CG}}{L} \tan{\theta}\right) + m a_{x} \frac{h_{CG}}{L}&#10;\end{aligned}&#10;\end{equation}&#10;&#10;&#10;\end{document}" title="IguanaTex Bitmap Display">
            <a:extLst>
              <a:ext uri="{FF2B5EF4-FFF2-40B4-BE49-F238E27FC236}">
                <a16:creationId xmlns:a16="http://schemas.microsoft.com/office/drawing/2014/main" id="{4AF1C0A4-C897-47CE-9D4E-17A83589DB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8"/>
          <a:stretch/>
        </p:blipFill>
        <p:spPr>
          <a:xfrm>
            <a:off x="438150" y="2824413"/>
            <a:ext cx="5310042" cy="10972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773B79-5D6E-4510-9D99-8793E64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8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5DFF34-D1E6-B2F9-FF88-504BE62B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188086"/>
            <a:ext cx="6400800" cy="48628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fcn_VD_stNormalForce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acceleration,vehicle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road_properties,type_of_transfer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10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fcn_VD_stNormalForce</a:t>
            </a:r>
            <a:endParaRPr lang="en-US" sz="10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calculates normal force on both wheels.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It uses single-track/bicycle vehicle model.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Normal Forces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 = 9.81; </a:t>
            </a:r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[m/s^2]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Fz_front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*g*cos(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)*cos(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vehicle.b-vehicle.h_cg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*tan(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))/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Fz_rear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*g*cos(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)*cos(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vehicle.a+vehicle.h_cg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*tan(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))/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Fz_front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Fz_rear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load transfer due to grade and bank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strcmpi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type_of_transfer,</a:t>
            </a:r>
            <a:r>
              <a:rPr lang="en-US" sz="10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'longitudinal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Only Longitudinal Transfer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Fz_longitudinal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*acceleration(1)*(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)*[-1; 1];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Fz_longitudinal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826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2891-B989-2559-CFE5-8847D19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fcn_VD_stNormalForce</a:t>
            </a:r>
            <a:r>
              <a:rPr lang="en-US" dirty="0"/>
              <a:t>’ estimates normal force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8331F05-C937-6763-9D5C-1DD57EFA5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74509"/>
            <a:ext cx="3200400" cy="47089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script_test_fcn_VD_stNormalForce.m</a:t>
            </a:r>
            <a:endParaRPr lang="en-US" sz="3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script tests MATLAB function '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fcn_VD_stNormalForce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Author: Satya Prasad on 2021/08/13</a:t>
            </a:r>
          </a:p>
          <a:p>
            <a:r>
              <a:rPr lang="fr-FR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Questions or </a:t>
            </a:r>
            <a:r>
              <a:rPr lang="fr-FR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comments</a:t>
            </a:r>
            <a:r>
              <a:rPr lang="fr-FR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? szm888@psu.edu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Prepare the workspace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close all the plots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%#ok&lt;CLALL&gt;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3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Add path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'../</a:t>
            </a:r>
            <a:r>
              <a:rPr lang="en-US" sz="3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VD_Utilities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'../</a:t>
            </a:r>
            <a:r>
              <a:rPr lang="en-US" sz="3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VD_Utilities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/Bicycle'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Inputs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_____                   _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   _|                 | |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| |  _ __  _ __  _   _| |_ ___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| | | '_ \| '_ \| | | | __/ __|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_| |_| | | | |_) | |_| | |_\__ \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|_____|_| |_| .__/ \__,_|\__|___/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| |      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|_|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See: http://patorjk.com/software/taag/#p=display&amp;f=Big&amp;t=Inputs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vehicle properties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Define a MATLAB structure that specifies the physical values for a vehicle.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For convenience, we ask that you call this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stucture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'vehicle'.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1600;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(kg)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vehicle.Izz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2500;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moment of inertia (kg m^2)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vehicle.Iw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1.2;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mass moment of inertia of a wheel (kg m^2)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vehicle.Re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0.32;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effective radius of a wheel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length from front axle to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vehicle.L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2.6;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wheelbase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length from rear axle to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vehicle.d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1.5;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track width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vehicle.h_cg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0.42;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height of the cg (m)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[95000; 110000];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wheel cornering stiffnesses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vehicle.Cx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[65000; 65000];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longitudinal stiffnesses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load transfer conditions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type_of_transfer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'longitudinal'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type_of_transfer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= 'default';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Define inputs to the vehicle model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road_properties.grade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road_properties.bank_angle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road properties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acceleration = [2, 0.5];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acceleration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Period = 3;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Units are seconds. A typical lane change is about 3 to 4 seconds based on experimental highway measurements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Define items used to determine how long to run sim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5;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is how long the simulation will run.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0.01;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N_timeSteps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floor(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)+1; 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This is the number of time steps we should have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Main code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  __       _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\/  |     (_)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\  / | __ _ _ _ __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|\/| |/ _` | | '_ \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| | (_| | | | |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|_|\__,_|_|_| |_|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Run the simulation in MATLAB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variables to store outputs of </a:t>
            </a:r>
            <a:r>
              <a:rPr lang="en-US" sz="3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Matlab</a:t>
            </a:r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simulation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matlab_Fz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nan(N_timeSteps,2);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nan(N_timeSteps,1);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 1;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 = 0:deltaT:TotalTime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(counter) = t;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Inputs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ax = acceleration(1)*sin(pi/Period*t);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ay = acceleration(2)*sin(pi/Period*t);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Normal Forces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fcn_VD_stNormalForce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ax;ay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vehicle,road_properties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type_of_transfer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matlab_Fz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(counter,:) = 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normal_force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 counter+1;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3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Plot results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_____  _       _   _   _ 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__ \| |     | | | | (_)           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|__) | | ___ | |_| |_ _ _ __   __ _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 ___/| |/ _ \| __| __| | '_ \ / _`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 |    | | (_) | |_| |_| | | | | (_|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|_|    |_|\___/ \__|\__|_|_| |_|\__,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                     __/ |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                               |___/ </a:t>
            </a:r>
          </a:p>
          <a:p>
            <a:r>
              <a:rPr lang="en-US" sz="3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%%%%%%%%%%%%%%%%%%%%%%%%%%%%%%%%%%%%%%%%%%%%%%%%%%%%%%%%%%%%%%%%%%%%</a:t>
            </a:r>
          </a:p>
          <a:p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fcn_VD_plotTimeNormalForce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matlab_time,matlab_Fz</a:t>
            </a:r>
            <a:r>
              <a:rPr lang="en-US" sz="3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300" b="0" i="0" u="none" strike="noStrike" baseline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59605-580E-7523-B113-BF96E4D2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2880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1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7.919"/>
  <p:tag name="ORIGINALWIDTH" val="2917.135"/>
  <p:tag name="LATEXADDIN" val="\documentclass{article}&#10;\usepackage{amsmath}&#10;\pagestyle{empty}&#10;\begin{document}&#10;&#10;\begin{equation}&#10;\begin{aligned}&#10;    \alpha_{f} &amp;= \arctan{ \left(\frac{V_{y} + a r}{V_{x}}\right) } - \delta_{f} \\&#10;    \alpha_{r} &amp;= \arctan{ \left(\frac{V_{y} - b r}{V_{x}}\right) } - \delta_{r} \\&#10;\end{aligned}&#10;\end{equation}&#10;&#10;\end{document}"/>
  <p:tag name="IGUANATEXSIZE" val="20"/>
  <p:tag name="IGUANATEXCURSOR" val="255"/>
  <p:tag name="TRANSPARENCY" val="True"/>
  <p:tag name="LATEXENGINEID" val="0"/>
  <p:tag name="TEMPFOLDER" val="c:\temp\"/>
  <p:tag name="LATEXFORMHEIGHT" val="312"/>
  <p:tag name="LATEXFORMWIDTH" val="83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7.4541"/>
  <p:tag name="ORIGINALWIDTH" val="3041.62"/>
  <p:tag name="LATEXADDIN" val="\documentclass{article}&#10;\usepackage{amsmath}&#10;\pagestyle{empty}&#10;\begin{document}&#10;&#10;\begin{equation} \label{eq:four_eight}&#10;\begin{aligned}&#10;    m a_{x} &amp;= F_{x_{f}}^{B} + F_{x_{r}}^{B} - m g \cos{\varphi} \sin{\theta} \\&#10;    \Dot{V}_{x} &amp;= a_{x} + r V_{y}&#10;\end{aligned}&#10;\end{equation}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7.4541"/>
  <p:tag name="ORIGINALWIDTH" val="2899.138"/>
  <p:tag name="LATEXADDIN" val="\documentclass{article}&#10;\usepackage{amsmath}&#10;\pagestyle{empty}&#10;\begin{document}&#10;&#10;\begin{equation} \label{eq:four_nine}&#10;\begin{aligned}&#10;    m a_{y} &amp;= F_{y_{f}}^{B} + F_{y_{r}}^{B} + m g \sin{\varphi} \\&#10;    \Dot{V}_{y} &amp;= a_{y} - r V_{x}&#10;\end{aligned}&#10;\end{equation}&#10;&#10;&#10;\end{document}"/>
  <p:tag name="IGUANATEXSIZE" val="20"/>
  <p:tag name="IGUANATEXCURSOR" val="2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18"/>
  <p:tag name="ORIGINALWIDTH" val="2768.654"/>
  <p:tag name="LATEXADDIN" val="\documentclass{article}&#10;\usepackage{amsmath}&#10;\pagestyle{empty}&#10;\begin{document}&#10;&#10;\begin{equation} \label{eq:four_twelve}&#10;\begin{aligned}&#10;    \Dot{X} &amp;= V_{x} \cos{\psi} - V_{y} \sin{\psi} \\&#10;    \Dot{Y} &amp;= V_{x} \sin{\psi} + V_{y} \cos{\psi} \\&#10;    \Dot{\psi} &amp;= r&#10;\end{aligned}&#10;\end{equation}&#10;&#10;&#10;\end{document}"/>
  <p:tag name="IGUANATEXSIZE" val="20"/>
  <p:tag name="IGUANATEXCURSOR" val="2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6.4005"/>
  <p:tag name="ORIGINALWIDTH" val="3948.256"/>
  <p:tag name="LATEXADDIN" val="\documentclass{article}&#10;\usepackage{amsmath}&#10;\pagestyle{empty}&#10;\begin{document}&#10;&#10;\begin{equation}&#10;\begin{aligned}[t]&#10;    \alpha_{fl} &amp;= \arctan{ \left(\frac{V_{y} + a r}{V_{x} - \frac{d}{2} r}\right) } - \delta_{fl} \\&#10;    \alpha_{fr} &amp;= \arctan{ \left(\frac{V_{y} + a r}{V_{x} + \frac{d}{2} r}\right) } - \delta_{fr}&#10;    \end{aligned}&#10;    \qquad&#10;    \begin{aligned}[t]&#10;    \alpha_{rl} &amp;= \arctan{ \left(\frac{V_{y} - b r}{V_{x} - \frac{d}{2} r}\right) } - \delta_{rl} \\&#10;    \alpha_{rr} &amp;= \arctan{ \left(\frac{V_{y} - b r}{V_{x} + \frac{d}{2} r}\right) } - \delta_{rr}&#10;\end{aligned}&#10;\end{equation}&#10;&#10;\end{document}"/>
  <p:tag name="IGUANATEXSIZE" val="20"/>
  <p:tag name="IGUANATEXCURSOR" val="601"/>
  <p:tag name="TRANSPARENCY" val="True"/>
  <p:tag name="LATEXENGINEID" val="0"/>
  <p:tag name="TEMPFOLDER" val="c:\temp\"/>
  <p:tag name="LATEXFORMHEIGHT" val="312"/>
  <p:tag name="LATEXFORMWIDTH" val="83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2593.176"/>
  <p:tag name="LATEXADDIN" val="\documentclass{article}&#10;\usepackage{amsmath}&#10;\pagestyle{empty}&#10;\begin{document}&#10;&#10;\begin{equation} \label{eq:four_two}&#10;\begin{aligned}&#10;    \kappa_{i} &amp;= \frac{R_{w} \omega_{i} - V_{x_{i}}}{V_{x_{i}}} \\&#10;\end{aligned}&#10;\end{equation}&#10;&#10;&#10;\end{document}"/>
  <p:tag name="IGUANATEXSIZE" val="20"/>
  <p:tag name="IGUANATEXCURSOR" val="2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4.582"/>
  <p:tag name="ORIGINALWIDTH" val="3340.833"/>
  <p:tag name="LATEXADDIN" val="\documentclass{article}&#10;\usepackage{amsmath}&#10;\pagestyle{empty}&#10;\begin{document}&#10;&#10;\begin{equation} \label{eq:four_three}&#10;\begin{aligned}[t]&#10;    V_{x_{fl}} &amp;= \left(V_{x} - \frac{d}{2} r\right) \cos{\delta_{fl}} + \left(V_{y} + a r\right) \sin{\delta_{fl}} \\&#10;    V_{x_{fr}} &amp;= \left(V_{x} + \frac{d}{2} r\right) \cos{\delta_{fr}} + \left(V_{y} + a r\right) \sin{\delta_{fr}} \\&#10;    V_{x_{rl}} &amp;= \left(V_{x} - \frac{d}{2} r\right) \cos{\delta_{rl}} + \left(V_{y} - b r\right) \sin{\delta_{rl}} \\&#10;    V_{x_{rr}} &amp;= \left(V_{x} + \frac{d}{2} r\right) \cos{\delta_{rr}} + \left(V_{y} - b r\right) \sin{\delta_{rr}}&#10;\end{aligned}&#10;\end{equation}&#10;&#10;&#10;\end{document}"/>
  <p:tag name="IGUANATEXSIZE" val="20"/>
  <p:tag name="IGUANATEXCURSOR" val="643"/>
  <p:tag name="TRANSPARENCY" val="True"/>
  <p:tag name="LATEXENGINEID" val="0"/>
  <p:tag name="TEMPFOLDER" val="c:\temp\"/>
  <p:tag name="LATEXFORMHEIGHT" val="312"/>
  <p:tag name="LATEXFORMWIDTH" val="826.2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1.815"/>
  <p:tag name="ORIGINALWIDTH" val="4491.188"/>
  <p:tag name="LATEXADDIN" val="\documentclass{article}&#10;\usepackage{amsmath}&#10;\pagestyle{empty}&#10;\begin{document}&#10;&#10;\begin{equation} \label{eq:four_four}&#10;\begin{aligned}&#10;    F_{z_{fl}} &amp;= m g \cos{\varphi} \cos{\theta} \left(\frac{b}{2L} - \frac{h_{CG}}{2L} \tan{\theta}\right) + m g \sin{\varphi} \frac{b h_{CG}}{d L} - m a_{x} \frac{h_{CG}}{2L} - m a_{y} \frac{b h_{CG}}{d L} \\&#10;    F_{z_{fr}} &amp;= m g \cos{\varphi} \cos{\theta} \left(\frac{b}{2L} - \frac{h_{CG}}{2L} \tan{\theta}\right) - m g \sin{\varphi} \frac{b h_{CG}}{d L} - m a_{x} \frac{h_{CG}}{2L} + m a_{y} \frac{b h_{CG}}{d L} \\&#10;    F_{z_{rl}} &amp;= m g \cos{\varphi} \cos{\theta} \left(\frac{a}{2L} + \frac{h_{CG}}{2L} \tan{\theta}\right) + m g \sin{\varphi} \frac{a h_{CG}}{d L} + m a_{x} \frac{h_{CG}}{2L} - m a_{y} \frac{a h_{CG}}{d L} \\&#10;    F_{z_{rr}} &amp;= m g \cos{\varphi} \cos{\theta} \left(\frac{a}{2L} + \frac{h_{CG}}{2L} \tan{\theta}\right) - m g \sin{\varphi} \frac{a h_{CG}}{d L} + m a_{x} \frac{h_{CG}}{2L} + m a_{y} \frac{a h_{CG}}{d L}&#10;\end{aligned}&#10;\end{equation}&#10;&#10;&#10;\end{document}"/>
  <p:tag name="IGUANATEXSIZE" val="20"/>
  <p:tag name="IGUANATEXCURSOR" val="10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7.9377"/>
  <p:tag name="ORIGINALWIDTH" val="3311.586"/>
  <p:tag name="LATEXADDIN" val="\documentclass{article}&#10;\usepackage{amsmath}&#10;\pagestyle{empty}&#10;\begin{document}&#10;&#10;\begin{equation}&#10;\begin{aligned}&#10;    F_{x} &amp;= C_{x} (1-\Psi)^2 \sigma_{x} + (3-2\Psi) \Psi^2 \mu_{s} F_{z} \frac{\sigma_{x}}{\sigma} \\&#10;    F_{y} &amp;= -C_{\alpha} (1-\Psi)^2 \sigma_{y} - (3-2\Psi) \Psi^2 \mu_{s} F_{z} \frac{\sigma_{y}}{\sigma}&#10;\end{aligned}&#10;\end{equation}&#10;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3.667"/>
  <p:tag name="ORIGINALWIDTH" val="3136.858"/>
  <p:tag name="LATEXADDIN" val="\documentclass{article}&#10;\usepackage{amsmath}&#10;\pagestyle{empty}&#10;\begin{document}&#10;&#10;\begin{equation}&#10;\begin{aligned}[t]&#10;    \sigma_{x} &amp;= \frac{\kappa}{1+\kappa} \\&#10;    \sigma_{y} &amp;= \frac{\tan{\alpha}}{1+\kappa}&#10;    \end{aligned}&#10;    \qquad&#10;    \begin{aligned}[t]&#10;    \sigma &amp;= \sqrt{\sigma_{x}^2 + \sigma_{y}^2} \\&#10;    \Psi &amp;= \frac{\sqrt{C_{x}^2 \sigma_{x}^2 + C_{\alpha}^2 \sigma_{y}^2}}{3 \mu F_{z}}&#10;\end{aligned}&#10;\end{equation}&#10;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3316.085"/>
  <p:tag name="LATEXADDIN" val="\documentclass{article}&#10;\usepackage{amsmath}&#10;\pagestyle{empty}&#10;\begin{document}&#10;&#10;\begin{equation}&#10;    M_{z} = \xi_{1} - \xi_{2} \frac{1}{\left(\mu F_{z} \right)} + \xi_{3} \frac{1}{\left(\mu F_{z} \right)^2} - \xi_{4} \frac{1}{\left(\mu F_{z} \right)^3}&#10;\end{equation}&#10;&#10;\end{document}"/>
  <p:tag name="IGUANATEXSIZE" val="20"/>
  <p:tag name="IGUANATEXCURSOR" val="26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2593.176"/>
  <p:tag name="LATEXADDIN" val="\documentclass{article}&#10;\usepackage{amsmath}&#10;\pagestyle{empty}&#10;\begin{document}&#10;&#10;\begin{equation} \label{eq:four_two}&#10;\begin{aligned}&#10;    \kappa_{i} &amp;= \frac{R_{w} \omega_{i} - V_{x_{i}}}{V_{x_{i}}} \\&#10;\end{aligned}&#10;\end{equation}&#10;&#10;&#10;\end{document}"/>
  <p:tag name="IGUANATEXSIZE" val="20"/>
  <p:tag name="IGUANATEXCURSOR" val="2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0.6674"/>
  <p:tag name="ORIGINALWIDTH" val="3841.77"/>
  <p:tag name="LATEXADDIN" val="\documentclass{article}&#10;\usepackage{amsmath}&#10;\pagestyle{empty}&#10;\begin{document}&#10;&#10;\begin{equation}&#10;\begin{aligned}[t]&#10;    \xi_{1} &amp;= \frac{c_{l} C_{\alpha} \tan{\alpha}}{3} \\&#10;    \xi_{2} &amp;= \frac{c_{l} C_{\alpha}^2 \tan^2{\alpha}}{3} \left(2 - \frac{\mu_{s}}{\mu}\right)&#10;    \end{aligned}&#10;    \qquad&#10;    \begin{aligned}[t]&#10;    \xi_{3} &amp;= \frac{c_{l} C_{\alpha}^3 \tan^3{\alpha}}{3} \left(1 - \frac{2}{3} \frac{\mu_{s}}{\mu}\right) \\&#10;    \xi_{4} &amp;= \frac{c_{l} C_{\alpha}^4 \tan^4{\alpha}}{3} \left(\frac{4}{27} - \frac{1}{9}\frac{\mu_{s}}{\mu}\right)&#10;\end{aligned}&#10;\end{equation}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858.643"/>
  <p:tag name="LATEXADDIN" val="\documentclass{article}&#10;\usepackage{amsmath}&#10;\pagestyle{empty}&#10;\begin{document}&#10;&#10;\begin{equation} \label{eq:four_seven}&#10;\begin{aligned}&#10;    F_{x_{i}}^{B} &amp;= F_{x_{i}} \cos{\delta_{i}} - F_{y_{i}} \sin{\delta_{i}} \\&#10;    F_{y_{i}}^{B} &amp;= F_{x_{i}} \sin{\delta_{i}} + F_{y_{i}} \cos{\delta_{i}}&#10;\end{aligned}&#10;\end{equation}&#10;&#10;&#10;\end{document}"/>
  <p:tag name="IGUANATEXSIZE" val="20"/>
  <p:tag name="IGUANATEXCURSOR" val="3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7.4541"/>
  <p:tag name="ORIGINALWIDTH" val="3463.817"/>
  <p:tag name="LATEXADDIN" val="\documentclass{article}&#10;\usepackage{amsmath}&#10;\pagestyle{empty}&#10;\begin{document}&#10;&#10;\begin{equation} \label{eq:four_eight}&#10;\begin{aligned}&#10;    m a_{x} &amp;= F_{x_{fl}}^{B} + F_{x_{fr}}^{B} + F_{x_{rl}}^{B} + F_{x_{rr}}^{B} - m g \cos{\varphi} \sin{\theta} \\&#10;    \Dot{V}_{x} &amp;= a_{x} + r V_{y}&#10;\end{aligned}&#10;\end{equation}&#10;&#10;&#10;\end{document}"/>
  <p:tag name="IGUANATEXSIZE" val="20"/>
  <p:tag name="IGUANATEXCURSOR" val="3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7.4541"/>
  <p:tag name="ORIGINALWIDTH" val="3315.335"/>
  <p:tag name="LATEXADDIN" val="\documentclass{article}&#10;\usepackage{amsmath}&#10;\pagestyle{empty}&#10;\begin{document}&#10;&#10;\begin{equation} \label{eq:four_nine}&#10;\begin{aligned}&#10;    m a_{y} &amp;= F_{y_{fl}}^{B} + F_{y_{fr}}^{B} + F_{y_{rl}}^{B} + F_{y_{rr}}^{B} + m g \sin{\varphi} \\&#10;    \Dot{V}_{y} &amp;= a_{y} - r V_{x}&#10;\end{aligned}&#10;\end{equation}&#10;&#10;&#10;\end{document}"/>
  <p:tag name="IGUANATEXSIZE" val="20"/>
  <p:tag name="IGUANATEXCURSOR" val="3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4188.977"/>
  <p:tag name="LATEXADDIN" val="\documentclass{article}&#10;\usepackage{amsmath}&#10;\pagestyle{empty}&#10;\begin{document}&#10;&#10;\begin{equation} \label{eq:four_ten}&#10;\begin{aligned}&#10;    I_{zz} \Dot{r} &amp;= \frac{d}{2} \left(-F_{x_{fl}} + F_{x_{fr}} - F_{x_{rl}} + F_{x_{rr}}\right) + a \left(F_{y_{fl}} + F_{y_{fr}}\right) - b \left(F_{y_{rl}} + F_{y_{rr}}\right)&#10;\end{aligned}&#10;\end{equation}&#10;&#10;&#10;\end{document}"/>
  <p:tag name="IGUANATEXSIZE" val="20"/>
  <p:tag name="IGUANATEXCURSOR" val="3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2665.917"/>
  <p:tag name="LATEXADDIN" val="\documentclass{article}&#10;\usepackage{amsmath}&#10;\pagestyle{empty}&#10;\begin{document}&#10;&#10;\begin{equation} \label{eq:four_eleven}&#10;\begin{aligned}&#10;    \Dot{\omega_{i}} &amp;= \frac{T_{i}-R_{w}F_{x_{i}}}{I_{w}}&#10;\end{aligned}&#10;\end{equation}&#10;&#10;&#10;\end{document}"/>
  <p:tag name="IGUANATEXSIZE" val="20"/>
  <p:tag name="IGUANATEXCURSOR" val="2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18"/>
  <p:tag name="ORIGINALWIDTH" val="2768.654"/>
  <p:tag name="LATEXADDIN" val="\documentclass{article}&#10;\usepackage{amsmath}&#10;\pagestyle{empty}&#10;\begin{document}&#10;&#10;\begin{equation} \label{eq:four_twelve}&#10;\begin{aligned}&#10;    \Dot{X} &amp;= V_{x} \cos{\psi} - V_{y} \sin{\psi} \\&#10;    \Dot{Y} &amp;= V_{x} \sin{\psi} + V_{y} \cos{\psi} \\&#10;    \Dot{\psi} &amp;= r&#10;\end{aligned}&#10;\end{equation}&#10;&#10;&#10;\end{document}"/>
  <p:tag name="IGUANATEXSIZE" val="20"/>
  <p:tag name="IGUANATEXCURSOR" val="2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1663.292"/>
  <p:tag name="LATEXADDIN" val="\documentclass{article}&#10;\usepackage{amsmath}&#10;\pagestyle{empty}&#10;\begin{document}&#10;&#10;$a^{*} = T^{*} m^{T} [I + \sum_{n=1}^{\infty} \frac{F^{n} {T^{*}}^{n}} {(n+1)!} ] g$&#10;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1429.321"/>
  <p:tag name="LATEXADDIN" val="\documentclass{article}&#10;\usepackage{amsmath}&#10;\pagestyle{empty}&#10;\begin{document}&#10;&#10;$b^{*} = m^{T} [I + \sum_{n=1}^{\infty} \frac{F^{n} {T^{*}}^{n}} {n!} ]$&#10;&#10;&#10;\end{document}"/>
  <p:tag name="IGUANATEXSIZE" val="20"/>
  <p:tag name="IGUANATEXCURSOR" val="15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3025.122"/>
  <p:tag name="LATEXADDIN" val="\documentclass{article}&#10;\usepackage{amsmath}&#10;\pagestyle{empty}&#10;\begin{document}&#10;&#10;\begin{equation} \label{eq:four_three}&#10;\begin{aligned}[t]&#10;    V_{x_{f}} &amp;= V_{x} \cos{\delta_{f}} + \left(V_{y} + a r\right) \sin{\delta_{f}} \\&#10;    V_{x_{r}} &amp;= V_{x} \cos{\delta_{r}} + \left(V_{y} - b r\right) \sin{\delta_{r}}&#10;\end{aligned}&#10;\end{equation}&#10;&#10;&#10;\end{document}"/>
  <p:tag name="IGUANATEXSIZE" val="20"/>
  <p:tag name="IGUANATEXCURSOR" val="3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7.919"/>
  <p:tag name="ORIGINALWIDTH" val="3509.561"/>
  <p:tag name="LATEXADDIN" val="\documentclass{article}&#10;\usepackage{amsmath}&#10;\pagestyle{empty}&#10;\begin{document}&#10;&#10;\begin{equation} \label{eq:four_four}&#10;\begin{aligned}&#10;    F_{z_{f}} &amp;= m g \cos{\varphi} \cos{\theta} \left(\frac{b}{L} - \frac{h_{CG}}{L} \tan{\theta}\right) - m a_{x} \frac{h_{CG}}{L} \\&#10;    F_{z_{r}} &amp;= m g \cos{\varphi} \cos{\theta} \left(\frac{a}{L} + \frac{h_{CG}}{L} \tan{\theta}\right) + m a_{x} \frac{h_{CG}}{L}&#10;\end{aligned}&#10;\end{equation}&#10;&#10;&#10;\end{document}"/>
  <p:tag name="IGUANATEXSIZE" val="20"/>
  <p:tag name="IGUANATEXCURSOR" val="401"/>
  <p:tag name="TRANSPARENCY" val="True"/>
  <p:tag name="LATEXENGINEID" val="0"/>
  <p:tag name="TEMPFOLDER" val="c:\temp\"/>
  <p:tag name="LATEXFORMHEIGHT" val="312"/>
  <p:tag name="LATEXFORMWIDTH" val="810.6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3.667"/>
  <p:tag name="ORIGINALWIDTH" val="3168.354"/>
  <p:tag name="LATEXADDIN" val="\documentclass{article}&#10;\usepackage{amsmath}&#10;\pagestyle{empty}&#10;\begin{document}&#10;&#10;\begin{equation} \label{eq:four_six}&#10;\begin{aligned}[t]&#10;    \sigma_{x} &amp;= \frac{\kappa}{1+\kappa} \\&#10;    \sigma_{y} &amp;= \frac{\tan{\alpha}}{1+\kappa}&#10;    \end{aligned}&#10;    \qquad&#10;    \begin{aligned}[t]&#10;    \sigma &amp;= \sqrt{\sigma_{x}^2 + \sigma_{y}^2} \\&#10;    \Psi &amp;= \frac{2\sqrt{C_{x}^2 \sigma_{x}^2 + C_{\alpha}^2 \sigma_{y}^2}}{3 \mu F_{z}}&#10;\end{aligned}&#10;\end{equation}&#10;&#10;&#10;\end{document}"/>
  <p:tag name="IGUANATEXSIZE" val="20"/>
  <p:tag name="IGUANATEXCURSOR" val="4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7.9377"/>
  <p:tag name="ORIGINALWIDTH" val="3343.082"/>
  <p:tag name="LATEXADDIN" val="\documentclass{article}&#10;\usepackage{amsmath}&#10;\pagestyle{empty}&#10;\begin{document}&#10;&#10;\begin{equation} \label{eq:four_five}&#10;\begin{aligned}&#10;    F_{x} &amp;= 2 C_{x} (1-\Psi)^2 \sigma_{x} + (3-2\Psi) \Psi^2 \mu_{s} F_{z} \frac{\sigma_{x}}{\sigma} \\&#10;    F_{y} &amp;= -2 C_{\alpha} (1-\Psi)^2 \sigma_{y} - (3-2\Psi) \Psi^2 \mu_{s} F_{z} \frac{\sigma_{y}}{\sigma}&#10;\end{aligned}&#10;\end{equation}&#10;&#10;&#10;\end{document}"/>
  <p:tag name="IGUANATEXSIZE" val="20"/>
  <p:tag name="IGUANATEXCURSOR" val="3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858.643"/>
  <p:tag name="LATEXADDIN" val="\documentclass{article}&#10;\usepackage{amsmath}&#10;\pagestyle{empty}&#10;\begin{document}&#10;&#10;\begin{equation} \label{eq:four_seven}&#10;\begin{aligned}&#10;    F_{x_{i}}^{B} &amp;= F_{x_{i}} \cos{\delta_{i}} - F_{y_{i}} \sin{\delta_{i}} \\&#10;    F_{y_{i}}^{B} &amp;= F_{x_{i}} \sin{\delta_{i}} + F_{y_{i}} \cos{\delta_{i}}&#10;\end{aligned}&#10;\end{equation}&#10;&#10;&#10;\end{document}"/>
  <p:tag name="IGUANATEXSIZE" val="20"/>
  <p:tag name="IGUANATEXCURSOR" val="3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13.911"/>
  <p:tag name="LATEXADDIN" val="\documentclass{article}&#10;\usepackage{amsmath}&#10;\pagestyle{empty}&#10;\begin{document}&#10;&#10;\begin{equation} \label{eq:four_ten}&#10;\begin{aligned}&#10;    I_{zz} \Dot{r} &amp;= a F_{y_{f}} - b F_{y_{r}}&#10;\end{aligned}&#10;\end{equation}&#10;&#10;&#10;\end{document}"/>
  <p:tag name="IGUANATEXSIZE" val="20"/>
  <p:tag name="IGUANATEXCURSOR" val="181"/>
  <p:tag name="TRANSPARENCY" val="True"/>
  <p:tag name="LATEXENGINEID" val="0"/>
  <p:tag name="TEMPFOLDER" val="c:\temp\"/>
  <p:tag name="LATEXFORMHEIGHT" val="312"/>
  <p:tag name="LATEXFORMWIDTH" val="852.6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2665.917"/>
  <p:tag name="LATEXADDIN" val="\documentclass{article}&#10;\usepackage{amsmath}&#10;\pagestyle{empty}&#10;\begin{document}&#10;&#10;\begin{equation} \label{eq:four_eleven}&#10;\begin{aligned}&#10;    \Dot{\omega_{i}} &amp;= \frac{T_{i}-R_{w}F_{x_{i}}}{I_{w}}&#10;\end{aligned}&#10;\end{equation}&#10;&#10;&#10;\end{document}"/>
  <p:tag name="IGUANATEXSIZE" val="20"/>
  <p:tag name="IGUANATEXCURSOR" val="2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10320</Words>
  <Application>Microsoft Office PowerPoint</Application>
  <PresentationFormat>Widescreen</PresentationFormat>
  <Paragraphs>1278</Paragraphs>
  <Slides>54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 New</vt:lpstr>
      <vt:lpstr>Office Theme</vt:lpstr>
      <vt:lpstr>Vehicle Dynamics Library</vt:lpstr>
      <vt:lpstr>It is believed that vehicle behavior can be better predicted by modeling the vehicle like a bicycle or dual track.</vt:lpstr>
      <vt:lpstr>Bicycle model</vt:lpstr>
      <vt:lpstr>Slip angles at each tire of a vehicle represented by the bicycle (single-track) model are given by </vt:lpstr>
      <vt:lpstr>`fcn_VD_stSlipAngle’ estimates slip angle</vt:lpstr>
      <vt:lpstr>Wheel slips at each tire of a vehicle represented by the bicycle model are given by </vt:lpstr>
      <vt:lpstr>`fcn_VD_stWheelSlip’ estimates wheel slip</vt:lpstr>
      <vt:lpstr>Normal forces at each tire of a vehicle represented by the bicycle model are given by </vt:lpstr>
      <vt:lpstr>`fcn_VD_stNormalForce’ estimates normal force</vt:lpstr>
      <vt:lpstr>Tire forces at each tire of a vehicle given by the brush model are</vt:lpstr>
      <vt:lpstr>`fcn_VD_stTireForceBrush’ estimates tire forces</vt:lpstr>
      <vt:lpstr>Body forces are derived from tire forces as below.</vt:lpstr>
      <vt:lpstr>State equations of the vehicle represented by bicycle model are</vt:lpstr>
      <vt:lpstr>Vehicle motion is represented in global coordinates is related to the motion in local coordinates as</vt:lpstr>
      <vt:lpstr>MATLAB implementation of the 5-dof vehicle model is</vt:lpstr>
      <vt:lpstr>Simulink implementation of the 5-dof vehicle model is</vt:lpstr>
      <vt:lpstr>Dual Track Model of a vehicle represents left wheel separate from the right unlike bicycle model</vt:lpstr>
      <vt:lpstr>Slip angles/lateral slip at each tire of a vehicle represented by the dual-track model are given by </vt:lpstr>
      <vt:lpstr>`mdl_dtSlipAngle’ is the Simulink model to estimate slip angles.</vt:lpstr>
      <vt:lpstr>`fcn_VD_dtWheelVelocity’ is the Matlab function to estimate wheel velocities.</vt:lpstr>
      <vt:lpstr>`fcn_VD_dtSlipAngle’ is the Matlab function to estimate slip angles.</vt:lpstr>
      <vt:lpstr>Wheel/longitudinal slips at each tire of a vehicle represented by the dual-track model are given by </vt:lpstr>
      <vt:lpstr>`mdl_dtWheelSlip’ is the Simulink model to estimate wheel slip.</vt:lpstr>
      <vt:lpstr>`fcn_VD_dtWheelSlip’ is the Matlab function to estimate wheel slip.</vt:lpstr>
      <vt:lpstr>Normal forces at each tire of a vehicle represented by the dual-track model are given by </vt:lpstr>
      <vt:lpstr>`mdl_dtNormalForce’ is the Simulink model to estimate normal forces.</vt:lpstr>
      <vt:lpstr>`mdl_dtNormalForce’ is the Simulink model to estimate normal forces.</vt:lpstr>
      <vt:lpstr>`fcn_VD_dtNormalForce’ is the Matlab function to estimate normal forces.</vt:lpstr>
      <vt:lpstr>Tire forces at each tire of a vehicle represented by the dual-track model are given by </vt:lpstr>
      <vt:lpstr>`mdl_dtTireForceBrush’ is the Simulink model to estimate tire forces using the brush tire model.</vt:lpstr>
      <vt:lpstr>`fcn_VD_dtCombinedSlip’ is the Matlab function to estimate combined slips.</vt:lpstr>
      <vt:lpstr>`mdl_dtTireForceBrush’ is the Simulink model to estimate tire forces using the brush tire model.</vt:lpstr>
      <vt:lpstr>`fcn_VD_dtTireForceBrush’ is the Matlab function to estimate tire forces using the brush tire model.</vt:lpstr>
      <vt:lpstr>Aligning moment at each tire of a vehicle represented by the dual-track model is given by </vt:lpstr>
      <vt:lpstr>`mdl_dtAligningMomentBrush’ is the Simulink model to estimate aligning moment using the brush tire model.</vt:lpstr>
      <vt:lpstr>`fcn_VD_dtAligningMomentBrush’ is the Matlab function to estimate aligning moment using the brush tire model.</vt:lpstr>
      <vt:lpstr>Tire forces along the longitudinal and lateral direction of the vehicle are given by</vt:lpstr>
      <vt:lpstr>Simulink model to estimate tire forces along the longitudinal and lateral direction.</vt:lpstr>
      <vt:lpstr>`fcn_VD_dtWheel2BodyCoordinates’ is the Matlab function to estimate tire forces along the longitudinal and lateral direction.</vt:lpstr>
      <vt:lpstr>State equations of the 7DOF vehicle model are</vt:lpstr>
      <vt:lpstr>`fcn_VD_7dofForceEquation’ is the Matlab function for force equations of a 7DOF vehicle model.</vt:lpstr>
      <vt:lpstr>`fcn_VD_7dofStateEquation’ is the Matlab function for state equations of a 7DOF vehicle model.</vt:lpstr>
      <vt:lpstr>Vehicle position in the global coordinates is given by</vt:lpstr>
      <vt:lpstr>Simulink model to estimate vehicle position in the global coordinates.</vt:lpstr>
      <vt:lpstr>`fcn_VD_dtBody2GlobalCoordinates’ is the Matlab function to estimate vehicle position in the global coordinates.</vt:lpstr>
      <vt:lpstr>Vehicle position in the global coordinates is given by</vt:lpstr>
      <vt:lpstr>Simulink model to estimate vehicle position in the global coordinates.</vt:lpstr>
      <vt:lpstr>`fcn_VD_dtBody2GlobalCoordinates’ is the Matlab function to estimate vehicle position in the global coordinates.</vt:lpstr>
      <vt:lpstr>Pure Pursuit driver model</vt:lpstr>
      <vt:lpstr>Macadam driver model</vt:lpstr>
      <vt:lpstr>Single-Point Macadam driver model</vt:lpstr>
      <vt:lpstr>Driver’s ability to predict that component of the future response of the vehicle deriving only from the current steering control input</vt:lpstr>
      <vt:lpstr>Driver’s ability to predict that component of the future response of the vehicle deriving only from the present state of the vehicle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library</dc:title>
  <dc:creator>Maddipatla, Srivenkata Satya Prasad</dc:creator>
  <cp:lastModifiedBy>Maddipatla, Srivenkata Satya Prasad</cp:lastModifiedBy>
  <cp:revision>19</cp:revision>
  <dcterms:created xsi:type="dcterms:W3CDTF">2022-05-18T10:27:18Z</dcterms:created>
  <dcterms:modified xsi:type="dcterms:W3CDTF">2022-06-04T01:18:07Z</dcterms:modified>
</cp:coreProperties>
</file>