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43" r:id="rId2"/>
    <p:sldId id="415" r:id="rId3"/>
    <p:sldId id="442" r:id="rId4"/>
    <p:sldId id="485" r:id="rId5"/>
    <p:sldId id="514" r:id="rId6"/>
    <p:sldId id="501" r:id="rId7"/>
    <p:sldId id="504" r:id="rId8"/>
    <p:sldId id="505" r:id="rId9"/>
    <p:sldId id="506" r:id="rId10"/>
    <p:sldId id="507" r:id="rId11"/>
    <p:sldId id="508" r:id="rId12"/>
    <p:sldId id="509" r:id="rId13"/>
    <p:sldId id="510" r:id="rId14"/>
    <p:sldId id="511" r:id="rId15"/>
    <p:sldId id="513" r:id="rId16"/>
    <p:sldId id="512" r:id="rId17"/>
    <p:sldId id="515" r:id="rId18"/>
    <p:sldId id="516" r:id="rId19"/>
    <p:sldId id="518" r:id="rId20"/>
    <p:sldId id="519" r:id="rId21"/>
    <p:sldId id="520" r:id="rId22"/>
    <p:sldId id="536" r:id="rId23"/>
    <p:sldId id="537" r:id="rId24"/>
    <p:sldId id="523" r:id="rId25"/>
    <p:sldId id="545" r:id="rId26"/>
    <p:sldId id="546" r:id="rId27"/>
    <p:sldId id="550" r:id="rId28"/>
    <p:sldId id="538" r:id="rId29"/>
    <p:sldId id="544" r:id="rId30"/>
    <p:sldId id="549" r:id="rId31"/>
    <p:sldId id="541" r:id="rId32"/>
    <p:sldId id="547" r:id="rId33"/>
    <p:sldId id="551" r:id="rId34"/>
    <p:sldId id="548" r:id="rId35"/>
    <p:sldId id="552" r:id="rId36"/>
    <p:sldId id="54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ldId id="543"/>
          </p14:sldIdLst>
        </p14:section>
        <p14:section name="Background" id="{C6F52FF6-A12B-41D3-B0A0-06BFA5DF7396}">
          <p14:sldIdLst>
            <p14:sldId id="415"/>
            <p14:sldId id="442"/>
            <p14:sldId id="485"/>
          </p14:sldIdLst>
        </p14:section>
        <p14:section name="Shrink from edges" id="{014A7923-0C92-4246-A079-1611C60B84F5}">
          <p14:sldIdLst>
            <p14:sldId id="514"/>
            <p14:sldId id="501"/>
            <p14:sldId id="504"/>
            <p14:sldId id="505"/>
            <p14:sldId id="506"/>
            <p14:sldId id="507"/>
            <p14:sldId id="508"/>
            <p14:sldId id="509"/>
            <p14:sldId id="510"/>
            <p14:sldId id="511"/>
            <p14:sldId id="513"/>
            <p14:sldId id="512"/>
            <p14:sldId id="515"/>
            <p14:sldId id="516"/>
            <p14:sldId id="518"/>
            <p14:sldId id="519"/>
          </p14:sldIdLst>
        </p14:section>
        <p14:section name="Non-convex Edge Cutting" id="{7767E3FD-CD1B-4C9B-8DEA-BC220E532FF5}">
          <p14:sldIdLst>
            <p14:sldId id="520"/>
            <p14:sldId id="536"/>
            <p14:sldId id="537"/>
            <p14:sldId id="523"/>
            <p14:sldId id="545"/>
            <p14:sldId id="546"/>
            <p14:sldId id="550"/>
            <p14:sldId id="538"/>
            <p14:sldId id="544"/>
            <p14:sldId id="549"/>
            <p14:sldId id="541"/>
            <p14:sldId id="547"/>
            <p14:sldId id="551"/>
            <p14:sldId id="548"/>
            <p14:sldId id="552"/>
            <p14:sldId id="5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9" d="100"/>
          <a:sy n="129" d="100"/>
        </p:scale>
        <p:origin x="600" y="72"/>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5/6/2025</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5/6/2025</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5/6/2025</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5/6/2025</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5/6/2025</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5/6/2025</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5/6/2025</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5/6/2025</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5/6/2025</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5/6/2025</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5/6/2025</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5/6/2025</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50.png"/><Relationship Id="rId4" Type="http://schemas.openxmlformats.org/officeDocument/2006/relationships/image" Target="../media/image440.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stackoverflow.com/questions/69237154/how-do-you-get-the-medial-axis-of-a-multipolygon-using-cgal" TargetMode="External"/><Relationship Id="rId2" Type="http://schemas.openxmlformats.org/officeDocument/2006/relationships/hyperlink" Target="https://www.mdpi.com/2220-9964/9/5/304" TargetMode="External"/><Relationship Id="rId1" Type="http://schemas.openxmlformats.org/officeDocument/2006/relationships/slideLayout" Target="../slideLayouts/slideLayout2.xml"/><Relationship Id="rId4" Type="http://schemas.openxmlformats.org/officeDocument/2006/relationships/hyperlink" Target="https://groups.csail.mit.edu/graphics/classes/6.838/S98/meetings/m25/m25.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ansparent rectangle on a black background&#10;&#10;AI-generated content may be incorrect.">
            <a:extLst>
              <a:ext uri="{FF2B5EF4-FFF2-40B4-BE49-F238E27FC236}">
                <a16:creationId xmlns:a16="http://schemas.microsoft.com/office/drawing/2014/main" id="{A582378D-77DD-E1AA-77F6-85BB60EC19A4}"/>
              </a:ext>
            </a:extLst>
          </p:cNvPr>
          <p:cNvPicPr>
            <a:picLocks noChangeAspect="1"/>
          </p:cNvPicPr>
          <p:nvPr/>
        </p:nvPicPr>
        <p:blipFill>
          <a:blip r:embed="rId2">
            <a:extLst>
              <a:ext uri="{28A0092B-C50C-407E-A947-70E740481C1C}">
                <a14:useLocalDpi xmlns:a14="http://schemas.microsoft.com/office/drawing/2010/main" val="0"/>
              </a:ext>
            </a:extLst>
          </a:blip>
          <a:srcRect t="25884" r="9090" b="22691"/>
          <a:stretch/>
        </p:blipFill>
        <p:spPr>
          <a:xfrm>
            <a:off x="0" y="10"/>
            <a:ext cx="12192000" cy="6857990"/>
          </a:xfrm>
          <a:prstGeom prst="rect">
            <a:avLst/>
          </a:prstGeom>
        </p:spPr>
      </p:pic>
      <p:sp>
        <p:nvSpPr>
          <p:cNvPr id="2" name="Title 1">
            <a:extLst>
              <a:ext uri="{FF2B5EF4-FFF2-40B4-BE49-F238E27FC236}">
                <a16:creationId xmlns:a16="http://schemas.microsoft.com/office/drawing/2014/main" id="{8DB0104A-151B-C8DC-BFE7-9D9326A87C1A}"/>
              </a:ext>
            </a:extLst>
          </p:cNvPr>
          <p:cNvSpPr>
            <a:spLocks noGrp="1"/>
          </p:cNvSpPr>
          <p:nvPr>
            <p:ph type="ctrTitle"/>
          </p:nvPr>
        </p:nvSpPr>
        <p:spPr>
          <a:xfrm>
            <a:off x="5040456" y="303914"/>
            <a:ext cx="4023360" cy="3204134"/>
          </a:xfrm>
        </p:spPr>
        <p:txBody>
          <a:bodyPr anchor="b">
            <a:normAutofit/>
          </a:bodyPr>
          <a:lstStyle/>
          <a:p>
            <a:pPr algn="l"/>
            <a:r>
              <a:rPr lang="en-US" sz="4800" dirty="0">
                <a:solidFill>
                  <a:schemeClr val="bg1"/>
                </a:solidFill>
              </a:rPr>
              <a:t>Introduction to the Vertex Skeleton “</a:t>
            </a:r>
            <a:r>
              <a:rPr lang="en-US" sz="4800" dirty="0" err="1">
                <a:solidFill>
                  <a:schemeClr val="bg1"/>
                </a:solidFill>
              </a:rPr>
              <a:t>Vskel</a:t>
            </a:r>
            <a:r>
              <a:rPr lang="en-US" sz="4800" dirty="0">
                <a:solidFill>
                  <a:schemeClr val="bg1"/>
                </a:solidFill>
              </a:rPr>
              <a:t>” Library</a:t>
            </a:r>
          </a:p>
        </p:txBody>
      </p:sp>
      <p:sp>
        <p:nvSpPr>
          <p:cNvPr id="3" name="Subtitle 2">
            <a:extLst>
              <a:ext uri="{FF2B5EF4-FFF2-40B4-BE49-F238E27FC236}">
                <a16:creationId xmlns:a16="http://schemas.microsoft.com/office/drawing/2014/main" id="{D2C55F7E-7516-5B45-2C17-108735958A3E}"/>
              </a:ext>
            </a:extLst>
          </p:cNvPr>
          <p:cNvSpPr>
            <a:spLocks noGrp="1"/>
          </p:cNvSpPr>
          <p:nvPr>
            <p:ph type="subTitle" idx="1"/>
          </p:nvPr>
        </p:nvSpPr>
        <p:spPr>
          <a:xfrm>
            <a:off x="6096000" y="3653690"/>
            <a:ext cx="4023359" cy="1208141"/>
          </a:xfrm>
        </p:spPr>
        <p:txBody>
          <a:bodyPr>
            <a:normAutofit/>
          </a:bodyPr>
          <a:lstStyle/>
          <a:p>
            <a:pPr algn="l"/>
            <a:r>
              <a:rPr lang="en-US" sz="2000" dirty="0">
                <a:solidFill>
                  <a:schemeClr val="bg1"/>
                </a:solidFill>
              </a:rPr>
              <a:t>Methods to shrink 2D and higher polytopes, and to approximate medial axes</a:t>
            </a:r>
          </a:p>
        </p:txBody>
      </p:sp>
      <p:sp>
        <p:nvSpPr>
          <p:cNvPr id="4" name="TextBox 3">
            <a:extLst>
              <a:ext uri="{FF2B5EF4-FFF2-40B4-BE49-F238E27FC236}">
                <a16:creationId xmlns:a16="http://schemas.microsoft.com/office/drawing/2014/main" id="{4CFE49C5-0C25-5FCD-B1DD-E78BDBBC9D62}"/>
              </a:ext>
            </a:extLst>
          </p:cNvPr>
          <p:cNvSpPr txBox="1"/>
          <p:nvPr/>
        </p:nvSpPr>
        <p:spPr>
          <a:xfrm>
            <a:off x="996889" y="6215616"/>
            <a:ext cx="9108584" cy="169277"/>
          </a:xfrm>
          <a:prstGeom prst="rect">
            <a:avLst/>
          </a:prstGeom>
          <a:noFill/>
        </p:spPr>
        <p:txBody>
          <a:bodyPr wrap="none" rtlCol="0">
            <a:spAutoFit/>
          </a:bodyPr>
          <a:lstStyle/>
          <a:p>
            <a:pPr>
              <a:spcAft>
                <a:spcPts val="600"/>
              </a:spcAft>
            </a:pPr>
            <a:r>
              <a:rPr lang="en-US" sz="500" dirty="0">
                <a:solidFill>
                  <a:srgbClr val="FF0000"/>
                </a:solidFill>
              </a:rPr>
              <a:t>Photo by &lt;a </a:t>
            </a:r>
            <a:r>
              <a:rPr lang="en-US" sz="500" dirty="0" err="1">
                <a:solidFill>
                  <a:srgbClr val="FF0000"/>
                </a:solidFill>
              </a:rPr>
              <a:t>href</a:t>
            </a:r>
            <a:r>
              <a:rPr lang="en-US" sz="500" dirty="0">
                <a:solidFill>
                  <a:srgbClr val="FF0000"/>
                </a:solidFill>
              </a:rPr>
              <a:t>="https://unsplash.com/@fakurian?utm_content=creditCopyText&amp;utm_medium=referral&amp;utm_source=unsplash"&gt;Milad </a:t>
            </a:r>
            <a:r>
              <a:rPr lang="en-US" sz="500" dirty="0" err="1">
                <a:solidFill>
                  <a:srgbClr val="FF0000"/>
                </a:solidFill>
              </a:rPr>
              <a:t>Fakurian</a:t>
            </a:r>
            <a:r>
              <a:rPr lang="en-US" sz="500" dirty="0">
                <a:solidFill>
                  <a:srgbClr val="FF0000"/>
                </a:solidFill>
              </a:rPr>
              <a:t>&lt;/a&gt; on &lt;a </a:t>
            </a:r>
            <a:r>
              <a:rPr lang="en-US" sz="500" dirty="0" err="1">
                <a:solidFill>
                  <a:srgbClr val="FF0000"/>
                </a:solidFill>
              </a:rPr>
              <a:t>href</a:t>
            </a:r>
            <a:r>
              <a:rPr lang="en-US" sz="500" dirty="0">
                <a:solidFill>
                  <a:srgbClr val="FF0000"/>
                </a:solidFill>
              </a:rPr>
              <a:t>="https://unsplash.com/photos/a-black-and-white-photo-of-a-diamond-0uUzrqDeBNY?utm_content=</a:t>
            </a:r>
            <a:r>
              <a:rPr lang="en-US" sz="500" dirty="0" err="1">
                <a:solidFill>
                  <a:srgbClr val="FF0000"/>
                </a:solidFill>
              </a:rPr>
              <a:t>creditCopyText&amp;utm_medium</a:t>
            </a:r>
            <a:r>
              <a:rPr lang="en-US" sz="500" dirty="0">
                <a:solidFill>
                  <a:srgbClr val="FF0000"/>
                </a:solidFill>
              </a:rPr>
              <a:t>=</a:t>
            </a:r>
            <a:r>
              <a:rPr lang="en-US" sz="500" dirty="0" err="1">
                <a:solidFill>
                  <a:srgbClr val="FF0000"/>
                </a:solidFill>
              </a:rPr>
              <a:t>referral&amp;utm_source</a:t>
            </a:r>
            <a:r>
              <a:rPr lang="en-US" sz="500" dirty="0">
                <a:solidFill>
                  <a:srgbClr val="FF0000"/>
                </a:solidFill>
              </a:rPr>
              <a:t>=</a:t>
            </a:r>
            <a:r>
              <a:rPr lang="en-US" sz="500" dirty="0" err="1">
                <a:solidFill>
                  <a:srgbClr val="FF0000"/>
                </a:solidFill>
              </a:rPr>
              <a:t>unsplash</a:t>
            </a:r>
            <a:r>
              <a:rPr lang="en-US" sz="500" dirty="0">
                <a:solidFill>
                  <a:srgbClr val="FF0000"/>
                </a:solidFill>
              </a:rPr>
              <a:t>"&gt;</a:t>
            </a:r>
            <a:r>
              <a:rPr lang="en-US" sz="500" dirty="0" err="1">
                <a:solidFill>
                  <a:srgbClr val="FF0000"/>
                </a:solidFill>
              </a:rPr>
              <a:t>Unsplash</a:t>
            </a:r>
            <a:r>
              <a:rPr lang="en-US" sz="500" dirty="0">
                <a:solidFill>
                  <a:srgbClr val="FF0000"/>
                </a:solidFill>
              </a:rPr>
              <a:t>&lt;/a&gt;</a:t>
            </a:r>
            <a:endParaRPr lang="en-US" sz="500">
              <a:solidFill>
                <a:srgbClr val="FF0000"/>
              </a:solidFill>
            </a:endParaRPr>
          </a:p>
        </p:txBody>
      </p:sp>
    </p:spTree>
    <p:extLst>
      <p:ext uri="{BB962C8B-B14F-4D97-AF65-F5344CB8AC3E}">
        <p14:creationId xmlns:p14="http://schemas.microsoft.com/office/powerpoint/2010/main" val="139881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B26-76D3-49C3-B396-EA07FFD5AC3B}"/>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F6762110-D433-48F0-96F9-C82132B7C368}"/>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A8B2F9F3-5E88-45E2-8ED5-4748804270F5}"/>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30513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B2E-8923-419A-8001-2F31F091B4C0}"/>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pic>
        <p:nvPicPr>
          <p:cNvPr id="7" name="Picture 6">
            <a:extLst>
              <a:ext uri="{FF2B5EF4-FFF2-40B4-BE49-F238E27FC236}">
                <a16:creationId xmlns:a16="http://schemas.microsoft.com/office/drawing/2014/main" id="{01397B91-10CD-477F-ACB6-B19E1EA91209}"/>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63571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CE8-1BEA-4580-8119-2111DB4E030A}"/>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6DA48B7C-7B0E-401B-8AD0-E1BAFF70ADE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9424BF36-02D1-4126-9DE2-6E6DA530BB70}"/>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229214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82B-6F21-4002-A6D4-546A5909E00E}"/>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900C1893-D6BD-4D4C-A3E9-041F67BAD1F3}"/>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F0FCD2B2-B0A5-4B96-A3A7-4DC545556B8F}"/>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7B528B8B-6DE7-44E9-87E6-5C79B40AECA3}"/>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141126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1149-F1A3-4C9D-BE7E-CF956FCD5A79}"/>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ABD558F4-5F23-42C1-940E-AB18403F28DF}"/>
              </a:ext>
            </a:extLst>
          </p:cNvPr>
          <p:cNvSpPr>
            <a:spLocks noGrp="1"/>
          </p:cNvSpPr>
          <p:nvPr>
            <p:ph idx="1"/>
          </p:nvPr>
        </p:nvSpPr>
        <p:spPr>
          <a:xfrm>
            <a:off x="838200" y="1825625"/>
            <a:ext cx="5710881" cy="4000500"/>
          </a:xfrm>
        </p:spPr>
        <p:txBody>
          <a:bodyPr>
            <a:normAutofit fontScale="85000" lnSpcReduction="10000"/>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65A3CE-A976-4AEA-8B9D-2EF71413ECEC}"/>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172238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BA4-5B2E-4909-B423-E6A32114CFC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pic>
        <p:nvPicPr>
          <p:cNvPr id="5" name="Picture 4">
            <a:extLst>
              <a:ext uri="{FF2B5EF4-FFF2-40B4-BE49-F238E27FC236}">
                <a16:creationId xmlns:a16="http://schemas.microsoft.com/office/drawing/2014/main" id="{3981DE06-8C31-45F9-822A-C349FE5D22B4}"/>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3E28274-F46E-4CA6-9368-6160F1A59C02}"/>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97356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Here’s other examples:</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914362A8-A9AA-4FE4-803B-CFFDD2359AE1}"/>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5BED6B28-7795-4E9E-AB9B-42C80A8B0A4D}"/>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DDC0F12A-C7FD-432F-B20E-D74605C89F28}"/>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40510BA2-D24D-4EAA-AF9D-D7C09B0D8AE4}"/>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5E81AFB7-5CA3-4247-8FA8-F241DF2F3E8E}"/>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A74389B8-6C07-4826-9467-0FEF50790ACF}"/>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3464544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07F-E517-436F-8759-C74867290DE5}"/>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EC9D4F63-E83D-4C90-9EB6-8442761B8759}"/>
              </a:ext>
            </a:extLst>
          </p:cNvPr>
          <p:cNvSpPr>
            <a:spLocks noGrp="1"/>
          </p:cNvSpPr>
          <p:nvPr>
            <p:ph idx="1"/>
          </p:nvPr>
        </p:nvSpPr>
        <p:spPr>
          <a:xfrm>
            <a:off x="838200" y="2355573"/>
            <a:ext cx="10515600" cy="3821389"/>
          </a:xfrm>
        </p:spPr>
        <p:txBody>
          <a:bodyPr>
            <a:normAutofit fontScale="92500" lnSpcReduction="2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121495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553-78E6-49D3-AD16-9E159DE261C8}"/>
              </a:ext>
            </a:extLst>
          </p:cNvPr>
          <p:cNvSpPr>
            <a:spLocks noGrp="1"/>
          </p:cNvSpPr>
          <p:nvPr>
            <p:ph type="title"/>
          </p:nvPr>
        </p:nvSpPr>
        <p:spPr>
          <a:xfrm>
            <a:off x="838200" y="431961"/>
            <a:ext cx="9096577" cy="1258727"/>
          </a:xfrm>
        </p:spPr>
        <p:txBody>
          <a:bodyPr>
            <a:noAutofit/>
          </a:bodyPr>
          <a:lstStyle/>
          <a:p>
            <a:r>
              <a:rPr lang="en-US" sz="2000" dirty="0"/>
              <a:t>The code that performs the cutting is relatively simple. It uses the largest template that corresponds to a cut smaller or equal to the requested cut.</a:t>
            </a:r>
          </a:p>
        </p:txBody>
      </p:sp>
      <p:sp>
        <p:nvSpPr>
          <p:cNvPr id="4" name="TextBox 3">
            <a:extLst>
              <a:ext uri="{FF2B5EF4-FFF2-40B4-BE49-F238E27FC236}">
                <a16:creationId xmlns:a16="http://schemas.microsoft.com/office/drawing/2014/main" id="{F6A4072B-05BA-4D99-99A0-7071D76674EF}"/>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1156334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The results are as expected</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1A27100F-1189-4E5C-8CC2-02957439E90C}"/>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2076AC73-D5F4-483E-A112-46FD9038679F}"/>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8AC8411E-0174-4E73-9CBF-D8A183AFDDB1}"/>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1B3B65D9-A431-4463-B13E-868772B82720}"/>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300854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F0EA-7D51-4435-9B25-D72F74F47537}"/>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0492314A-F2A1-4184-876B-CDCAECC352B0}"/>
              </a:ext>
            </a:extLst>
          </p:cNvPr>
          <p:cNvSpPr>
            <a:spLocks noGrp="1"/>
          </p:cNvSpPr>
          <p:nvPr>
            <p:ph idx="1"/>
          </p:nvPr>
        </p:nvSpPr>
        <p:spPr>
          <a:xfrm>
            <a:off x="838200" y="2176461"/>
            <a:ext cx="3654287" cy="4000501"/>
          </a:xfrm>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B62711FD-801A-4D54-B77C-6D5CA306874A}"/>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53533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5656-9D79-B6B9-BD65-C195D94C64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35D236-AE4D-D5E7-757F-13CE285A97A7}"/>
              </a:ext>
            </a:extLst>
          </p:cNvPr>
          <p:cNvSpPr>
            <a:spLocks noGrp="1"/>
          </p:cNvSpPr>
          <p:nvPr>
            <p:ph type="title"/>
          </p:nvPr>
        </p:nvSpPr>
        <p:spPr/>
        <p:txBody>
          <a:bodyPr>
            <a:normAutofit fontScale="90000"/>
          </a:bodyPr>
          <a:lstStyle/>
          <a:p>
            <a:r>
              <a:rPr lang="en-US" sz="5400" dirty="0"/>
              <a:t>How to Shrink from Edges with Non-Convex Polytopes</a:t>
            </a:r>
          </a:p>
        </p:txBody>
      </p:sp>
      <p:sp>
        <p:nvSpPr>
          <p:cNvPr id="5" name="Subtitle 4">
            <a:extLst>
              <a:ext uri="{FF2B5EF4-FFF2-40B4-BE49-F238E27FC236}">
                <a16:creationId xmlns:a16="http://schemas.microsoft.com/office/drawing/2014/main" id="{BF3C0536-22DD-B12D-B609-5910A0ADEC95}"/>
              </a:ext>
            </a:extLst>
          </p:cNvPr>
          <p:cNvSpPr>
            <a:spLocks noGrp="1"/>
          </p:cNvSpPr>
          <p:nvPr>
            <p:ph idx="1"/>
          </p:nvPr>
        </p:nvSpPr>
        <p:spPr/>
        <p:txBody>
          <a:bodyPr>
            <a:normAutofit/>
          </a:bodyPr>
          <a:lstStyle/>
          <a:p>
            <a:r>
              <a:rPr lang="en-US" dirty="0"/>
              <a:t>Updated 2025-04-19 by S. Brennan</a:t>
            </a:r>
          </a:p>
        </p:txBody>
      </p:sp>
      <p:pic>
        <p:nvPicPr>
          <p:cNvPr id="6" name="Picture 5">
            <a:extLst>
              <a:ext uri="{FF2B5EF4-FFF2-40B4-BE49-F238E27FC236}">
                <a16:creationId xmlns:a16="http://schemas.microsoft.com/office/drawing/2014/main" id="{8E4257A1-BF36-5081-23BF-0FEFF5A49C3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494891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5036-7746-986A-2D88-4BD99F151F0C}"/>
              </a:ext>
            </a:extLst>
          </p:cNvPr>
          <p:cNvSpPr>
            <a:spLocks noGrp="1"/>
          </p:cNvSpPr>
          <p:nvPr>
            <p:ph type="title"/>
          </p:nvPr>
        </p:nvSpPr>
        <p:spPr/>
        <p:txBody>
          <a:bodyPr/>
          <a:lstStyle/>
          <a:p>
            <a:r>
              <a:rPr lang="en-US" dirty="0"/>
              <a:t>For non-convex polytopes, the previous methods will not work.</a:t>
            </a:r>
          </a:p>
        </p:txBody>
      </p:sp>
      <p:sp>
        <p:nvSpPr>
          <p:cNvPr id="3" name="Content Placeholder 2">
            <a:extLst>
              <a:ext uri="{FF2B5EF4-FFF2-40B4-BE49-F238E27FC236}">
                <a16:creationId xmlns:a16="http://schemas.microsoft.com/office/drawing/2014/main" id="{A103C2A9-388C-8E33-E28D-78728043ED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811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0FB59-CA88-9633-C77A-2BF2FDC78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C51CD-8AB1-51CF-673F-0B9316C60568}"/>
              </a:ext>
            </a:extLst>
          </p:cNvPr>
          <p:cNvSpPr>
            <a:spLocks noGrp="1"/>
          </p:cNvSpPr>
          <p:nvPr>
            <p:ph type="title"/>
          </p:nvPr>
        </p:nvSpPr>
        <p:spPr/>
        <p:txBody>
          <a:bodyPr/>
          <a:lstStyle/>
          <a:p>
            <a:r>
              <a:rPr lang="en-US"/>
              <a:t>For non-convex polytopes, the previous method requires modification.</a:t>
            </a:r>
            <a:endParaRPr lang="en-US" dirty="0"/>
          </a:p>
        </p:txBody>
      </p:sp>
      <p:sp>
        <p:nvSpPr>
          <p:cNvPr id="3" name="Content Placeholder 2">
            <a:extLst>
              <a:ext uri="{FF2B5EF4-FFF2-40B4-BE49-F238E27FC236}">
                <a16:creationId xmlns:a16="http://schemas.microsoft.com/office/drawing/2014/main" id="{80FBFB79-EB7C-08D7-D13F-606E969781CF}"/>
              </a:ext>
            </a:extLst>
          </p:cNvPr>
          <p:cNvSpPr>
            <a:spLocks noGrp="1"/>
          </p:cNvSpPr>
          <p:nvPr>
            <p:ph idx="1"/>
          </p:nvPr>
        </p:nvSpPr>
        <p:spPr/>
        <p:txBody>
          <a:bodyPr/>
          <a:lstStyle/>
          <a:p>
            <a:pPr marL="0" indent="0">
              <a:buNone/>
            </a:pPr>
            <a:r>
              <a:rPr lang="en-US" dirty="0"/>
              <a:t>Namely, for non-convex polytopes, vertex intersections may include non-adjacent sides</a:t>
            </a:r>
          </a:p>
          <a:p>
            <a:pPr marL="514350" indent="-514350">
              <a:buFont typeface="+mj-lt"/>
              <a:buAutoNum type="arabicPeriod"/>
            </a:pPr>
            <a:r>
              <a:rPr lang="en-US" dirty="0"/>
              <a:t>Calculates the vectors pointing inward,</a:t>
            </a:r>
            <a:r>
              <a:rPr lang="en-US" dirty="0">
                <a:solidFill>
                  <a:srgbClr val="FF0000"/>
                </a:solidFill>
              </a:rPr>
              <a:t> vectors normal, vector projections from each vertex per unit cut, and maximum cut distances for each edge</a:t>
            </a:r>
          </a:p>
          <a:p>
            <a:pPr marL="514350" indent="-514350">
              <a:buFont typeface="+mj-lt"/>
              <a:buAutoNum type="arabicPeriod"/>
            </a:pPr>
            <a:r>
              <a:rPr lang="en-US" dirty="0">
                <a:solidFill>
                  <a:srgbClr val="FF0000"/>
                </a:solidFill>
              </a:rPr>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7737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Step 1: Remains largely the same, to calculate key vectors and angles. </a:t>
            </a:r>
          </a:p>
        </p:txBody>
      </p:sp>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a:xfrm>
            <a:off x="838200" y="1825625"/>
            <a:ext cx="6064468" cy="4351338"/>
          </a:xfrm>
        </p:spPr>
        <p:txBody>
          <a:bodyPr>
            <a:normAutofit/>
          </a:bodyPr>
          <a:lstStyle/>
          <a:p>
            <a:pPr marL="0" indent="0">
              <a:buNone/>
            </a:pPr>
            <a:r>
              <a:rPr lang="en-US" sz="2000" dirty="0"/>
              <a:t>These include: </a:t>
            </a:r>
          </a:p>
          <a:p>
            <a:pPr marL="0" indent="0">
              <a:buNone/>
            </a:pPr>
            <a:r>
              <a:rPr lang="en-US" sz="2000" dirty="0"/>
              <a:t>Unit normal for segment ahead of each vertex</a:t>
            </a:r>
          </a:p>
          <a:p>
            <a:pPr marL="0" indent="0">
              <a:buNone/>
            </a:pPr>
            <a:r>
              <a:rPr lang="en-US" sz="2000" dirty="0"/>
              <a:t>Unit vectors inward at each vertex</a:t>
            </a:r>
          </a:p>
          <a:p>
            <a:pPr marL="0" indent="0">
              <a:buNone/>
            </a:pPr>
            <a:r>
              <a:rPr lang="en-US" sz="2000" dirty="0"/>
              <a:t>Magnitude and direction vector defining vertex motion for a unit cut</a:t>
            </a:r>
          </a:p>
          <a:p>
            <a:pPr marL="0" indent="0">
              <a:buNone/>
            </a:pPr>
            <a:endParaRPr lang="en-US" sz="2000" dirty="0"/>
          </a:p>
          <a:p>
            <a:pPr marL="0" indent="0">
              <a:buNone/>
            </a:pPr>
            <a:r>
              <a:rPr lang="en-US" sz="2000" dirty="0"/>
              <a:t>Inside the function, the following are also calculated</a:t>
            </a:r>
          </a:p>
          <a:p>
            <a:pPr marL="0" indent="0">
              <a:buNone/>
            </a:pPr>
            <a:r>
              <a:rPr lang="en-US" sz="2000" dirty="0"/>
              <a:t>Distances from vertex-to-vertex, </a:t>
            </a:r>
          </a:p>
          <a:p>
            <a:pPr marL="0" indent="0">
              <a:buNone/>
            </a:pPr>
            <a:r>
              <a:rPr lang="en-US" sz="2000" dirty="0"/>
              <a:t>Unit vectors from vertex to vertex,</a:t>
            </a:r>
          </a:p>
          <a:p>
            <a:pPr marL="0" indent="0">
              <a:buNone/>
            </a:pPr>
            <a:endParaRPr lang="en-US" sz="2000" dirty="0"/>
          </a:p>
        </p:txBody>
      </p:sp>
      <p:sp>
        <p:nvSpPr>
          <p:cNvPr id="6" name="Rectangle 5">
            <a:extLst>
              <a:ext uri="{FF2B5EF4-FFF2-40B4-BE49-F238E27FC236}">
                <a16:creationId xmlns:a16="http://schemas.microsoft.com/office/drawing/2014/main" id="{9DC9F0FC-CF50-BFE9-2064-4564A680FA6A}"/>
              </a:ext>
            </a:extLst>
          </p:cNvPr>
          <p:cNvSpPr/>
          <p:nvPr/>
        </p:nvSpPr>
        <p:spPr>
          <a:xfrm>
            <a:off x="438842" y="5850235"/>
            <a:ext cx="6569962" cy="461665"/>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unit_normal_vectors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vertex_projection_vectors</a:t>
            </a:r>
            <a:r>
              <a:rPr lang="en-US" sz="1200" b="0" i="0" u="none" strike="noStrike" baseline="0" dirty="0">
                <a:solidFill>
                  <a:srgbClr val="000000"/>
                </a:solidFill>
                <a:latin typeface="Courier New" panose="02070309020205020404" pitchFamily="49" charset="0"/>
              </a:rPr>
              <a:t>] =... </a:t>
            </a:r>
            <a:r>
              <a:rPr lang="en-US" sz="1200" b="0" i="0" u="none" strike="noStrike" baseline="0" dirty="0" err="1">
                <a:solidFill>
                  <a:srgbClr val="000000"/>
                </a:solidFill>
                <a:latin typeface="Courier New" panose="02070309020205020404" pitchFamily="49" charset="0"/>
              </a:rPr>
              <a:t>fcn_VSkel_fcn_polytopeFindUnitDirectionVectors</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8" name="Picture 7">
            <a:extLst>
              <a:ext uri="{FF2B5EF4-FFF2-40B4-BE49-F238E27FC236}">
                <a16:creationId xmlns:a16="http://schemas.microsoft.com/office/drawing/2014/main" id="{1BCC176B-9E58-60FC-DFA1-5852A85B4023}"/>
              </a:ext>
            </a:extLst>
          </p:cNvPr>
          <p:cNvPicPr>
            <a:picLocks noChangeAspect="1"/>
          </p:cNvPicPr>
          <p:nvPr/>
        </p:nvPicPr>
        <p:blipFill>
          <a:blip r:embed="rId2"/>
          <a:stretch>
            <a:fillRect/>
          </a:stretch>
        </p:blipFill>
        <p:spPr>
          <a:xfrm>
            <a:off x="6525294" y="1428750"/>
            <a:ext cx="5334000" cy="4000500"/>
          </a:xfrm>
          <a:prstGeom prst="rect">
            <a:avLst/>
          </a:prstGeom>
        </p:spPr>
      </p:pic>
    </p:spTree>
    <p:extLst>
      <p:ext uri="{BB962C8B-B14F-4D97-AF65-F5344CB8AC3E}">
        <p14:creationId xmlns:p14="http://schemas.microsoft.com/office/powerpoint/2010/main" val="1413631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a:xfrm>
            <a:off x="838200" y="1825625"/>
            <a:ext cx="6064468" cy="4351338"/>
          </a:xfrm>
        </p:spPr>
        <p:txBody>
          <a:bodyPr>
            <a:normAutofit/>
          </a:bodyPr>
          <a:lstStyle/>
          <a:p>
            <a:pPr marL="0" indent="0">
              <a:buNone/>
            </a:pPr>
            <a:r>
              <a:rPr lang="en-US" sz="2000" dirty="0"/>
              <a:t>Given:</a:t>
            </a:r>
          </a:p>
          <a:p>
            <a:pPr marL="0" indent="0">
              <a:buNone/>
            </a:pPr>
            <a:r>
              <a:rPr lang="en-US" sz="2000" dirty="0"/>
              <a:t>Unit normal for segment ahead of each vertex</a:t>
            </a:r>
          </a:p>
          <a:p>
            <a:pPr marL="0" indent="0">
              <a:buNone/>
            </a:pPr>
            <a:r>
              <a:rPr lang="en-US" sz="2000" dirty="0"/>
              <a:t>Unit vectors inward at each vertex</a:t>
            </a:r>
          </a:p>
          <a:p>
            <a:pPr marL="0" indent="0">
              <a:buNone/>
            </a:pPr>
            <a:endParaRPr lang="en-US" sz="2000" dirty="0"/>
          </a:p>
          <a:p>
            <a:pPr marL="0" indent="0">
              <a:buNone/>
            </a:pPr>
            <a:r>
              <a:rPr lang="en-US" sz="2000" dirty="0"/>
              <a:t>For a unit travel in direction </a:t>
            </a:r>
            <a:r>
              <a:rPr lang="en-US" sz="2000" dirty="0" err="1"/>
              <a:t>n_i</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And projection vector for unit cut is given by:</a:t>
            </a:r>
          </a:p>
          <a:p>
            <a:pPr marL="0" indent="0">
              <a:buNone/>
            </a:pPr>
            <a:endParaRPr lang="en-US" sz="1400" b="0" i="1" dirty="0">
              <a:latin typeface="Cambria Math" panose="02040503050406030204" pitchFamily="18" charset="0"/>
            </a:endParaRPr>
          </a:p>
          <a:p>
            <a:pPr marL="0" indent="0">
              <a:buNone/>
            </a:pPr>
            <a:endParaRPr lang="en-US" sz="2000" dirty="0"/>
          </a:p>
        </p:txBody>
      </p:sp>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The magnitude of vertex motion for a unit cut can be found via the following</a:t>
            </a:r>
          </a:p>
        </p:txBody>
      </p:sp>
      <p:sp>
        <p:nvSpPr>
          <p:cNvPr id="6" name="Rectangle 5">
            <a:extLst>
              <a:ext uri="{FF2B5EF4-FFF2-40B4-BE49-F238E27FC236}">
                <a16:creationId xmlns:a16="http://schemas.microsoft.com/office/drawing/2014/main" id="{9DC9F0FC-CF50-BFE9-2064-4564A680FA6A}"/>
              </a:ext>
            </a:extLst>
          </p:cNvPr>
          <p:cNvSpPr/>
          <p:nvPr/>
        </p:nvSpPr>
        <p:spPr>
          <a:xfrm>
            <a:off x="1606940" y="5946130"/>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unit_normal_vectors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unit_vertex_projection_vectors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 ...</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fcn_VSkel_fcn_polytopeFindUnitDirectionVectors</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cxnSp>
        <p:nvCxnSpPr>
          <p:cNvPr id="3" name="Straight Connector 2">
            <a:extLst>
              <a:ext uri="{FF2B5EF4-FFF2-40B4-BE49-F238E27FC236}">
                <a16:creationId xmlns:a16="http://schemas.microsoft.com/office/drawing/2014/main" id="{2D2E098F-BF7B-0406-DC24-61FB43DF6B57}"/>
              </a:ext>
            </a:extLst>
          </p:cNvPr>
          <p:cNvCxnSpPr>
            <a:cxnSpLocks/>
          </p:cNvCxnSpPr>
          <p:nvPr/>
        </p:nvCxnSpPr>
        <p:spPr>
          <a:xfrm flipV="1">
            <a:off x="6096000" y="3429000"/>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121AD1-B3FB-EED7-71A3-107AD547483E}"/>
              </a:ext>
            </a:extLst>
          </p:cNvPr>
          <p:cNvCxnSpPr>
            <a:cxnSpLocks/>
          </p:cNvCxnSpPr>
          <p:nvPr/>
        </p:nvCxnSpPr>
        <p:spPr>
          <a:xfrm flipH="1" flipV="1">
            <a:off x="7522321" y="3429000"/>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00BBF5D-3C17-DC10-4215-40B69CB68AD8}"/>
              </a:ext>
            </a:extLst>
          </p:cNvPr>
          <p:cNvGrpSpPr/>
          <p:nvPr/>
        </p:nvGrpSpPr>
        <p:grpSpPr>
          <a:xfrm>
            <a:off x="7409494" y="2584565"/>
            <a:ext cx="250325" cy="844435"/>
            <a:chOff x="6972766" y="3719509"/>
            <a:chExt cx="250325" cy="844435"/>
          </a:xfrm>
        </p:grpSpPr>
        <p:cxnSp>
          <p:nvCxnSpPr>
            <p:cNvPr id="9" name="Straight Connector 8">
              <a:extLst>
                <a:ext uri="{FF2B5EF4-FFF2-40B4-BE49-F238E27FC236}">
                  <a16:creationId xmlns:a16="http://schemas.microsoft.com/office/drawing/2014/main" id="{DD763962-7B46-F506-42D0-4F820620D3E3}"/>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A75DCA-C84D-A7B5-883D-2AB47031510A}"/>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A25BD1-0690-4FDD-1804-F291230614FA}"/>
                  </a:ext>
                </a:extLst>
              </p:cNvPr>
              <p:cNvSpPr txBox="1"/>
              <p:nvPr/>
            </p:nvSpPr>
            <p:spPr>
              <a:xfrm>
                <a:off x="7590429" y="3290500"/>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1" name="TextBox 10">
                <a:extLst>
                  <a:ext uri="{FF2B5EF4-FFF2-40B4-BE49-F238E27FC236}">
                    <a16:creationId xmlns:a16="http://schemas.microsoft.com/office/drawing/2014/main" id="{34A25BD1-0690-4FDD-1804-F291230614FA}"/>
                  </a:ext>
                </a:extLst>
              </p:cNvPr>
              <p:cNvSpPr txBox="1">
                <a:spLocks noRot="1" noChangeAspect="1" noMove="1" noResize="1" noEditPoints="1" noAdjustHandles="1" noChangeArrowheads="1" noChangeShapeType="1" noTextEdit="1"/>
              </p:cNvSpPr>
              <p:nvPr/>
            </p:nvSpPr>
            <p:spPr>
              <a:xfrm>
                <a:off x="7590429" y="3290500"/>
                <a:ext cx="248465" cy="276999"/>
              </a:xfrm>
              <a:prstGeom prst="rect">
                <a:avLst/>
              </a:prstGeom>
              <a:blipFill>
                <a:blip r:embed="rId3"/>
                <a:stretch>
                  <a:fillRect l="-24390" r="-9756" b="-2666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21760814-3F2B-D19D-20CA-93398DC0A607}"/>
              </a:ext>
            </a:extLst>
          </p:cNvPr>
          <p:cNvCxnSpPr>
            <a:cxnSpLocks/>
          </p:cNvCxnSpPr>
          <p:nvPr/>
        </p:nvCxnSpPr>
        <p:spPr>
          <a:xfrm flipV="1">
            <a:off x="8246853" y="3846489"/>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3249F55-6931-34DD-4F85-909EC42DA5C5}"/>
                  </a:ext>
                </a:extLst>
              </p:cNvPr>
              <p:cNvSpPr txBox="1"/>
              <p:nvPr/>
            </p:nvSpPr>
            <p:spPr>
              <a:xfrm>
                <a:off x="8139649" y="3290500"/>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3" name="TextBox 12">
                <a:extLst>
                  <a:ext uri="{FF2B5EF4-FFF2-40B4-BE49-F238E27FC236}">
                    <a16:creationId xmlns:a16="http://schemas.microsoft.com/office/drawing/2014/main" id="{23249F55-6931-34DD-4F85-909EC42DA5C5}"/>
                  </a:ext>
                </a:extLst>
              </p:cNvPr>
              <p:cNvSpPr txBox="1">
                <a:spLocks noRot="1" noChangeAspect="1" noMove="1" noResize="1" noEditPoints="1" noAdjustHandles="1" noChangeArrowheads="1" noChangeShapeType="1" noTextEdit="1"/>
              </p:cNvSpPr>
              <p:nvPr/>
            </p:nvSpPr>
            <p:spPr>
              <a:xfrm>
                <a:off x="8139649" y="3290500"/>
                <a:ext cx="260584" cy="276999"/>
              </a:xfrm>
              <a:prstGeom prst="rect">
                <a:avLst/>
              </a:prstGeom>
              <a:blipFill>
                <a:blip r:embed="rId4"/>
                <a:stretch>
                  <a:fillRect l="-13953" t="-26667" r="-5814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8DCD132-4A80-26FB-EEFD-F84BDEDA7607}"/>
                  </a:ext>
                </a:extLst>
              </p:cNvPr>
              <p:cNvSpPr txBox="1"/>
              <p:nvPr/>
            </p:nvSpPr>
            <p:spPr>
              <a:xfrm>
                <a:off x="1572346" y="3846489"/>
                <a:ext cx="2517962" cy="1216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=1</m:t>
                      </m:r>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=1/(</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oMath>
                  </m:oMathPara>
                </a14:m>
                <a:endParaRPr lang="en-US" b="0" dirty="0"/>
              </a:p>
              <a:p>
                <a:endParaRPr lang="en-US" b="0" dirty="0"/>
              </a:p>
            </p:txBody>
          </p:sp>
        </mc:Choice>
        <mc:Fallback xmlns="">
          <p:sp>
            <p:nvSpPr>
              <p:cNvPr id="15" name="TextBox 14">
                <a:extLst>
                  <a:ext uri="{FF2B5EF4-FFF2-40B4-BE49-F238E27FC236}">
                    <a16:creationId xmlns:a16="http://schemas.microsoft.com/office/drawing/2014/main" id="{A8DCD132-4A80-26FB-EEFD-F84BDEDA7607}"/>
                  </a:ext>
                </a:extLst>
              </p:cNvPr>
              <p:cNvSpPr txBox="1">
                <a:spLocks noRot="1" noChangeAspect="1" noMove="1" noResize="1" noEditPoints="1" noAdjustHandles="1" noChangeArrowheads="1" noChangeShapeType="1" noTextEdit="1"/>
              </p:cNvSpPr>
              <p:nvPr/>
            </p:nvSpPr>
            <p:spPr>
              <a:xfrm>
                <a:off x="1572346" y="3846489"/>
                <a:ext cx="2517962" cy="1216551"/>
              </a:xfrm>
              <a:prstGeom prst="rect">
                <a:avLst/>
              </a:prstGeom>
              <a:blipFill>
                <a:blip r:embed="rId5"/>
                <a:stretch>
                  <a:fillRect t="-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53E8ED-1630-652D-7FCC-14B6203C068F}"/>
                  </a:ext>
                </a:extLst>
              </p:cNvPr>
              <p:cNvSpPr txBox="1"/>
              <p:nvPr/>
            </p:nvSpPr>
            <p:spPr>
              <a:xfrm>
                <a:off x="-215992" y="5345966"/>
                <a:ext cx="60946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𝑑</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𝑖</m:t>
                              </m:r>
                            </m:sub>
                          </m:sSub>
                        </m:e>
                      </m:acc>
                    </m:oMath>
                  </m:oMathPara>
                </a14:m>
                <a:endParaRPr lang="en-US" dirty="0"/>
              </a:p>
            </p:txBody>
          </p:sp>
        </mc:Choice>
        <mc:Fallback xmlns="">
          <p:sp>
            <p:nvSpPr>
              <p:cNvPr id="17" name="TextBox 16">
                <a:extLst>
                  <a:ext uri="{FF2B5EF4-FFF2-40B4-BE49-F238E27FC236}">
                    <a16:creationId xmlns:a16="http://schemas.microsoft.com/office/drawing/2014/main" id="{0E53E8ED-1630-652D-7FCC-14B6203C068F}"/>
                  </a:ext>
                </a:extLst>
              </p:cNvPr>
              <p:cNvSpPr txBox="1">
                <a:spLocks noRot="1" noChangeAspect="1" noMove="1" noResize="1" noEditPoints="1" noAdjustHandles="1" noChangeArrowheads="1" noChangeShapeType="1" noTextEdit="1"/>
              </p:cNvSpPr>
              <p:nvPr/>
            </p:nvSpPr>
            <p:spPr>
              <a:xfrm>
                <a:off x="-215992" y="5345966"/>
                <a:ext cx="6094638" cy="369332"/>
              </a:xfrm>
              <a:prstGeom prst="rect">
                <a:avLst/>
              </a:prstGeom>
              <a:blipFill>
                <a:blip r:embed="rId6"/>
                <a:stretch>
                  <a:fillRect t="-6557"/>
                </a:stretch>
              </a:blipFill>
            </p:spPr>
            <p:txBody>
              <a:bodyPr/>
              <a:lstStyle/>
              <a:p>
                <a:r>
                  <a:rPr lang="en-US">
                    <a:noFill/>
                  </a:rPr>
                  <a:t> </a:t>
                </a:r>
              </a:p>
            </p:txBody>
          </p:sp>
        </mc:Fallback>
      </mc:AlternateContent>
    </p:spTree>
    <p:extLst>
      <p:ext uri="{BB962C8B-B14F-4D97-AF65-F5344CB8AC3E}">
        <p14:creationId xmlns:p14="http://schemas.microsoft.com/office/powerpoint/2010/main" val="3903472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D418-3698-1169-7A54-6B0EE3336504}"/>
              </a:ext>
            </a:extLst>
          </p:cNvPr>
          <p:cNvSpPr>
            <a:spLocks noGrp="1"/>
          </p:cNvSpPr>
          <p:nvPr>
            <p:ph type="title"/>
          </p:nvPr>
        </p:nvSpPr>
        <p:spPr/>
        <p:txBody>
          <a:bodyPr/>
          <a:lstStyle/>
          <a:p>
            <a:r>
              <a:rPr lang="en-US" dirty="0"/>
              <a:t>Some example results from Step 1</a:t>
            </a:r>
          </a:p>
        </p:txBody>
      </p:sp>
      <p:pic>
        <p:nvPicPr>
          <p:cNvPr id="5" name="Picture 4">
            <a:extLst>
              <a:ext uri="{FF2B5EF4-FFF2-40B4-BE49-F238E27FC236}">
                <a16:creationId xmlns:a16="http://schemas.microsoft.com/office/drawing/2014/main" id="{0CD27793-6947-92FD-C529-A35B314F6A2B}"/>
              </a:ext>
            </a:extLst>
          </p:cNvPr>
          <p:cNvPicPr>
            <a:picLocks noChangeAspect="1"/>
          </p:cNvPicPr>
          <p:nvPr/>
        </p:nvPicPr>
        <p:blipFill>
          <a:blip r:embed="rId2"/>
          <a:stretch>
            <a:fillRect/>
          </a:stretch>
        </p:blipFill>
        <p:spPr>
          <a:xfrm>
            <a:off x="4171950" y="2237015"/>
            <a:ext cx="5334000" cy="4000500"/>
          </a:xfrm>
          <a:prstGeom prst="rect">
            <a:avLst/>
          </a:prstGeom>
        </p:spPr>
      </p:pic>
    </p:spTree>
    <p:extLst>
      <p:ext uri="{BB962C8B-B14F-4D97-AF65-F5344CB8AC3E}">
        <p14:creationId xmlns:p14="http://schemas.microsoft.com/office/powerpoint/2010/main" val="3807234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34AD-D0CF-C17D-B214-2D3F674269E1}"/>
              </a:ext>
            </a:extLst>
          </p:cNvPr>
          <p:cNvSpPr>
            <a:spLocks noGrp="1"/>
          </p:cNvSpPr>
          <p:nvPr>
            <p:ph type="title"/>
          </p:nvPr>
        </p:nvSpPr>
        <p:spPr/>
        <p:txBody>
          <a:bodyPr/>
          <a:lstStyle/>
          <a:p>
            <a:r>
              <a:rPr lang="en-US" dirty="0"/>
              <a:t>For each edge, the vertex projections at each end can limit the allowable cut distances</a:t>
            </a:r>
          </a:p>
        </p:txBody>
      </p:sp>
      <p:sp>
        <p:nvSpPr>
          <p:cNvPr id="3" name="Content Placeholder 2">
            <a:extLst>
              <a:ext uri="{FF2B5EF4-FFF2-40B4-BE49-F238E27FC236}">
                <a16:creationId xmlns:a16="http://schemas.microsoft.com/office/drawing/2014/main" id="{BF0079C1-AD91-323F-1F0B-D5EE57DE6047}"/>
              </a:ext>
            </a:extLst>
          </p:cNvPr>
          <p:cNvSpPr>
            <a:spLocks noGrp="1"/>
          </p:cNvSpPr>
          <p:nvPr>
            <p:ph idx="1"/>
          </p:nvPr>
        </p:nvSpPr>
        <p:spPr>
          <a:xfrm>
            <a:off x="838200" y="1825625"/>
            <a:ext cx="5053084" cy="4351338"/>
          </a:xfrm>
        </p:spPr>
        <p:txBody>
          <a:bodyPr/>
          <a:lstStyle/>
          <a:p>
            <a:pPr marL="0" indent="0">
              <a:buNone/>
            </a:pPr>
            <a:r>
              <a:rPr lang="en-US" dirty="0"/>
              <a:t>Most vertices will have a finite cut distance. For polytopes that are convex, all vertices have finite cut distances.</a:t>
            </a:r>
          </a:p>
        </p:txBody>
      </p:sp>
      <p:pic>
        <p:nvPicPr>
          <p:cNvPr id="5" name="Picture 4">
            <a:extLst>
              <a:ext uri="{FF2B5EF4-FFF2-40B4-BE49-F238E27FC236}">
                <a16:creationId xmlns:a16="http://schemas.microsoft.com/office/drawing/2014/main" id="{1CFB7792-2D48-FA53-5437-7EA92F9B508A}"/>
              </a:ext>
            </a:extLst>
          </p:cNvPr>
          <p:cNvPicPr>
            <a:picLocks noChangeAspect="1"/>
          </p:cNvPicPr>
          <p:nvPr/>
        </p:nvPicPr>
        <p:blipFill>
          <a:blip r:embed="rId2"/>
          <a:stretch>
            <a:fillRect/>
          </a:stretch>
        </p:blipFill>
        <p:spPr>
          <a:xfrm>
            <a:off x="6019800" y="2131484"/>
            <a:ext cx="5334000" cy="4000500"/>
          </a:xfrm>
          <a:prstGeom prst="rect">
            <a:avLst/>
          </a:prstGeom>
        </p:spPr>
      </p:pic>
      <p:sp>
        <p:nvSpPr>
          <p:cNvPr id="6" name="Rectangle 5">
            <a:extLst>
              <a:ext uri="{FF2B5EF4-FFF2-40B4-BE49-F238E27FC236}">
                <a16:creationId xmlns:a16="http://schemas.microsoft.com/office/drawing/2014/main" id="{B811982B-157D-20D3-7B21-5F5DDEEFC738}"/>
              </a:ext>
            </a:extLst>
          </p:cNvPr>
          <p:cNvSpPr/>
          <p:nvPr/>
        </p:nvSpPr>
        <p:spPr>
          <a:xfrm>
            <a:off x="294607" y="4001294"/>
            <a:ext cx="6569962" cy="1869743"/>
          </a:xfrm>
          <a:prstGeom prst="rect">
            <a:avLst/>
          </a:prstGeom>
          <a:solidFill>
            <a:schemeClr val="accent4">
              <a:lumMod val="20000"/>
              <a:lumOff val="80000"/>
            </a:schemeClr>
          </a:solidFill>
        </p:spPr>
        <p:txBody>
          <a:bodyPr wrap="square" lIns="91440" tIns="45720" rIns="91440" bIns="45720" anchor="t">
            <a:spAutoFit/>
          </a:bodyPr>
          <a:lstStyle/>
          <a:p>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 = 0001;</a:t>
            </a:r>
          </a:p>
          <a:p>
            <a:r>
              <a:rPr lang="en-US" sz="1050" b="0" i="0" u="none" strike="noStrike" baseline="0" dirty="0">
                <a:solidFill>
                  <a:srgbClr val="000000"/>
                </a:solidFill>
                <a:latin typeface="Courier New" panose="02070309020205020404" pitchFamily="49" charset="0"/>
              </a:rPr>
              <a:t>figure(</a:t>
            </a:r>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a:t>
            </a:r>
          </a:p>
          <a:p>
            <a:r>
              <a:rPr lang="en-US" sz="1050" b="0" i="0" u="none" strike="noStrike" baseline="0" dirty="0" err="1">
                <a:solidFill>
                  <a:srgbClr val="000000"/>
                </a:solidFill>
                <a:latin typeface="Courier New" panose="02070309020205020404" pitchFamily="49" charset="0"/>
              </a:rPr>
              <a:t>clf</a:t>
            </a:r>
            <a:r>
              <a:rPr lang="en-US" sz="1050" b="0" i="0" u="none" strike="noStrike" baseline="0" dirty="0">
                <a:solidFill>
                  <a:srgbClr val="000000"/>
                </a:solidFill>
                <a:latin typeface="Courier New" panose="02070309020205020404" pitchFamily="49" charset="0"/>
              </a:rPr>
              <a:t>;</a:t>
            </a:r>
          </a:p>
          <a:p>
            <a:endParaRPr lang="en-US" sz="1050" b="0" i="0" u="none" strike="noStrike" baseline="0" dirty="0">
              <a:solidFill>
                <a:srgbClr val="000000"/>
              </a:solidFill>
              <a:latin typeface="Courier New" panose="02070309020205020404" pitchFamily="49" charset="0"/>
            </a:endParaRPr>
          </a:p>
          <a:p>
            <a:r>
              <a:rPr lang="en-US" sz="1050" b="0" i="0" u="none" strike="noStrike" baseline="0" dirty="0">
                <a:solidFill>
                  <a:srgbClr val="000000"/>
                </a:solidFill>
                <a:latin typeface="Courier New" panose="02070309020205020404" pitchFamily="49" charset="0"/>
              </a:rPr>
              <a:t>% this polytope has two nonconvex vertices facing each other</a:t>
            </a:r>
          </a:p>
          <a:p>
            <a:r>
              <a:rPr lang="en-US" sz="1050" b="0" i="0" u="none" strike="noStrike" baseline="0" dirty="0">
                <a:solidFill>
                  <a:srgbClr val="000000"/>
                </a:solidFill>
                <a:latin typeface="Courier New" panose="02070309020205020404" pitchFamily="49" charset="0"/>
              </a:rPr>
              <a:t>vertices = [5 4; 6 0; 10 0; 10 7; 8 8; 10 9; 10 10; 0 10; 0 0; 4 0; 5 4];</a:t>
            </a:r>
          </a:p>
          <a:p>
            <a:r>
              <a:rPr lang="en-US" sz="1050" b="0" i="0" u="none" strike="noStrike" baseline="0" dirty="0">
                <a:solidFill>
                  <a:srgbClr val="000000"/>
                </a:solidFill>
                <a:latin typeface="Courier New" panose="02070309020205020404" pitchFamily="49" charset="0"/>
              </a:rPr>
              <a:t>[</a:t>
            </a:r>
            <a:r>
              <a:rPr lang="en-US" sz="1050" b="0" i="0" u="none" strike="noStrike" baseline="0" dirty="0" err="1">
                <a:solidFill>
                  <a:srgbClr val="000000"/>
                </a:solidFill>
                <a:latin typeface="Courier New" panose="02070309020205020404" pitchFamily="49" charset="0"/>
              </a:rPr>
              <a:t>unit_normal_vectors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unit_vertex_projection_vectors</a:t>
            </a:r>
            <a:r>
              <a:rPr lang="en-US" sz="1050" b="0" i="0" u="none" strike="noStrike" baseline="0" dirty="0">
                <a:solidFill>
                  <a:srgbClr val="000000"/>
                </a:solidFill>
                <a:latin typeface="Courier New" panose="02070309020205020404" pitchFamily="49" charset="0"/>
              </a:rPr>
              <a:t>, ~, ~] = ...</a:t>
            </a:r>
          </a:p>
          <a:p>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fcn_VSkel_polytopeFindUnitDirectionVectors</a:t>
            </a:r>
            <a:r>
              <a:rPr lang="en-US" sz="1050" b="0" i="0" u="none" strike="noStrike" baseline="0" dirty="0">
                <a:solidFill>
                  <a:srgbClr val="000000"/>
                </a:solidFill>
                <a:latin typeface="Courier New" panose="02070309020205020404" pitchFamily="49" charset="0"/>
              </a:rPr>
              <a:t>(vertices,-1);</a:t>
            </a:r>
          </a:p>
          <a:p>
            <a:endParaRPr lang="en-US" sz="1050" b="0" i="0" u="none" strike="noStrike" baseline="0" dirty="0">
              <a:solidFill>
                <a:srgbClr val="000000"/>
              </a:solidFill>
              <a:latin typeface="Courier New" panose="02070309020205020404" pitchFamily="49" charset="0"/>
            </a:endParaRPr>
          </a:p>
          <a:p>
            <a:r>
              <a:rPr lang="en-US" sz="1050" b="0" i="0" u="none" strike="noStrike" baseline="0" dirty="0" err="1">
                <a:solidFill>
                  <a:srgbClr val="000000"/>
                </a:solidFill>
                <a:latin typeface="Courier New" panose="02070309020205020404" pitchFamily="49" charset="0"/>
              </a:rPr>
              <a:t>max_edge_cuts</a:t>
            </a:r>
            <a:r>
              <a:rPr lang="en-US" sz="1050" b="0" i="0" u="none" strike="noStrike" baseline="0" dirty="0">
                <a:solidFill>
                  <a:srgbClr val="000000"/>
                </a:solidFill>
                <a:latin typeface="Courier New" panose="02070309020205020404" pitchFamily="49" charset="0"/>
              </a:rPr>
              <a:t> = </a:t>
            </a:r>
            <a:r>
              <a:rPr lang="en-US" sz="1050" b="0" i="0" u="none" strike="noStrike" baseline="0" dirty="0" err="1">
                <a:solidFill>
                  <a:srgbClr val="000000"/>
                </a:solidFill>
                <a:latin typeface="Courier New" panose="02070309020205020404" pitchFamily="49" charset="0"/>
              </a:rPr>
              <a:t>fcn_VSkel_polytopeFindMaxEdgeCut</a:t>
            </a:r>
            <a:r>
              <a:rPr lang="en-US" sz="1050" b="0" i="0" u="none" strike="noStrike" baseline="0" dirty="0">
                <a:solidFill>
                  <a:srgbClr val="000000"/>
                </a:solidFill>
                <a:latin typeface="Courier New" panose="02070309020205020404" pitchFamily="49" charset="0"/>
              </a:rPr>
              <a:t>(vertices, </a:t>
            </a:r>
            <a:r>
              <a:rPr lang="en-US" sz="1050" b="0" i="0" u="none" strike="noStrike" baseline="0" dirty="0" err="1">
                <a:solidFill>
                  <a:srgbClr val="000000"/>
                </a:solidFill>
                <a:latin typeface="Courier New" panose="02070309020205020404" pitchFamily="49" charset="0"/>
              </a:rPr>
              <a:t>unit_normal_vectors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unit_vertex_projection_vectors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310269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E311F-5A1A-1E51-BB93-306E0186B127}"/>
            </a:ext>
          </a:extLst>
        </p:cNvPr>
        <p:cNvGrpSpPr/>
        <p:nvPr/>
      </p:nvGrpSpPr>
      <p:grpSpPr>
        <a:xfrm>
          <a:off x="0" y="0"/>
          <a:ext cx="0" cy="0"/>
          <a:chOff x="0" y="0"/>
          <a:chExt cx="0" cy="0"/>
        </a:xfrm>
      </p:grpSpPr>
      <p:sp>
        <p:nvSpPr>
          <p:cNvPr id="38" name="Oval 37">
            <a:extLst>
              <a:ext uri="{FF2B5EF4-FFF2-40B4-BE49-F238E27FC236}">
                <a16:creationId xmlns:a16="http://schemas.microsoft.com/office/drawing/2014/main" id="{D9AC65B1-8D38-ED6F-5DCC-EF61823FE99C}"/>
              </a:ext>
            </a:extLst>
          </p:cNvPr>
          <p:cNvSpPr/>
          <p:nvPr/>
        </p:nvSpPr>
        <p:spPr>
          <a:xfrm>
            <a:off x="5988259" y="1834837"/>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sp>
        <p:nvSpPr>
          <p:cNvPr id="2" name="Title 1">
            <a:extLst>
              <a:ext uri="{FF2B5EF4-FFF2-40B4-BE49-F238E27FC236}">
                <a16:creationId xmlns:a16="http://schemas.microsoft.com/office/drawing/2014/main" id="{D573E8F9-8D43-DE90-AD3E-0186FE4369A0}"/>
              </a:ext>
            </a:extLst>
          </p:cNvPr>
          <p:cNvSpPr>
            <a:spLocks noGrp="1"/>
          </p:cNvSpPr>
          <p:nvPr>
            <p:ph type="title"/>
          </p:nvPr>
        </p:nvSpPr>
        <p:spPr/>
        <p:txBody>
          <a:bodyPr>
            <a:noAutofit/>
          </a:bodyPr>
          <a:lstStyle/>
          <a:p>
            <a:r>
              <a:rPr lang="en-US" sz="3600" dirty="0"/>
              <a:t>Step 2: This step uses a function to calculate the smallest radius that is circumscribed at a given vertex  </a:t>
            </a:r>
          </a:p>
        </p:txBody>
      </p:sp>
      <p:sp>
        <p:nvSpPr>
          <p:cNvPr id="4" name="Content Placeholder 3">
            <a:extLst>
              <a:ext uri="{FF2B5EF4-FFF2-40B4-BE49-F238E27FC236}">
                <a16:creationId xmlns:a16="http://schemas.microsoft.com/office/drawing/2014/main" id="{450DC9AE-5325-FBA0-C385-4238E3C12EC0}"/>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dirty="0"/>
              <a:t>For vertex to edge intersections, g</a:t>
            </a:r>
            <a:r>
              <a:rPr lang="en-US" sz="2800" dirty="0"/>
              <a:t>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cxnSp>
        <p:nvCxnSpPr>
          <p:cNvPr id="5" name="Straight Connector 4">
            <a:extLst>
              <a:ext uri="{FF2B5EF4-FFF2-40B4-BE49-F238E27FC236}">
                <a16:creationId xmlns:a16="http://schemas.microsoft.com/office/drawing/2014/main" id="{4DF0D4EB-8936-6464-A968-26557B4F1E94}"/>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F4C731-9455-E9BC-ABC0-DF00652AD00A}"/>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3E4828B-1074-C430-693D-FFA0D578DDD5}"/>
              </a:ext>
            </a:extLst>
          </p:cNvPr>
          <p:cNvGrpSpPr/>
          <p:nvPr/>
        </p:nvGrpSpPr>
        <p:grpSpPr>
          <a:xfrm>
            <a:off x="6972766" y="3719509"/>
            <a:ext cx="250325" cy="844435"/>
            <a:chOff x="6972766" y="3719509"/>
            <a:chExt cx="250325" cy="844435"/>
          </a:xfrm>
        </p:grpSpPr>
        <p:cxnSp>
          <p:nvCxnSpPr>
            <p:cNvPr id="12" name="Straight Connector 11">
              <a:extLst>
                <a:ext uri="{FF2B5EF4-FFF2-40B4-BE49-F238E27FC236}">
                  <a16:creationId xmlns:a16="http://schemas.microsoft.com/office/drawing/2014/main" id="{2BBEB2EF-F9A7-DDF7-47FB-9EE724DE094B}"/>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FCBA7A-D404-50E4-E61A-710C042C12CF}"/>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ED1370-F792-F26E-C677-4AD4AC3C575F}"/>
                  </a:ext>
                </a:extLst>
              </p:cNvPr>
              <p:cNvSpPr txBox="1"/>
              <p:nvPr/>
            </p:nvSpPr>
            <p:spPr>
              <a:xfrm>
                <a:off x="7153701" y="4457918"/>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6" name="TextBox 15">
                <a:extLst>
                  <a:ext uri="{FF2B5EF4-FFF2-40B4-BE49-F238E27FC236}">
                    <a16:creationId xmlns:a16="http://schemas.microsoft.com/office/drawing/2014/main" id="{BCED1370-F792-F26E-C677-4AD4AC3C575F}"/>
                  </a:ext>
                </a:extLst>
              </p:cNvPr>
              <p:cNvSpPr txBox="1">
                <a:spLocks noRot="1" noChangeAspect="1" noMove="1" noResize="1" noEditPoints="1" noAdjustHandles="1" noChangeArrowheads="1" noChangeShapeType="1" noTextEdit="1"/>
              </p:cNvSpPr>
              <p:nvPr/>
            </p:nvSpPr>
            <p:spPr>
              <a:xfrm>
                <a:off x="7153701" y="4457918"/>
                <a:ext cx="248465" cy="276999"/>
              </a:xfrm>
              <a:prstGeom prst="rect">
                <a:avLst/>
              </a:prstGeom>
              <a:blipFill>
                <a:blip r:embed="rId3"/>
                <a:stretch>
                  <a:fillRect l="-25000" r="-10000" b="-23913"/>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2996C7C4-9A99-020C-4326-4D152E0D264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C89C53-02AA-C635-1933-9042DA56288E}"/>
                  </a:ext>
                </a:extLst>
              </p:cNvPr>
              <p:cNvSpPr txBox="1"/>
              <p:nvPr/>
            </p:nvSpPr>
            <p:spPr>
              <a:xfrm>
                <a:off x="7702921" y="4425444"/>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8" name="TextBox 17">
                <a:extLst>
                  <a:ext uri="{FF2B5EF4-FFF2-40B4-BE49-F238E27FC236}">
                    <a16:creationId xmlns:a16="http://schemas.microsoft.com/office/drawing/2014/main" id="{1CC89C53-02AA-C635-1933-9042DA56288E}"/>
                  </a:ext>
                </a:extLst>
              </p:cNvPr>
              <p:cNvSpPr txBox="1">
                <a:spLocks noRot="1" noChangeAspect="1" noMove="1" noResize="1" noEditPoints="1" noAdjustHandles="1" noChangeArrowheads="1" noChangeShapeType="1" noTextEdit="1"/>
              </p:cNvSpPr>
              <p:nvPr/>
            </p:nvSpPr>
            <p:spPr>
              <a:xfrm>
                <a:off x="7702921" y="4425444"/>
                <a:ext cx="260584" cy="276999"/>
              </a:xfrm>
              <a:prstGeom prst="rect">
                <a:avLst/>
              </a:prstGeom>
              <a:blipFill>
                <a:blip r:embed="rId4"/>
                <a:stretch>
                  <a:fillRect l="-14286" t="-26667" r="-59524" b="-17778"/>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9084C01C-09F7-51DB-AD58-6B936AADFDF2}"/>
              </a:ext>
            </a:extLst>
          </p:cNvPr>
          <p:cNvGrpSpPr/>
          <p:nvPr/>
        </p:nvGrpSpPr>
        <p:grpSpPr>
          <a:xfrm rot="11704470">
            <a:off x="7558295" y="2015067"/>
            <a:ext cx="1309163" cy="1325275"/>
            <a:chOff x="7558295" y="2015067"/>
            <a:chExt cx="1309163" cy="1325275"/>
          </a:xfrm>
        </p:grpSpPr>
        <p:cxnSp>
          <p:nvCxnSpPr>
            <p:cNvPr id="20" name="Straight Connector 19">
              <a:extLst>
                <a:ext uri="{FF2B5EF4-FFF2-40B4-BE49-F238E27FC236}">
                  <a16:creationId xmlns:a16="http://schemas.microsoft.com/office/drawing/2014/main" id="{7F1605C2-4950-BF41-37D2-8C1051A8038C}"/>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1B3259-AD26-2726-D6CF-29994D2FD5ED}"/>
                </a:ext>
              </a:extLst>
            </p:cNvPr>
            <p:cNvCxnSpPr>
              <a:cxnSpLocks/>
            </p:cNvCxnSpPr>
            <p:nvPr/>
          </p:nvCxnSpPr>
          <p:spPr>
            <a:xfrm flipV="1">
              <a:off x="8282827" y="2432556"/>
              <a:ext cx="223857" cy="28844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967CCDB-705F-B324-5849-3F9417B6570B}"/>
                  </a:ext>
                </a:extLst>
              </p:cNvPr>
              <p:cNvSpPr txBox="1"/>
              <p:nvPr/>
            </p:nvSpPr>
            <p:spPr>
              <a:xfrm>
                <a:off x="7865422" y="2844267"/>
                <a:ext cx="25930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p:txBody>
          </p:sp>
        </mc:Choice>
        <mc:Fallback xmlns="">
          <p:sp>
            <p:nvSpPr>
              <p:cNvPr id="25" name="TextBox 24">
                <a:extLst>
                  <a:ext uri="{FF2B5EF4-FFF2-40B4-BE49-F238E27FC236}">
                    <a16:creationId xmlns:a16="http://schemas.microsoft.com/office/drawing/2014/main" id="{4967CCDB-705F-B324-5849-3F9417B6570B}"/>
                  </a:ext>
                </a:extLst>
              </p:cNvPr>
              <p:cNvSpPr txBox="1">
                <a:spLocks noRot="1" noChangeAspect="1" noMove="1" noResize="1" noEditPoints="1" noAdjustHandles="1" noChangeArrowheads="1" noChangeShapeType="1" noTextEdit="1"/>
              </p:cNvSpPr>
              <p:nvPr/>
            </p:nvSpPr>
            <p:spPr>
              <a:xfrm>
                <a:off x="7865422" y="2844267"/>
                <a:ext cx="259302" cy="299313"/>
              </a:xfrm>
              <a:prstGeom prst="rect">
                <a:avLst/>
              </a:prstGeom>
              <a:blipFill>
                <a:blip r:embed="rId5"/>
                <a:stretch>
                  <a:fillRect l="-13953" t="-22449" r="-55814"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2872DDE-4EC5-68B3-C5F8-9701954FF880}"/>
                  </a:ext>
                </a:extLst>
              </p:cNvPr>
              <p:cNvSpPr txBox="1"/>
              <p:nvPr/>
            </p:nvSpPr>
            <p:spPr>
              <a:xfrm>
                <a:off x="8652680" y="3420196"/>
                <a:ext cx="248465"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A2872DDE-4EC5-68B3-C5F8-9701954FF880}"/>
                  </a:ext>
                </a:extLst>
              </p:cNvPr>
              <p:cNvSpPr txBox="1">
                <a:spLocks noRot="1" noChangeAspect="1" noMove="1" noResize="1" noEditPoints="1" noAdjustHandles="1" noChangeArrowheads="1" noChangeShapeType="1" noTextEdit="1"/>
              </p:cNvSpPr>
              <p:nvPr/>
            </p:nvSpPr>
            <p:spPr>
              <a:xfrm>
                <a:off x="8652680" y="3420196"/>
                <a:ext cx="248465" cy="299313"/>
              </a:xfrm>
              <a:prstGeom prst="rect">
                <a:avLst/>
              </a:prstGeom>
              <a:blipFill>
                <a:blip r:embed="rId6"/>
                <a:stretch>
                  <a:fillRect l="-26829" r="-19512"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513E42A-84B2-581D-920E-BCD5A2655E86}"/>
                  </a:ext>
                </a:extLst>
              </p:cNvPr>
              <p:cNvSpPr txBox="1"/>
              <p:nvPr/>
            </p:nvSpPr>
            <p:spPr>
              <a:xfrm>
                <a:off x="7665027" y="4028982"/>
                <a:ext cx="4693228" cy="7838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endParaRPr lang="en-US" dirty="0"/>
              </a:p>
            </p:txBody>
          </p:sp>
        </mc:Choice>
        <mc:Fallback xmlns="">
          <p:sp>
            <p:nvSpPr>
              <p:cNvPr id="35" name="TextBox 34">
                <a:extLst>
                  <a:ext uri="{FF2B5EF4-FFF2-40B4-BE49-F238E27FC236}">
                    <a16:creationId xmlns:a16="http://schemas.microsoft.com/office/drawing/2014/main" id="{0513E42A-84B2-581D-920E-BCD5A2655E86}"/>
                  </a:ext>
                </a:extLst>
              </p:cNvPr>
              <p:cNvSpPr txBox="1">
                <a:spLocks noRot="1" noChangeAspect="1" noMove="1" noResize="1" noEditPoints="1" noAdjustHandles="1" noChangeArrowheads="1" noChangeShapeType="1" noTextEdit="1"/>
              </p:cNvSpPr>
              <p:nvPr/>
            </p:nvSpPr>
            <p:spPr>
              <a:xfrm>
                <a:off x="7665027" y="4028982"/>
                <a:ext cx="4693228" cy="783869"/>
              </a:xfrm>
              <a:prstGeom prst="rect">
                <a:avLst/>
              </a:prstGeom>
              <a:blipFill>
                <a:blip r:embed="rId7"/>
                <a:stretch>
                  <a:fillRect/>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A8B0404-31C4-D831-F4BD-6346ED48E0E2}"/>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0919936-0F58-90C0-DF77-5A38523C4B4B}"/>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606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D7AC-CDAA-C652-1078-6B82B4DF8597}"/>
              </a:ext>
            </a:extLst>
          </p:cNvPr>
          <p:cNvSpPr>
            <a:spLocks noGrp="1"/>
          </p:cNvSpPr>
          <p:nvPr>
            <p:ph type="title"/>
          </p:nvPr>
        </p:nvSpPr>
        <p:spPr/>
        <p:txBody>
          <a:bodyPr>
            <a:normAutofit fontScale="90000"/>
          </a:bodyPr>
          <a:lstStyle/>
          <a:p>
            <a:r>
              <a:rPr lang="en-US" dirty="0"/>
              <a:t>This can be solved to determine the projection distance, d, and radius from vertex </a:t>
            </a:r>
            <a:r>
              <a:rPr lang="en-US" dirty="0" err="1"/>
              <a:t>i</a:t>
            </a:r>
            <a:r>
              <a:rPr lang="en-US" dirty="0"/>
              <a:t> to edge j. </a:t>
            </a:r>
          </a:p>
        </p:txBody>
      </p:sp>
      <p:sp>
        <p:nvSpPr>
          <p:cNvPr id="3" name="Content Placeholder 2">
            <a:extLst>
              <a:ext uri="{FF2B5EF4-FFF2-40B4-BE49-F238E27FC236}">
                <a16:creationId xmlns:a16="http://schemas.microsoft.com/office/drawing/2014/main" id="{340F2101-0D5B-553E-4D25-A72EF0909982}"/>
              </a:ext>
            </a:extLst>
          </p:cNvPr>
          <p:cNvSpPr>
            <a:spLocks noGrp="1"/>
          </p:cNvSpPr>
          <p:nvPr>
            <p:ph idx="1"/>
          </p:nvPr>
        </p:nvSpPr>
        <p:spPr>
          <a:xfrm>
            <a:off x="838200" y="2499359"/>
            <a:ext cx="10515600" cy="3677603"/>
          </a:xfrm>
        </p:spPr>
        <p:txBody>
          <a:bodyPr/>
          <a:lstStyle/>
          <a:p>
            <a:pPr marL="0" indent="0">
              <a:buNone/>
            </a:pPr>
            <a:r>
              <a:rPr lang="en-US" dirty="0"/>
              <a:t>The projection distance, 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radius: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F8782B-D637-116A-DC62-B3EEFCA8169C}"/>
                  </a:ext>
                </a:extLst>
              </p:cNvPr>
              <p:cNvSpPr txBox="1"/>
              <p:nvPr/>
            </p:nvSpPr>
            <p:spPr>
              <a:xfrm>
                <a:off x="5085112" y="1825625"/>
                <a:ext cx="4693228" cy="33875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b="0" i="1" smtClean="0">
                              <a:latin typeface="Cambria Math" panose="02040503050406030204" pitchFamily="18" charset="0"/>
                            </a:rPr>
                            <m:t>+</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 </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den>
                      </m:f>
                    </m:oMath>
                  </m:oMathPara>
                </a14:m>
                <a:endParaRPr lang="en-US" b="0" dirty="0"/>
              </a:p>
              <a:p>
                <a:endParaRPr lang="en-US" b="0" dirty="0"/>
              </a:p>
              <a:p>
                <a:endParaRPr lang="en-US" b="0" dirty="0"/>
              </a:p>
              <a:p>
                <a:endParaRPr lang="en-US" dirty="0"/>
              </a:p>
            </p:txBody>
          </p:sp>
        </mc:Choice>
        <mc:Fallback xmlns="">
          <p:sp>
            <p:nvSpPr>
              <p:cNvPr id="4" name="TextBox 3">
                <a:extLst>
                  <a:ext uri="{FF2B5EF4-FFF2-40B4-BE49-F238E27FC236}">
                    <a16:creationId xmlns:a16="http://schemas.microsoft.com/office/drawing/2014/main" id="{C7F8782B-D637-116A-DC62-B3EEFCA8169C}"/>
                  </a:ext>
                </a:extLst>
              </p:cNvPr>
              <p:cNvSpPr txBox="1">
                <a:spLocks noRot="1" noChangeAspect="1" noMove="1" noResize="1" noEditPoints="1" noAdjustHandles="1" noChangeArrowheads="1" noChangeShapeType="1" noTextEdit="1"/>
              </p:cNvSpPr>
              <p:nvPr/>
            </p:nvSpPr>
            <p:spPr>
              <a:xfrm>
                <a:off x="5085112" y="1825625"/>
                <a:ext cx="4693228" cy="33875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E5F323-6B30-8B45-B55E-7AB449E685DA}"/>
                  </a:ext>
                </a:extLst>
              </p:cNvPr>
              <p:cNvSpPr txBox="1"/>
              <p:nvPr/>
            </p:nvSpPr>
            <p:spPr>
              <a:xfrm>
                <a:off x="2663599" y="4978760"/>
                <a:ext cx="6094638"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oMath>
                  </m:oMathPara>
                </a14:m>
                <a:endParaRPr lang="en-US" dirty="0"/>
              </a:p>
            </p:txBody>
          </p:sp>
        </mc:Choice>
        <mc:Fallback xmlns="">
          <p:sp>
            <p:nvSpPr>
              <p:cNvPr id="6" name="TextBox 5">
                <a:extLst>
                  <a:ext uri="{FF2B5EF4-FFF2-40B4-BE49-F238E27FC236}">
                    <a16:creationId xmlns:a16="http://schemas.microsoft.com/office/drawing/2014/main" id="{60E5F323-6B30-8B45-B55E-7AB449E685DA}"/>
                  </a:ext>
                </a:extLst>
              </p:cNvPr>
              <p:cNvSpPr txBox="1">
                <a:spLocks noRot="1" noChangeAspect="1" noMove="1" noResize="1" noEditPoints="1" noAdjustHandles="1" noChangeArrowheads="1" noChangeShapeType="1" noTextEdit="1"/>
              </p:cNvSpPr>
              <p:nvPr/>
            </p:nvSpPr>
            <p:spPr>
              <a:xfrm>
                <a:off x="2663599" y="4978760"/>
                <a:ext cx="6094638" cy="391646"/>
              </a:xfrm>
              <a:prstGeom prst="rect">
                <a:avLst/>
              </a:prstGeom>
              <a:blipFill>
                <a:blip r:embed="rId3"/>
                <a:stretch>
                  <a:fillRect t="-4688" b="-7813"/>
                </a:stretch>
              </a:blipFill>
            </p:spPr>
            <p:txBody>
              <a:bodyPr/>
              <a:lstStyle/>
              <a:p>
                <a:r>
                  <a:rPr lang="en-US">
                    <a:noFill/>
                  </a:rPr>
                  <a:t> </a:t>
                </a:r>
              </a:p>
            </p:txBody>
          </p:sp>
        </mc:Fallback>
      </mc:AlternateContent>
    </p:spTree>
    <p:extLst>
      <p:ext uri="{BB962C8B-B14F-4D97-AF65-F5344CB8AC3E}">
        <p14:creationId xmlns:p14="http://schemas.microsoft.com/office/powerpoint/2010/main" val="309463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8AD-4C4B-BAE5-26CF-B4BF23DECCCF}"/>
              </a:ext>
            </a:extLst>
          </p:cNvPr>
          <p:cNvSpPr>
            <a:spLocks noGrp="1"/>
          </p:cNvSpPr>
          <p:nvPr>
            <p:ph type="title"/>
          </p:nvPr>
        </p:nvSpPr>
        <p:spPr>
          <a:xfrm>
            <a:off x="413657" y="365125"/>
            <a:ext cx="10940143" cy="1325563"/>
          </a:xfrm>
        </p:spPr>
        <p:txBody>
          <a:bodyPr>
            <a:normAutofit fontScale="90000"/>
          </a:bodyPr>
          <a:lstStyle/>
          <a:p>
            <a:r>
              <a:rPr lang="en-US" dirty="0"/>
              <a:t>Of note, the edge that is tangent may shrink or grow, so we must find tangents not only to the current edge segment, but as well to any extensions</a:t>
            </a:r>
          </a:p>
        </p:txBody>
      </p:sp>
      <p:pic>
        <p:nvPicPr>
          <p:cNvPr id="5" name="Picture 4">
            <a:extLst>
              <a:ext uri="{FF2B5EF4-FFF2-40B4-BE49-F238E27FC236}">
                <a16:creationId xmlns:a16="http://schemas.microsoft.com/office/drawing/2014/main" id="{9C474C83-8FB6-D96A-D98E-6757E4A4D251}"/>
              </a:ext>
            </a:extLst>
          </p:cNvPr>
          <p:cNvPicPr>
            <a:picLocks noChangeAspect="1"/>
          </p:cNvPicPr>
          <p:nvPr/>
        </p:nvPicPr>
        <p:blipFill>
          <a:blip r:embed="rId2"/>
          <a:stretch>
            <a:fillRect/>
          </a:stretch>
        </p:blipFill>
        <p:spPr>
          <a:xfrm>
            <a:off x="2892188" y="2215771"/>
            <a:ext cx="5334000" cy="4000500"/>
          </a:xfrm>
          <a:prstGeom prst="rect">
            <a:avLst/>
          </a:prstGeom>
        </p:spPr>
      </p:pic>
    </p:spTree>
    <p:extLst>
      <p:ext uri="{BB962C8B-B14F-4D97-AF65-F5344CB8AC3E}">
        <p14:creationId xmlns:p14="http://schemas.microsoft.com/office/powerpoint/2010/main" val="3766501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1AC3-5020-3A08-636D-09846795A9A0}"/>
              </a:ext>
            </a:extLst>
          </p:cNvPr>
          <p:cNvSpPr>
            <a:spLocks noGrp="1"/>
          </p:cNvSpPr>
          <p:nvPr>
            <p:ph type="title"/>
          </p:nvPr>
        </p:nvSpPr>
        <p:spPr/>
        <p:txBody>
          <a:bodyPr/>
          <a:lstStyle/>
          <a:p>
            <a:r>
              <a:rPr lang="en-US" dirty="0"/>
              <a:t>How does one find which edges participate in the vertex expansion?</a:t>
            </a:r>
          </a:p>
        </p:txBody>
      </p:sp>
      <p:sp>
        <p:nvSpPr>
          <p:cNvPr id="3" name="Content Placeholder 2">
            <a:extLst>
              <a:ext uri="{FF2B5EF4-FFF2-40B4-BE49-F238E27FC236}">
                <a16:creationId xmlns:a16="http://schemas.microsoft.com/office/drawing/2014/main" id="{55984613-0D4D-1D60-C13B-E74864EE60C4}"/>
              </a:ext>
            </a:extLst>
          </p:cNvPr>
          <p:cNvSpPr>
            <a:spLocks noGrp="1"/>
          </p:cNvSpPr>
          <p:nvPr>
            <p:ph idx="1"/>
          </p:nvPr>
        </p:nvSpPr>
        <p:spPr>
          <a:xfrm>
            <a:off x="838200" y="1825625"/>
            <a:ext cx="3979520" cy="4351338"/>
          </a:xfrm>
        </p:spPr>
        <p:txBody>
          <a:bodyPr>
            <a:normAutofit/>
          </a:bodyPr>
          <a:lstStyle/>
          <a:p>
            <a:pPr marL="0" indent="0">
              <a:buNone/>
            </a:pPr>
            <a:r>
              <a:rPr lang="en-US" dirty="0"/>
              <a:t>The circle center, after it is found, can be projected in the opposite direction of the edge’s unit normal vector, by a radius distance. This projection must either be on the edge for the point to be valid intersection with the segment.</a:t>
            </a:r>
          </a:p>
        </p:txBody>
      </p:sp>
      <p:sp>
        <p:nvSpPr>
          <p:cNvPr id="5" name="Oval 4">
            <a:extLst>
              <a:ext uri="{FF2B5EF4-FFF2-40B4-BE49-F238E27FC236}">
                <a16:creationId xmlns:a16="http://schemas.microsoft.com/office/drawing/2014/main" id="{18C3732B-0D7C-7926-69A0-60A58F4CA337}"/>
              </a:ext>
            </a:extLst>
          </p:cNvPr>
          <p:cNvSpPr/>
          <p:nvPr/>
        </p:nvSpPr>
        <p:spPr>
          <a:xfrm>
            <a:off x="8260819" y="3015429"/>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6" name="Straight Connector 5">
            <a:extLst>
              <a:ext uri="{FF2B5EF4-FFF2-40B4-BE49-F238E27FC236}">
                <a16:creationId xmlns:a16="http://schemas.microsoft.com/office/drawing/2014/main" id="{1630D919-F8B0-13E2-48FA-29FA4C17FACB}"/>
              </a:ext>
            </a:extLst>
          </p:cNvPr>
          <p:cNvCxnSpPr>
            <a:cxnSpLocks/>
          </p:cNvCxnSpPr>
          <p:nvPr/>
        </p:nvCxnSpPr>
        <p:spPr>
          <a:xfrm flipV="1">
            <a:off x="7181929" y="3689826"/>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44DA686-0054-EC41-1B7A-952CC616F9C7}"/>
              </a:ext>
            </a:extLst>
          </p:cNvPr>
          <p:cNvCxnSpPr>
            <a:cxnSpLocks/>
          </p:cNvCxnSpPr>
          <p:nvPr/>
        </p:nvCxnSpPr>
        <p:spPr>
          <a:xfrm flipH="1" flipV="1">
            <a:off x="8608250" y="3689826"/>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59D63D2-6251-19FE-6505-CCF241B45714}"/>
              </a:ext>
            </a:extLst>
          </p:cNvPr>
          <p:cNvGrpSpPr/>
          <p:nvPr/>
        </p:nvGrpSpPr>
        <p:grpSpPr>
          <a:xfrm>
            <a:off x="8495423" y="2845391"/>
            <a:ext cx="250325" cy="844435"/>
            <a:chOff x="6972766" y="3719509"/>
            <a:chExt cx="250325" cy="844435"/>
          </a:xfrm>
        </p:grpSpPr>
        <p:cxnSp>
          <p:nvCxnSpPr>
            <p:cNvPr id="19" name="Straight Connector 18">
              <a:extLst>
                <a:ext uri="{FF2B5EF4-FFF2-40B4-BE49-F238E27FC236}">
                  <a16:creationId xmlns:a16="http://schemas.microsoft.com/office/drawing/2014/main" id="{8533CB50-C502-3BCD-6817-35340F61499E}"/>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2368835-3184-95E7-A849-99B1370058DD}"/>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20" name="TextBox 19">
                  <a:extLst>
                    <a:ext uri="{FF2B5EF4-FFF2-40B4-BE49-F238E27FC236}">
                      <a16:creationId xmlns:a16="http://schemas.microsoft.com/office/drawing/2014/main" id="{C2368835-3184-95E7-A849-99B1370058DD}"/>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6667" r="-56098" b="-17778"/>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EA3AE6C3-15AE-CF75-DEDD-2E85E136F87C}"/>
              </a:ext>
            </a:extLst>
          </p:cNvPr>
          <p:cNvCxnSpPr>
            <a:cxnSpLocks/>
          </p:cNvCxnSpPr>
          <p:nvPr/>
        </p:nvCxnSpPr>
        <p:spPr>
          <a:xfrm flipV="1">
            <a:off x="9332782" y="4107315"/>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CD5415-D347-2F5D-2F04-30DD4B534D13}"/>
              </a:ext>
            </a:extLst>
          </p:cNvPr>
          <p:cNvCxnSpPr>
            <a:cxnSpLocks/>
          </p:cNvCxnSpPr>
          <p:nvPr/>
        </p:nvCxnSpPr>
        <p:spPr>
          <a:xfrm rot="8193490" flipH="1" flipV="1">
            <a:off x="6910537" y="2797706"/>
            <a:ext cx="459744" cy="459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0B5434-3B14-CE65-A72B-7306CAC93F72}"/>
              </a:ext>
            </a:extLst>
          </p:cNvPr>
          <p:cNvCxnSpPr>
            <a:cxnSpLocks/>
          </p:cNvCxnSpPr>
          <p:nvPr/>
        </p:nvCxnSpPr>
        <p:spPr>
          <a:xfrm flipV="1">
            <a:off x="7230336" y="3021908"/>
            <a:ext cx="10930" cy="24090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DB0B55-04A1-6D4B-E9D6-7C97C6EC4024}"/>
              </a:ext>
            </a:extLst>
          </p:cNvPr>
          <p:cNvCxnSpPr>
            <a:cxnSpLocks/>
          </p:cNvCxnSpPr>
          <p:nvPr/>
        </p:nvCxnSpPr>
        <p:spPr>
          <a:xfrm flipH="1" flipV="1">
            <a:off x="7281128" y="2409211"/>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BF9C75-EFEC-E363-675D-A4D914CE8E71}"/>
              </a:ext>
            </a:extLst>
          </p:cNvPr>
          <p:cNvCxnSpPr>
            <a:cxnSpLocks/>
          </p:cNvCxnSpPr>
          <p:nvPr/>
        </p:nvCxnSpPr>
        <p:spPr>
          <a:xfrm flipV="1">
            <a:off x="8611606" y="2407962"/>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0D3152-FB99-9BF1-E81C-F15910AB1B99}"/>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4A6393-EDB7-1E25-9AB1-DBAEF75BD55F}"/>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924EF3-8C9B-A40D-508D-37BDE715280A}"/>
              </a:ext>
            </a:extLst>
          </p:cNvPr>
          <p:cNvCxnSpPr>
            <a:cxnSpLocks/>
          </p:cNvCxnSpPr>
          <p:nvPr/>
        </p:nvCxnSpPr>
        <p:spPr>
          <a:xfrm flipH="1" flipV="1">
            <a:off x="7459527" y="3021889"/>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6" name="Connecteur droit 20">
            <a:extLst>
              <a:ext uri="{FF2B5EF4-FFF2-40B4-BE49-F238E27FC236}">
                <a16:creationId xmlns:a16="http://schemas.microsoft.com/office/drawing/2014/main" id="{1BE3E344-781E-3254-67D2-F4239F23DAFF}"/>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1" name="Connecteur droit 20">
            <a:extLst>
              <a:ext uri="{FF2B5EF4-FFF2-40B4-BE49-F238E27FC236}">
                <a16:creationId xmlns:a16="http://schemas.microsoft.com/office/drawing/2014/main" id="{56CF0554-17F3-7485-F28E-E9EB35265B38}"/>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7" name="Conector recto 26">
            <a:extLst>
              <a:ext uri="{FF2B5EF4-FFF2-40B4-BE49-F238E27FC236}">
                <a16:creationId xmlns:a16="http://schemas.microsoft.com/office/drawing/2014/main" id="{C5ABBC4D-6B3B-474A-9CD0-B5232BA525B9}"/>
              </a:ext>
            </a:extLst>
          </p:cNvPr>
          <p:cNvSpPr/>
          <p:nvPr/>
        </p:nvSpPr>
        <p:spPr>
          <a:xfrm flipV="1">
            <a:off x="6745582" y="3230032"/>
            <a:ext cx="882625" cy="1354"/>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
        <p:nvSpPr>
          <p:cNvPr id="4" name="Rectangle 3">
            <a:extLst>
              <a:ext uri="{FF2B5EF4-FFF2-40B4-BE49-F238E27FC236}">
                <a16:creationId xmlns:a16="http://schemas.microsoft.com/office/drawing/2014/main" id="{3915CFB4-617D-A28A-4E3B-502EEC05F25E}"/>
              </a:ext>
            </a:extLst>
          </p:cNvPr>
          <p:cNvSpPr/>
          <p:nvPr/>
        </p:nvSpPr>
        <p:spPr>
          <a:xfrm>
            <a:off x="4610108" y="5973979"/>
            <a:ext cx="6569962" cy="577081"/>
          </a:xfrm>
          <a:prstGeom prst="rect">
            <a:avLst/>
          </a:prstGeom>
          <a:solidFill>
            <a:schemeClr val="accent4">
              <a:lumMod val="20000"/>
              <a:lumOff val="80000"/>
            </a:schemeClr>
          </a:solidFill>
        </p:spPr>
        <p:txBody>
          <a:bodyPr wrap="square" lIns="91440" tIns="45720" rIns="91440" bIns="45720" anchor="t">
            <a:spAutoFit/>
          </a:bodyPr>
          <a:lstStyle/>
          <a:p>
            <a:r>
              <a:rPr lang="en-US" sz="1050" b="0" i="0" u="none" strike="noStrike" baseline="0" dirty="0" err="1">
                <a:solidFill>
                  <a:srgbClr val="000000"/>
                </a:solidFill>
                <a:latin typeface="Courier New" panose="02070309020205020404" pitchFamily="49" charset="0"/>
              </a:rPr>
              <a:t>isOnEdge</a:t>
            </a:r>
            <a:r>
              <a:rPr lang="en-US" sz="1050" b="0" i="0" u="none" strike="noStrike" baseline="0" dirty="0">
                <a:solidFill>
                  <a:srgbClr val="000000"/>
                </a:solidFill>
                <a:latin typeface="Courier New" panose="02070309020205020404" pitchFamily="49" charset="0"/>
              </a:rPr>
              <a:t> = </a:t>
            </a:r>
            <a:r>
              <a:rPr lang="en-US" sz="1050" b="0" i="0" u="none" strike="noStrike" baseline="0" dirty="0" err="1">
                <a:solidFill>
                  <a:srgbClr val="000000"/>
                </a:solidFill>
                <a:latin typeface="Courier New" panose="02070309020205020404" pitchFamily="49" charset="0"/>
              </a:rPr>
              <a:t>fcn_INTERNAL_isPointOnEdge</a:t>
            </a:r>
            <a:r>
              <a:rPr lang="en-US" sz="1050" b="0" i="0" u="none" strike="noStrike" baseline="0" dirty="0">
                <a:solidFill>
                  <a:srgbClr val="000000"/>
                </a:solidFill>
                <a:latin typeface="Courier New" panose="02070309020205020404" pitchFamily="49" charset="0"/>
              </a:rPr>
              <a:t>(</a:t>
            </a:r>
            <a:r>
              <a:rPr lang="en-US" sz="1050" b="0" i="0" u="none" strike="noStrike" baseline="0" dirty="0" err="1">
                <a:solidFill>
                  <a:srgbClr val="000000"/>
                </a:solidFill>
                <a:latin typeface="Courier New" panose="02070309020205020404" pitchFamily="49" charset="0"/>
              </a:rPr>
              <a:t>new_edgePointStart,new_edgePointEnd,sphereCenter</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flag_do_debug</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debug_fig_num</a:t>
            </a:r>
            <a:r>
              <a:rPr lang="en-US" sz="105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230477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1925-55EA-16D9-9573-52C1955BFAA0}"/>
              </a:ext>
            </a:extLst>
          </p:cNvPr>
          <p:cNvSpPr>
            <a:spLocks noGrp="1"/>
          </p:cNvSpPr>
          <p:nvPr>
            <p:ph type="title"/>
          </p:nvPr>
        </p:nvSpPr>
        <p:spPr/>
        <p:txBody>
          <a:bodyPr/>
          <a:lstStyle/>
          <a:p>
            <a:r>
              <a:rPr lang="en-US" dirty="0"/>
              <a:t>Some results from Step 2</a:t>
            </a:r>
          </a:p>
        </p:txBody>
      </p:sp>
      <p:pic>
        <p:nvPicPr>
          <p:cNvPr id="5" name="Picture 4">
            <a:extLst>
              <a:ext uri="{FF2B5EF4-FFF2-40B4-BE49-F238E27FC236}">
                <a16:creationId xmlns:a16="http://schemas.microsoft.com/office/drawing/2014/main" id="{B1BC2D17-9947-076D-04EA-7BD39BA2A160}"/>
              </a:ext>
            </a:extLst>
          </p:cNvPr>
          <p:cNvPicPr>
            <a:picLocks noChangeAspect="1"/>
          </p:cNvPicPr>
          <p:nvPr/>
        </p:nvPicPr>
        <p:blipFill>
          <a:blip r:embed="rId2"/>
          <a:stretch>
            <a:fillRect/>
          </a:stretch>
        </p:blipFill>
        <p:spPr>
          <a:xfrm>
            <a:off x="0" y="1879169"/>
            <a:ext cx="12192000" cy="3099661"/>
          </a:xfrm>
          <a:prstGeom prst="rect">
            <a:avLst/>
          </a:prstGeom>
        </p:spPr>
      </p:pic>
    </p:spTree>
    <p:extLst>
      <p:ext uri="{BB962C8B-B14F-4D97-AF65-F5344CB8AC3E}">
        <p14:creationId xmlns:p14="http://schemas.microsoft.com/office/powerpoint/2010/main" val="1782756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C496-4B8B-E0D7-460E-07A0F3227D10}"/>
              </a:ext>
            </a:extLst>
          </p:cNvPr>
          <p:cNvSpPr>
            <a:spLocks noGrp="1"/>
          </p:cNvSpPr>
          <p:nvPr>
            <p:ph type="title"/>
          </p:nvPr>
        </p:nvSpPr>
        <p:spPr/>
        <p:txBody>
          <a:bodyPr/>
          <a:lstStyle/>
          <a:p>
            <a:r>
              <a:rPr lang="en-US" dirty="0"/>
              <a:t>Non-convex case</a:t>
            </a:r>
          </a:p>
        </p:txBody>
      </p:sp>
      <p:pic>
        <p:nvPicPr>
          <p:cNvPr id="5" name="Picture 4">
            <a:extLst>
              <a:ext uri="{FF2B5EF4-FFF2-40B4-BE49-F238E27FC236}">
                <a16:creationId xmlns:a16="http://schemas.microsoft.com/office/drawing/2014/main" id="{B542D1F3-388B-C43D-3346-47CBF1855035}"/>
              </a:ext>
            </a:extLst>
          </p:cNvPr>
          <p:cNvPicPr>
            <a:picLocks noChangeAspect="1"/>
          </p:cNvPicPr>
          <p:nvPr/>
        </p:nvPicPr>
        <p:blipFill>
          <a:blip r:embed="rId2"/>
          <a:stretch>
            <a:fillRect/>
          </a:stretch>
        </p:blipFill>
        <p:spPr>
          <a:xfrm>
            <a:off x="644540" y="1214303"/>
            <a:ext cx="11071754" cy="5459451"/>
          </a:xfrm>
          <a:prstGeom prst="rect">
            <a:avLst/>
          </a:prstGeom>
        </p:spPr>
      </p:pic>
    </p:spTree>
    <p:extLst>
      <p:ext uri="{BB962C8B-B14F-4D97-AF65-F5344CB8AC3E}">
        <p14:creationId xmlns:p14="http://schemas.microsoft.com/office/powerpoint/2010/main" val="746931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B47B7-A3B9-0B69-485F-BD711BD48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16BA4-BEE8-4016-C252-0BDDC29CB0FC}"/>
              </a:ext>
            </a:extLst>
          </p:cNvPr>
          <p:cNvSpPr>
            <a:spLocks noGrp="1"/>
          </p:cNvSpPr>
          <p:nvPr>
            <p:ph type="title"/>
          </p:nvPr>
        </p:nvSpPr>
        <p:spPr/>
        <p:txBody>
          <a:bodyPr>
            <a:noAutofit/>
          </a:bodyPr>
          <a:lstStyle/>
          <a:p>
            <a:r>
              <a:rPr lang="en-US" sz="3600" dirty="0"/>
              <a:t>Step 3: Find the smallest feasible cut. This is implemented by simply finding the smallest radius among all fitted spheres</a:t>
            </a:r>
          </a:p>
        </p:txBody>
      </p:sp>
      <p:sp>
        <p:nvSpPr>
          <p:cNvPr id="4" name="Content Placeholder 3">
            <a:extLst>
              <a:ext uri="{FF2B5EF4-FFF2-40B4-BE49-F238E27FC236}">
                <a16:creationId xmlns:a16="http://schemas.microsoft.com/office/drawing/2014/main" id="{D141612E-C4A5-ACC5-72CF-CF73F2A788B6}"/>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sp>
        <p:nvSpPr>
          <p:cNvPr id="3" name="Rectangle 2">
            <a:extLst>
              <a:ext uri="{FF2B5EF4-FFF2-40B4-BE49-F238E27FC236}">
                <a16:creationId xmlns:a16="http://schemas.microsoft.com/office/drawing/2014/main" id="{BE16825F-B2E8-31FC-4FA0-415D79419DD5}"/>
              </a:ext>
            </a:extLst>
          </p:cNvPr>
          <p:cNvSpPr/>
          <p:nvPr/>
        </p:nvSpPr>
        <p:spPr>
          <a:xfrm>
            <a:off x="5187666" y="3952579"/>
            <a:ext cx="6569962" cy="2677656"/>
          </a:xfrm>
          <a:prstGeom prst="rect">
            <a:avLst/>
          </a:prstGeom>
          <a:solidFill>
            <a:schemeClr val="accent4">
              <a:lumMod val="20000"/>
              <a:lumOff val="80000"/>
            </a:schemeClr>
          </a:solidFill>
        </p:spPr>
        <p:txBody>
          <a:bodyPr wrap="square" lIns="91440" tIns="45720" rIns="91440" bIns="45720" anchor="t">
            <a:spAutoFit/>
          </a:bodyPr>
          <a:lstStyle/>
          <a:p>
            <a:pPr>
              <a:buNone/>
            </a:pPr>
            <a:r>
              <a:rPr lang="en-US" sz="1050" b="0" i="0" dirty="0" err="1">
                <a:effectLst/>
                <a:latin typeface="Menlo"/>
              </a:rPr>
              <a:t>fig_num</a:t>
            </a:r>
            <a:r>
              <a:rPr lang="en-US" sz="1050" b="0" i="0" dirty="0">
                <a:effectLst/>
                <a:latin typeface="Menlo"/>
              </a:rPr>
              <a:t> = 1006; figure(</a:t>
            </a:r>
            <a:r>
              <a:rPr lang="en-US" sz="1050" b="0" i="0" dirty="0" err="1">
                <a:effectLst/>
                <a:latin typeface="Menlo"/>
              </a:rPr>
              <a:t>fig_num</a:t>
            </a:r>
            <a:r>
              <a:rPr lang="en-US" sz="1050" b="0" i="0" dirty="0">
                <a:effectLst/>
                <a:latin typeface="Menlo"/>
              </a:rPr>
              <a:t>); </a:t>
            </a:r>
            <a:r>
              <a:rPr lang="en-US" sz="1050" b="0" i="0" dirty="0" err="1">
                <a:effectLst/>
                <a:latin typeface="Menlo"/>
              </a:rPr>
              <a:t>clf</a:t>
            </a:r>
            <a:r>
              <a:rPr lang="en-US" sz="1050" b="0" i="0" dirty="0">
                <a:effectLst/>
                <a:latin typeface="Menlo"/>
              </a:rPr>
              <a:t>;</a:t>
            </a:r>
          </a:p>
          <a:p>
            <a:pPr>
              <a:buNone/>
            </a:pPr>
            <a:endParaRPr lang="en-US" sz="1050" b="0" i="0" dirty="0">
              <a:effectLst/>
              <a:latin typeface="Menlo"/>
            </a:endParaRPr>
          </a:p>
          <a:p>
            <a:pPr>
              <a:buNone/>
            </a:pPr>
            <a:r>
              <a:rPr lang="en-US" sz="1050" b="0" i="0" dirty="0">
                <a:solidFill>
                  <a:srgbClr val="008013"/>
                </a:solidFill>
                <a:effectLst/>
                <a:latin typeface="Menlo"/>
              </a:rPr>
              <a:t>% this polytope has a vertical wall</a:t>
            </a:r>
            <a:endParaRPr lang="en-US" sz="1050" b="0" i="0" dirty="0">
              <a:effectLst/>
              <a:latin typeface="Menlo"/>
            </a:endParaRPr>
          </a:p>
          <a:p>
            <a:pPr>
              <a:buNone/>
            </a:pPr>
            <a:r>
              <a:rPr lang="en-US" sz="1050" b="0" i="0" dirty="0">
                <a:effectLst/>
                <a:latin typeface="Menlo"/>
              </a:rPr>
              <a:t>vertices = [0 0; 3/5 0; 1 1; 7/5 0; 2 0; 1 2; 0 1; 0 0]*5;</a:t>
            </a:r>
          </a:p>
          <a:p>
            <a:pPr>
              <a:buNone/>
            </a:pPr>
            <a:r>
              <a:rPr lang="en-US" sz="1050" b="0" i="0" dirty="0">
                <a:effectLst/>
                <a:latin typeface="Menlo"/>
              </a:rPr>
              <a:t>[</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 </a:t>
            </a:r>
            <a:r>
              <a:rPr lang="en-US" sz="1050" b="0" i="0" dirty="0" err="1">
                <a:effectLst/>
                <a:latin typeface="Menlo"/>
              </a:rPr>
              <a:t>fcn_VSkel_polytopeFindUnitDirectionVectors</a:t>
            </a:r>
            <a:r>
              <a:rPr lang="en-US" sz="1050" b="0" i="0" dirty="0">
                <a:effectLst/>
                <a:latin typeface="Menlo"/>
              </a:rPr>
              <a:t>(vertices,-1);</a:t>
            </a:r>
          </a:p>
          <a:p>
            <a:pPr>
              <a:buNone/>
            </a:pPr>
            <a:r>
              <a:rPr lang="en-US" sz="1050" b="0" i="0" dirty="0" err="1">
                <a:effectLst/>
                <a:latin typeface="Menlo"/>
              </a:rPr>
              <a:t>max_edge_cuts</a:t>
            </a:r>
            <a:r>
              <a:rPr lang="en-US" sz="1050" b="0" i="0" dirty="0">
                <a:effectLst/>
                <a:latin typeface="Menlo"/>
              </a:rPr>
              <a:t> = </a:t>
            </a:r>
            <a:r>
              <a:rPr lang="en-US" sz="1050" b="0" i="0" dirty="0" err="1">
                <a:effectLst/>
                <a:latin typeface="Menlo"/>
              </a:rPr>
              <a:t>fcn_VSkel_polytopeFindMaxEdgeCut</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(-1));</a:t>
            </a:r>
          </a:p>
          <a:p>
            <a:pPr>
              <a:buNone/>
            </a:pPr>
            <a:r>
              <a:rPr lang="en-US" sz="1050" b="0" i="0" dirty="0">
                <a:effectLst/>
                <a:latin typeface="Menlo"/>
              </a:rPr>
              <a:t>[</a:t>
            </a: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 </a:t>
            </a:r>
            <a:r>
              <a:rPr lang="en-US" sz="1050" b="0" i="0" dirty="0" err="1">
                <a:effectLst/>
                <a:latin typeface="Menlo"/>
              </a:rPr>
              <a:t>fcn_VSkel_polytopeFindEnclosedSpheres</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a:t>
            </a:r>
            <a:r>
              <a:rPr lang="en-US" sz="1050" b="0" i="0" dirty="0" err="1">
                <a:effectLst/>
                <a:latin typeface="Menlo"/>
              </a:rPr>
              <a:t>max_edge_cuts</a:t>
            </a:r>
            <a:r>
              <a:rPr lang="en-US" sz="1050" b="0" i="0" dirty="0">
                <a:effectLst/>
                <a:latin typeface="Menlo"/>
              </a:rPr>
              <a:t>, (-1));</a:t>
            </a:r>
          </a:p>
          <a:p>
            <a:pPr>
              <a:buNone/>
            </a:pPr>
            <a:endParaRPr lang="en-US" sz="1050" b="0" i="0" dirty="0">
              <a:effectLst/>
              <a:latin typeface="Menlo"/>
            </a:endParaRPr>
          </a:p>
          <a:p>
            <a:pPr>
              <a:buNone/>
            </a:pPr>
            <a:r>
              <a:rPr lang="en-US" sz="1050" b="0" i="0" dirty="0">
                <a:effectLst/>
                <a:latin typeface="Menlo"/>
              </a:rPr>
              <a:t>[</a:t>
            </a:r>
            <a:r>
              <a:rPr lang="en-US" sz="1050" b="0" i="0" dirty="0" err="1">
                <a:effectLst/>
                <a:latin typeface="Menlo"/>
              </a:rPr>
              <a:t>min_cut</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indices_repeated</a:t>
            </a:r>
            <a:r>
              <a:rPr lang="en-US" sz="1050" b="0" i="0" dirty="0">
                <a:effectLst/>
                <a:latin typeface="Menlo"/>
              </a:rPr>
              <a:t>, </a:t>
            </a:r>
            <a:r>
              <a:rPr lang="en-US" sz="1050" b="0" i="0" dirty="0" err="1">
                <a:effectLst/>
                <a:latin typeface="Menlo"/>
              </a:rPr>
              <a:t>intersection_points</a:t>
            </a:r>
            <a:r>
              <a:rPr lang="en-US" sz="1050" b="0" i="0" dirty="0">
                <a:effectLst/>
                <a:latin typeface="Menlo"/>
              </a:rPr>
              <a:t>] =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fcn_VSkel_polytopeFindMinimumEnclosedSphere</a:t>
            </a:r>
            <a:r>
              <a:rPr lang="en-US" sz="1050" b="0" i="0" dirty="0">
                <a:effectLst/>
                <a:latin typeface="Menlo"/>
              </a:rPr>
              <a:t>(vertices,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fig_num</a:t>
            </a:r>
            <a:r>
              <a:rPr lang="en-US" sz="1050" b="0" i="0" dirty="0">
                <a:effectLst/>
                <a:latin typeface="Menlo"/>
              </a:rPr>
              <a:t>));</a:t>
            </a:r>
          </a:p>
        </p:txBody>
      </p:sp>
      <p:pic>
        <p:nvPicPr>
          <p:cNvPr id="6" name="Picture 5">
            <a:extLst>
              <a:ext uri="{FF2B5EF4-FFF2-40B4-BE49-F238E27FC236}">
                <a16:creationId xmlns:a16="http://schemas.microsoft.com/office/drawing/2014/main" id="{9840E2B0-5817-342E-5920-86C47E1E17F5}"/>
              </a:ext>
            </a:extLst>
          </p:cNvPr>
          <p:cNvPicPr>
            <a:picLocks noChangeAspect="1"/>
          </p:cNvPicPr>
          <p:nvPr/>
        </p:nvPicPr>
        <p:blipFill>
          <a:blip r:embed="rId2"/>
          <a:stretch>
            <a:fillRect/>
          </a:stretch>
        </p:blipFill>
        <p:spPr>
          <a:xfrm>
            <a:off x="7420402" y="1241277"/>
            <a:ext cx="4394200" cy="3295650"/>
          </a:xfrm>
          <a:prstGeom prst="rect">
            <a:avLst/>
          </a:prstGeom>
        </p:spPr>
      </p:pic>
    </p:spTree>
    <p:extLst>
      <p:ext uri="{BB962C8B-B14F-4D97-AF65-F5344CB8AC3E}">
        <p14:creationId xmlns:p14="http://schemas.microsoft.com/office/powerpoint/2010/main" val="3165881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F172E-32A5-FA37-F54A-67C8531A8F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E531D-1F94-D823-29AF-038173E1E8D9}"/>
              </a:ext>
            </a:extLst>
          </p:cNvPr>
          <p:cNvSpPr>
            <a:spLocks noGrp="1"/>
          </p:cNvSpPr>
          <p:nvPr>
            <p:ph type="title"/>
          </p:nvPr>
        </p:nvSpPr>
        <p:spPr/>
        <p:txBody>
          <a:bodyPr>
            <a:noAutofit/>
          </a:bodyPr>
          <a:lstStyle/>
          <a:p>
            <a:r>
              <a:rPr lang="en-US" sz="3600" dirty="0"/>
              <a:t>Step 4: Merge all the vertices that come together</a:t>
            </a:r>
          </a:p>
        </p:txBody>
      </p:sp>
      <p:sp>
        <p:nvSpPr>
          <p:cNvPr id="4" name="Content Placeholder 3">
            <a:extLst>
              <a:ext uri="{FF2B5EF4-FFF2-40B4-BE49-F238E27FC236}">
                <a16:creationId xmlns:a16="http://schemas.microsoft.com/office/drawing/2014/main" id="{42832A2E-B849-5A87-7EBB-85ECB8D02C37}"/>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sp>
        <p:nvSpPr>
          <p:cNvPr id="3" name="Rectangle 2">
            <a:extLst>
              <a:ext uri="{FF2B5EF4-FFF2-40B4-BE49-F238E27FC236}">
                <a16:creationId xmlns:a16="http://schemas.microsoft.com/office/drawing/2014/main" id="{52BB54A6-F261-A77A-019B-964ABA5CF2A4}"/>
              </a:ext>
            </a:extLst>
          </p:cNvPr>
          <p:cNvSpPr/>
          <p:nvPr/>
        </p:nvSpPr>
        <p:spPr>
          <a:xfrm>
            <a:off x="5187666" y="3952579"/>
            <a:ext cx="6569962" cy="2677656"/>
          </a:xfrm>
          <a:prstGeom prst="rect">
            <a:avLst/>
          </a:prstGeom>
          <a:solidFill>
            <a:schemeClr val="accent4">
              <a:lumMod val="20000"/>
              <a:lumOff val="80000"/>
            </a:schemeClr>
          </a:solidFill>
        </p:spPr>
        <p:txBody>
          <a:bodyPr wrap="square" lIns="91440" tIns="45720" rIns="91440" bIns="45720" anchor="t">
            <a:spAutoFit/>
          </a:bodyPr>
          <a:lstStyle/>
          <a:p>
            <a:pPr>
              <a:buNone/>
            </a:pPr>
            <a:r>
              <a:rPr lang="en-US" sz="1050" b="0" i="0" dirty="0" err="1">
                <a:effectLst/>
                <a:latin typeface="Menlo"/>
              </a:rPr>
              <a:t>fig_num</a:t>
            </a:r>
            <a:r>
              <a:rPr lang="en-US" sz="1050" b="0" i="0" dirty="0">
                <a:effectLst/>
                <a:latin typeface="Menlo"/>
              </a:rPr>
              <a:t> = 1006; figure(</a:t>
            </a:r>
            <a:r>
              <a:rPr lang="en-US" sz="1050" b="0" i="0" dirty="0" err="1">
                <a:effectLst/>
                <a:latin typeface="Menlo"/>
              </a:rPr>
              <a:t>fig_num</a:t>
            </a:r>
            <a:r>
              <a:rPr lang="en-US" sz="1050" b="0" i="0" dirty="0">
                <a:effectLst/>
                <a:latin typeface="Menlo"/>
              </a:rPr>
              <a:t>); </a:t>
            </a:r>
            <a:r>
              <a:rPr lang="en-US" sz="1050" b="0" i="0" dirty="0" err="1">
                <a:effectLst/>
                <a:latin typeface="Menlo"/>
              </a:rPr>
              <a:t>clf</a:t>
            </a:r>
            <a:r>
              <a:rPr lang="en-US" sz="1050" b="0" i="0" dirty="0">
                <a:effectLst/>
                <a:latin typeface="Menlo"/>
              </a:rPr>
              <a:t>;</a:t>
            </a:r>
          </a:p>
          <a:p>
            <a:pPr>
              <a:buNone/>
            </a:pPr>
            <a:endParaRPr lang="en-US" sz="1050" b="0" i="0" dirty="0">
              <a:effectLst/>
              <a:latin typeface="Menlo"/>
            </a:endParaRPr>
          </a:p>
          <a:p>
            <a:pPr>
              <a:buNone/>
            </a:pPr>
            <a:r>
              <a:rPr lang="en-US" sz="1050" b="0" i="0" dirty="0">
                <a:solidFill>
                  <a:srgbClr val="008013"/>
                </a:solidFill>
                <a:effectLst/>
                <a:latin typeface="Menlo"/>
              </a:rPr>
              <a:t>% this polytope has a vertical wall</a:t>
            </a:r>
            <a:endParaRPr lang="en-US" sz="1050" b="0" i="0" dirty="0">
              <a:effectLst/>
              <a:latin typeface="Menlo"/>
            </a:endParaRPr>
          </a:p>
          <a:p>
            <a:pPr>
              <a:buNone/>
            </a:pPr>
            <a:r>
              <a:rPr lang="en-US" sz="1050" b="0" i="0" dirty="0">
                <a:effectLst/>
                <a:latin typeface="Menlo"/>
              </a:rPr>
              <a:t>vertices = [0 0; 3/5 0; 1 1; 7/5 0; 2 0; 1 2; 0 1; 0 0]*5;</a:t>
            </a:r>
          </a:p>
          <a:p>
            <a:pPr>
              <a:buNone/>
            </a:pPr>
            <a:r>
              <a:rPr lang="en-US" sz="1050" b="0" i="0" dirty="0">
                <a:effectLst/>
                <a:latin typeface="Menlo"/>
              </a:rPr>
              <a:t>[</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 </a:t>
            </a:r>
            <a:r>
              <a:rPr lang="en-US" sz="1050" b="0" i="0" dirty="0" err="1">
                <a:effectLst/>
                <a:latin typeface="Menlo"/>
              </a:rPr>
              <a:t>fcn_VSkel_polytopeFindUnitDirectionVectors</a:t>
            </a:r>
            <a:r>
              <a:rPr lang="en-US" sz="1050" b="0" i="0" dirty="0">
                <a:effectLst/>
                <a:latin typeface="Menlo"/>
              </a:rPr>
              <a:t>(vertices,-1);</a:t>
            </a:r>
          </a:p>
          <a:p>
            <a:pPr>
              <a:buNone/>
            </a:pPr>
            <a:r>
              <a:rPr lang="en-US" sz="1050" b="0" i="0" dirty="0" err="1">
                <a:effectLst/>
                <a:latin typeface="Menlo"/>
              </a:rPr>
              <a:t>max_edge_cuts</a:t>
            </a:r>
            <a:r>
              <a:rPr lang="en-US" sz="1050" b="0" i="0" dirty="0">
                <a:effectLst/>
                <a:latin typeface="Menlo"/>
              </a:rPr>
              <a:t> = </a:t>
            </a:r>
            <a:r>
              <a:rPr lang="en-US" sz="1050" b="0" i="0" dirty="0" err="1">
                <a:effectLst/>
                <a:latin typeface="Menlo"/>
              </a:rPr>
              <a:t>fcn_VSkel_polytopeFindMaxEdgeCut</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(-1));</a:t>
            </a:r>
          </a:p>
          <a:p>
            <a:pPr>
              <a:buNone/>
            </a:pPr>
            <a:r>
              <a:rPr lang="en-US" sz="1050" b="0" i="0" dirty="0">
                <a:effectLst/>
                <a:latin typeface="Menlo"/>
              </a:rPr>
              <a:t>[</a:t>
            </a: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 </a:t>
            </a:r>
            <a:r>
              <a:rPr lang="en-US" sz="1050" b="0" i="0" dirty="0" err="1">
                <a:effectLst/>
                <a:latin typeface="Menlo"/>
              </a:rPr>
              <a:t>fcn_VSkel_polytopeFindEnclosedSpheres</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a:t>
            </a:r>
            <a:r>
              <a:rPr lang="en-US" sz="1050" b="0" i="0" dirty="0" err="1">
                <a:effectLst/>
                <a:latin typeface="Menlo"/>
              </a:rPr>
              <a:t>max_edge_cuts</a:t>
            </a:r>
            <a:r>
              <a:rPr lang="en-US" sz="1050" b="0" i="0" dirty="0">
                <a:effectLst/>
                <a:latin typeface="Menlo"/>
              </a:rPr>
              <a:t>, (-1));</a:t>
            </a:r>
          </a:p>
          <a:p>
            <a:pPr>
              <a:buNone/>
            </a:pPr>
            <a:endParaRPr lang="en-US" sz="1050" b="0" i="0" dirty="0">
              <a:effectLst/>
              <a:latin typeface="Menlo"/>
            </a:endParaRPr>
          </a:p>
          <a:p>
            <a:pPr>
              <a:buNone/>
            </a:pPr>
            <a:r>
              <a:rPr lang="en-US" sz="1050" b="0" i="0" dirty="0">
                <a:effectLst/>
                <a:latin typeface="Menlo"/>
              </a:rPr>
              <a:t>[</a:t>
            </a:r>
            <a:r>
              <a:rPr lang="en-US" sz="1050" b="0" i="0" dirty="0" err="1">
                <a:effectLst/>
                <a:latin typeface="Menlo"/>
              </a:rPr>
              <a:t>min_cut</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indices_repeated</a:t>
            </a:r>
            <a:r>
              <a:rPr lang="en-US" sz="1050" b="0" i="0" dirty="0">
                <a:effectLst/>
                <a:latin typeface="Menlo"/>
              </a:rPr>
              <a:t>, </a:t>
            </a:r>
            <a:r>
              <a:rPr lang="en-US" sz="1050" b="0" i="0" dirty="0" err="1">
                <a:effectLst/>
                <a:latin typeface="Menlo"/>
              </a:rPr>
              <a:t>intersection_points</a:t>
            </a:r>
            <a:r>
              <a:rPr lang="en-US" sz="1050" b="0" i="0" dirty="0">
                <a:effectLst/>
                <a:latin typeface="Menlo"/>
              </a:rPr>
              <a:t>] =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fcn_VSkel_polytopeFindMinimumEnclosedSphere</a:t>
            </a:r>
            <a:r>
              <a:rPr lang="en-US" sz="1050" b="0" i="0" dirty="0">
                <a:effectLst/>
                <a:latin typeface="Menlo"/>
              </a:rPr>
              <a:t>(vertices,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fig_num</a:t>
            </a:r>
            <a:r>
              <a:rPr lang="en-US" sz="1050" b="0" i="0" dirty="0">
                <a:effectLst/>
                <a:latin typeface="Menlo"/>
              </a:rPr>
              <a:t>));</a:t>
            </a:r>
          </a:p>
        </p:txBody>
      </p:sp>
      <p:pic>
        <p:nvPicPr>
          <p:cNvPr id="6" name="Picture 5">
            <a:extLst>
              <a:ext uri="{FF2B5EF4-FFF2-40B4-BE49-F238E27FC236}">
                <a16:creationId xmlns:a16="http://schemas.microsoft.com/office/drawing/2014/main" id="{E7F10906-9F45-C578-E4E6-5D69A329D99E}"/>
              </a:ext>
            </a:extLst>
          </p:cNvPr>
          <p:cNvPicPr>
            <a:picLocks noChangeAspect="1"/>
          </p:cNvPicPr>
          <p:nvPr/>
        </p:nvPicPr>
        <p:blipFill>
          <a:blip r:embed="rId2"/>
          <a:stretch>
            <a:fillRect/>
          </a:stretch>
        </p:blipFill>
        <p:spPr>
          <a:xfrm>
            <a:off x="7420402" y="1241277"/>
            <a:ext cx="4394200" cy="3295650"/>
          </a:xfrm>
          <a:prstGeom prst="rect">
            <a:avLst/>
          </a:prstGeom>
        </p:spPr>
      </p:pic>
    </p:spTree>
    <p:extLst>
      <p:ext uri="{BB962C8B-B14F-4D97-AF65-F5344CB8AC3E}">
        <p14:creationId xmlns:p14="http://schemas.microsoft.com/office/powerpoint/2010/main" val="225474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B615-DD34-9F76-3378-32A88136AB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B47625-3F95-A826-39DF-D706732828AA}"/>
              </a:ext>
            </a:extLst>
          </p:cNvPr>
          <p:cNvSpPr>
            <a:spLocks noGrp="1"/>
          </p:cNvSpPr>
          <p:nvPr>
            <p:ph idx="1"/>
          </p:nvPr>
        </p:nvSpPr>
        <p:spPr/>
        <p:txBody>
          <a:bodyPr/>
          <a:lstStyle/>
          <a:p>
            <a:r>
              <a:rPr lang="en-US" dirty="0">
                <a:hlinkClick r:id="rId2"/>
              </a:rPr>
              <a:t>https://www.mdpi.com/2220-9964/9/5/304</a:t>
            </a:r>
            <a:endParaRPr lang="en-US" dirty="0"/>
          </a:p>
          <a:p>
            <a:r>
              <a:rPr lang="en-US" dirty="0">
                <a:hlinkClick r:id="rId3"/>
              </a:rPr>
              <a:t>https://stackoverflow.com/questions/69237154/how-do-you-get-the-medial-axis-of-a-multipolygon-using-cgal</a:t>
            </a:r>
            <a:endParaRPr lang="en-US" dirty="0"/>
          </a:p>
          <a:p>
            <a:endParaRPr lang="en-US" dirty="0"/>
          </a:p>
          <a:p>
            <a:r>
              <a:rPr lang="en-US" dirty="0">
                <a:hlinkClick r:id="rId4"/>
              </a:rPr>
              <a:t>https://groups.csail.mit.edu/graphics/classes/6.838/S98/meetings/m25/m25.html</a:t>
            </a:r>
            <a:r>
              <a:rPr lang="en-US" dirty="0"/>
              <a:t> </a:t>
            </a:r>
          </a:p>
          <a:p>
            <a:endParaRPr lang="en-US" dirty="0"/>
          </a:p>
        </p:txBody>
      </p:sp>
    </p:spTree>
    <p:extLst>
      <p:ext uri="{BB962C8B-B14F-4D97-AF65-F5344CB8AC3E}">
        <p14:creationId xmlns:p14="http://schemas.microsoft.com/office/powerpoint/2010/main" val="404595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E87C877-5A2F-4BBC-B935-15EFE2E278C7}"/>
              </a:ext>
            </a:extLst>
          </p:cNvPr>
          <p:cNvSpPr>
            <a:spLocks noGrp="1"/>
          </p:cNvSpPr>
          <p:nvPr>
            <p:ph type="ctrTitle"/>
          </p:nvPr>
        </p:nvSpPr>
        <p:spPr>
          <a:xfrm>
            <a:off x="838199" y="291090"/>
            <a:ext cx="10515599" cy="932688"/>
          </a:xfrm>
        </p:spPr>
        <p:txBody>
          <a:bodyPr>
            <a:normAutofit/>
          </a:bodyPr>
          <a:lstStyle/>
          <a:p>
            <a:r>
              <a:rPr lang="en-US" sz="5400">
                <a:solidFill>
                  <a:schemeClr val="bg1"/>
                </a:solidFill>
              </a:rPr>
              <a:t>Shrink from Edges Functionality</a:t>
            </a:r>
          </a:p>
        </p:txBody>
      </p:sp>
      <p:sp>
        <p:nvSpPr>
          <p:cNvPr id="5" name="Subtitle 4">
            <a:extLst>
              <a:ext uri="{FF2B5EF4-FFF2-40B4-BE49-F238E27FC236}">
                <a16:creationId xmlns:a16="http://schemas.microsoft.com/office/drawing/2014/main" id="{AB1A0E7B-B03D-4421-BFE5-A07DAE98F404}"/>
              </a:ext>
            </a:extLst>
          </p:cNvPr>
          <p:cNvSpPr>
            <a:spLocks noGrp="1"/>
          </p:cNvSpPr>
          <p:nvPr>
            <p:ph type="subTitle" idx="1"/>
          </p:nvPr>
        </p:nvSpPr>
        <p:spPr>
          <a:xfrm>
            <a:off x="838199" y="1335726"/>
            <a:ext cx="10515599" cy="420624"/>
          </a:xfrm>
        </p:spPr>
        <p:txBody>
          <a:bodyPr>
            <a:normAutofit/>
          </a:bodyPr>
          <a:lstStyle/>
          <a:p>
            <a:r>
              <a:rPr lang="en-US">
                <a:solidFill>
                  <a:schemeClr val="accent1">
                    <a:lumMod val="20000"/>
                    <a:lumOff val="80000"/>
                  </a:schemeClr>
                </a:solidFill>
              </a:rPr>
              <a:t>Updated 2025-04-29 by S. </a:t>
            </a:r>
            <a:r>
              <a:rPr lang="en-US" dirty="0">
                <a:solidFill>
                  <a:schemeClr val="accent1">
                    <a:lumMod val="20000"/>
                    <a:lumOff val="80000"/>
                  </a:schemeClr>
                </a:solidFill>
              </a:rPr>
              <a:t>Brennan</a:t>
            </a:r>
          </a:p>
        </p:txBody>
      </p:sp>
      <p:pic>
        <p:nvPicPr>
          <p:cNvPr id="6" name="Picture 5">
            <a:extLst>
              <a:ext uri="{FF2B5EF4-FFF2-40B4-BE49-F238E27FC236}">
                <a16:creationId xmlns:a16="http://schemas.microsoft.com/office/drawing/2014/main" id="{858E82CD-BD84-4934-8355-945AFBCA94B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267916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dirty="0">
                <a:cs typeface="Calibri Light"/>
              </a:rPr>
              <a:t>Individual polytopes can be shrunk by edges, and the first step is to find the Vertex Skeleton via: </a:t>
            </a:r>
            <a:br>
              <a:rPr lang="en-US" sz="3200" dirty="0">
                <a:cs typeface="Calibri Light"/>
              </a:rPr>
            </a:br>
            <a:r>
              <a:rPr lang="en-US" sz="3200" dirty="0" err="1">
                <a:solidFill>
                  <a:srgbClr val="00B050"/>
                </a:solidFill>
                <a:latin typeface="Courier New"/>
                <a:cs typeface="Courier New"/>
              </a:rPr>
              <a:t>fcn_MapGen_polytopeFindVertexSkeleton</a:t>
            </a:r>
            <a:r>
              <a:rPr lang="en-US" sz="3200" dirty="0">
                <a:solidFill>
                  <a:srgbClr val="00B050"/>
                </a:solidFill>
                <a:latin typeface="Courier New"/>
                <a:cs typeface="Courier New"/>
              </a:rPr>
              <a:t> </a:t>
            </a:r>
            <a:br>
              <a:rPr lang="en-US" sz="3200" dirty="0">
                <a:solidFill>
                  <a:srgbClr val="00B050"/>
                </a:solidFill>
                <a:latin typeface="Courier New"/>
                <a:cs typeface="Courier New"/>
              </a:rPr>
            </a:br>
            <a:r>
              <a:rPr lang="en-US" sz="3200" dirty="0">
                <a:cs typeface="Calibri Light"/>
              </a:rPr>
              <a:t>This function defines how the vertices “move” as edges are trimmed inward by the same amount. </a:t>
            </a:r>
          </a:p>
        </p:txBody>
      </p:sp>
      <p:sp>
        <p:nvSpPr>
          <p:cNvPr id="5" name="Rectangle 4">
            <a:extLst>
              <a:ext uri="{FF2B5EF4-FFF2-40B4-BE49-F238E27FC236}">
                <a16:creationId xmlns:a16="http://schemas.microsoft.com/office/drawing/2014/main" id="{DAD36BB6-5195-4557-9528-BAFE14B7A978}"/>
              </a:ext>
            </a:extLst>
          </p:cNvPr>
          <p:cNvSpPr/>
          <p:nvPr/>
        </p:nvSpPr>
        <p:spPr>
          <a:xfrm>
            <a:off x="838200" y="3218208"/>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err="1">
                <a:solidFill>
                  <a:srgbClr val="000000"/>
                </a:solidFill>
                <a:latin typeface="Courier New" panose="02070309020205020404" pitchFamily="49" charset="0"/>
              </a:rPr>
              <a:t>fig_num</a:t>
            </a:r>
            <a:r>
              <a:rPr lang="en-US" sz="1200" b="0" i="0" u="none" strike="noStrike" baseline="0" dirty="0">
                <a:solidFill>
                  <a:srgbClr val="000000"/>
                </a:solidFill>
                <a:latin typeface="Courier New" panose="02070309020205020404" pitchFamily="49" charset="0"/>
              </a:rPr>
              <a:t> = 675;</a:t>
            </a:r>
          </a:p>
          <a:p>
            <a:r>
              <a:rPr lang="fr-FR" sz="1200" b="0" i="0" u="none" strike="noStrike" baseline="0" dirty="0" err="1">
                <a:solidFill>
                  <a:srgbClr val="000000"/>
                </a:solidFill>
                <a:latin typeface="Courier New" panose="02070309020205020404" pitchFamily="49" charset="0"/>
              </a:rPr>
              <a:t>vertices</a:t>
            </a:r>
            <a:r>
              <a:rPr lang="fr-FR" sz="1200" b="0" i="0" u="none" strike="noStrike" baseline="0" dirty="0">
                <a:solidFill>
                  <a:srgbClr val="000000"/>
                </a:solidFill>
                <a:latin typeface="Courier New" panose="02070309020205020404" pitchFamily="49" charset="0"/>
              </a:rPr>
              <a:t> = [0 0; 2 0; 1 2; 0 1; 0 0]*5;</a:t>
            </a:r>
          </a:p>
          <a:p>
            <a:r>
              <a:rPr lang="en-US" sz="1200" b="0" i="0" u="none" strike="noStrike" baseline="0" dirty="0" err="1">
                <a:solidFill>
                  <a:srgbClr val="000000"/>
                </a:solidFill>
                <a:latin typeface="Courier New" panose="02070309020205020404" pitchFamily="49" charset="0"/>
              </a:rPr>
              <a:t>fcn_MapGen_polytopeFindVertexSkeleton</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9" name="Picture 8">
            <a:extLst>
              <a:ext uri="{FF2B5EF4-FFF2-40B4-BE49-F238E27FC236}">
                <a16:creationId xmlns:a16="http://schemas.microsoft.com/office/drawing/2014/main" id="{BBD1B757-9FE2-4C1A-A4BF-7F5BCB0C4CC2}"/>
              </a:ext>
            </a:extLst>
          </p:cNvPr>
          <p:cNvPicPr>
            <a:picLocks noChangeAspect="1"/>
          </p:cNvPicPr>
          <p:nvPr/>
        </p:nvPicPr>
        <p:blipFill>
          <a:blip r:embed="rId2"/>
          <a:stretch>
            <a:fillRect/>
          </a:stretch>
        </p:blipFill>
        <p:spPr>
          <a:xfrm>
            <a:off x="5863281" y="2857500"/>
            <a:ext cx="5334000" cy="4000500"/>
          </a:xfrm>
          <a:prstGeom prst="rect">
            <a:avLst/>
          </a:prstGeom>
        </p:spPr>
      </p:pic>
    </p:spTree>
    <p:extLst>
      <p:ext uri="{BB962C8B-B14F-4D97-AF65-F5344CB8AC3E}">
        <p14:creationId xmlns:p14="http://schemas.microsoft.com/office/powerpoint/2010/main" val="177569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4483-6251-47C8-93F3-F7F178F1AB48}"/>
              </a:ext>
            </a:extLst>
          </p:cNvPr>
          <p:cNvSpPr>
            <a:spLocks noGrp="1"/>
          </p:cNvSpPr>
          <p:nvPr>
            <p:ph type="title"/>
          </p:nvPr>
        </p:nvSpPr>
        <p:spPr/>
        <p:txBody>
          <a:bodyPr/>
          <a:lstStyle/>
          <a:p>
            <a:r>
              <a:rPr lang="en-US" dirty="0"/>
              <a:t>The skeleton is calculated by iterating inward from the given vertices</a:t>
            </a:r>
          </a:p>
        </p:txBody>
      </p:sp>
      <p:sp>
        <p:nvSpPr>
          <p:cNvPr id="3" name="Content Placeholder 2">
            <a:extLst>
              <a:ext uri="{FF2B5EF4-FFF2-40B4-BE49-F238E27FC236}">
                <a16:creationId xmlns:a16="http://schemas.microsoft.com/office/drawing/2014/main" id="{A217E775-0D81-458A-8241-0D79BEB2038D}"/>
              </a:ext>
            </a:extLst>
          </p:cNvPr>
          <p:cNvSpPr>
            <a:spLocks noGrp="1"/>
          </p:cNvSpPr>
          <p:nvPr>
            <p:ph idx="1"/>
          </p:nvPr>
        </p:nvSpPr>
        <p:spPr/>
        <p:txBody>
          <a:bodyPr/>
          <a:lstStyle/>
          <a:p>
            <a:pPr marL="0" indent="0">
              <a:buNone/>
            </a:pPr>
            <a:r>
              <a:rPr lang="en-US" dirty="0"/>
              <a:t>As long as there are more than 2 vertices, it:</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232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39C3-EBB0-47EB-AFDF-5ACD5273AEB3}"/>
              </a:ext>
            </a:extLst>
          </p:cNvPr>
          <p:cNvSpPr>
            <a:spLocks noGrp="1"/>
          </p:cNvSpPr>
          <p:nvPr>
            <p:ph type="title"/>
          </p:nvPr>
        </p:nvSpPr>
        <p:spPr>
          <a:xfrm>
            <a:off x="838200" y="563908"/>
            <a:ext cx="10515600" cy="1325563"/>
          </a:xfrm>
        </p:spPr>
        <p:txBody>
          <a:bodyPr>
            <a:noAutofit/>
          </a:bodyPr>
          <a:lstStyle/>
          <a:p>
            <a:r>
              <a:rPr lang="en-US" sz="3600" dirty="0"/>
              <a:t>Step 1: To calculate the vectors inward, the function calls an internal function to obtain unit vectors inward, the half angles, the distances from vertex-to-vertex, and unit vectors from vertex to vertex.</a:t>
            </a:r>
          </a:p>
        </p:txBody>
      </p:sp>
      <p:sp>
        <p:nvSpPr>
          <p:cNvPr id="6" name="Rectangle 5">
            <a:extLst>
              <a:ext uri="{FF2B5EF4-FFF2-40B4-BE49-F238E27FC236}">
                <a16:creationId xmlns:a16="http://schemas.microsoft.com/office/drawing/2014/main" id="{066016C0-36CF-4FF8-88DD-4043D0AB8016}"/>
              </a:ext>
            </a:extLst>
          </p:cNvPr>
          <p:cNvSpPr/>
          <p:nvPr/>
        </p:nvSpPr>
        <p:spPr>
          <a:xfrm>
            <a:off x="530087" y="2681495"/>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51AEA7FE-0B93-4C07-A6B1-78256677D2F7}"/>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39661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8BD3F17-596A-420D-B6C3-68CC9F44F2DF}"/>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D46781-4D21-4C62-80D4-85675643F16D}"/>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8F7A834-928D-40DF-AF33-D27481C9F7A7}"/>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xmlns="">
          <p:sp>
            <p:nvSpPr>
              <p:cNvPr id="2" name="Title 1">
                <a:extLst>
                  <a:ext uri="{FF2B5EF4-FFF2-40B4-BE49-F238E27FC236}">
                    <a16:creationId xmlns:a16="http://schemas.microsoft.com/office/drawing/2014/main" id="{E8F7A834-928D-40DF-AF33-D27481C9F7A7}"/>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DF11E9F-8F4C-4F7B-B8AC-2E0E9371E985}"/>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B86E1C-4A76-401A-8EF1-1F069E487901}"/>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4037DB-8E60-49C6-9A65-6241102EC3A8}"/>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FAC81C-BB12-40DB-AEFD-5231C610A5FE}"/>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EB1C88-19FC-4321-BD4D-DB08923EBD07}"/>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DD856E82-51B6-4822-96B6-CB8569B6138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E947C-161B-4183-9ACA-86754C73D546}"/>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E11CF4-243E-4D06-859A-D898B9C98508}"/>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4E36C4-2AC9-43BC-B271-0E8B5259A7E5}"/>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361343E-041D-48F1-85BC-9D588E08F6F5}"/>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9C4705-3175-4F29-9F1E-87A15E8A3598}"/>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F403554-894B-4060-BDDA-53C299E425CE}"/>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9CB824-D739-4627-8A20-54D932CB3636}"/>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7ED0BF0C-EC8F-4870-BCD2-6084548B52C3}"/>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4C7C0D-0E4B-45A1-8ADD-03DC37A21C2C}"/>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13F3DA8B-8EE3-4F2C-A6B8-1CA034C83D23}"/>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E9CBC55-AD24-4960-9761-D55521B98F78}"/>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D99599-7A36-4D72-AE32-4E8F8126E489}"/>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C85BD55-5B5B-4A10-AF3C-EC256F6E4792}"/>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21E0AE-7FB1-4D54-956E-465E085BA342}"/>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D2E6BCC-54A8-4DD8-ADA7-E084DB08B038}"/>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5D26BA-D539-49A0-B3C4-949E3546A52F}"/>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8A16E2D-3010-46B9-8B47-1DA19054E1CF}"/>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2742341-A789-4A9C-B6FB-75CCBED20964}"/>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B5408344-35C6-4E04-A632-A2B98DFA2304}"/>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D8FABA-5418-4733-A567-4D2B1089A451}"/>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889789-5440-49C4-BFE7-E0726DEE8B9B}"/>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80E869-2F8F-4391-A7D5-577E8C9CDA99}"/>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1524D0-842A-44C6-AF82-970053258CAA}"/>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4679CA2-C66C-4673-9544-DB09F959AE90}"/>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E80306-12C2-4C69-9AB4-64341F246223}"/>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FF6D70D6-2E2C-4CA6-B552-E41DCAF7A3C3}"/>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981995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spPr>
      <a:bodyPr wrap="square" lIns="91440" tIns="45720" rIns="91440" bIns="45720" anchor="t">
        <a:spAutoFit/>
      </a:bodyPr>
      <a:lstStyle>
        <a:defPPr algn="l">
          <a:defRPr sz="1200" dirty="0">
            <a:solidFill>
              <a:schemeClr val="accent6">
                <a:lumMod val="75000"/>
              </a:schemeClr>
            </a:solidFill>
            <a:latin typeface="Courier New"/>
            <a:cs typeface="Calibri"/>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20136</TotalTime>
  <Words>3530</Words>
  <Application>Microsoft Office PowerPoint</Application>
  <PresentationFormat>Widescreen</PresentationFormat>
  <Paragraphs>308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Courier New</vt:lpstr>
      <vt:lpstr>Menlo</vt:lpstr>
      <vt:lpstr>Office Theme</vt:lpstr>
      <vt:lpstr>Introduction to the Vertex Skeleton “Vskel” Library</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Shrink from Edges Functionality</vt:lpstr>
      <vt:lpstr>Individual polytopes can be shrunk by edges, and the first step is to find the Vertex Skeleton via:  fcn_MapGen_polytopeFindVertexSkeleton  This function defines how the vertices “move” as edges are trimmed inward by the same amount. </vt:lpstr>
      <vt:lpstr>The skeleton is calculated by iterating inward from the given vertices</vt:lpstr>
      <vt:lpstr>Step 1: To calculate the vectors inward, the function calls an internal function to obtain unit vectors inward, the half angles, the distances from vertex-to-vertex, and unit vectors from vertex to vertex.</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How to Shrink from Edges with Non-Convex Polytopes</vt:lpstr>
      <vt:lpstr>For non-convex polytopes, the previous methods will not work.</vt:lpstr>
      <vt:lpstr>For non-convex polytopes, the previous method requires modification.</vt:lpstr>
      <vt:lpstr>Step 1: Remains largely the same, to calculate key vectors and angles. </vt:lpstr>
      <vt:lpstr>The magnitude of vertex motion for a unit cut can be found via the following</vt:lpstr>
      <vt:lpstr>Some example results from Step 1</vt:lpstr>
      <vt:lpstr>For each edge, the vertex projections at each end can limit the allowable cut distances</vt:lpstr>
      <vt:lpstr>Step 2: This step uses a function to calculate the smallest radius that is circumscribed at a given vertex  </vt:lpstr>
      <vt:lpstr>This can be solved to determine the projection distance, d, and radius from vertex i to edge j. </vt:lpstr>
      <vt:lpstr>Of note, the edge that is tangent may shrink or grow, so we must find tangents not only to the current edge segment, but as well to any extensions</vt:lpstr>
      <vt:lpstr>How does one find which edges participate in the vertex expansion?</vt:lpstr>
      <vt:lpstr>Some results from Step 2</vt:lpstr>
      <vt:lpstr>Non-convex case</vt:lpstr>
      <vt:lpstr>Step 3: Find the smallest feasible cut. This is implemented by simply finding the smallest radius among all fitted spheres</vt:lpstr>
      <vt:lpstr>Step 4: Merge all the vertices that come together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239</cp:revision>
  <dcterms:created xsi:type="dcterms:W3CDTF">2021-01-09T16:12:09Z</dcterms:created>
  <dcterms:modified xsi:type="dcterms:W3CDTF">2025-05-08T10:00:44Z</dcterms:modified>
</cp:coreProperties>
</file>