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5" r:id="rId2"/>
    <p:sldId id="442" r:id="rId3"/>
    <p:sldId id="485" r:id="rId4"/>
    <p:sldId id="514" r:id="rId5"/>
    <p:sldId id="501" r:id="rId6"/>
    <p:sldId id="504" r:id="rId7"/>
    <p:sldId id="505" r:id="rId8"/>
    <p:sldId id="506" r:id="rId9"/>
    <p:sldId id="507" r:id="rId10"/>
    <p:sldId id="508" r:id="rId11"/>
    <p:sldId id="509" r:id="rId12"/>
    <p:sldId id="510" r:id="rId13"/>
    <p:sldId id="511" r:id="rId14"/>
    <p:sldId id="513" r:id="rId15"/>
    <p:sldId id="512" r:id="rId16"/>
    <p:sldId id="515" r:id="rId17"/>
    <p:sldId id="516" r:id="rId18"/>
    <p:sldId id="518" r:id="rId19"/>
    <p:sldId id="519" r:id="rId20"/>
    <p:sldId id="520" r:id="rId21"/>
    <p:sldId id="536" r:id="rId22"/>
    <p:sldId id="537" r:id="rId23"/>
    <p:sldId id="523" r:id="rId24"/>
    <p:sldId id="538" r:id="rId25"/>
    <p:sldId id="539" r:id="rId26"/>
    <p:sldId id="541" r:id="rId27"/>
    <p:sldId id="542" r:id="rId28"/>
    <p:sldId id="540" r:id="rId29"/>
    <p:sldId id="524" r:id="rId30"/>
    <p:sldId id="525" r:id="rId31"/>
    <p:sldId id="526" r:id="rId32"/>
    <p:sldId id="527" r:id="rId33"/>
    <p:sldId id="528" r:id="rId34"/>
    <p:sldId id="529" r:id="rId35"/>
    <p:sldId id="530" r:id="rId36"/>
    <p:sldId id="531" r:id="rId37"/>
    <p:sldId id="532" r:id="rId38"/>
    <p:sldId id="533" r:id="rId39"/>
    <p:sldId id="534" r:id="rId40"/>
    <p:sldId id="53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38"/>
            <p14:sldId id="539"/>
            <p14:sldId id="541"/>
            <p14:sldId id="542"/>
            <p14:sldId id="540"/>
            <p14:sldId id="524"/>
            <p14:sldId id="525"/>
            <p14:sldId id="526"/>
            <p14:sldId id="527"/>
            <p14:sldId id="528"/>
            <p14:sldId id="529"/>
            <p14:sldId id="530"/>
            <p14:sldId id="531"/>
            <p14:sldId id="532"/>
            <p14:sldId id="533"/>
            <p14:sldId id="534"/>
            <p14:sldId id="5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58" d="100"/>
          <a:sy n="158" d="100"/>
        </p:scale>
        <p:origin x="108" y="184"/>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08.587"/>
    </inkml:context>
    <inkml:brush xml:id="br0">
      <inkml:brushProperty name="width" value="0.035" units="cm"/>
      <inkml:brushProperty name="height" value="0.035" units="cm"/>
    </inkml:brush>
  </inkml:definitions>
  <inkml:trace contextRef="#ctx0" brushRef="#br0">0 3666 24119,'76'-3665'0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2.286"/>
    </inkml:context>
    <inkml:brush xml:id="br0">
      <inkml:brushProperty name="width" value="0.035" units="cm"/>
      <inkml:brushProperty name="height" value="0.035" units="cm"/>
    </inkml:brush>
  </inkml:definitions>
  <inkml:trace contextRef="#ctx0" brushRef="#br0">0 122 24415,'7843'0'0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7.551"/>
    </inkml:context>
    <inkml:brush xml:id="br0">
      <inkml:brushProperty name="width" value="0.035" units="cm"/>
      <inkml:brushProperty name="height" value="0.035" units="cm"/>
    </inkml:brush>
  </inkml:definitions>
  <inkml:trace contextRef="#ctx0" brushRef="#br0">1 1 24251,'7228'3589'0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30.623"/>
    </inkml:context>
    <inkml:brush xml:id="br0">
      <inkml:brushProperty name="width" value="0.035" units="cm"/>
      <inkml:brushProperty name="height" value="0.035" units="cm"/>
    </inkml:brush>
  </inkml:definitions>
  <inkml:trace contextRef="#ctx0" brushRef="#br0">1 1074 24436,'1352'-1073'0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9.png"/><Relationship Id="rId10" Type="http://schemas.openxmlformats.org/officeDocument/2006/relationships/image" Target="../media/image42.png"/><Relationship Id="rId4" Type="http://schemas.openxmlformats.org/officeDocument/2006/relationships/customXml" Target="../ink/ink2.xml"/><Relationship Id="rId9"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58.png"/><Relationship Id="rId9" Type="http://schemas.openxmlformats.org/officeDocument/2006/relationships/image" Target="../media/image29.png"/><Relationship Id="rId1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dirty="0"/>
              <a:t>For non-convex polytopes, the previous method requires modification.</a:t>
            </a:r>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in step 2, the intersections may include other sides</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p:txBody>
          <a:bodyPr/>
          <a:lstStyle/>
          <a:p>
            <a:pPr marL="0" indent="0">
              <a:buNone/>
            </a:pPr>
            <a:r>
              <a:rPr lang="en-US" sz="2800" dirty="0"/>
              <a:t>These include: </a:t>
            </a:r>
          </a:p>
          <a:p>
            <a:pPr marL="0" indent="0">
              <a:buNone/>
            </a:pPr>
            <a:r>
              <a:rPr lang="en-US" sz="2800" dirty="0"/>
              <a:t>Distances from vertex-to-vertex, </a:t>
            </a:r>
          </a:p>
          <a:p>
            <a:pPr marL="0" indent="0">
              <a:buNone/>
            </a:pPr>
            <a:r>
              <a:rPr lang="en-US" dirty="0"/>
              <a:t>U</a:t>
            </a:r>
            <a:r>
              <a:rPr lang="en-US" sz="2800" dirty="0"/>
              <a:t>nit vectors from vertex to vertex,</a:t>
            </a:r>
          </a:p>
          <a:p>
            <a:pPr marL="0" indent="0">
              <a:buNone/>
            </a:pPr>
            <a:r>
              <a:rPr lang="en-US" dirty="0"/>
              <a:t>Unit normal for segment ahead of each vertex</a:t>
            </a:r>
          </a:p>
          <a:p>
            <a:pPr marL="0" indent="0">
              <a:buNone/>
            </a:pPr>
            <a:r>
              <a:rPr lang="en-US" dirty="0"/>
              <a:t>U</a:t>
            </a:r>
            <a:r>
              <a:rPr lang="en-US" sz="2800" dirty="0"/>
              <a:t>nit vectors inward at each vertex</a:t>
            </a:r>
            <a:endParaRPr lang="en-US" dirty="0"/>
          </a:p>
        </p:txBody>
      </p:sp>
      <p:sp>
        <p:nvSpPr>
          <p:cNvPr id="6" name="Rectangle 5">
            <a:extLst>
              <a:ext uri="{FF2B5EF4-FFF2-40B4-BE49-F238E27FC236}">
                <a16:creationId xmlns:a16="http://schemas.microsoft.com/office/drawing/2014/main" id="{9DC9F0FC-CF50-BFE9-2064-4564A680FA6A}"/>
              </a:ext>
            </a:extLst>
          </p:cNvPr>
          <p:cNvSpPr/>
          <p:nvPr/>
        </p:nvSpPr>
        <p:spPr>
          <a:xfrm>
            <a:off x="332706" y="4719761"/>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CDD11AA6-FFD8-AD38-7F03-2743CC0D6116}"/>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both </a:t>
            </a:r>
            <a:r>
              <a:rPr lang="en-US" sz="2800" dirty="0" err="1"/>
              <a:t>n_i</a:t>
            </a:r>
            <a:r>
              <a:rPr lang="en-US" sz="2800" dirty="0"/>
              <a:t> and n_i-1. So a projection from another edge must intersect </a:t>
            </a:r>
            <a:r>
              <a:rPr lang="en-US" sz="2800" dirty="0" err="1"/>
              <a:t>v_j</a:t>
            </a:r>
            <a:r>
              <a:rPr lang="en-US" sz="2800" dirty="0"/>
              <a:t> such that the orthogonal distance between both are equal. Note that this method works for any dimension (2D, 3D, 4D, etc.)</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25444"/>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25444"/>
                <a:ext cx="248465" cy="276999"/>
              </a:xfrm>
              <a:prstGeom prst="rect">
                <a:avLst/>
              </a:prstGeom>
              <a:blipFill>
                <a:blip r:embed="rId3"/>
                <a:stretch>
                  <a:fillRect l="-25000" r="-10000" b="-2666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387722"/>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387722"/>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3996508"/>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3996508"/>
                <a:ext cx="4693228" cy="783869"/>
              </a:xfrm>
              <a:prstGeom prst="rect">
                <a:avLst/>
              </a:prstGeom>
              <a:blipFill>
                <a:blip r:embed="rId7"/>
                <a:stretch>
                  <a:fillRect r="-130"/>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EF0D-68CB-EC75-4557-65310F26DC0F}"/>
              </a:ext>
            </a:extLst>
          </p:cNvPr>
          <p:cNvSpPr>
            <a:spLocks noGrp="1"/>
          </p:cNvSpPr>
          <p:nvPr>
            <p:ph type="title"/>
          </p:nvPr>
        </p:nvSpPr>
        <p:spPr/>
        <p:txBody>
          <a:bodyPr/>
          <a:lstStyle/>
          <a:p>
            <a:r>
              <a:rPr lang="en-US" dirty="0"/>
              <a:t>Not all edges participate in this calculation</a:t>
            </a:r>
          </a:p>
        </p:txBody>
      </p:sp>
      <p:sp>
        <p:nvSpPr>
          <p:cNvPr id="3" name="Content Placeholder 2">
            <a:extLst>
              <a:ext uri="{FF2B5EF4-FFF2-40B4-BE49-F238E27FC236}">
                <a16:creationId xmlns:a16="http://schemas.microsoft.com/office/drawing/2014/main" id="{49F522CE-64B1-FC5F-5A40-6D0BDDA3EBB3}"/>
              </a:ext>
            </a:extLst>
          </p:cNvPr>
          <p:cNvSpPr>
            <a:spLocks noGrp="1"/>
          </p:cNvSpPr>
          <p:nvPr>
            <p:ph idx="1"/>
          </p:nvPr>
        </p:nvSpPr>
        <p:spPr>
          <a:xfrm>
            <a:off x="838200" y="1825625"/>
            <a:ext cx="3183340" cy="4351338"/>
          </a:xfrm>
        </p:spPr>
        <p:txBody>
          <a:bodyPr>
            <a:normAutofit fontScale="92500" lnSpcReduction="10000"/>
          </a:bodyPr>
          <a:lstStyle/>
          <a:p>
            <a:pPr marL="0" indent="0">
              <a:buNone/>
            </a:pPr>
            <a:r>
              <a:rPr lang="en-US" dirty="0"/>
              <a:t>The center of the resulting circle must be “within” the shrink envelope of the test edge. For example, the circle shown here is “inscribed” by 3 edges, but the top-left edge would not actually project enough to contact the circle at this radius.</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6191A9C2-6780-4794-B41F-4E7304F51037}"/>
                  </a:ext>
                </a:extLst>
              </p14:cNvPr>
              <p14:cNvContentPartPr/>
              <p14:nvPr/>
            </p14:nvContentPartPr>
            <p14:xfrm>
              <a:off x="5923010" y="2569787"/>
              <a:ext cx="27720" cy="1319760"/>
            </p14:xfrm>
          </p:contentPart>
        </mc:Choice>
        <mc:Fallback xmlns="">
          <p:pic>
            <p:nvPicPr>
              <p:cNvPr id="22" name="Ink 21">
                <a:extLst>
                  <a:ext uri="{FF2B5EF4-FFF2-40B4-BE49-F238E27FC236}">
                    <a16:creationId xmlns:a16="http://schemas.microsoft.com/office/drawing/2014/main" id="{6191A9C2-6780-4794-B41F-4E7304F51037}"/>
                  </a:ext>
                </a:extLst>
              </p:cNvPr>
              <p:cNvPicPr/>
              <p:nvPr/>
            </p:nvPicPr>
            <p:blipFill>
              <a:blip r:embed="rId3"/>
              <a:stretch>
                <a:fillRect/>
              </a:stretch>
            </p:blipFill>
            <p:spPr>
              <a:xfrm>
                <a:off x="5916890" y="2563667"/>
                <a:ext cx="39960" cy="133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5605DC39-726F-FFCB-0B9B-9E0F9CE975F0}"/>
                  </a:ext>
                </a:extLst>
              </p14:cNvPr>
              <p14:cNvContentPartPr/>
              <p14:nvPr/>
            </p14:nvContentPartPr>
            <p14:xfrm>
              <a:off x="5950370" y="2569787"/>
              <a:ext cx="2823840" cy="720"/>
            </p14:xfrm>
          </p:contentPart>
        </mc:Choice>
        <mc:Fallback xmlns="">
          <p:pic>
            <p:nvPicPr>
              <p:cNvPr id="24" name="Ink 23">
                <a:extLst>
                  <a:ext uri="{FF2B5EF4-FFF2-40B4-BE49-F238E27FC236}">
                    <a16:creationId xmlns:a16="http://schemas.microsoft.com/office/drawing/2014/main" id="{5605DC39-726F-FFCB-0B9B-9E0F9CE975F0}"/>
                  </a:ext>
                </a:extLst>
              </p:cNvPr>
              <p:cNvPicPr/>
              <p:nvPr/>
            </p:nvPicPr>
            <p:blipFill>
              <a:blip r:embed="rId5"/>
              <a:stretch>
                <a:fillRect/>
              </a:stretch>
            </p:blipFill>
            <p:spPr>
              <a:xfrm>
                <a:off x="5944250" y="2557547"/>
                <a:ext cx="28360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BCEEE500-717D-AFA0-4774-12A4050317DA}"/>
                  </a:ext>
                </a:extLst>
              </p14:cNvPr>
              <p14:cNvContentPartPr/>
              <p14:nvPr/>
            </p14:nvContentPartPr>
            <p14:xfrm>
              <a:off x="8797970" y="2569787"/>
              <a:ext cx="2602440" cy="1292760"/>
            </p14:xfrm>
          </p:contentPart>
        </mc:Choice>
        <mc:Fallback xmlns="">
          <p:pic>
            <p:nvPicPr>
              <p:cNvPr id="26" name="Ink 25">
                <a:extLst>
                  <a:ext uri="{FF2B5EF4-FFF2-40B4-BE49-F238E27FC236}">
                    <a16:creationId xmlns:a16="http://schemas.microsoft.com/office/drawing/2014/main" id="{BCEEE500-717D-AFA0-4774-12A4050317DA}"/>
                  </a:ext>
                </a:extLst>
              </p:cNvPr>
              <p:cNvPicPr/>
              <p:nvPr/>
            </p:nvPicPr>
            <p:blipFill>
              <a:blip r:embed="rId7"/>
              <a:stretch>
                <a:fillRect/>
              </a:stretch>
            </p:blipFill>
            <p:spPr>
              <a:xfrm>
                <a:off x="8791850" y="2563667"/>
                <a:ext cx="2614680" cy="130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9EA17BEB-956B-425B-73B9-2E511B8FF68D}"/>
                  </a:ext>
                </a:extLst>
              </p14:cNvPr>
              <p14:cNvContentPartPr/>
              <p14:nvPr/>
            </p14:nvContentPartPr>
            <p14:xfrm>
              <a:off x="11413730" y="3461867"/>
              <a:ext cx="487440" cy="386640"/>
            </p14:xfrm>
          </p:contentPart>
        </mc:Choice>
        <mc:Fallback xmlns="">
          <p:pic>
            <p:nvPicPr>
              <p:cNvPr id="28" name="Ink 27">
                <a:extLst>
                  <a:ext uri="{FF2B5EF4-FFF2-40B4-BE49-F238E27FC236}">
                    <a16:creationId xmlns:a16="http://schemas.microsoft.com/office/drawing/2014/main" id="{9EA17BEB-956B-425B-73B9-2E511B8FF68D}"/>
                  </a:ext>
                </a:extLst>
              </p:cNvPr>
              <p:cNvPicPr/>
              <p:nvPr/>
            </p:nvPicPr>
            <p:blipFill>
              <a:blip r:embed="rId9"/>
              <a:stretch>
                <a:fillRect/>
              </a:stretch>
            </p:blipFill>
            <p:spPr>
              <a:xfrm>
                <a:off x="11407610" y="3455747"/>
                <a:ext cx="499680" cy="398880"/>
              </a:xfrm>
              <a:prstGeom prst="rect">
                <a:avLst/>
              </a:prstGeom>
            </p:spPr>
          </p:pic>
        </mc:Fallback>
      </mc:AlternateContent>
      <p:grpSp>
        <p:nvGrpSpPr>
          <p:cNvPr id="36" name="Group 35">
            <a:extLst>
              <a:ext uri="{FF2B5EF4-FFF2-40B4-BE49-F238E27FC236}">
                <a16:creationId xmlns:a16="http://schemas.microsoft.com/office/drawing/2014/main" id="{4A423E9B-A5EE-3173-0465-229EF60C5F30}"/>
              </a:ext>
            </a:extLst>
          </p:cNvPr>
          <p:cNvGrpSpPr/>
          <p:nvPr/>
        </p:nvGrpSpPr>
        <p:grpSpPr>
          <a:xfrm>
            <a:off x="4997856" y="3282080"/>
            <a:ext cx="3776354" cy="2739999"/>
            <a:chOff x="4997856" y="3282080"/>
            <a:chExt cx="3776354" cy="2739999"/>
          </a:xfrm>
        </p:grpSpPr>
        <p:sp>
          <p:nvSpPr>
            <p:cNvPr id="30" name="Oval 29">
              <a:extLst>
                <a:ext uri="{FF2B5EF4-FFF2-40B4-BE49-F238E27FC236}">
                  <a16:creationId xmlns:a16="http://schemas.microsoft.com/office/drawing/2014/main" id="{1A52B41F-435E-40CD-31A5-3F0FE1EF786A}"/>
                </a:ext>
              </a:extLst>
            </p:cNvPr>
            <p:cNvSpPr/>
            <p:nvPr/>
          </p:nvSpPr>
          <p:spPr>
            <a:xfrm>
              <a:off x="6738162" y="3889547"/>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4" name="Straight Connector 3">
              <a:extLst>
                <a:ext uri="{FF2B5EF4-FFF2-40B4-BE49-F238E27FC236}">
                  <a16:creationId xmlns:a16="http://schemas.microsoft.com/office/drawing/2014/main" id="{F5B25AC3-02B1-BCB9-F930-520A3A46E17E}"/>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F92664-7AC7-D2BE-BA18-3C97A5A6D4B6}"/>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B5BABE2-A1DF-DC4D-1513-849879A94D73}"/>
                </a:ext>
              </a:extLst>
            </p:cNvPr>
            <p:cNvGrpSpPr/>
            <p:nvPr/>
          </p:nvGrpSpPr>
          <p:grpSpPr>
            <a:xfrm>
              <a:off x="6972766" y="3719509"/>
              <a:ext cx="250325" cy="844435"/>
              <a:chOff x="6972766" y="3719509"/>
              <a:chExt cx="250325" cy="844435"/>
            </a:xfrm>
          </p:grpSpPr>
          <p:cxnSp>
            <p:nvCxnSpPr>
              <p:cNvPr id="7" name="Straight Connector 6">
                <a:extLst>
                  <a:ext uri="{FF2B5EF4-FFF2-40B4-BE49-F238E27FC236}">
                    <a16:creationId xmlns:a16="http://schemas.microsoft.com/office/drawing/2014/main" id="{BAE950CA-92F0-53F0-79CE-909EE1D104AF}"/>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D10848-8DF6-8576-1A2C-29A868A96B1C}"/>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8" name="TextBox 7">
                    <a:extLst>
                      <a:ext uri="{FF2B5EF4-FFF2-40B4-BE49-F238E27FC236}">
                        <a16:creationId xmlns:a16="http://schemas.microsoft.com/office/drawing/2014/main" id="{32D10848-8DF6-8576-1A2C-29A868A96B1C}"/>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10"/>
                    <a:stretch>
                      <a:fillRect l="-14634" t="-23913" r="-56098" b="-1739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FBEC0FBF-0B40-CD80-1F3C-711C1E18B41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F548428-01EC-F833-1F9D-37AB56740BBA}"/>
                </a:ext>
              </a:extLst>
            </p:cNvPr>
            <p:cNvGrpSpPr/>
            <p:nvPr/>
          </p:nvGrpSpPr>
          <p:grpSpPr>
            <a:xfrm rot="8193490">
              <a:off x="5429400" y="3655284"/>
              <a:ext cx="459744" cy="580060"/>
              <a:chOff x="7558295" y="1666605"/>
              <a:chExt cx="1309163" cy="1673737"/>
            </a:xfrm>
          </p:grpSpPr>
          <p:cxnSp>
            <p:nvCxnSpPr>
              <p:cNvPr id="11" name="Straight Connector 10">
                <a:extLst>
                  <a:ext uri="{FF2B5EF4-FFF2-40B4-BE49-F238E27FC236}">
                    <a16:creationId xmlns:a16="http://schemas.microsoft.com/office/drawing/2014/main" id="{05A744F2-74DE-A256-B6BE-D0FF496DE699}"/>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45A54-CB17-AAB6-3AE7-A5CFE4F89525}"/>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A36C846B-D7D2-6D3A-EC81-E9DFF3C57BFD}"/>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C303E8-F7D2-723E-3625-041A4179C969}"/>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42D957-021B-BF51-C058-37A49CBC963B}"/>
                </a:ext>
              </a:extLst>
            </p:cNvPr>
            <p:cNvCxnSpPr>
              <a:cxnSpLocks/>
            </p:cNvCxnSpPr>
            <p:nvPr/>
          </p:nvCxnSpPr>
          <p:spPr>
            <a:xfrm flipH="1" flipV="1">
              <a:off x="5942566" y="3905209"/>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21A4DB-8F1A-4359-0A90-C16B087878A9}"/>
                </a:ext>
              </a:extLst>
            </p:cNvPr>
            <p:cNvCxnSpPr>
              <a:cxnSpLocks/>
            </p:cNvCxnSpPr>
            <p:nvPr/>
          </p:nvCxnSpPr>
          <p:spPr>
            <a:xfrm flipV="1">
              <a:off x="4997856" y="3917712"/>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D6F629-C1F0-18E2-A075-D489C2339340}"/>
                </a:ext>
              </a:extLst>
            </p:cNvPr>
            <p:cNvCxnSpPr>
              <a:cxnSpLocks/>
            </p:cNvCxnSpPr>
            <p:nvPr/>
          </p:nvCxnSpPr>
          <p:spPr>
            <a:xfrm flipH="1" flipV="1">
              <a:off x="5936870" y="3896007"/>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1" name="Connecteur droit 20">
              <a:extLst>
                <a:ext uri="{FF2B5EF4-FFF2-40B4-BE49-F238E27FC236}">
                  <a16:creationId xmlns:a16="http://schemas.microsoft.com/office/drawing/2014/main" id="{0FEC644D-29C2-4FCA-B552-30A37134F6E7}"/>
                </a:ext>
              </a:extLst>
            </p:cNvPr>
            <p:cNvSpPr/>
            <p:nvPr/>
          </p:nvSpPr>
          <p:spPr>
            <a:xfrm rot="2930468">
              <a:off x="5828965" y="4119120"/>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grpSp>
    </p:spTree>
    <p:extLst>
      <p:ext uri="{BB962C8B-B14F-4D97-AF65-F5344CB8AC3E}">
        <p14:creationId xmlns:p14="http://schemas.microsoft.com/office/powerpoint/2010/main" val="3658574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lnSpcReduction="10000"/>
          </a:bodyPr>
          <a:lstStyle/>
          <a:p>
            <a:pPr marL="0" indent="0">
              <a:buNone/>
            </a:pPr>
            <a:r>
              <a:rPr lang="en-US" dirty="0"/>
              <a:t>Each candidate plane has vertex projections that define its boundaries. From the known radius, one can project the edge outward along these vertex projections. The circle center must lie within the envelope of points created by projecting by these vertices</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437973F-B558-E431-721D-B3F8C59F9D68}"/>
              </a:ext>
            </a:extLst>
          </p:cNvPr>
          <p:cNvGrpSpPr/>
          <p:nvPr/>
        </p:nvGrpSpPr>
        <p:grpSpPr>
          <a:xfrm rot="8193490">
            <a:off x="6952057" y="2781166"/>
            <a:ext cx="459744" cy="580060"/>
            <a:chOff x="7558295" y="1666605"/>
            <a:chExt cx="1309163" cy="1673737"/>
          </a:xfrm>
        </p:grpSpPr>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a:off x="6690240" y="3459960"/>
            <a:ext cx="1097280" cy="0"/>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230477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8456-FE65-117C-A754-596E594E63C8}"/>
              </a:ext>
            </a:extLst>
          </p:cNvPr>
          <p:cNvSpPr>
            <a:spLocks noGrp="1"/>
          </p:cNvSpPr>
          <p:nvPr>
            <p:ph type="title"/>
          </p:nvPr>
        </p:nvSpPr>
        <p:spPr/>
        <p:txBody>
          <a:bodyPr/>
          <a:lstStyle/>
          <a:p>
            <a:r>
              <a:rPr lang="en-US" dirty="0"/>
              <a:t>How to find if the center is “enclosed” by the projected plane? </a:t>
            </a:r>
          </a:p>
        </p:txBody>
      </p:sp>
      <p:sp>
        <p:nvSpPr>
          <p:cNvPr id="3" name="Content Placeholder 2">
            <a:extLst>
              <a:ext uri="{FF2B5EF4-FFF2-40B4-BE49-F238E27FC236}">
                <a16:creationId xmlns:a16="http://schemas.microsoft.com/office/drawing/2014/main" id="{5A82A140-D2C8-7EE0-F8B5-930900879F40}"/>
              </a:ext>
            </a:extLst>
          </p:cNvPr>
          <p:cNvSpPr>
            <a:spLocks noGrp="1"/>
          </p:cNvSpPr>
          <p:nvPr>
            <p:ph idx="1"/>
          </p:nvPr>
        </p:nvSpPr>
        <p:spPr/>
        <p:txBody>
          <a:bodyPr/>
          <a:lstStyle/>
          <a:p>
            <a:pPr marL="0" indent="0">
              <a:buNone/>
            </a:pPr>
            <a:r>
              <a:rPr lang="en-US" dirty="0"/>
              <a:t>Knowing the projection distance, d, we can calculate the projection distance of each unit vector vertex using: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Each point of the vertex, defined by the point </a:t>
            </a:r>
            <a:r>
              <a:rPr lang="en-US" dirty="0" err="1"/>
              <a:t>Pj</a:t>
            </a:r>
            <a:r>
              <a:rPr lang="en-US" dirty="0"/>
              <a:t> projected outward to </a:t>
            </a:r>
            <a:r>
              <a:rPr lang="en-US" dirty="0" err="1"/>
              <a:t>Pj</a:t>
            </a:r>
            <a:r>
              <a:rPr lang="en-US" dirty="0"/>
              <a:t>’, creates an encirclement criterion </a:t>
            </a:r>
          </a:p>
        </p:txBody>
      </p:sp>
      <p:grpSp>
        <p:nvGrpSpPr>
          <p:cNvPr id="4" name="Group 3">
            <a:extLst>
              <a:ext uri="{FF2B5EF4-FFF2-40B4-BE49-F238E27FC236}">
                <a16:creationId xmlns:a16="http://schemas.microsoft.com/office/drawing/2014/main" id="{02B621B5-45BD-DE58-B78E-D164000E107F}"/>
              </a:ext>
            </a:extLst>
          </p:cNvPr>
          <p:cNvGrpSpPr/>
          <p:nvPr/>
        </p:nvGrpSpPr>
        <p:grpSpPr>
          <a:xfrm rot="8193490">
            <a:off x="6952057" y="2781166"/>
            <a:ext cx="459744" cy="580060"/>
            <a:chOff x="7558295" y="1666605"/>
            <a:chExt cx="1309163" cy="1673737"/>
          </a:xfrm>
        </p:grpSpPr>
        <p:cxnSp>
          <p:nvCxnSpPr>
            <p:cNvPr id="5" name="Straight Connector 4">
              <a:extLst>
                <a:ext uri="{FF2B5EF4-FFF2-40B4-BE49-F238E27FC236}">
                  <a16:creationId xmlns:a16="http://schemas.microsoft.com/office/drawing/2014/main" id="{F1FD2CDC-18EE-FB3A-A54D-142611CFA967}"/>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012661-90C1-C36F-D889-F51953FF2858}"/>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8BF8D311-EF46-EDE5-1052-946C0FC79B4E}"/>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127B8B-03AB-5375-31B7-CA0F7ABF2B88}"/>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9" name="Connecteur droit 20">
            <a:extLst>
              <a:ext uri="{FF2B5EF4-FFF2-40B4-BE49-F238E27FC236}">
                <a16:creationId xmlns:a16="http://schemas.microsoft.com/office/drawing/2014/main" id="{662C6EA7-A350-C68A-CD99-4C37221CFA49}"/>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necteur droit 20">
            <a:extLst>
              <a:ext uri="{FF2B5EF4-FFF2-40B4-BE49-F238E27FC236}">
                <a16:creationId xmlns:a16="http://schemas.microsoft.com/office/drawing/2014/main" id="{30DAE494-4BDB-9A71-E195-658F97571936}"/>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1" name="Conector recto 26">
            <a:extLst>
              <a:ext uri="{FF2B5EF4-FFF2-40B4-BE49-F238E27FC236}">
                <a16:creationId xmlns:a16="http://schemas.microsoft.com/office/drawing/2014/main" id="{FE822832-0058-12F7-3391-21F3CCD1CC9E}"/>
              </a:ext>
            </a:extLst>
          </p:cNvPr>
          <p:cNvSpPr/>
          <p:nvPr/>
        </p:nvSpPr>
        <p:spPr>
          <a:xfrm>
            <a:off x="6690240" y="3459960"/>
            <a:ext cx="1097280" cy="0"/>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4DBCDD-05B8-C092-698A-B7AEF24A5AF9}"/>
                  </a:ext>
                </a:extLst>
              </p:cNvPr>
              <p:cNvSpPr txBox="1"/>
              <p:nvPr/>
            </p:nvSpPr>
            <p:spPr>
              <a:xfrm>
                <a:off x="1587239" y="3038469"/>
                <a:ext cx="4693228" cy="14587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oMath>
                </a14:m>
                <a:endParaRPr lang="en-US" dirty="0"/>
              </a:p>
            </p:txBody>
          </p:sp>
        </mc:Choice>
        <mc:Fallback xmlns="">
          <p:sp>
            <p:nvSpPr>
              <p:cNvPr id="12" name="TextBox 11">
                <a:extLst>
                  <a:ext uri="{FF2B5EF4-FFF2-40B4-BE49-F238E27FC236}">
                    <a16:creationId xmlns:a16="http://schemas.microsoft.com/office/drawing/2014/main" id="{E14DBCDD-05B8-C092-698A-B7AEF24A5AF9}"/>
                  </a:ext>
                </a:extLst>
              </p:cNvPr>
              <p:cNvSpPr txBox="1">
                <a:spLocks noRot="1" noChangeAspect="1" noMove="1" noResize="1" noEditPoints="1" noAdjustHandles="1" noChangeArrowheads="1" noChangeShapeType="1" noTextEdit="1"/>
              </p:cNvSpPr>
              <p:nvPr/>
            </p:nvSpPr>
            <p:spPr>
              <a:xfrm>
                <a:off x="1587239" y="3038469"/>
                <a:ext cx="4693228" cy="1458733"/>
              </a:xfrm>
              <a:prstGeom prst="rect">
                <a:avLst/>
              </a:prstGeom>
              <a:blipFill>
                <a:blip r:embed="rId2"/>
                <a:stretch>
                  <a:fillRect t="-1250" b="-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2101277-4EEF-32F3-34BA-42DFFBCA2A76}"/>
                  </a:ext>
                </a:extLst>
              </p:cNvPr>
              <p:cNvSpPr txBox="1"/>
              <p:nvPr/>
            </p:nvSpPr>
            <p:spPr>
              <a:xfrm>
                <a:off x="6366774" y="2712821"/>
                <a:ext cx="577755"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oMath>
                  </m:oMathPara>
                </a14:m>
                <a:endParaRPr lang="en-US" dirty="0"/>
              </a:p>
            </p:txBody>
          </p:sp>
        </mc:Choice>
        <mc:Fallback xmlns="">
          <p:sp>
            <p:nvSpPr>
              <p:cNvPr id="14" name="TextBox 13">
                <a:extLst>
                  <a:ext uri="{FF2B5EF4-FFF2-40B4-BE49-F238E27FC236}">
                    <a16:creationId xmlns:a16="http://schemas.microsoft.com/office/drawing/2014/main" id="{22101277-4EEF-32F3-34BA-42DFFBCA2A76}"/>
                  </a:ext>
                </a:extLst>
              </p:cNvPr>
              <p:cNvSpPr txBox="1">
                <a:spLocks noRot="1" noChangeAspect="1" noMove="1" noResize="1" noEditPoints="1" noAdjustHandles="1" noChangeArrowheads="1" noChangeShapeType="1" noTextEdit="1"/>
              </p:cNvSpPr>
              <p:nvPr/>
            </p:nvSpPr>
            <p:spPr>
              <a:xfrm>
                <a:off x="6366774" y="2712821"/>
                <a:ext cx="577755" cy="391646"/>
              </a:xfrm>
              <a:prstGeom prst="rect">
                <a:avLst/>
              </a:prstGeom>
              <a:blipFill>
                <a:blip r:embed="rId3"/>
                <a:stretch>
                  <a:fillRect t="-4688" r="-22105"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F70075-E495-0782-6385-14BEB3262BA0}"/>
                  </a:ext>
                </a:extLst>
              </p:cNvPr>
              <p:cNvSpPr txBox="1"/>
              <p:nvPr/>
            </p:nvSpPr>
            <p:spPr>
              <a:xfrm>
                <a:off x="6905273" y="3032490"/>
                <a:ext cx="76306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p:txBody>
          </p:sp>
        </mc:Choice>
        <mc:Fallback xmlns="">
          <p:sp>
            <p:nvSpPr>
              <p:cNvPr id="16" name="TextBox 15">
                <a:extLst>
                  <a:ext uri="{FF2B5EF4-FFF2-40B4-BE49-F238E27FC236}">
                    <a16:creationId xmlns:a16="http://schemas.microsoft.com/office/drawing/2014/main" id="{81F70075-E495-0782-6385-14BEB3262BA0}"/>
                  </a:ext>
                </a:extLst>
              </p:cNvPr>
              <p:cNvSpPr txBox="1">
                <a:spLocks noRot="1" noChangeAspect="1" noMove="1" noResize="1" noEditPoints="1" noAdjustHandles="1" noChangeArrowheads="1" noChangeShapeType="1" noTextEdit="1"/>
              </p:cNvSpPr>
              <p:nvPr/>
            </p:nvSpPr>
            <p:spPr>
              <a:xfrm>
                <a:off x="6905273" y="3032490"/>
                <a:ext cx="763066" cy="391646"/>
              </a:xfrm>
              <a:prstGeom prst="rect">
                <a:avLst/>
              </a:prstGeom>
              <a:blipFill>
                <a:blip r:embed="rId4"/>
                <a:stretch>
                  <a:fillRect t="-4615" r="-23200"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D77E69E-9C8B-A856-9753-39943AC56ED6}"/>
                  </a:ext>
                </a:extLst>
              </p:cNvPr>
              <p:cNvSpPr txBox="1"/>
              <p:nvPr/>
            </p:nvSpPr>
            <p:spPr>
              <a:xfrm>
                <a:off x="6369664" y="3021888"/>
                <a:ext cx="468573"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p:txBody>
          </p:sp>
        </mc:Choice>
        <mc:Fallback xmlns="">
          <p:sp>
            <p:nvSpPr>
              <p:cNvPr id="18" name="TextBox 17">
                <a:extLst>
                  <a:ext uri="{FF2B5EF4-FFF2-40B4-BE49-F238E27FC236}">
                    <a16:creationId xmlns:a16="http://schemas.microsoft.com/office/drawing/2014/main" id="{5D77E69E-9C8B-A856-9753-39943AC56ED6}"/>
                  </a:ext>
                </a:extLst>
              </p:cNvPr>
              <p:cNvSpPr txBox="1">
                <a:spLocks noRot="1" noChangeAspect="1" noMove="1" noResize="1" noEditPoints="1" noAdjustHandles="1" noChangeArrowheads="1" noChangeShapeType="1" noTextEdit="1"/>
              </p:cNvSpPr>
              <p:nvPr/>
            </p:nvSpPr>
            <p:spPr>
              <a:xfrm>
                <a:off x="6369664" y="3021888"/>
                <a:ext cx="468573" cy="391646"/>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C42DB23-9755-27CF-FB75-3F9115E34465}"/>
                  </a:ext>
                </a:extLst>
              </p:cNvPr>
              <p:cNvSpPr txBox="1"/>
              <p:nvPr/>
            </p:nvSpPr>
            <p:spPr>
              <a:xfrm>
                <a:off x="6746574" y="2955070"/>
                <a:ext cx="4685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19" name="TextBox 18">
                <a:extLst>
                  <a:ext uri="{FF2B5EF4-FFF2-40B4-BE49-F238E27FC236}">
                    <a16:creationId xmlns:a16="http://schemas.microsoft.com/office/drawing/2014/main" id="{0C42DB23-9755-27CF-FB75-3F9115E34465}"/>
                  </a:ext>
                </a:extLst>
              </p:cNvPr>
              <p:cNvSpPr txBox="1">
                <a:spLocks noRot="1" noChangeAspect="1" noMove="1" noResize="1" noEditPoints="1" noAdjustHandles="1" noChangeArrowheads="1" noChangeShapeType="1" noTextEdit="1"/>
              </p:cNvSpPr>
              <p:nvPr/>
            </p:nvSpPr>
            <p:spPr>
              <a:xfrm>
                <a:off x="6746574" y="2955070"/>
                <a:ext cx="468573"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0538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5F4D7-AE8F-AB8D-F875-F8964484A4B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BDAB922-5E40-67F6-C645-729C0CB3686D}"/>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A1C866F-69EF-35CC-F9CB-65DAF0F488FA}"/>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FCAF84B-C28B-70BB-E406-B80E63410C29}"/>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4FCAF84B-C28B-70BB-E406-B80E63410C29}"/>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949ECBC9-7E48-DB40-D6B9-991555FF8EE9}"/>
              </a:ext>
            </a:extLst>
          </p:cNvPr>
          <p:cNvSpPr>
            <a:spLocks noGrp="1"/>
          </p:cNvSpPr>
          <p:nvPr>
            <p:ph idx="1"/>
          </p:nvPr>
        </p:nvSpPr>
        <p:spPr/>
        <p:txBody>
          <a:bodyPr/>
          <a:lstStyle/>
          <a:p>
            <a:endParaRPr lang="en-US"/>
          </a:p>
        </p:txBody>
      </p:sp>
      <p:cxnSp>
        <p:nvCxnSpPr>
          <p:cNvPr id="9" name="Straight Connector 8">
            <a:extLst>
              <a:ext uri="{FF2B5EF4-FFF2-40B4-BE49-F238E27FC236}">
                <a16:creationId xmlns:a16="http://schemas.microsoft.com/office/drawing/2014/main" id="{1AEA2142-C2A2-072B-0CDC-FAF2858A1479}"/>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5B3D42A-5A32-7250-3683-79F60FAF3EC4}"/>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02CAEE-4928-E0B6-204C-1D45E6F471A4}"/>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24D221-6A4B-129A-8123-9AD8023AD5FC}"/>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73B6DF-6CD0-E12D-0F42-180B95AA2B50}"/>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3F7FCD70-1C2E-3843-EE5B-D30B41CA7F2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E3D1B3-BEDC-70A5-6594-FD8A0D61AB10}"/>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BDEA799-79F1-AEE5-BD20-65BF4FDA165F}"/>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A63092D-1898-3460-7692-93B4B456174B}"/>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5966A7EB-8F98-6391-A99E-65C4542C5B5B}"/>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F3D0806-7FF4-E51E-8250-0A983378CE09}"/>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DEA8D4B-1F32-85E4-5457-80ABACDF7077}"/>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E906865-4D85-8384-88B1-EBF7A83ADE84}"/>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3B510259-6774-7FA8-F7AF-42E8C697CF6A}"/>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D33850E-D6FE-642D-CB92-A3F5A5ACE2F6}"/>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43821499-9656-729A-BFF8-5A06126D3D29}"/>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52778F2-8E09-F07B-FAD2-48CBD15B41BA}"/>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A3D213C-3025-B92E-7248-8A0BE78673D1}"/>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3235EF39-8288-069B-6905-F9950BE6A398}"/>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4A97B6-5722-164A-6ECF-595635A5FF77}"/>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481115D-57AA-DE1E-E0CE-86F8193DDDE7}"/>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94C029E-6ACC-BF7B-20D2-5EB368243DD1}"/>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0ACF24D-FF84-7850-2997-9A71EE1DC63D}"/>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A60A326-FF6A-11E1-FE42-C834985E517B}"/>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2D0572D3-B757-E607-8ECF-15BC30C434C5}"/>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0050A7C-10B7-E8E7-67FC-A072CDD92430}"/>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5B25CA7-E661-7CE8-86D0-8B54A053BF93}"/>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8B32DBB-4909-FEBA-C4A6-2E570D8238D7}"/>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150F4AE-D147-45BC-2656-E16AF1298833}"/>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D9883EE-051A-1566-A392-3B3F9AFCC73E}"/>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97E9EE4-2C07-6D0F-976B-8CEABF82F53A}"/>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9DC326C2-C438-2233-FE90-30889E6C6259}"/>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84957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E92C0-E2C2-D06B-C06C-A0ED61171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889A9-8834-0520-A175-F45474733D77}"/>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D2B69400-F622-0960-04E7-5A85D7DBFE6B}"/>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CAFEEE72-2C21-829A-220B-FCAD5CCCD31E}"/>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542884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004E1-F92A-A056-FD79-C251096B4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E0C6F-A797-5658-6804-34428EE2E584}"/>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sp>
        <p:nvSpPr>
          <p:cNvPr id="3" name="Content Placeholder 2">
            <a:extLst>
              <a:ext uri="{FF2B5EF4-FFF2-40B4-BE49-F238E27FC236}">
                <a16:creationId xmlns:a16="http://schemas.microsoft.com/office/drawing/2014/main" id="{8534733E-F4B5-E120-FA28-3C5D7D1D6B7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99E51D2-19E3-D388-3495-D4B0B246F38C}"/>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3835399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126CB-A492-8780-5E25-788267774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7CE39-82B5-8BF3-DC05-C6B06C0FD529}"/>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3EDA1E4C-FA50-AADA-CFE6-DF856153F90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5FE21095-ACD7-B5EF-412A-C5AD88B4A549}"/>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3869182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A54B2-95A3-5D43-9A7C-3A7EF3D8A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B2F1C-4985-3542-6265-5A05342034A2}"/>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C9B1FDE7-5C03-0852-5895-128077641CED}"/>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125DDCDE-B872-C265-082D-A39FAC981616}"/>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40CC10DB-FC13-AC2D-0938-1FBBC48FA554}"/>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829474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262EF-D853-4AC2-8E19-70DD926A2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A2642-5802-9C34-C8E2-7A3995383BE0}"/>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E3E84D36-BA17-2C5F-54C1-8D9A9FFF690A}"/>
              </a:ext>
            </a:extLst>
          </p:cNvPr>
          <p:cNvSpPr>
            <a:spLocks noGrp="1"/>
          </p:cNvSpPr>
          <p:nvPr>
            <p:ph idx="1"/>
          </p:nvPr>
        </p:nvSpPr>
        <p:spPr/>
        <p:txBody>
          <a:bodyPr>
            <a:normAutofit/>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E1CD611-D2A7-7DB5-0351-45BE34C7ED8B}"/>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28590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1DA2B-A5AE-09CA-1CEC-80C569E545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4E548-3D76-C53F-8BA7-66146323FD6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sp>
        <p:nvSpPr>
          <p:cNvPr id="3" name="Content Placeholder 2">
            <a:extLst>
              <a:ext uri="{FF2B5EF4-FFF2-40B4-BE49-F238E27FC236}">
                <a16:creationId xmlns:a16="http://schemas.microsoft.com/office/drawing/2014/main" id="{F0DAD22E-30A5-6BB0-4E4C-01AE5A36844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9DB1A2A-3708-E444-A7AB-95FC6851562B}"/>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2E1E0A6-3F98-AA83-B97A-409A044EE797}"/>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3394935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14D29-4572-B4DA-36EE-282B8630A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B9358-96E6-AFFA-3260-3E83960B322F}"/>
              </a:ext>
            </a:extLst>
          </p:cNvPr>
          <p:cNvSpPr>
            <a:spLocks noGrp="1"/>
          </p:cNvSpPr>
          <p:nvPr>
            <p:ph type="title"/>
          </p:nvPr>
        </p:nvSpPr>
        <p:spPr/>
        <p:txBody>
          <a:bodyPr/>
          <a:lstStyle/>
          <a:p>
            <a:r>
              <a:rPr lang="en-US" dirty="0"/>
              <a:t>Here’s other examples:</a:t>
            </a:r>
          </a:p>
        </p:txBody>
      </p:sp>
      <p:sp>
        <p:nvSpPr>
          <p:cNvPr id="3" name="Content Placeholder 2">
            <a:extLst>
              <a:ext uri="{FF2B5EF4-FFF2-40B4-BE49-F238E27FC236}">
                <a16:creationId xmlns:a16="http://schemas.microsoft.com/office/drawing/2014/main" id="{FC24E8FD-4928-F6C5-D306-B967E734251B}"/>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5316C30E-EE18-CA7C-FC44-73C8A05C1370}"/>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DE621694-965A-94B8-4768-C006A7F5C4D0}"/>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FF9D6C04-E420-51D5-9014-DEA1904E5A99}"/>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BC89A387-A21A-2C81-6FE7-D53BF82AB838}"/>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85605AA2-9CAF-3DD8-6047-481913B795A0}"/>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524E172F-0A17-C1F6-547D-D0C4DF97ADC7}"/>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C4EE1CAA-07EC-37E1-426A-0C6DF44B8357}"/>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3964139A-47D3-8A1E-95F0-7D9F30F5F324}"/>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CEFD196F-C34A-44D8-1E62-BE8E69C5323B}"/>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954D1AFE-3C9E-FB15-989A-70EC4C0640D2}"/>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4D54C554-7240-BA6F-909C-D9022304E0F4}"/>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1572673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B67F6-99B0-91D8-0179-BBBCE19BB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378EA-A93A-C1B2-CEF6-B381F664569C}"/>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642BEFF2-78AA-F2E2-BD84-BE1CAEC902B4}"/>
              </a:ext>
            </a:extLst>
          </p:cNvPr>
          <p:cNvSpPr>
            <a:spLocks noGrp="1"/>
          </p:cNvSpPr>
          <p:nvPr>
            <p:ph idx="1"/>
          </p:nvPr>
        </p:nvSpPr>
        <p:spPr/>
        <p:txBody>
          <a:bodyPr>
            <a:normAutofit lnSpcReduction="1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3112740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D50C-6291-55E7-2DAE-EEA959D26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E2121-15D8-EABD-43B4-1DE1D9C75492}"/>
              </a:ext>
            </a:extLst>
          </p:cNvPr>
          <p:cNvSpPr>
            <a:spLocks noGrp="1"/>
          </p:cNvSpPr>
          <p:nvPr>
            <p:ph type="title"/>
          </p:nvPr>
        </p:nvSpPr>
        <p:spPr/>
        <p:txBody>
          <a:bodyPr>
            <a:noAutofit/>
          </a:bodyPr>
          <a:lstStyle/>
          <a:p>
            <a:r>
              <a:rPr lang="en-US" sz="2000" dirty="0"/>
              <a:t>The code that performs the cutting is relatively simple. It uses the largest template that corresponds to a cut smaller or equal to the requested cut.</a:t>
            </a:r>
          </a:p>
        </p:txBody>
      </p:sp>
      <p:sp>
        <p:nvSpPr>
          <p:cNvPr id="3" name="Content Placeholder 2">
            <a:extLst>
              <a:ext uri="{FF2B5EF4-FFF2-40B4-BE49-F238E27FC236}">
                <a16:creationId xmlns:a16="http://schemas.microsoft.com/office/drawing/2014/main" id="{6E6593C9-9574-5AB9-34FC-B980DC46D597}"/>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EA9B8008-B34F-3D19-37CB-19EA67D90259}"/>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370400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6A90E-A2AD-584B-4DE1-B21090CFF5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9127D-24B3-939B-4E90-506D7C51D93D}"/>
              </a:ext>
            </a:extLst>
          </p:cNvPr>
          <p:cNvSpPr>
            <a:spLocks noGrp="1"/>
          </p:cNvSpPr>
          <p:nvPr>
            <p:ph type="title"/>
          </p:nvPr>
        </p:nvSpPr>
        <p:spPr/>
        <p:txBody>
          <a:bodyPr/>
          <a:lstStyle/>
          <a:p>
            <a:r>
              <a:rPr lang="en-US" dirty="0"/>
              <a:t>The results are as expected</a:t>
            </a:r>
          </a:p>
        </p:txBody>
      </p:sp>
      <p:sp>
        <p:nvSpPr>
          <p:cNvPr id="3" name="Content Placeholder 2">
            <a:extLst>
              <a:ext uri="{FF2B5EF4-FFF2-40B4-BE49-F238E27FC236}">
                <a16:creationId xmlns:a16="http://schemas.microsoft.com/office/drawing/2014/main" id="{F01C7A7A-10AF-4D16-8B6C-229EB5F3A07A}"/>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1E6B14CA-A6AC-F4CE-500E-2508E67E03B8}"/>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CE8C9188-B762-B100-0461-C766502A262B}"/>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040531F2-4825-D158-46DC-D1816622123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C6483202-599C-CE12-1E59-FF3826098015}"/>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F428B38D-4277-1E4B-69FD-EBB523302E61}"/>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5CC3CF7C-A903-5105-8E00-DAF9630D2652}"/>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790E5CEF-9A19-4775-8BD6-A7A2F725D69C}"/>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BDA19562-7AD9-0130-E6E1-0ABFEFCBCD98}"/>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5FFE590B-CC2A-7193-D30B-FCDC29B893B5}"/>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53042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0F3FF-4EDF-02D6-67A1-B2DEF335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3ABF2-497D-F81C-6C51-0057307B4AA4}"/>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53791762-1FBD-C91A-DBBA-A1608600EA70}"/>
              </a:ext>
            </a:extLst>
          </p:cNvPr>
          <p:cNvSpPr>
            <a:spLocks noGrp="1"/>
          </p:cNvSpPr>
          <p:nvPr>
            <p:ph idx="1"/>
          </p:nvPr>
        </p:nvSpPr>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03E4982B-20B6-17CA-05C3-A6FAAA87AA20}"/>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11309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13580</TotalTime>
  <Words>3598</Words>
  <Application>Microsoft Office PowerPoint</Application>
  <PresentationFormat>Widescreen</PresentationFormat>
  <Paragraphs>353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Courier New</vt:lpstr>
      <vt:lpstr>Office Theme</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Step 2: This step uses a function to calculate the smallest radius that is circumscribed at a given vertex  </vt:lpstr>
      <vt:lpstr>Not all edges participate in this calculation</vt:lpstr>
      <vt:lpstr>How does one find which edges participate in the vertex expansion?</vt:lpstr>
      <vt:lpstr>How to find if the center is “enclosed” by the projected plane? </vt:lpstr>
      <vt:lpstr>PowerPoint Presentation</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230</cp:revision>
  <dcterms:created xsi:type="dcterms:W3CDTF">2021-01-09T16:12:09Z</dcterms:created>
  <dcterms:modified xsi:type="dcterms:W3CDTF">2025-04-29T12:45:10Z</dcterms:modified>
</cp:coreProperties>
</file>