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43" r:id="rId2"/>
    <p:sldId id="415" r:id="rId3"/>
    <p:sldId id="442" r:id="rId4"/>
    <p:sldId id="485" r:id="rId5"/>
    <p:sldId id="514" r:id="rId6"/>
    <p:sldId id="501" r:id="rId7"/>
    <p:sldId id="504" r:id="rId8"/>
    <p:sldId id="505" r:id="rId9"/>
    <p:sldId id="506" r:id="rId10"/>
    <p:sldId id="507" r:id="rId11"/>
    <p:sldId id="508" r:id="rId12"/>
    <p:sldId id="509" r:id="rId13"/>
    <p:sldId id="510" r:id="rId14"/>
    <p:sldId id="511" r:id="rId15"/>
    <p:sldId id="513" r:id="rId16"/>
    <p:sldId id="512" r:id="rId17"/>
    <p:sldId id="515" r:id="rId18"/>
    <p:sldId id="516" r:id="rId19"/>
    <p:sldId id="518" r:id="rId20"/>
    <p:sldId id="519" r:id="rId21"/>
    <p:sldId id="520" r:id="rId22"/>
    <p:sldId id="536" r:id="rId23"/>
    <p:sldId id="537" r:id="rId24"/>
    <p:sldId id="523" r:id="rId25"/>
    <p:sldId id="545" r:id="rId26"/>
    <p:sldId id="546" r:id="rId27"/>
    <p:sldId id="538" r:id="rId28"/>
    <p:sldId id="544" r:id="rId29"/>
    <p:sldId id="539" r:id="rId30"/>
    <p:sldId id="541" r:id="rId31"/>
    <p:sldId id="547" r:id="rId32"/>
    <p:sldId id="548" r:id="rId33"/>
    <p:sldId id="54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543"/>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45"/>
            <p14:sldId id="546"/>
            <p14:sldId id="538"/>
            <p14:sldId id="544"/>
            <p14:sldId id="539"/>
            <p14:sldId id="541"/>
            <p14:sldId id="547"/>
            <p14:sldId id="548"/>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30" d="100"/>
          <a:sy n="130" d="100"/>
        </p:scale>
        <p:origin x="552" y="79"/>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08.587"/>
    </inkml:context>
    <inkml:brush xml:id="br0">
      <inkml:brushProperty name="width" value="0.035" units="cm"/>
      <inkml:brushProperty name="height" value="0.035" units="cm"/>
    </inkml:brush>
  </inkml:definitions>
  <inkml:trace contextRef="#ctx0" brushRef="#br0">0 3666 24119,'76'-3665'0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2.286"/>
    </inkml:context>
    <inkml:brush xml:id="br0">
      <inkml:brushProperty name="width" value="0.035" units="cm"/>
      <inkml:brushProperty name="height" value="0.035" units="cm"/>
    </inkml:brush>
  </inkml:definitions>
  <inkml:trace contextRef="#ctx0" brushRef="#br0">0 122 24415,'7843'0'0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7.551"/>
    </inkml:context>
    <inkml:brush xml:id="br0">
      <inkml:brushProperty name="width" value="0.035" units="cm"/>
      <inkml:brushProperty name="height" value="0.035" units="cm"/>
    </inkml:brush>
  </inkml:definitions>
  <inkml:trace contextRef="#ctx0" brushRef="#br0">1 1 24251,'7228'3589'0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30.623"/>
    </inkml:context>
    <inkml:brush xml:id="br0">
      <inkml:brushProperty name="width" value="0.035" units="cm"/>
      <inkml:brushProperty name="height" value="0.035" units="cm"/>
    </inkml:brush>
  </inkml:definitions>
  <inkml:trace contextRef="#ctx0" brushRef="#br0">1 1074 24436,'1352'-1073'0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5/4/2025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5/4/2025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8.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80.png"/><Relationship Id="rId7" Type="http://schemas.openxmlformats.org/officeDocument/2006/relationships/image" Target="../media/image50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90.png"/><Relationship Id="rId10" Type="http://schemas.openxmlformats.org/officeDocument/2006/relationships/image" Target="../media/image42.png"/><Relationship Id="rId4" Type="http://schemas.openxmlformats.org/officeDocument/2006/relationships/customXml" Target="../ink/ink2.xml"/><Relationship Id="rId9"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nsparent rectangle on a black background&#10;&#10;AI-generated content may be incorrect.">
            <a:extLst>
              <a:ext uri="{FF2B5EF4-FFF2-40B4-BE49-F238E27FC236}">
                <a16:creationId xmlns:a16="http://schemas.microsoft.com/office/drawing/2014/main" id="{A582378D-77DD-E1AA-77F6-85BB60EC19A4}"/>
              </a:ext>
            </a:extLst>
          </p:cNvPr>
          <p:cNvPicPr>
            <a:picLocks noChangeAspect="1"/>
          </p:cNvPicPr>
          <p:nvPr/>
        </p:nvPicPr>
        <p:blipFill>
          <a:blip r:embed="rId2">
            <a:extLst>
              <a:ext uri="{28A0092B-C50C-407E-A947-70E740481C1C}">
                <a14:useLocalDpi xmlns:a14="http://schemas.microsoft.com/office/drawing/2010/main" val="0"/>
              </a:ext>
            </a:extLst>
          </a:blip>
          <a:srcRect t="25884" r="9090" b="22691"/>
          <a:stretch/>
        </p:blipFill>
        <p:spPr>
          <a:xfrm>
            <a:off x="0" y="10"/>
            <a:ext cx="12192000" cy="6857990"/>
          </a:xfrm>
          <a:prstGeom prst="rect">
            <a:avLst/>
          </a:prstGeom>
        </p:spPr>
      </p:pic>
      <p:sp>
        <p:nvSpPr>
          <p:cNvPr id="2" name="Title 1">
            <a:extLst>
              <a:ext uri="{FF2B5EF4-FFF2-40B4-BE49-F238E27FC236}">
                <a16:creationId xmlns:a16="http://schemas.microsoft.com/office/drawing/2014/main" id="{8DB0104A-151B-C8DC-BFE7-9D9326A87C1A}"/>
              </a:ext>
            </a:extLst>
          </p:cNvPr>
          <p:cNvSpPr>
            <a:spLocks noGrp="1"/>
          </p:cNvSpPr>
          <p:nvPr>
            <p:ph type="ctrTitle"/>
          </p:nvPr>
        </p:nvSpPr>
        <p:spPr>
          <a:xfrm>
            <a:off x="5040456" y="303914"/>
            <a:ext cx="4023360" cy="3204134"/>
          </a:xfrm>
        </p:spPr>
        <p:txBody>
          <a:bodyPr anchor="b">
            <a:normAutofit/>
          </a:bodyPr>
          <a:lstStyle/>
          <a:p>
            <a:pPr algn="l"/>
            <a:r>
              <a:rPr lang="en-US" sz="4800" dirty="0">
                <a:solidFill>
                  <a:schemeClr val="bg1"/>
                </a:solidFill>
              </a:rPr>
              <a:t>Introduction to the Vertex Skeleton “</a:t>
            </a:r>
            <a:r>
              <a:rPr lang="en-US" sz="4800" dirty="0" err="1">
                <a:solidFill>
                  <a:schemeClr val="bg1"/>
                </a:solidFill>
              </a:rPr>
              <a:t>Vskel</a:t>
            </a:r>
            <a:r>
              <a:rPr lang="en-US" sz="4800" dirty="0">
                <a:solidFill>
                  <a:schemeClr val="bg1"/>
                </a:solidFill>
              </a:rPr>
              <a:t>” Library</a:t>
            </a:r>
          </a:p>
        </p:txBody>
      </p:sp>
      <p:sp>
        <p:nvSpPr>
          <p:cNvPr id="3" name="Subtitle 2">
            <a:extLst>
              <a:ext uri="{FF2B5EF4-FFF2-40B4-BE49-F238E27FC236}">
                <a16:creationId xmlns:a16="http://schemas.microsoft.com/office/drawing/2014/main" id="{D2C55F7E-7516-5B45-2C17-108735958A3E}"/>
              </a:ext>
            </a:extLst>
          </p:cNvPr>
          <p:cNvSpPr>
            <a:spLocks noGrp="1"/>
          </p:cNvSpPr>
          <p:nvPr>
            <p:ph type="subTitle" idx="1"/>
          </p:nvPr>
        </p:nvSpPr>
        <p:spPr>
          <a:xfrm>
            <a:off x="6096000" y="3653690"/>
            <a:ext cx="4023359" cy="1208141"/>
          </a:xfrm>
        </p:spPr>
        <p:txBody>
          <a:bodyPr>
            <a:normAutofit/>
          </a:bodyPr>
          <a:lstStyle/>
          <a:p>
            <a:pPr algn="l"/>
            <a:r>
              <a:rPr lang="en-US" sz="2000" dirty="0">
                <a:solidFill>
                  <a:schemeClr val="bg1"/>
                </a:solidFill>
              </a:rPr>
              <a:t>Methods to shrink 2D and higher polytopes, and to approximate medial axes</a:t>
            </a:r>
          </a:p>
        </p:txBody>
      </p:sp>
      <p:sp>
        <p:nvSpPr>
          <p:cNvPr id="4" name="TextBox 3">
            <a:extLst>
              <a:ext uri="{FF2B5EF4-FFF2-40B4-BE49-F238E27FC236}">
                <a16:creationId xmlns:a16="http://schemas.microsoft.com/office/drawing/2014/main" id="{4CFE49C5-0C25-5FCD-B1DD-E78BDBBC9D62}"/>
              </a:ext>
            </a:extLst>
          </p:cNvPr>
          <p:cNvSpPr txBox="1"/>
          <p:nvPr/>
        </p:nvSpPr>
        <p:spPr>
          <a:xfrm>
            <a:off x="996889" y="6215616"/>
            <a:ext cx="9108584" cy="169277"/>
          </a:xfrm>
          <a:prstGeom prst="rect">
            <a:avLst/>
          </a:prstGeom>
          <a:noFill/>
        </p:spPr>
        <p:txBody>
          <a:bodyPr wrap="none" rtlCol="0">
            <a:spAutoFit/>
          </a:bodyPr>
          <a:lstStyle/>
          <a:p>
            <a:pPr>
              <a:spcAft>
                <a:spcPts val="600"/>
              </a:spcAft>
            </a:pPr>
            <a:r>
              <a:rPr lang="en-US" sz="500" dirty="0">
                <a:solidFill>
                  <a:srgbClr val="FF0000"/>
                </a:solidFill>
              </a:rPr>
              <a:t>Photo by &lt;a </a:t>
            </a:r>
            <a:r>
              <a:rPr lang="en-US" sz="500" dirty="0" err="1">
                <a:solidFill>
                  <a:srgbClr val="FF0000"/>
                </a:solidFill>
              </a:rPr>
              <a:t>href</a:t>
            </a:r>
            <a:r>
              <a:rPr lang="en-US" sz="500" dirty="0">
                <a:solidFill>
                  <a:srgbClr val="FF0000"/>
                </a:solidFill>
              </a:rPr>
              <a:t>="https://unsplash.com/@fakurian?utm_content=creditCopyText&amp;utm_medium=referral&amp;utm_source=unsplash"&gt;Milad </a:t>
            </a:r>
            <a:r>
              <a:rPr lang="en-US" sz="500" dirty="0" err="1">
                <a:solidFill>
                  <a:srgbClr val="FF0000"/>
                </a:solidFill>
              </a:rPr>
              <a:t>Fakurian</a:t>
            </a:r>
            <a:r>
              <a:rPr lang="en-US" sz="500" dirty="0">
                <a:solidFill>
                  <a:srgbClr val="FF0000"/>
                </a:solidFill>
              </a:rPr>
              <a:t>&lt;/a&gt; on &lt;a </a:t>
            </a:r>
            <a:r>
              <a:rPr lang="en-US" sz="500" dirty="0" err="1">
                <a:solidFill>
                  <a:srgbClr val="FF0000"/>
                </a:solidFill>
              </a:rPr>
              <a:t>href</a:t>
            </a:r>
            <a:r>
              <a:rPr lang="en-US" sz="500" dirty="0">
                <a:solidFill>
                  <a:srgbClr val="FF0000"/>
                </a:solidFill>
              </a:rPr>
              <a:t>="https://unsplash.com/photos/a-black-and-white-photo-of-a-diamond-0uUzrqDeBNY?utm_content=</a:t>
            </a:r>
            <a:r>
              <a:rPr lang="en-US" sz="500" dirty="0" err="1">
                <a:solidFill>
                  <a:srgbClr val="FF0000"/>
                </a:solidFill>
              </a:rPr>
              <a:t>creditCopyText&amp;utm_medium</a:t>
            </a:r>
            <a:r>
              <a:rPr lang="en-US" sz="500" dirty="0">
                <a:solidFill>
                  <a:srgbClr val="FF0000"/>
                </a:solidFill>
              </a:rPr>
              <a:t>=</a:t>
            </a:r>
            <a:r>
              <a:rPr lang="en-US" sz="500" dirty="0" err="1">
                <a:solidFill>
                  <a:srgbClr val="FF0000"/>
                </a:solidFill>
              </a:rPr>
              <a:t>referral&amp;utm_source</a:t>
            </a:r>
            <a:r>
              <a:rPr lang="en-US" sz="500" dirty="0">
                <a:solidFill>
                  <a:srgbClr val="FF0000"/>
                </a:solidFill>
              </a:rPr>
              <a:t>=</a:t>
            </a:r>
            <a:r>
              <a:rPr lang="en-US" sz="500" dirty="0" err="1">
                <a:solidFill>
                  <a:srgbClr val="FF0000"/>
                </a:solidFill>
              </a:rPr>
              <a:t>unsplash</a:t>
            </a:r>
            <a:r>
              <a:rPr lang="en-US" sz="500" dirty="0">
                <a:solidFill>
                  <a:srgbClr val="FF0000"/>
                </a:solidFill>
              </a:rPr>
              <a:t>"&gt;</a:t>
            </a:r>
            <a:r>
              <a:rPr lang="en-US" sz="500" dirty="0" err="1">
                <a:solidFill>
                  <a:srgbClr val="FF0000"/>
                </a:solidFill>
              </a:rPr>
              <a:t>Unsplash</a:t>
            </a:r>
            <a:r>
              <a:rPr lang="en-US" sz="500" dirty="0">
                <a:solidFill>
                  <a:srgbClr val="FF0000"/>
                </a:solidFill>
              </a:rPr>
              <a:t>&lt;/a&gt;</a:t>
            </a:r>
            <a:endParaRPr lang="en-US" sz="500">
              <a:solidFill>
                <a:srgbClr val="FF0000"/>
              </a:solidFill>
            </a:endParaRPr>
          </a:p>
        </p:txBody>
      </p:sp>
    </p:spTree>
    <p:extLst>
      <p:ext uri="{BB962C8B-B14F-4D97-AF65-F5344CB8AC3E}">
        <p14:creationId xmlns:p14="http://schemas.microsoft.com/office/powerpoint/2010/main" val="139881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a:t>For non-convex polytopes, the previous method requires modification.</a:t>
            </a:r>
            <a:endParaRPr lang="en-US" dirty="0"/>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a:t>Namely, in step 2, the intersections may include other sides</a:t>
            </a:r>
          </a:p>
          <a:p>
            <a:pPr marL="514350" indent="-514350">
              <a:buFont typeface="+mj-lt"/>
              <a:buAutoNum type="arabicPeriod"/>
            </a:pPr>
            <a:r>
              <a:rPr lang="en-US"/>
              <a:t>Calculates the vectors pointing inward, and angles they make relative to next segment (“half angles”)</a:t>
            </a:r>
          </a:p>
          <a:p>
            <a:pPr marL="514350" indent="-514350">
              <a:buFont typeface="+mj-lt"/>
              <a:buAutoNum type="arabicPeriod"/>
            </a:pPr>
            <a:r>
              <a:rPr lang="en-US">
                <a:solidFill>
                  <a:srgbClr val="FF0000"/>
                </a:solidFill>
              </a:rPr>
              <a:t>Using the angles and vectors, calculates where the vectors intersect</a:t>
            </a:r>
          </a:p>
          <a:p>
            <a:pPr marL="514350" indent="-514350">
              <a:buFont typeface="+mj-lt"/>
              <a:buAutoNum type="arabicPeriod"/>
            </a:pPr>
            <a:r>
              <a:rPr lang="en-US"/>
              <a:t>Finds the minimum distance of intersection</a:t>
            </a:r>
          </a:p>
          <a:p>
            <a:pPr marL="514350" indent="-514350">
              <a:buFont typeface="+mj-lt"/>
              <a:buAutoNum type="arabicPeriod"/>
            </a:pPr>
            <a:r>
              <a:rPr lang="en-US"/>
              <a:t>Merges vertices that come together</a:t>
            </a:r>
          </a:p>
          <a:p>
            <a:pPr marL="514350" indent="-514350">
              <a:buFont typeface="+mj-lt"/>
              <a:buAutoNum type="arabicPeriod"/>
            </a:pPr>
            <a:r>
              <a:rPr lang="en-US"/>
              <a:t>Repeats</a:t>
            </a:r>
          </a:p>
          <a:p>
            <a:pPr marL="514350" indent="-514350">
              <a:buFont typeface="+mj-lt"/>
              <a:buAutoNum type="arabicPeriod"/>
            </a:pPr>
            <a:endParaRPr lang="en-US"/>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These include: </a:t>
            </a:r>
          </a:p>
          <a:p>
            <a:pPr marL="0" indent="0">
              <a:buNone/>
            </a:pPr>
            <a:r>
              <a:rPr lang="en-US" sz="2000" dirty="0"/>
              <a:t>Unit normal for segment ahead of each vertex</a:t>
            </a:r>
          </a:p>
          <a:p>
            <a:pPr marL="0" indent="0">
              <a:buNone/>
            </a:pPr>
            <a:r>
              <a:rPr lang="en-US" sz="2000" dirty="0"/>
              <a:t>Unit vectors inward at each vertex</a:t>
            </a:r>
          </a:p>
          <a:p>
            <a:pPr marL="0" indent="0">
              <a:buNone/>
            </a:pPr>
            <a:r>
              <a:rPr lang="en-US" sz="2000" dirty="0"/>
              <a:t>Magnitude and direction vector defining vertex motion for a unit cut</a:t>
            </a:r>
          </a:p>
          <a:p>
            <a:pPr marL="0" indent="0">
              <a:buNone/>
            </a:pPr>
            <a:endParaRPr lang="en-US" sz="2000" dirty="0"/>
          </a:p>
          <a:p>
            <a:pPr marL="0" indent="0">
              <a:buNone/>
            </a:pPr>
            <a:r>
              <a:rPr lang="en-US" sz="2000" dirty="0"/>
              <a:t>Inside the function, the following are also calculated</a:t>
            </a:r>
          </a:p>
          <a:p>
            <a:pPr marL="0" indent="0">
              <a:buNone/>
            </a:pPr>
            <a:r>
              <a:rPr lang="en-US" sz="2000" dirty="0"/>
              <a:t>Distances from vertex-to-vertex, </a:t>
            </a:r>
          </a:p>
          <a:p>
            <a:pPr marL="0" indent="0">
              <a:buNone/>
            </a:pPr>
            <a:r>
              <a:rPr lang="en-US" sz="2000" dirty="0"/>
              <a:t>Unit vectors from vertex to vertex,</a:t>
            </a:r>
          </a:p>
          <a:p>
            <a:pPr marL="0" indent="0">
              <a:buNone/>
            </a:pPr>
            <a:endParaRPr lang="en-US" sz="2000" dirty="0"/>
          </a:p>
        </p:txBody>
      </p:sp>
      <p:sp>
        <p:nvSpPr>
          <p:cNvPr id="6" name="Rectangle 5">
            <a:extLst>
              <a:ext uri="{FF2B5EF4-FFF2-40B4-BE49-F238E27FC236}">
                <a16:creationId xmlns:a16="http://schemas.microsoft.com/office/drawing/2014/main" id="{9DC9F0FC-CF50-BFE9-2064-4564A680FA6A}"/>
              </a:ext>
            </a:extLst>
          </p:cNvPr>
          <p:cNvSpPr/>
          <p:nvPr/>
        </p:nvSpPr>
        <p:spPr>
          <a:xfrm>
            <a:off x="438842" y="5850235"/>
            <a:ext cx="6569962" cy="461665"/>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vertex_projection_vectors</a:t>
            </a:r>
            <a:r>
              <a:rPr lang="en-US" sz="1200" b="0" i="0" u="none" strike="noStrike" baseline="0" dirty="0">
                <a:solidFill>
                  <a:srgbClr val="000000"/>
                </a:solidFill>
                <a:latin typeface="Courier New" panose="02070309020205020404" pitchFamily="49" charset="0"/>
              </a:rPr>
              <a:t>] =...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8" name="Picture 7">
            <a:extLst>
              <a:ext uri="{FF2B5EF4-FFF2-40B4-BE49-F238E27FC236}">
                <a16:creationId xmlns:a16="http://schemas.microsoft.com/office/drawing/2014/main" id="{1BCC176B-9E58-60FC-DFA1-5852A85B4023}"/>
              </a:ext>
            </a:extLst>
          </p:cNvPr>
          <p:cNvPicPr>
            <a:picLocks noChangeAspect="1"/>
          </p:cNvPicPr>
          <p:nvPr/>
        </p:nvPicPr>
        <p:blipFill>
          <a:blip r:embed="rId2"/>
          <a:stretch>
            <a:fillRect/>
          </a:stretch>
        </p:blipFill>
        <p:spPr>
          <a:xfrm>
            <a:off x="6525294" y="142875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Given:</a:t>
            </a:r>
          </a:p>
          <a:p>
            <a:pPr marL="0" indent="0">
              <a:buNone/>
            </a:pPr>
            <a:r>
              <a:rPr lang="en-US" sz="2000" dirty="0"/>
              <a:t>Unit normal for segment ahead of each vertex</a:t>
            </a:r>
          </a:p>
          <a:p>
            <a:pPr marL="0" indent="0">
              <a:buNone/>
            </a:pPr>
            <a:r>
              <a:rPr lang="en-US" sz="2000" dirty="0"/>
              <a:t>Unit vectors inward at each vertex</a:t>
            </a:r>
          </a:p>
          <a:p>
            <a:pPr marL="0" indent="0">
              <a:buNone/>
            </a:pPr>
            <a:endParaRPr lang="en-US" sz="2000" dirty="0"/>
          </a:p>
          <a:p>
            <a:pPr marL="0" indent="0">
              <a:buNone/>
            </a:pPr>
            <a:r>
              <a:rPr lang="en-US" sz="2000" dirty="0"/>
              <a:t>For a unit travel in direction </a:t>
            </a:r>
            <a:r>
              <a:rPr lang="en-US" sz="2000" dirty="0" err="1"/>
              <a:t>n_i</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And projection vector for unit cut is given by:</a:t>
            </a:r>
          </a:p>
          <a:p>
            <a:pPr marL="0" indent="0">
              <a:buNone/>
            </a:pPr>
            <a:endParaRPr lang="en-US" sz="1400" b="0" i="1" dirty="0">
              <a:latin typeface="Cambria Math" panose="02040503050406030204" pitchFamily="18" charset="0"/>
            </a:endParaRPr>
          </a:p>
          <a:p>
            <a:pPr marL="0" indent="0">
              <a:buNone/>
            </a:pPr>
            <a:endParaRPr lang="en-US" sz="2000" dirty="0"/>
          </a:p>
        </p:txBody>
      </p:sp>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The magnitude of vertex motion for a unit cut can be found via the following</a:t>
            </a:r>
          </a:p>
        </p:txBody>
      </p:sp>
      <p:sp>
        <p:nvSpPr>
          <p:cNvPr id="6" name="Rectangle 5">
            <a:extLst>
              <a:ext uri="{FF2B5EF4-FFF2-40B4-BE49-F238E27FC236}">
                <a16:creationId xmlns:a16="http://schemas.microsoft.com/office/drawing/2014/main" id="{9DC9F0FC-CF50-BFE9-2064-4564A680FA6A}"/>
              </a:ext>
            </a:extLst>
          </p:cNvPr>
          <p:cNvSpPr/>
          <p:nvPr/>
        </p:nvSpPr>
        <p:spPr>
          <a:xfrm>
            <a:off x="1606940" y="5946130"/>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unit_vertex_projection_vectors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 ...</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cxnSp>
        <p:nvCxnSpPr>
          <p:cNvPr id="3" name="Straight Connector 2">
            <a:extLst>
              <a:ext uri="{FF2B5EF4-FFF2-40B4-BE49-F238E27FC236}">
                <a16:creationId xmlns:a16="http://schemas.microsoft.com/office/drawing/2014/main" id="{2D2E098F-BF7B-0406-DC24-61FB43DF6B57}"/>
              </a:ext>
            </a:extLst>
          </p:cNvPr>
          <p:cNvCxnSpPr>
            <a:cxnSpLocks/>
          </p:cNvCxnSpPr>
          <p:nvPr/>
        </p:nvCxnSpPr>
        <p:spPr>
          <a:xfrm flipV="1">
            <a:off x="6096000" y="3429000"/>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121AD1-B3FB-EED7-71A3-107AD547483E}"/>
              </a:ext>
            </a:extLst>
          </p:cNvPr>
          <p:cNvCxnSpPr>
            <a:cxnSpLocks/>
          </p:cNvCxnSpPr>
          <p:nvPr/>
        </p:nvCxnSpPr>
        <p:spPr>
          <a:xfrm flipH="1" flipV="1">
            <a:off x="7522321" y="3429000"/>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BBF5D-3C17-DC10-4215-40B69CB68AD8}"/>
              </a:ext>
            </a:extLst>
          </p:cNvPr>
          <p:cNvGrpSpPr/>
          <p:nvPr/>
        </p:nvGrpSpPr>
        <p:grpSpPr>
          <a:xfrm>
            <a:off x="7409494" y="2584565"/>
            <a:ext cx="250325" cy="844435"/>
            <a:chOff x="6972766" y="3719509"/>
            <a:chExt cx="250325" cy="844435"/>
          </a:xfrm>
        </p:grpSpPr>
        <p:cxnSp>
          <p:nvCxnSpPr>
            <p:cNvPr id="9" name="Straight Connector 8">
              <a:extLst>
                <a:ext uri="{FF2B5EF4-FFF2-40B4-BE49-F238E27FC236}">
                  <a16:creationId xmlns:a16="http://schemas.microsoft.com/office/drawing/2014/main" id="{DD763962-7B46-F506-42D0-4F820620D3E3}"/>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A75DCA-C84D-A7B5-883D-2AB47031510A}"/>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A25BD1-0690-4FDD-1804-F291230614FA}"/>
                  </a:ext>
                </a:extLst>
              </p:cNvPr>
              <p:cNvSpPr txBox="1"/>
              <p:nvPr/>
            </p:nvSpPr>
            <p:spPr>
              <a:xfrm>
                <a:off x="7590429" y="3290500"/>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1" name="TextBox 10">
                <a:extLst>
                  <a:ext uri="{FF2B5EF4-FFF2-40B4-BE49-F238E27FC236}">
                    <a16:creationId xmlns:a16="http://schemas.microsoft.com/office/drawing/2014/main" id="{34A25BD1-0690-4FDD-1804-F291230614FA}"/>
                  </a:ext>
                </a:extLst>
              </p:cNvPr>
              <p:cNvSpPr txBox="1">
                <a:spLocks noRot="1" noChangeAspect="1" noMove="1" noResize="1" noEditPoints="1" noAdjustHandles="1" noChangeArrowheads="1" noChangeShapeType="1" noTextEdit="1"/>
              </p:cNvSpPr>
              <p:nvPr/>
            </p:nvSpPr>
            <p:spPr>
              <a:xfrm>
                <a:off x="7590429" y="3290500"/>
                <a:ext cx="248465" cy="276999"/>
              </a:xfrm>
              <a:prstGeom prst="rect">
                <a:avLst/>
              </a:prstGeom>
              <a:blipFill>
                <a:blip r:embed="rId3"/>
                <a:stretch>
                  <a:fillRect l="-24390" r="-9756" b="-2666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21760814-3F2B-D19D-20CA-93398DC0A607}"/>
              </a:ext>
            </a:extLst>
          </p:cNvPr>
          <p:cNvCxnSpPr>
            <a:cxnSpLocks/>
          </p:cNvCxnSpPr>
          <p:nvPr/>
        </p:nvCxnSpPr>
        <p:spPr>
          <a:xfrm flipV="1">
            <a:off x="8246853" y="384648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249F55-6931-34DD-4F85-909EC42DA5C5}"/>
                  </a:ext>
                </a:extLst>
              </p:cNvPr>
              <p:cNvSpPr txBox="1"/>
              <p:nvPr/>
            </p:nvSpPr>
            <p:spPr>
              <a:xfrm>
                <a:off x="8139649" y="3290500"/>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3" name="TextBox 12">
                <a:extLst>
                  <a:ext uri="{FF2B5EF4-FFF2-40B4-BE49-F238E27FC236}">
                    <a16:creationId xmlns:a16="http://schemas.microsoft.com/office/drawing/2014/main" id="{23249F55-6931-34DD-4F85-909EC42DA5C5}"/>
                  </a:ext>
                </a:extLst>
              </p:cNvPr>
              <p:cNvSpPr txBox="1">
                <a:spLocks noRot="1" noChangeAspect="1" noMove="1" noResize="1" noEditPoints="1" noAdjustHandles="1" noChangeArrowheads="1" noChangeShapeType="1" noTextEdit="1"/>
              </p:cNvSpPr>
              <p:nvPr/>
            </p:nvSpPr>
            <p:spPr>
              <a:xfrm>
                <a:off x="8139649" y="3290500"/>
                <a:ext cx="260584" cy="276999"/>
              </a:xfrm>
              <a:prstGeom prst="rect">
                <a:avLst/>
              </a:prstGeom>
              <a:blipFill>
                <a:blip r:embed="rId4"/>
                <a:stretch>
                  <a:fillRect l="-13953" t="-26667" r="-5814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DCD132-4A80-26FB-EEFD-F84BDEDA7607}"/>
                  </a:ext>
                </a:extLst>
              </p:cNvPr>
              <p:cNvSpPr txBox="1"/>
              <p:nvPr/>
            </p:nvSpPr>
            <p:spPr>
              <a:xfrm>
                <a:off x="1572346" y="3846489"/>
                <a:ext cx="2517962" cy="1216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=1</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oMath>
                  </m:oMathPara>
                </a14:m>
                <a:endParaRPr lang="en-US" b="0" dirty="0"/>
              </a:p>
              <a:p>
                <a:endParaRPr lang="en-US" b="0" dirty="0"/>
              </a:p>
            </p:txBody>
          </p:sp>
        </mc:Choice>
        <mc:Fallback xmlns="">
          <p:sp>
            <p:nvSpPr>
              <p:cNvPr id="15" name="TextBox 14">
                <a:extLst>
                  <a:ext uri="{FF2B5EF4-FFF2-40B4-BE49-F238E27FC236}">
                    <a16:creationId xmlns:a16="http://schemas.microsoft.com/office/drawing/2014/main" id="{A8DCD132-4A80-26FB-EEFD-F84BDEDA7607}"/>
                  </a:ext>
                </a:extLst>
              </p:cNvPr>
              <p:cNvSpPr txBox="1">
                <a:spLocks noRot="1" noChangeAspect="1" noMove="1" noResize="1" noEditPoints="1" noAdjustHandles="1" noChangeArrowheads="1" noChangeShapeType="1" noTextEdit="1"/>
              </p:cNvSpPr>
              <p:nvPr/>
            </p:nvSpPr>
            <p:spPr>
              <a:xfrm>
                <a:off x="1572346" y="3846489"/>
                <a:ext cx="2517962" cy="1216551"/>
              </a:xfrm>
              <a:prstGeom prst="rect">
                <a:avLst/>
              </a:prstGeom>
              <a:blipFill>
                <a:blip r:embed="rId5"/>
                <a:stretch>
                  <a:fillRect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53E8ED-1630-652D-7FCC-14B6203C068F}"/>
                  </a:ext>
                </a:extLst>
              </p:cNvPr>
              <p:cNvSpPr txBox="1"/>
              <p:nvPr/>
            </p:nvSpPr>
            <p:spPr>
              <a:xfrm>
                <a:off x="-215992" y="5345966"/>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𝑑</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sub>
                          </m:sSub>
                        </m:e>
                      </m:acc>
                    </m:oMath>
                  </m:oMathPara>
                </a14:m>
                <a:endParaRPr lang="en-US" dirty="0"/>
              </a:p>
            </p:txBody>
          </p:sp>
        </mc:Choice>
        <mc:Fallback xmlns="">
          <p:sp>
            <p:nvSpPr>
              <p:cNvPr id="17" name="TextBox 16">
                <a:extLst>
                  <a:ext uri="{FF2B5EF4-FFF2-40B4-BE49-F238E27FC236}">
                    <a16:creationId xmlns:a16="http://schemas.microsoft.com/office/drawing/2014/main" id="{0E53E8ED-1630-652D-7FCC-14B6203C068F}"/>
                  </a:ext>
                </a:extLst>
              </p:cNvPr>
              <p:cNvSpPr txBox="1">
                <a:spLocks noRot="1" noChangeAspect="1" noMove="1" noResize="1" noEditPoints="1" noAdjustHandles="1" noChangeArrowheads="1" noChangeShapeType="1" noTextEdit="1"/>
              </p:cNvSpPr>
              <p:nvPr/>
            </p:nvSpPr>
            <p:spPr>
              <a:xfrm>
                <a:off x="-215992" y="5345966"/>
                <a:ext cx="6094638" cy="369332"/>
              </a:xfrm>
              <a:prstGeom prst="rect">
                <a:avLst/>
              </a:prstGeom>
              <a:blipFill>
                <a:blip r:embed="rId6"/>
                <a:stretch>
                  <a:fillRect t="-6557"/>
                </a:stretch>
              </a:blipFill>
            </p:spPr>
            <p:txBody>
              <a:bodyPr/>
              <a:lstStyle/>
              <a:p>
                <a:r>
                  <a:rPr lang="en-US">
                    <a:noFill/>
                  </a:rPr>
                  <a:t> </a:t>
                </a:r>
              </a:p>
            </p:txBody>
          </p:sp>
        </mc:Fallback>
      </mc:AlternateContent>
    </p:spTree>
    <p:extLst>
      <p:ext uri="{BB962C8B-B14F-4D97-AF65-F5344CB8AC3E}">
        <p14:creationId xmlns:p14="http://schemas.microsoft.com/office/powerpoint/2010/main" val="390347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D418-3698-1169-7A54-6B0EE3336504}"/>
              </a:ext>
            </a:extLst>
          </p:cNvPr>
          <p:cNvSpPr>
            <a:spLocks noGrp="1"/>
          </p:cNvSpPr>
          <p:nvPr>
            <p:ph type="title"/>
          </p:nvPr>
        </p:nvSpPr>
        <p:spPr/>
        <p:txBody>
          <a:bodyPr/>
          <a:lstStyle/>
          <a:p>
            <a:r>
              <a:rPr lang="en-US" dirty="0"/>
              <a:t>Some example results from Step 1</a:t>
            </a:r>
          </a:p>
        </p:txBody>
      </p:sp>
      <p:pic>
        <p:nvPicPr>
          <p:cNvPr id="5" name="Picture 4">
            <a:extLst>
              <a:ext uri="{FF2B5EF4-FFF2-40B4-BE49-F238E27FC236}">
                <a16:creationId xmlns:a16="http://schemas.microsoft.com/office/drawing/2014/main" id="{0CD27793-6947-92FD-C529-A35B314F6A2B}"/>
              </a:ext>
            </a:extLst>
          </p:cNvPr>
          <p:cNvPicPr>
            <a:picLocks noChangeAspect="1"/>
          </p:cNvPicPr>
          <p:nvPr/>
        </p:nvPicPr>
        <p:blipFill>
          <a:blip r:embed="rId2"/>
          <a:stretch>
            <a:fillRect/>
          </a:stretch>
        </p:blipFill>
        <p:spPr>
          <a:xfrm>
            <a:off x="4171950" y="2237015"/>
            <a:ext cx="5334000" cy="4000500"/>
          </a:xfrm>
          <a:prstGeom prst="rect">
            <a:avLst/>
          </a:prstGeom>
        </p:spPr>
      </p:pic>
    </p:spTree>
    <p:extLst>
      <p:ext uri="{BB962C8B-B14F-4D97-AF65-F5344CB8AC3E}">
        <p14:creationId xmlns:p14="http://schemas.microsoft.com/office/powerpoint/2010/main" val="380723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25444"/>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25444"/>
                <a:ext cx="248465" cy="276999"/>
              </a:xfrm>
              <a:prstGeom prst="rect">
                <a:avLst/>
              </a:prstGeom>
              <a:blipFill>
                <a:blip r:embed="rId3"/>
                <a:stretch>
                  <a:fillRect l="-25000" r="-10000" b="-2666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387722"/>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387722"/>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3996508"/>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xmlns="">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3996508"/>
                <a:ext cx="4693228" cy="783869"/>
              </a:xfrm>
              <a:prstGeom prst="rect">
                <a:avLst/>
              </a:prstGeom>
              <a:blipFill>
                <a:blip r:embed="rId7"/>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7AC-CDAA-C652-1078-6B82B4DF8597}"/>
              </a:ext>
            </a:extLst>
          </p:cNvPr>
          <p:cNvSpPr>
            <a:spLocks noGrp="1"/>
          </p:cNvSpPr>
          <p:nvPr>
            <p:ph type="title"/>
          </p:nvPr>
        </p:nvSpPr>
        <p:spPr/>
        <p:txBody>
          <a:bodyPr>
            <a:normAutofit fontScale="90000"/>
          </a:bodyPr>
          <a:lstStyle/>
          <a:p>
            <a:r>
              <a:rPr lang="en-US" dirty="0"/>
              <a:t>This can be solved to determine the projection distance, d, and radius from vertex </a:t>
            </a:r>
            <a:r>
              <a:rPr lang="en-US" dirty="0" err="1"/>
              <a:t>i</a:t>
            </a:r>
            <a:r>
              <a:rPr lang="en-US" dirty="0"/>
              <a:t> to edge j</a:t>
            </a:r>
          </a:p>
        </p:txBody>
      </p:sp>
      <p:sp>
        <p:nvSpPr>
          <p:cNvPr id="3" name="Content Placeholder 2">
            <a:extLst>
              <a:ext uri="{FF2B5EF4-FFF2-40B4-BE49-F238E27FC236}">
                <a16:creationId xmlns:a16="http://schemas.microsoft.com/office/drawing/2014/main" id="{340F2101-0D5B-553E-4D25-A72EF0909982}"/>
              </a:ext>
            </a:extLst>
          </p:cNvPr>
          <p:cNvSpPr>
            <a:spLocks noGrp="1"/>
          </p:cNvSpPr>
          <p:nvPr>
            <p:ph idx="1"/>
          </p:nvPr>
        </p:nvSpPr>
        <p:spPr/>
        <p:txBody>
          <a:bodyPr/>
          <a:lstStyle/>
          <a:p>
            <a:pPr marL="0" indent="0">
              <a:buNone/>
            </a:pPr>
            <a:r>
              <a:rPr lang="en-US" dirty="0"/>
              <a:t>The projection distance, 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radius: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F8782B-D637-116A-DC62-B3EEFCA8169C}"/>
                  </a:ext>
                </a:extLst>
              </p:cNvPr>
              <p:cNvSpPr txBox="1"/>
              <p:nvPr/>
            </p:nvSpPr>
            <p:spPr>
              <a:xfrm>
                <a:off x="5085112" y="1825625"/>
                <a:ext cx="4693228" cy="3387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 </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den>
                      </m:f>
                    </m:oMath>
                  </m:oMathPara>
                </a14:m>
                <a:endParaRPr lang="en-US" b="0" dirty="0"/>
              </a:p>
              <a:p>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C7F8782B-D637-116A-DC62-B3EEFCA8169C}"/>
                  </a:ext>
                </a:extLst>
              </p:cNvPr>
              <p:cNvSpPr txBox="1">
                <a:spLocks noRot="1" noChangeAspect="1" noMove="1" noResize="1" noEditPoints="1" noAdjustHandles="1" noChangeArrowheads="1" noChangeShapeType="1" noTextEdit="1"/>
              </p:cNvSpPr>
              <p:nvPr/>
            </p:nvSpPr>
            <p:spPr>
              <a:xfrm>
                <a:off x="5085112" y="1825625"/>
                <a:ext cx="4693228" cy="3387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E5F323-6B30-8B45-B55E-7AB449E685DA}"/>
                  </a:ext>
                </a:extLst>
              </p:cNvPr>
              <p:cNvSpPr txBox="1"/>
              <p:nvPr/>
            </p:nvSpPr>
            <p:spPr>
              <a:xfrm>
                <a:off x="2663599" y="4978760"/>
                <a:ext cx="6094638"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dirty="0"/>
              </a:p>
            </p:txBody>
          </p:sp>
        </mc:Choice>
        <mc:Fallback xmlns="">
          <p:sp>
            <p:nvSpPr>
              <p:cNvPr id="6" name="TextBox 5">
                <a:extLst>
                  <a:ext uri="{FF2B5EF4-FFF2-40B4-BE49-F238E27FC236}">
                    <a16:creationId xmlns:a16="http://schemas.microsoft.com/office/drawing/2014/main" id="{60E5F323-6B30-8B45-B55E-7AB449E685DA}"/>
                  </a:ext>
                </a:extLst>
              </p:cNvPr>
              <p:cNvSpPr txBox="1">
                <a:spLocks noRot="1" noChangeAspect="1" noMove="1" noResize="1" noEditPoints="1" noAdjustHandles="1" noChangeArrowheads="1" noChangeShapeType="1" noTextEdit="1"/>
              </p:cNvSpPr>
              <p:nvPr/>
            </p:nvSpPr>
            <p:spPr>
              <a:xfrm>
                <a:off x="2663599" y="4978760"/>
                <a:ext cx="6094638" cy="391646"/>
              </a:xfrm>
              <a:prstGeom prst="rect">
                <a:avLst/>
              </a:prstGeom>
              <a:blipFill>
                <a:blip r:embed="rId3"/>
                <a:stretch>
                  <a:fillRect t="-4688" b="-7813"/>
                </a:stretch>
              </a:blipFill>
            </p:spPr>
            <p:txBody>
              <a:bodyPr/>
              <a:lstStyle/>
              <a:p>
                <a:r>
                  <a:rPr lang="en-US">
                    <a:noFill/>
                  </a:rPr>
                  <a:t> </a:t>
                </a:r>
              </a:p>
            </p:txBody>
          </p:sp>
        </mc:Fallback>
      </mc:AlternateContent>
    </p:spTree>
    <p:extLst>
      <p:ext uri="{BB962C8B-B14F-4D97-AF65-F5344CB8AC3E}">
        <p14:creationId xmlns:p14="http://schemas.microsoft.com/office/powerpoint/2010/main" val="3094639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EF0D-68CB-EC75-4557-65310F26DC0F}"/>
              </a:ext>
            </a:extLst>
          </p:cNvPr>
          <p:cNvSpPr>
            <a:spLocks noGrp="1"/>
          </p:cNvSpPr>
          <p:nvPr>
            <p:ph type="title"/>
          </p:nvPr>
        </p:nvSpPr>
        <p:spPr/>
        <p:txBody>
          <a:bodyPr/>
          <a:lstStyle/>
          <a:p>
            <a:r>
              <a:rPr lang="en-US" dirty="0"/>
              <a:t>Not all edges participate in this calculation</a:t>
            </a:r>
          </a:p>
        </p:txBody>
      </p:sp>
      <p:sp>
        <p:nvSpPr>
          <p:cNvPr id="3" name="Content Placeholder 2">
            <a:extLst>
              <a:ext uri="{FF2B5EF4-FFF2-40B4-BE49-F238E27FC236}">
                <a16:creationId xmlns:a16="http://schemas.microsoft.com/office/drawing/2014/main" id="{49F522CE-64B1-FC5F-5A40-6D0BDDA3EBB3}"/>
              </a:ext>
            </a:extLst>
          </p:cNvPr>
          <p:cNvSpPr>
            <a:spLocks noGrp="1"/>
          </p:cNvSpPr>
          <p:nvPr>
            <p:ph idx="1"/>
          </p:nvPr>
        </p:nvSpPr>
        <p:spPr>
          <a:xfrm>
            <a:off x="838200" y="1825625"/>
            <a:ext cx="3183340" cy="4351338"/>
          </a:xfrm>
        </p:spPr>
        <p:txBody>
          <a:bodyPr>
            <a:normAutofit fontScale="92500" lnSpcReduction="10000"/>
          </a:bodyPr>
          <a:lstStyle/>
          <a:p>
            <a:pPr marL="0" indent="0">
              <a:buNone/>
            </a:pPr>
            <a:r>
              <a:rPr lang="en-US" dirty="0"/>
              <a:t>The center of the resulting circle must be “within” the shrink envelope of the test edge. For example, the circle shown here is “inscribed” by 3 edges, but the top-left edge would not actually project enough to contact the circle at this radius.</a:t>
            </a: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6191A9C2-6780-4794-B41F-4E7304F51037}"/>
                  </a:ext>
                </a:extLst>
              </p14:cNvPr>
              <p14:cNvContentPartPr/>
              <p14:nvPr/>
            </p14:nvContentPartPr>
            <p14:xfrm>
              <a:off x="5923010" y="2569787"/>
              <a:ext cx="27720" cy="1319760"/>
            </p14:xfrm>
          </p:contentPart>
        </mc:Choice>
        <mc:Fallback xmlns="">
          <p:pic>
            <p:nvPicPr>
              <p:cNvPr id="22" name="Ink 21">
                <a:extLst>
                  <a:ext uri="{FF2B5EF4-FFF2-40B4-BE49-F238E27FC236}">
                    <a16:creationId xmlns:a16="http://schemas.microsoft.com/office/drawing/2014/main" id="{6191A9C2-6780-4794-B41F-4E7304F51037}"/>
                  </a:ext>
                </a:extLst>
              </p:cNvPr>
              <p:cNvPicPr/>
              <p:nvPr/>
            </p:nvPicPr>
            <p:blipFill>
              <a:blip r:embed="rId3"/>
              <a:stretch>
                <a:fillRect/>
              </a:stretch>
            </p:blipFill>
            <p:spPr>
              <a:xfrm>
                <a:off x="5916890" y="2563667"/>
                <a:ext cx="39960" cy="133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5605DC39-726F-FFCB-0B9B-9E0F9CE975F0}"/>
                  </a:ext>
                </a:extLst>
              </p14:cNvPr>
              <p14:cNvContentPartPr/>
              <p14:nvPr/>
            </p14:nvContentPartPr>
            <p14:xfrm>
              <a:off x="5950370" y="2569787"/>
              <a:ext cx="2823840" cy="720"/>
            </p14:xfrm>
          </p:contentPart>
        </mc:Choice>
        <mc:Fallback xmlns="">
          <p:pic>
            <p:nvPicPr>
              <p:cNvPr id="24" name="Ink 23">
                <a:extLst>
                  <a:ext uri="{FF2B5EF4-FFF2-40B4-BE49-F238E27FC236}">
                    <a16:creationId xmlns:a16="http://schemas.microsoft.com/office/drawing/2014/main" id="{5605DC39-726F-FFCB-0B9B-9E0F9CE975F0}"/>
                  </a:ext>
                </a:extLst>
              </p:cNvPr>
              <p:cNvPicPr/>
              <p:nvPr/>
            </p:nvPicPr>
            <p:blipFill>
              <a:blip r:embed="rId5"/>
              <a:stretch>
                <a:fillRect/>
              </a:stretch>
            </p:blipFill>
            <p:spPr>
              <a:xfrm>
                <a:off x="5944250" y="2557547"/>
                <a:ext cx="28360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BCEEE500-717D-AFA0-4774-12A4050317DA}"/>
                  </a:ext>
                </a:extLst>
              </p14:cNvPr>
              <p14:cNvContentPartPr/>
              <p14:nvPr/>
            </p14:nvContentPartPr>
            <p14:xfrm>
              <a:off x="8797970" y="2569787"/>
              <a:ext cx="2602440" cy="1292760"/>
            </p14:xfrm>
          </p:contentPart>
        </mc:Choice>
        <mc:Fallback xmlns="">
          <p:pic>
            <p:nvPicPr>
              <p:cNvPr id="26" name="Ink 25">
                <a:extLst>
                  <a:ext uri="{FF2B5EF4-FFF2-40B4-BE49-F238E27FC236}">
                    <a16:creationId xmlns:a16="http://schemas.microsoft.com/office/drawing/2014/main" id="{BCEEE500-717D-AFA0-4774-12A4050317DA}"/>
                  </a:ext>
                </a:extLst>
              </p:cNvPr>
              <p:cNvPicPr/>
              <p:nvPr/>
            </p:nvPicPr>
            <p:blipFill>
              <a:blip r:embed="rId7"/>
              <a:stretch>
                <a:fillRect/>
              </a:stretch>
            </p:blipFill>
            <p:spPr>
              <a:xfrm>
                <a:off x="8791850" y="2563667"/>
                <a:ext cx="2614680" cy="130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9EA17BEB-956B-425B-73B9-2E511B8FF68D}"/>
                  </a:ext>
                </a:extLst>
              </p14:cNvPr>
              <p14:cNvContentPartPr/>
              <p14:nvPr/>
            </p14:nvContentPartPr>
            <p14:xfrm>
              <a:off x="11413730" y="3461867"/>
              <a:ext cx="487440" cy="386640"/>
            </p14:xfrm>
          </p:contentPart>
        </mc:Choice>
        <mc:Fallback xmlns="">
          <p:pic>
            <p:nvPicPr>
              <p:cNvPr id="28" name="Ink 27">
                <a:extLst>
                  <a:ext uri="{FF2B5EF4-FFF2-40B4-BE49-F238E27FC236}">
                    <a16:creationId xmlns:a16="http://schemas.microsoft.com/office/drawing/2014/main" id="{9EA17BEB-956B-425B-73B9-2E511B8FF68D}"/>
                  </a:ext>
                </a:extLst>
              </p:cNvPr>
              <p:cNvPicPr/>
              <p:nvPr/>
            </p:nvPicPr>
            <p:blipFill>
              <a:blip r:embed="rId9"/>
              <a:stretch>
                <a:fillRect/>
              </a:stretch>
            </p:blipFill>
            <p:spPr>
              <a:xfrm>
                <a:off x="11407610" y="3455747"/>
                <a:ext cx="499680" cy="398880"/>
              </a:xfrm>
              <a:prstGeom prst="rect">
                <a:avLst/>
              </a:prstGeom>
            </p:spPr>
          </p:pic>
        </mc:Fallback>
      </mc:AlternateContent>
      <p:grpSp>
        <p:nvGrpSpPr>
          <p:cNvPr id="36" name="Group 35">
            <a:extLst>
              <a:ext uri="{FF2B5EF4-FFF2-40B4-BE49-F238E27FC236}">
                <a16:creationId xmlns:a16="http://schemas.microsoft.com/office/drawing/2014/main" id="{4A423E9B-A5EE-3173-0465-229EF60C5F30}"/>
              </a:ext>
            </a:extLst>
          </p:cNvPr>
          <p:cNvGrpSpPr/>
          <p:nvPr/>
        </p:nvGrpSpPr>
        <p:grpSpPr>
          <a:xfrm>
            <a:off x="4997856" y="3282080"/>
            <a:ext cx="3776354" cy="2739999"/>
            <a:chOff x="4997856" y="3282080"/>
            <a:chExt cx="3776354" cy="2739999"/>
          </a:xfrm>
        </p:grpSpPr>
        <p:sp>
          <p:nvSpPr>
            <p:cNvPr id="30" name="Oval 29">
              <a:extLst>
                <a:ext uri="{FF2B5EF4-FFF2-40B4-BE49-F238E27FC236}">
                  <a16:creationId xmlns:a16="http://schemas.microsoft.com/office/drawing/2014/main" id="{1A52B41F-435E-40CD-31A5-3F0FE1EF786A}"/>
                </a:ext>
              </a:extLst>
            </p:cNvPr>
            <p:cNvSpPr/>
            <p:nvPr/>
          </p:nvSpPr>
          <p:spPr>
            <a:xfrm>
              <a:off x="6738162" y="3889547"/>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4" name="Straight Connector 3">
              <a:extLst>
                <a:ext uri="{FF2B5EF4-FFF2-40B4-BE49-F238E27FC236}">
                  <a16:creationId xmlns:a16="http://schemas.microsoft.com/office/drawing/2014/main" id="{F5B25AC3-02B1-BCB9-F930-520A3A46E17E}"/>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F92664-7AC7-D2BE-BA18-3C97A5A6D4B6}"/>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B5BABE2-A1DF-DC4D-1513-849879A94D73}"/>
                </a:ext>
              </a:extLst>
            </p:cNvPr>
            <p:cNvGrpSpPr/>
            <p:nvPr/>
          </p:nvGrpSpPr>
          <p:grpSpPr>
            <a:xfrm>
              <a:off x="6972766" y="3719509"/>
              <a:ext cx="250325" cy="844435"/>
              <a:chOff x="6972766" y="3719509"/>
              <a:chExt cx="250325" cy="844435"/>
            </a:xfrm>
          </p:grpSpPr>
          <p:cxnSp>
            <p:nvCxnSpPr>
              <p:cNvPr id="7" name="Straight Connector 6">
                <a:extLst>
                  <a:ext uri="{FF2B5EF4-FFF2-40B4-BE49-F238E27FC236}">
                    <a16:creationId xmlns:a16="http://schemas.microsoft.com/office/drawing/2014/main" id="{BAE950CA-92F0-53F0-79CE-909EE1D104AF}"/>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D10848-8DF6-8576-1A2C-29A868A96B1C}"/>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8" name="TextBox 7">
                    <a:extLst>
                      <a:ext uri="{FF2B5EF4-FFF2-40B4-BE49-F238E27FC236}">
                        <a16:creationId xmlns:a16="http://schemas.microsoft.com/office/drawing/2014/main" id="{32D10848-8DF6-8576-1A2C-29A868A96B1C}"/>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10"/>
                    <a:stretch>
                      <a:fillRect l="-14634" t="-23913" r="-56098" b="-17391"/>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FBEC0FBF-0B40-CD80-1F3C-711C1E18B41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F548428-01EC-F833-1F9D-37AB56740BBA}"/>
                </a:ext>
              </a:extLst>
            </p:cNvPr>
            <p:cNvGrpSpPr/>
            <p:nvPr/>
          </p:nvGrpSpPr>
          <p:grpSpPr>
            <a:xfrm rot="8193490">
              <a:off x="5429400" y="3655284"/>
              <a:ext cx="459744" cy="580060"/>
              <a:chOff x="7558295" y="1666605"/>
              <a:chExt cx="1309163" cy="1673737"/>
            </a:xfrm>
          </p:grpSpPr>
          <p:cxnSp>
            <p:nvCxnSpPr>
              <p:cNvPr id="11" name="Straight Connector 10">
                <a:extLst>
                  <a:ext uri="{FF2B5EF4-FFF2-40B4-BE49-F238E27FC236}">
                    <a16:creationId xmlns:a16="http://schemas.microsoft.com/office/drawing/2014/main" id="{05A744F2-74DE-A256-B6BE-D0FF496DE699}"/>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45A54-CB17-AAB6-3AE7-A5CFE4F89525}"/>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A36C846B-D7D2-6D3A-EC81-E9DFF3C57BFD}"/>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C303E8-F7D2-723E-3625-041A4179C969}"/>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42D957-021B-BF51-C058-37A49CBC963B}"/>
                </a:ext>
              </a:extLst>
            </p:cNvPr>
            <p:cNvCxnSpPr>
              <a:cxnSpLocks/>
            </p:cNvCxnSpPr>
            <p:nvPr/>
          </p:nvCxnSpPr>
          <p:spPr>
            <a:xfrm flipH="1" flipV="1">
              <a:off x="5942566" y="3905209"/>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21A4DB-8F1A-4359-0A90-C16B087878A9}"/>
                </a:ext>
              </a:extLst>
            </p:cNvPr>
            <p:cNvCxnSpPr>
              <a:cxnSpLocks/>
            </p:cNvCxnSpPr>
            <p:nvPr/>
          </p:nvCxnSpPr>
          <p:spPr>
            <a:xfrm flipV="1">
              <a:off x="4997856" y="3917712"/>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D6F629-C1F0-18E2-A075-D489C2339340}"/>
                </a:ext>
              </a:extLst>
            </p:cNvPr>
            <p:cNvCxnSpPr>
              <a:cxnSpLocks/>
            </p:cNvCxnSpPr>
            <p:nvPr/>
          </p:nvCxnSpPr>
          <p:spPr>
            <a:xfrm flipH="1" flipV="1">
              <a:off x="5936870" y="3896007"/>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1" name="Connecteur droit 20">
              <a:extLst>
                <a:ext uri="{FF2B5EF4-FFF2-40B4-BE49-F238E27FC236}">
                  <a16:creationId xmlns:a16="http://schemas.microsoft.com/office/drawing/2014/main" id="{0FEC644D-29C2-4FCA-B552-30A37134F6E7}"/>
                </a:ext>
              </a:extLst>
            </p:cNvPr>
            <p:cNvSpPr/>
            <p:nvPr/>
          </p:nvSpPr>
          <p:spPr>
            <a:xfrm rot="2930468">
              <a:off x="5828965" y="4119120"/>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grpSp>
    </p:spTree>
    <p:extLst>
      <p:ext uri="{BB962C8B-B14F-4D97-AF65-F5344CB8AC3E}">
        <p14:creationId xmlns:p14="http://schemas.microsoft.com/office/powerpoint/2010/main" val="365857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lnSpcReduction="10000"/>
          </a:bodyPr>
          <a:lstStyle/>
          <a:p>
            <a:pPr marL="0" indent="0">
              <a:buNone/>
            </a:pPr>
            <a:r>
              <a:rPr lang="en-US" dirty="0"/>
              <a:t>The circle center, after it is found, can be projected in the opposite direction of the edge’s unit normal vector, by a radius distance. This projection must either be on the edge for the point to be valid, or the projection must be inside of the “apex” triangle created by the vertex.</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rot="8193490" flipH="1" flipV="1">
            <a:off x="6910537" y="2797706"/>
            <a:ext cx="459744" cy="459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flipV="1">
            <a:off x="7230336" y="3021908"/>
            <a:ext cx="10930" cy="24090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flipV="1">
            <a:off x="7459526" y="3019186"/>
            <a:ext cx="2245147" cy="11905"/>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230477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925-55EA-16D9-9573-52C1955BFAA0}"/>
              </a:ext>
            </a:extLst>
          </p:cNvPr>
          <p:cNvSpPr>
            <a:spLocks noGrp="1"/>
          </p:cNvSpPr>
          <p:nvPr>
            <p:ph type="title"/>
          </p:nvPr>
        </p:nvSpPr>
        <p:spPr/>
        <p:txBody>
          <a:bodyPr/>
          <a:lstStyle/>
          <a:p>
            <a:r>
              <a:rPr lang="en-US" dirty="0"/>
              <a:t>Some results from Step 2</a:t>
            </a:r>
          </a:p>
        </p:txBody>
      </p:sp>
      <p:pic>
        <p:nvPicPr>
          <p:cNvPr id="5" name="Picture 4">
            <a:extLst>
              <a:ext uri="{FF2B5EF4-FFF2-40B4-BE49-F238E27FC236}">
                <a16:creationId xmlns:a16="http://schemas.microsoft.com/office/drawing/2014/main" id="{B1BC2D17-9947-076D-04EA-7BD39BA2A160}"/>
              </a:ext>
            </a:extLst>
          </p:cNvPr>
          <p:cNvPicPr>
            <a:picLocks noChangeAspect="1"/>
          </p:cNvPicPr>
          <p:nvPr/>
        </p:nvPicPr>
        <p:blipFill>
          <a:blip r:embed="rId2"/>
          <a:stretch>
            <a:fillRect/>
          </a:stretch>
        </p:blipFill>
        <p:spPr>
          <a:xfrm>
            <a:off x="0" y="1879169"/>
            <a:ext cx="12192000" cy="3099661"/>
          </a:xfrm>
          <a:prstGeom prst="rect">
            <a:avLst/>
          </a:prstGeom>
        </p:spPr>
      </p:pic>
    </p:spTree>
    <p:extLst>
      <p:ext uri="{BB962C8B-B14F-4D97-AF65-F5344CB8AC3E}">
        <p14:creationId xmlns:p14="http://schemas.microsoft.com/office/powerpoint/2010/main" val="1782756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47B7-A3B9-0B69-485F-BD711BD48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16BA4-BEE8-4016-C252-0BDDC29CB0FC}"/>
              </a:ext>
            </a:extLst>
          </p:cNvPr>
          <p:cNvSpPr>
            <a:spLocks noGrp="1"/>
          </p:cNvSpPr>
          <p:nvPr>
            <p:ph type="title"/>
          </p:nvPr>
        </p:nvSpPr>
        <p:spPr/>
        <p:txBody>
          <a:bodyPr>
            <a:noAutofit/>
          </a:bodyPr>
          <a:lstStyle/>
          <a:p>
            <a:r>
              <a:rPr lang="en-US" sz="3600" dirty="0"/>
              <a:t>Step 3: This is implemented by simply finding the smallest radius among all fitted spheres</a:t>
            </a:r>
          </a:p>
        </p:txBody>
      </p:sp>
      <p:sp>
        <p:nvSpPr>
          <p:cNvPr id="4" name="Content Placeholder 3">
            <a:extLst>
              <a:ext uri="{FF2B5EF4-FFF2-40B4-BE49-F238E27FC236}">
                <a16:creationId xmlns:a16="http://schemas.microsoft.com/office/drawing/2014/main" id="{D141612E-C4A5-ACC5-72CF-CF73F2A788B6}"/>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Tree>
    <p:extLst>
      <p:ext uri="{BB962C8B-B14F-4D97-AF65-F5344CB8AC3E}">
        <p14:creationId xmlns:p14="http://schemas.microsoft.com/office/powerpoint/2010/main" val="3165881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16429</TotalTime>
  <Words>2804</Words>
  <Application>Microsoft Office PowerPoint</Application>
  <PresentationFormat>Widescreen</PresentationFormat>
  <Paragraphs>268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Courier New</vt:lpstr>
      <vt:lpstr>Office Theme</vt:lpstr>
      <vt:lpstr>Introduction to the Vertex Skeleton “Vskel” Library</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The magnitude of vertex motion for a unit cut can be found via the following</vt:lpstr>
      <vt:lpstr>Some example results from Step 1</vt:lpstr>
      <vt:lpstr>Step 2: This step uses a function to calculate the smallest radius that is circumscribed at a given vertex  </vt:lpstr>
      <vt:lpstr>This can be solved to determine the projection distance, d, and radius from vertex i to edge j</vt:lpstr>
      <vt:lpstr>Not all edges participate in this calculation</vt:lpstr>
      <vt:lpstr>How does one find which edges participate in the vertex expansion?</vt:lpstr>
      <vt:lpstr>Some results from Step 2</vt:lpstr>
      <vt:lpstr>Step 3: This is implemented by simply finding the smallest radius among all fitted spheres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234</cp:revision>
  <dcterms:created xsi:type="dcterms:W3CDTF">2021-01-09T16:12:09Z</dcterms:created>
  <dcterms:modified xsi:type="dcterms:W3CDTF">2025-05-04T05:20:39Z</dcterms:modified>
</cp:coreProperties>
</file>