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43" r:id="rId2"/>
    <p:sldId id="415" r:id="rId3"/>
    <p:sldId id="442" r:id="rId4"/>
    <p:sldId id="485" r:id="rId5"/>
    <p:sldId id="514" r:id="rId6"/>
    <p:sldId id="501" r:id="rId7"/>
    <p:sldId id="504" r:id="rId8"/>
    <p:sldId id="505" r:id="rId9"/>
    <p:sldId id="506" r:id="rId10"/>
    <p:sldId id="507" r:id="rId11"/>
    <p:sldId id="508" r:id="rId12"/>
    <p:sldId id="509" r:id="rId13"/>
    <p:sldId id="510" r:id="rId14"/>
    <p:sldId id="511" r:id="rId15"/>
    <p:sldId id="513" r:id="rId16"/>
    <p:sldId id="512" r:id="rId17"/>
    <p:sldId id="515" r:id="rId18"/>
    <p:sldId id="516" r:id="rId19"/>
    <p:sldId id="518" r:id="rId20"/>
    <p:sldId id="519" r:id="rId21"/>
    <p:sldId id="520" r:id="rId22"/>
    <p:sldId id="536" r:id="rId23"/>
    <p:sldId id="537" r:id="rId24"/>
    <p:sldId id="523" r:id="rId25"/>
    <p:sldId id="545" r:id="rId26"/>
    <p:sldId id="546" r:id="rId27"/>
    <p:sldId id="560" r:id="rId28"/>
    <p:sldId id="550" r:id="rId29"/>
    <p:sldId id="538" r:id="rId30"/>
    <p:sldId id="544" r:id="rId31"/>
    <p:sldId id="558" r:id="rId32"/>
    <p:sldId id="549" r:id="rId33"/>
    <p:sldId id="541" r:id="rId34"/>
    <p:sldId id="547" r:id="rId35"/>
    <p:sldId id="551" r:id="rId36"/>
    <p:sldId id="559" r:id="rId37"/>
    <p:sldId id="548" r:id="rId38"/>
    <p:sldId id="552" r:id="rId39"/>
    <p:sldId id="553" r:id="rId40"/>
    <p:sldId id="554" r:id="rId41"/>
    <p:sldId id="555" r:id="rId42"/>
    <p:sldId id="556" r:id="rId43"/>
    <p:sldId id="557" r:id="rId44"/>
    <p:sldId id="54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543"/>
          </p14:sldIdLst>
        </p14:section>
        <p14:section name="Background" id="{C6F52FF6-A12B-41D3-B0A0-06BFA5DF7396}">
          <p14:sldIdLst>
            <p14:sldId id="415"/>
            <p14:sldId id="442"/>
            <p14:sldId id="485"/>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45"/>
            <p14:sldId id="546"/>
            <p14:sldId id="560"/>
            <p14:sldId id="550"/>
            <p14:sldId id="538"/>
            <p14:sldId id="544"/>
            <p14:sldId id="558"/>
            <p14:sldId id="549"/>
            <p14:sldId id="541"/>
            <p14:sldId id="547"/>
            <p14:sldId id="551"/>
            <p14:sldId id="559"/>
            <p14:sldId id="548"/>
            <p14:sldId id="552"/>
            <p14:sldId id="553"/>
            <p14:sldId id="554"/>
            <p14:sldId id="555"/>
            <p14:sldId id="556"/>
            <p14:sldId id="557"/>
            <p14:sldId id="5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0" d="100"/>
          <a:sy n="70" d="100"/>
        </p:scale>
        <p:origin x="58" y="1337"/>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48:35.480"/>
    </inkml:context>
    <inkml:brush xml:id="br0">
      <inkml:brushProperty name="width" value="0.035" units="cm"/>
      <inkml:brushProperty name="height" value="0.035" units="cm"/>
    </inkml:brush>
  </inkml:definitions>
  <inkml:trace contextRef="#ctx0" brushRef="#br0">0 1 23380,'3175'126'0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2:50.370"/>
    </inkml:context>
    <inkml:brush xml:id="br0">
      <inkml:brushProperty name="width" value="0.035" units="cm"/>
      <inkml:brushProperty name="height" value="0.035" units="cm"/>
      <inkml:brushProperty name="color" value="#004F8B"/>
    </inkml:brush>
  </inkml:definitions>
  <inkml:trace contextRef="#ctx0" brushRef="#br0">3200 3306 24359,'-3199'-3305'0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2:55.392"/>
    </inkml:context>
    <inkml:brush xml:id="br0">
      <inkml:brushProperty name="width" value="0.035" units="cm"/>
      <inkml:brushProperty name="height" value="0.035" units="cm"/>
      <inkml:brushProperty name="color" value="#004F8B"/>
    </inkml:brush>
  </inkml:definitions>
  <inkml:trace contextRef="#ctx0" brushRef="#br0">2212 1 24301,'-2211'271'0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3:11.133"/>
    </inkml:context>
    <inkml:brush xml:id="br0">
      <inkml:brushProperty name="width" value="0.035" units="cm"/>
      <inkml:brushProperty name="height" value="0.035" units="cm"/>
      <inkml:brushProperty name="color" value="#004F8B"/>
    </inkml:brush>
  </inkml:definitions>
  <inkml:trace contextRef="#ctx0" brushRef="#br0">2035 1 24058,'-2035'2264'0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3:43.676"/>
    </inkml:context>
    <inkml:brush xml:id="br0">
      <inkml:brushProperty name="width" value="0.035" units="cm"/>
      <inkml:brushProperty name="height" value="0.035" units="cm"/>
      <inkml:brushProperty name="color" value="#004F8B"/>
    </inkml:brush>
  </inkml:definitions>
  <inkml:trace contextRef="#ctx0" brushRef="#br0">0 82 23892,'3587'-82'0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4:51.645"/>
    </inkml:context>
    <inkml:brush xml:id="br0">
      <inkml:brushProperty name="width" value="0.035" units="cm"/>
      <inkml:brushProperty name="height" value="0.035" units="cm"/>
      <inkml:brushProperty name="color" value="#004F8B"/>
    </inkml:brush>
  </inkml:definitions>
  <inkml:trace contextRef="#ctx0" brushRef="#br0">0 1 24329,'2627'1917'0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4:56.918"/>
    </inkml:context>
    <inkml:brush xml:id="br0">
      <inkml:brushProperty name="width" value="0.035" units="cm"/>
      <inkml:brushProperty name="height" value="0.035" units="cm"/>
      <inkml:brushProperty name="color" value="#004F8B"/>
    </inkml:brush>
  </inkml:definitions>
  <inkml:trace contextRef="#ctx0" brushRef="#br0">1 4118 24140,'366'-4110'0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15.360"/>
    </inkml:context>
    <inkml:brush xml:id="br0">
      <inkml:brushProperty name="width" value="0.035" units="cm"/>
      <inkml:brushProperty name="height" value="0.035" units="cm"/>
      <inkml:brushProperty name="color" value="#004F8B"/>
    </inkml:brush>
  </inkml:definitions>
  <inkml:trace contextRef="#ctx0" brushRef="#br0">3 0 24284,'1525'3774'0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20.839"/>
    </inkml:context>
    <inkml:brush xml:id="br0">
      <inkml:brushProperty name="width" value="0.035" units="cm"/>
      <inkml:brushProperty name="height" value="0.035" units="cm"/>
      <inkml:brushProperty name="color" value="#004F8B"/>
    </inkml:brush>
  </inkml:definitions>
  <inkml:trace contextRef="#ctx0" brushRef="#br0">0 706 24415,'1352'-706'0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25.378"/>
    </inkml:context>
    <inkml:brush xml:id="br0">
      <inkml:brushProperty name="width" value="0.035" units="cm"/>
      <inkml:brushProperty name="height" value="0.035" units="cm"/>
      <inkml:brushProperty name="color" value="#004F8B"/>
    </inkml:brush>
  </inkml:definitions>
  <inkml:trace contextRef="#ctx0" brushRef="#br0">1 1 24357,'2151'621'0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46.274"/>
    </inkml:context>
    <inkml:brush xml:id="br0">
      <inkml:brushProperty name="width" value="0.035" units="cm"/>
      <inkml:brushProperty name="height" value="0.035" units="cm"/>
      <inkml:brushProperty name="color" value="#E71224"/>
    </inkml:brush>
  </inkml:definitions>
  <inkml:trace contextRef="#ctx0" brushRef="#br0">83 39 24575,'-2'0'0,"0"1"0,-1-1 0,1 1 0,0-1 0,0 1 0,0 0 0,0 0 0,0 0 0,0 0 0,0 0 0,0 0 0,0 1 0,0-1 0,1 1 0,-1-1 0,1 1 0,-1 0 0,1-1 0,-1 1 0,1 0 0,0 0 0,0 0 0,-1 3 0,0-2 0,1-1 0,0 1 0,0 0 0,0 0 0,0 0 0,1 0 0,-1-1 0,1 1 0,0 0 0,-1 0 0,1 0 0,1 0 0,-1 0 0,0 0 0,1 0 0,-1 0 0,3 4 0,-2-4 0,1-1 0,-1 1 0,1-1 0,0 1 0,0-1 0,0 0 0,0 0 0,0 1 0,1-2 0,-1 1 0,1 0 0,-1 0 0,6 2 0,-3-2 0,1 0 0,-1 0 0,1-1 0,0 1 0,0-1 0,10 0 0,-5-1 0,0 0 0,0-1 0,0 0 0,0 0 0,-1-1 0,1-1 0,13-5 0,-21 7 0,0-1 0,0 0 0,0 0 0,0 1 0,-1-1 0,1-1 0,-1 1 0,1 0 0,-1-1 0,0 1 0,0-1 0,0 0 0,0 0 0,-1 0 0,1 1 0,-1-2 0,1 1 0,-1 0 0,0 0 0,0-4 0,0 3 0,0 0 0,0-1 0,-1 1 0,0 0 0,0 0 0,0 0 0,-1-1 0,1 1 0,-1 0 0,0 0 0,0 0 0,0 0 0,-1 0 0,1 0 0,-5-6 0,4 7 0,0 1 0,0 0 0,0 0 0,-1-1 0,1 2 0,-1-1 0,0 0 0,1 0 0,-1 1 0,0-1 0,0 1 0,0 0 0,0 0 0,0 0 0,0 1 0,0-1 0,-1 1 0,1-1 0,-5 1 0,-2 0 0,-1 0 0,1 1 0,0 0 0,-18 5 0,20-4 0,1 1 0,-1 0 0,1 1 0,0-1 0,0 1 0,0 0 0,1 1 0,-1 0 0,1 0 0,0 0 0,-7 9 0,10-10 0,-1 1 0,1-1 0,-1 1 0,1 0 0,1-1 0,-1 1 0,1 0 0,0 1 0,0-1 0,0 0 0,1 1 0,0-1 0,0 1 0,0-1 0,0 1 0,2 11 0,-1-15 0,1 0 0,-1 0 0,1 0 0,0 0 0,-1 0 0,1 0 0,0 0 0,1 0 0,-1 0 0,0 0 0,0-1 0,1 1 0,-1 0 0,1-1 0,0 1 0,-1-1 0,1 0 0,0 1 0,0-1 0,0 0 0,0 0 0,0 0 0,0-1 0,0 1 0,0 0 0,0-1 0,0 1 0,4 0 0,7 0 0,0 1 0,0-2 0,22-1 0,-24 1 0,-9 0 0,3 0 0,1-1 0,-1 1 0,1-1 0,-1 1 0,1-2 0,7-1 0,-11 2 0,-1 0 0,1 0 0,-1 0 0,0 0 0,1 0 0,-1 0 0,0-1 0,0 1 0,1 0 0,-1-1 0,0 1 0,0 0 0,-1-1 0,1 1 0,0-1 0,0 0 0,-1 1 0,1-1 0,-1 0 0,1 1 0,-1-1 0,0 0 0,0 1 0,1-4 0,-1 2 0,0 1 0,0-1 0,0 1 0,-1 0 0,1-1 0,0 1 0,-1 0 0,1-1 0,-1 1 0,0 0 0,0 0 0,0-1 0,0 1 0,0 0 0,-1 0 0,1 0 0,0 0 0,-1 1 0,0-1 0,-2-2 0,3 3 0,0 0 0,-1 1 0,1-1 0,0 0 0,-1 1 0,1-1 0,-1 1 0,1 0 0,-1-1 0,1 1 0,-1 0 0,0 0 0,1 0 0,-1 0 0,1 0 0,-1 0 0,1 0 0,-1 1 0,1-1 0,-1 1 0,1-1 0,-1 1 0,1-1 0,0 1 0,-1 0 0,1 0 0,0 0 0,-1-1 0,1 1 0,0 1 0,0-1 0,-1 1 0,-2 2 0,0 0 0,1 0 0,0 0 0,-1 1 0,2 0 0,-1-1 0,0 1 0,1 0 0,0 0 0,-3 10 0,5-13 0,-1-1 0,1 1 0,0-1 0,0 1 0,-1 0 0,1-1 0,0 1 0,0-1 0,1 1 0,-1 0 0,0-1 0,0 1 0,1-1 0,-1 1 0,1-1 0,0 1 0,-1-1 0,1 1 0,0-1 0,0 1 0,0-1 0,0 0 0,0 0 0,0 1 0,0-1 0,0 0 0,0 0 0,1 0 0,-1 0 0,0 0 0,1-1 0,-1 1 0,0 0 0,1-1 0,0 1 0,-1-1 0,1 1 0,-1-1 0,1 0 0,1 1 0,8 0 0,0 1 0,0-2 0,13 0 0,-20 0 0,0 0 0,1 0 0,-1-1 0,1 0 0,-1 0 0,0 0 0,1-1 0,-1 1 0,0-1 0,5-3 0,-7 4 0,-1 0 0,0-1 0,0 1 0,0-1 0,0 1 0,0-1 0,0 0 0,0 1 0,0-1 0,0 0 0,-1 1 0,1-1 0,-1 0 0,1 0 0,-1 0 0,0 1 0,0-1 0,0 0 0,0 0 0,0 0 0,0 0 0,0 0 0,-1 1 0,1-1 0,-1 0 0,1 0 0,-1 0 0,-1-2 0,1 2 0,1 1 0,-1-1 0,0 1 0,1-1 0,-1 1 0,0-1 0,0 1 0,0 0 0,0 0 0,0-1 0,-1 1 0,1 0 0,0 0 0,0 0 0,-1 0 0,1 0 0,-1 0 0,1 1 0,-1-1 0,1 0 0,-1 1 0,1-1 0,-1 1 0,0 0 0,1-1 0,-1 1 0,0 0 0,1 0 0,-1 0 0,1 0 0,-1 0 0,-2 1 0,3 0 18,-1-1 0,1 1 0,-1 0 0,1 0 0,-1 0 0,1 0 0,0 0 0,0 1 0,-1-1 0,1 0 0,0 1 0,0-1 0,0 0 0,0 1 0,0-1 0,1 1 0,-1 0 0,-1 2 0,-5 32-1725,5-17-5119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03.286"/>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5:48.595"/>
    </inkml:context>
    <inkml:brush xml:id="br0">
      <inkml:brushProperty name="width" value="0.035" units="cm"/>
      <inkml:brushProperty name="height" value="0.035" units="cm"/>
      <inkml:brushProperty name="color" value="#E71224"/>
    </inkml:brush>
  </inkml:definitions>
  <inkml:trace contextRef="#ctx0" brushRef="#br0">219 91 24575,'-6'-1'0,"0"2"0,0-1 0,0 1 0,0-1 0,0 2 0,1-1 0,-1 1 0,-7 3 0,10-4 0,0 1 0,0 0 0,0 0 0,1 0 0,-1 0 0,1 0 0,-1 0 0,1 1 0,0-1 0,0 1 0,0 0 0,1 0 0,-1 0 0,0 0 0,1 0 0,-2 4 0,3-5 0,-1-1 0,1 0 0,-1 1 0,1-1 0,0 1 0,0-1 0,-1 1 0,1-1 0,0 0 0,0 1 0,1-1 0,-1 1 0,0-1 0,0 1 0,1-1 0,-1 0 0,1 1 0,-1-1 0,1 0 0,-1 1 0,3 1 0,-2-1 0,1 0 0,-1-1 0,1 1 0,0-1 0,0 0 0,0 1 0,0-1 0,0 0 0,0 0 0,0 0 0,0-1 0,0 1 0,3 0 0,-1 0 0,0 0 0,1 0 0,0-1 0,-1 0 0,1 0 0,-1 0 0,1 0 0,-1-1 0,1 0 0,-1 1 0,1-2 0,-1 1 0,8-4 0,-7 1 0,0 1 0,-1-2 0,0 1 0,0 0 0,0-1 0,0 0 0,-1 0 0,0 0 0,0 0 0,0 0 0,0-1 0,2-9 0,-2 8 0,-1-1 0,0 1 0,0-1 0,0 0 0,-1 0 0,-1 0 0,1 0 0,-2-15 0,0 21 0,1 0 0,-1 0 0,1 1 0,-1-1 0,1 1 0,-1-1 0,0 1 0,0-1 0,0 1 0,0-1 0,0 1 0,0-1 0,0 1 0,0 0 0,-1 0 0,1 0 0,0 0 0,-1 0 0,1 0 0,-1 0 0,1 0 0,-1 0 0,1 1 0,-1-1 0,0 1 0,1-1 0,-1 1 0,0 0 0,0-1 0,1 1 0,-1 0 0,0 0 0,1 0 0,-3 1 0,-3-1 0,1 1 0,0 0 0,-1 0 0,1 1 0,0 0 0,0 0 0,0 0 0,-7 5 0,-6 4 0,1 0 0,1 2 0,0 0 0,-22 22 0,32-28 0,1 0 0,-1 0 0,1 1 0,1 0 0,0 0 0,0 0 0,0 1 0,1 0 0,0-1 0,1 1 0,0 1 0,-2 13 0,4-20 0,1 1 0,0-1 0,0 1 0,1-1 0,-1 1 0,1-1 0,-1 1 0,1-1 0,0 0 0,0 0 0,1 1 0,-1-1 0,1 0 0,-1 0 0,1 0 0,0 0 0,0-1 0,1 1 0,-1 0 0,0-1 0,1 1 0,0-1 0,4 3 0,-4-3 0,1 0 0,-1 1 0,1-2 0,0 1 0,0 0 0,0-1 0,0 0 0,0 0 0,0 0 0,0 0 0,1-1 0,-1 1 0,0-1 0,0 0 0,0-1 0,1 1 0,-1-1 0,0 1 0,5-3 0,-7 2 0,0 0 0,0 0 0,0 0 0,-1 0 0,1-1 0,0 1 0,0-1 0,-1 0 0,1 1 0,-1-1 0,0 0 0,1 0 0,-1 0 0,0 0 0,0 0 0,0 0 0,0 0 0,0 0 0,-1 0 0,1 0 0,-1-1 0,1 1 0,-1-4 0,1-8 0,0 1 0,-3-26 0,1 21 0,-3-12 0,-2 16 0,5 14 0,1-1 0,0 1 0,0 0 0,-1-1 0,1 1 0,0 0 0,-1 0 0,1 0 0,0-1 0,-1 1 0,1 0 0,-1 0 0,1 0 0,0 0 0,-1 0 0,1 0 0,-1 0 0,1-1 0,0 1 0,-1 0 0,1 0 0,0 1 0,-1-1 0,1 0 0,-1 0 0,1 0 0,0 0 0,-1 0 0,0 0 0,0 1 0,0 0 0,0 0 0,0 0 0,-1 0 0,1 1 0,0-1 0,0 0 0,1 0 0,-1 1 0,0-1 0,0 0 0,1 1 0,-1-1 0,1 1 0,-1-1 0,1 0 0,-1 1 0,1-1 0,0 1 0,0 0 0,0-1 0,0 1 0,0 1 0,0 2 0,0-1 0,1 1 0,-1-1 0,1 1 0,0-1 0,3 8 0,-3-10 0,0 0 0,0 0 0,0 0 0,0 0 0,1 0 0,-1 0 0,1 0 0,-1-1 0,1 1 0,0 0 0,0-1 0,-1 0 0,1 1 0,0-1 0,0 0 0,1 0 0,-1 0 0,3 1 0,-3-2 0,-1 0 0,0 0 0,1 0 0,-1 0 0,0 0 0,0 0 0,1 0 0,-1 0 0,0 0 0,1 0 0,-1-1 0,0 1 0,0-1 0,0 1 0,1-1 0,-1 1 0,0-1 0,0 0 0,0 0 0,0 1 0,0-1 0,0 0 0,0 0 0,0 0 0,-1 0 0,1 0 0,0 0 0,0 0 0,-1 0 0,1-1 0,-1 1 0,1 0 0,0-2 0,0 0-68,0 0 0,0 0-1,0 0 1,0 0 0,0-1 0,-1 1-1,0 0 1,1 0 0,-1 0 0,0 0-1,-1-1 1,1 1 0,-1 0 0,1 0-1,-1 0 1,0 0 0,0 0-1,0 0 1,-2-3 0,-5-4-6758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4T20:15:45.395"/>
    </inkml:context>
    <inkml:brush xml:id="br0">
      <inkml:brushProperty name="width" value="0.035" units="cm"/>
      <inkml:brushProperty name="height" value="0.035" units="cm"/>
      <inkml:brushProperty name="color" value="#004F8B"/>
    </inkml:brush>
  </inkml:definitions>
  <inkml:trace contextRef="#ctx0" brushRef="#br0">1 3154 24357,'939'-3152'0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8.998"/>
    </inkml:context>
    <inkml:brush xml:id="br0">
      <inkml:brushProperty name="width" value="0.035" units="cm"/>
      <inkml:brushProperty name="height" value="0.035" units="cm"/>
      <inkml:brushProperty name="color" value="#004F8B"/>
    </inkml:brush>
  </inkml:definitions>
  <inkml:trace contextRef="#ctx0" brushRef="#br0">1 0 24404,'753'4880'0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2.613"/>
    </inkml:context>
    <inkml:brush xml:id="br0">
      <inkml:brushProperty name="width" value="0.035" units="cm"/>
      <inkml:brushProperty name="height" value="0.035" units="cm"/>
      <inkml:brushProperty name="color" value="#004F8B"/>
    </inkml:brush>
  </inkml:definitions>
  <inkml:trace contextRef="#ctx0" brushRef="#br0">0 682 24214,'4128'-681'0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48:35.480"/>
    </inkml:context>
    <inkml:brush xml:id="br0">
      <inkml:brushProperty name="width" value="0.035" units="cm"/>
      <inkml:brushProperty name="height" value="0.035" units="cm"/>
    </inkml:brush>
  </inkml:definitions>
  <inkml:trace contextRef="#ctx0" brushRef="#br0">0 1 23380,'3175'126'0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03.286"/>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8.998"/>
    </inkml:context>
    <inkml:brush xml:id="br0">
      <inkml:brushProperty name="width" value="0.035" units="cm"/>
      <inkml:brushProperty name="height" value="0.035" units="cm"/>
      <inkml:brushProperty name="color" value="#004F8B"/>
    </inkml:brush>
  </inkml:definitions>
  <inkml:trace contextRef="#ctx0" brushRef="#br0">1 0 24404,'753'4880'0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4:56:42.613"/>
    </inkml:context>
    <inkml:brush xml:id="br0">
      <inkml:brushProperty name="width" value="0.035" units="cm"/>
      <inkml:brushProperty name="height" value="0.035" units="cm"/>
      <inkml:brushProperty name="color" value="#004F8B"/>
    </inkml:brush>
  </inkml:definitions>
  <inkml:trace contextRef="#ctx0" brushRef="#br0">0 682 24214,'4128'-681'0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15:22:46.164"/>
    </inkml:context>
    <inkml:brush xml:id="br0">
      <inkml:brushProperty name="width" value="0.035" units="cm"/>
      <inkml:brushProperty name="height" value="0.035" units="cm"/>
      <inkml:brushProperty name="color" value="#004F8B"/>
    </inkml:brush>
  </inkml:definitions>
  <inkml:trace contextRef="#ctx0" brushRef="#br0">1000 0 24392,'-999'3846'0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5/25/2025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5/25/2025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57.png"/><Relationship Id="rId7" Type="http://schemas.openxmlformats.org/officeDocument/2006/relationships/image" Target="../media/image56.png"/><Relationship Id="rId12"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48.png"/><Relationship Id="rId5" Type="http://schemas.openxmlformats.org/officeDocument/2006/relationships/image" Target="../media/image54.png"/><Relationship Id="rId10" Type="http://schemas.openxmlformats.org/officeDocument/2006/relationships/image" Target="../media/image59.png"/><Relationship Id="rId9" Type="http://schemas.openxmlformats.org/officeDocument/2006/relationships/image" Target="../media/image58.png"/></Relationships>
</file>

<file path=ppt/slides/_rels/slide28.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0.png"/><Relationship Id="rId7" Type="http://schemas.openxmlformats.org/officeDocument/2006/relationships/image" Target="../media/image491.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50.png"/><Relationship Id="rId4" Type="http://schemas.openxmlformats.org/officeDocument/2006/relationships/image" Target="../media/image4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66.png"/><Relationship Id="rId4" Type="http://schemas.openxmlformats.org/officeDocument/2006/relationships/customXml" Target="../ink/ink2.xml"/><Relationship Id="rId9" Type="http://schemas.openxmlformats.org/officeDocument/2006/relationships/image" Target="../media/image6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65.png"/><Relationship Id="rId7" Type="http://schemas.openxmlformats.org/officeDocument/2006/relationships/image" Target="../media/image67.png"/><Relationship Id="rId2" Type="http://schemas.openxmlformats.org/officeDocument/2006/relationships/customXml" Target="../ink/ink5.xml"/><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66.png"/><Relationship Id="rId4" Type="http://schemas.openxmlformats.org/officeDocument/2006/relationships/customXml" Target="../ink/ink6.xml"/><Relationship Id="rId9" Type="http://schemas.openxmlformats.org/officeDocument/2006/relationships/image" Target="../media/image68.png"/></Relationships>
</file>

<file path=ppt/slides/_rels/slide41.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31.emf"/><Relationship Id="rId18" Type="http://schemas.openxmlformats.org/officeDocument/2006/relationships/customXml" Target="../ink/ink17.xml"/><Relationship Id="rId26" Type="http://schemas.openxmlformats.org/officeDocument/2006/relationships/customXml" Target="../ink/ink21.xml"/><Relationship Id="rId3" Type="http://schemas.openxmlformats.org/officeDocument/2006/relationships/image" Target="../media/image69.png"/><Relationship Id="rId21" Type="http://schemas.openxmlformats.org/officeDocument/2006/relationships/image" Target="../media/image34.emf"/><Relationship Id="rId7" Type="http://schemas.openxmlformats.org/officeDocument/2006/relationships/image" Target="../media/image71.png"/><Relationship Id="rId12" Type="http://schemas.openxmlformats.org/officeDocument/2006/relationships/customXml" Target="../ink/ink14.xml"/><Relationship Id="rId17" Type="http://schemas.openxmlformats.org/officeDocument/2006/relationships/image" Target="../media/image33.emf"/><Relationship Id="rId25" Type="http://schemas.openxmlformats.org/officeDocument/2006/relationships/image" Target="../media/image80.png"/><Relationship Id="rId2" Type="http://schemas.openxmlformats.org/officeDocument/2006/relationships/customXml" Target="../ink/ink9.xml"/><Relationship Id="rId16" Type="http://schemas.openxmlformats.org/officeDocument/2006/relationships/customXml" Target="../ink/ink16.xml"/><Relationship Id="rId20"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73.png"/><Relationship Id="rId24" Type="http://schemas.openxmlformats.org/officeDocument/2006/relationships/customXml" Target="../ink/ink20.xml"/><Relationship Id="rId5" Type="http://schemas.openxmlformats.org/officeDocument/2006/relationships/image" Target="../media/image29.emf"/><Relationship Id="rId15" Type="http://schemas.openxmlformats.org/officeDocument/2006/relationships/image" Target="../media/image32.emf"/><Relationship Id="rId23" Type="http://schemas.openxmlformats.org/officeDocument/2006/relationships/image" Target="../media/image35.emf"/><Relationship Id="rId10" Type="http://schemas.openxmlformats.org/officeDocument/2006/relationships/customXml" Target="../ink/ink13.xml"/><Relationship Id="rId19" Type="http://schemas.openxmlformats.org/officeDocument/2006/relationships/image" Target="../media/image77.png"/><Relationship Id="rId4" Type="http://schemas.openxmlformats.org/officeDocument/2006/relationships/customXml" Target="../ink/ink10.xml"/><Relationship Id="rId9" Type="http://schemas.openxmlformats.org/officeDocument/2006/relationships/image" Target="../media/image30.emf"/><Relationship Id="rId14" Type="http://schemas.openxmlformats.org/officeDocument/2006/relationships/customXml" Target="../ink/ink15.xml"/><Relationship Id="rId22" Type="http://schemas.openxmlformats.org/officeDocument/2006/relationships/customXml" Target="../ink/ink19.xml"/><Relationship Id="rId27" Type="http://schemas.openxmlformats.org/officeDocument/2006/relationships/image" Target="../media/image36.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nsparent rectangle on a black background&#10;&#10;AI-generated content may be incorrect.">
            <a:extLst>
              <a:ext uri="{FF2B5EF4-FFF2-40B4-BE49-F238E27FC236}">
                <a16:creationId xmlns:a16="http://schemas.microsoft.com/office/drawing/2014/main" id="{A582378D-77DD-E1AA-77F6-85BB60EC19A4}"/>
              </a:ext>
            </a:extLst>
          </p:cNvPr>
          <p:cNvPicPr>
            <a:picLocks noChangeAspect="1"/>
          </p:cNvPicPr>
          <p:nvPr/>
        </p:nvPicPr>
        <p:blipFill>
          <a:blip r:embed="rId2">
            <a:extLst>
              <a:ext uri="{28A0092B-C50C-407E-A947-70E740481C1C}">
                <a14:useLocalDpi xmlns:a14="http://schemas.microsoft.com/office/drawing/2010/main" val="0"/>
              </a:ext>
            </a:extLst>
          </a:blip>
          <a:srcRect t="25884" r="9090" b="22691"/>
          <a:stretch/>
        </p:blipFill>
        <p:spPr>
          <a:xfrm>
            <a:off x="0" y="10"/>
            <a:ext cx="12192000" cy="6857990"/>
          </a:xfrm>
          <a:prstGeom prst="rect">
            <a:avLst/>
          </a:prstGeom>
        </p:spPr>
      </p:pic>
      <p:sp>
        <p:nvSpPr>
          <p:cNvPr id="2" name="Title 1">
            <a:extLst>
              <a:ext uri="{FF2B5EF4-FFF2-40B4-BE49-F238E27FC236}">
                <a16:creationId xmlns:a16="http://schemas.microsoft.com/office/drawing/2014/main" id="{8DB0104A-151B-C8DC-BFE7-9D9326A87C1A}"/>
              </a:ext>
            </a:extLst>
          </p:cNvPr>
          <p:cNvSpPr>
            <a:spLocks noGrp="1"/>
          </p:cNvSpPr>
          <p:nvPr>
            <p:ph type="ctrTitle"/>
          </p:nvPr>
        </p:nvSpPr>
        <p:spPr>
          <a:xfrm>
            <a:off x="5040456" y="303914"/>
            <a:ext cx="4023360" cy="3204134"/>
          </a:xfrm>
        </p:spPr>
        <p:txBody>
          <a:bodyPr anchor="b">
            <a:normAutofit/>
          </a:bodyPr>
          <a:lstStyle/>
          <a:p>
            <a:pPr algn="l"/>
            <a:r>
              <a:rPr lang="en-US" sz="4800" dirty="0">
                <a:solidFill>
                  <a:schemeClr val="bg1"/>
                </a:solidFill>
              </a:rPr>
              <a:t>Introduction to the Vertex Skeleton “</a:t>
            </a:r>
            <a:r>
              <a:rPr lang="en-US" sz="4800" dirty="0" err="1">
                <a:solidFill>
                  <a:schemeClr val="bg1"/>
                </a:solidFill>
              </a:rPr>
              <a:t>Vskel</a:t>
            </a:r>
            <a:r>
              <a:rPr lang="en-US" sz="4800" dirty="0">
                <a:solidFill>
                  <a:schemeClr val="bg1"/>
                </a:solidFill>
              </a:rPr>
              <a:t>” Library</a:t>
            </a:r>
          </a:p>
        </p:txBody>
      </p:sp>
      <p:sp>
        <p:nvSpPr>
          <p:cNvPr id="3" name="Subtitle 2">
            <a:extLst>
              <a:ext uri="{FF2B5EF4-FFF2-40B4-BE49-F238E27FC236}">
                <a16:creationId xmlns:a16="http://schemas.microsoft.com/office/drawing/2014/main" id="{D2C55F7E-7516-5B45-2C17-108735958A3E}"/>
              </a:ext>
            </a:extLst>
          </p:cNvPr>
          <p:cNvSpPr>
            <a:spLocks noGrp="1"/>
          </p:cNvSpPr>
          <p:nvPr>
            <p:ph type="subTitle" idx="1"/>
          </p:nvPr>
        </p:nvSpPr>
        <p:spPr>
          <a:xfrm>
            <a:off x="6096000" y="3653690"/>
            <a:ext cx="4023359" cy="1208141"/>
          </a:xfrm>
        </p:spPr>
        <p:txBody>
          <a:bodyPr>
            <a:normAutofit/>
          </a:bodyPr>
          <a:lstStyle/>
          <a:p>
            <a:pPr algn="l"/>
            <a:r>
              <a:rPr lang="en-US" sz="2000" dirty="0">
                <a:solidFill>
                  <a:schemeClr val="bg1"/>
                </a:solidFill>
              </a:rPr>
              <a:t>Methods to shrink 2D and higher polytopes, and to approximate medial axes</a:t>
            </a:r>
          </a:p>
        </p:txBody>
      </p:sp>
      <p:sp>
        <p:nvSpPr>
          <p:cNvPr id="4" name="TextBox 3">
            <a:extLst>
              <a:ext uri="{FF2B5EF4-FFF2-40B4-BE49-F238E27FC236}">
                <a16:creationId xmlns:a16="http://schemas.microsoft.com/office/drawing/2014/main" id="{4CFE49C5-0C25-5FCD-B1DD-E78BDBBC9D62}"/>
              </a:ext>
            </a:extLst>
          </p:cNvPr>
          <p:cNvSpPr txBox="1"/>
          <p:nvPr/>
        </p:nvSpPr>
        <p:spPr>
          <a:xfrm>
            <a:off x="996889" y="6215616"/>
            <a:ext cx="9108584" cy="169277"/>
          </a:xfrm>
          <a:prstGeom prst="rect">
            <a:avLst/>
          </a:prstGeom>
          <a:noFill/>
        </p:spPr>
        <p:txBody>
          <a:bodyPr wrap="none" rtlCol="0">
            <a:spAutoFit/>
          </a:bodyPr>
          <a:lstStyle/>
          <a:p>
            <a:pPr>
              <a:spcAft>
                <a:spcPts val="600"/>
              </a:spcAft>
            </a:pPr>
            <a:r>
              <a:rPr lang="en-US" sz="500" dirty="0">
                <a:solidFill>
                  <a:srgbClr val="FF0000"/>
                </a:solidFill>
              </a:rPr>
              <a:t>Photo by &lt;a </a:t>
            </a:r>
            <a:r>
              <a:rPr lang="en-US" sz="500" dirty="0" err="1">
                <a:solidFill>
                  <a:srgbClr val="FF0000"/>
                </a:solidFill>
              </a:rPr>
              <a:t>href</a:t>
            </a:r>
            <a:r>
              <a:rPr lang="en-US" sz="500" dirty="0">
                <a:solidFill>
                  <a:srgbClr val="FF0000"/>
                </a:solidFill>
              </a:rPr>
              <a:t>="https://unsplash.com/@fakurian?utm_content=creditCopyText&amp;utm_medium=referral&amp;utm_source=unsplash"&gt;Milad </a:t>
            </a:r>
            <a:r>
              <a:rPr lang="en-US" sz="500" dirty="0" err="1">
                <a:solidFill>
                  <a:srgbClr val="FF0000"/>
                </a:solidFill>
              </a:rPr>
              <a:t>Fakurian</a:t>
            </a:r>
            <a:r>
              <a:rPr lang="en-US" sz="500" dirty="0">
                <a:solidFill>
                  <a:srgbClr val="FF0000"/>
                </a:solidFill>
              </a:rPr>
              <a:t>&lt;/a&gt; on &lt;a </a:t>
            </a:r>
            <a:r>
              <a:rPr lang="en-US" sz="500" dirty="0" err="1">
                <a:solidFill>
                  <a:srgbClr val="FF0000"/>
                </a:solidFill>
              </a:rPr>
              <a:t>href</a:t>
            </a:r>
            <a:r>
              <a:rPr lang="en-US" sz="500" dirty="0">
                <a:solidFill>
                  <a:srgbClr val="FF0000"/>
                </a:solidFill>
              </a:rPr>
              <a:t>="https://unsplash.com/photos/a-black-and-white-photo-of-a-diamond-0uUzrqDeBNY?utm_content=</a:t>
            </a:r>
            <a:r>
              <a:rPr lang="en-US" sz="500" dirty="0" err="1">
                <a:solidFill>
                  <a:srgbClr val="FF0000"/>
                </a:solidFill>
              </a:rPr>
              <a:t>creditCopyText&amp;utm_medium</a:t>
            </a:r>
            <a:r>
              <a:rPr lang="en-US" sz="500" dirty="0">
                <a:solidFill>
                  <a:srgbClr val="FF0000"/>
                </a:solidFill>
              </a:rPr>
              <a:t>=</a:t>
            </a:r>
            <a:r>
              <a:rPr lang="en-US" sz="500" dirty="0" err="1">
                <a:solidFill>
                  <a:srgbClr val="FF0000"/>
                </a:solidFill>
              </a:rPr>
              <a:t>referral&amp;utm_source</a:t>
            </a:r>
            <a:r>
              <a:rPr lang="en-US" sz="500" dirty="0">
                <a:solidFill>
                  <a:srgbClr val="FF0000"/>
                </a:solidFill>
              </a:rPr>
              <a:t>=</a:t>
            </a:r>
            <a:r>
              <a:rPr lang="en-US" sz="500" dirty="0" err="1">
                <a:solidFill>
                  <a:srgbClr val="FF0000"/>
                </a:solidFill>
              </a:rPr>
              <a:t>unsplash</a:t>
            </a:r>
            <a:r>
              <a:rPr lang="en-US" sz="500" dirty="0">
                <a:solidFill>
                  <a:srgbClr val="FF0000"/>
                </a:solidFill>
              </a:rPr>
              <a:t>"&gt;</a:t>
            </a:r>
            <a:r>
              <a:rPr lang="en-US" sz="500" dirty="0" err="1">
                <a:solidFill>
                  <a:srgbClr val="FF0000"/>
                </a:solidFill>
              </a:rPr>
              <a:t>Unsplash</a:t>
            </a:r>
            <a:r>
              <a:rPr lang="en-US" sz="500" dirty="0">
                <a:solidFill>
                  <a:srgbClr val="FF0000"/>
                </a:solidFill>
              </a:rPr>
              <a:t>&lt;/a&gt;</a:t>
            </a:r>
            <a:endParaRPr lang="en-US" sz="500">
              <a:solidFill>
                <a:srgbClr val="FF0000"/>
              </a:solidFill>
            </a:endParaRPr>
          </a:p>
        </p:txBody>
      </p:sp>
    </p:spTree>
    <p:extLst>
      <p:ext uri="{BB962C8B-B14F-4D97-AF65-F5344CB8AC3E}">
        <p14:creationId xmlns:p14="http://schemas.microsoft.com/office/powerpoint/2010/main" val="139881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a:t>For non-convex polytopes, the previous method requires modification.</a:t>
            </a:r>
            <a:endParaRPr lang="en-US" dirty="0"/>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dirty="0"/>
              <a:t>Namely, for non-convex polytopes, vertex intersections may include non-adjacent sides</a:t>
            </a:r>
          </a:p>
          <a:p>
            <a:pPr marL="514350" indent="-514350">
              <a:buFont typeface="+mj-lt"/>
              <a:buAutoNum type="arabicPeriod"/>
            </a:pPr>
            <a:r>
              <a:rPr lang="en-US" dirty="0"/>
              <a:t>Calculates the vectors pointing inward,</a:t>
            </a:r>
            <a:r>
              <a:rPr lang="en-US" dirty="0">
                <a:solidFill>
                  <a:srgbClr val="FF0000"/>
                </a:solidFill>
              </a:rPr>
              <a:t> vectors normal, vector projections from each vertex per unit cut, and maximum cut distances for each edge</a:t>
            </a:r>
          </a:p>
          <a:p>
            <a:pPr marL="514350" indent="-514350">
              <a:buFont typeface="+mj-lt"/>
              <a:buAutoNum type="arabicPeriod"/>
            </a:pPr>
            <a:r>
              <a:rPr lang="en-US" dirty="0">
                <a:solidFill>
                  <a:srgbClr val="FF0000"/>
                </a:solidFill>
              </a:rPr>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These include: </a:t>
            </a:r>
          </a:p>
          <a:p>
            <a:pPr marL="0" indent="0">
              <a:buNone/>
            </a:pPr>
            <a:r>
              <a:rPr lang="en-US" sz="2000" dirty="0"/>
              <a:t>Unit normal for segment ahead of each vertex</a:t>
            </a:r>
          </a:p>
          <a:p>
            <a:pPr marL="0" indent="0">
              <a:buNone/>
            </a:pPr>
            <a:r>
              <a:rPr lang="en-US" sz="2000" dirty="0"/>
              <a:t>Unit vectors inward at each vertex</a:t>
            </a:r>
          </a:p>
          <a:p>
            <a:pPr marL="0" indent="0">
              <a:buNone/>
            </a:pPr>
            <a:r>
              <a:rPr lang="en-US" sz="2000" dirty="0"/>
              <a:t>Magnitude and direction vector defining vertex motion for a unit cut</a:t>
            </a:r>
          </a:p>
          <a:p>
            <a:pPr marL="0" indent="0">
              <a:buNone/>
            </a:pPr>
            <a:endParaRPr lang="en-US" sz="2000" dirty="0"/>
          </a:p>
          <a:p>
            <a:pPr marL="0" indent="0">
              <a:buNone/>
            </a:pPr>
            <a:r>
              <a:rPr lang="en-US" sz="2000" dirty="0"/>
              <a:t>Inside the function, the following are also calculated</a:t>
            </a:r>
          </a:p>
          <a:p>
            <a:pPr marL="0" indent="0">
              <a:buNone/>
            </a:pPr>
            <a:r>
              <a:rPr lang="en-US" sz="2000" dirty="0"/>
              <a:t>Distances from vertex-to-vertex, </a:t>
            </a:r>
          </a:p>
          <a:p>
            <a:pPr marL="0" indent="0">
              <a:buNone/>
            </a:pPr>
            <a:r>
              <a:rPr lang="en-US" sz="2000" dirty="0"/>
              <a:t>Unit vectors from vertex to vertex,</a:t>
            </a:r>
          </a:p>
          <a:p>
            <a:pPr marL="0" indent="0">
              <a:buNone/>
            </a:pPr>
            <a:endParaRPr lang="en-US" sz="2000" dirty="0"/>
          </a:p>
        </p:txBody>
      </p:sp>
      <p:sp>
        <p:nvSpPr>
          <p:cNvPr id="6" name="Rectangle 5">
            <a:extLst>
              <a:ext uri="{FF2B5EF4-FFF2-40B4-BE49-F238E27FC236}">
                <a16:creationId xmlns:a16="http://schemas.microsoft.com/office/drawing/2014/main" id="{9DC9F0FC-CF50-BFE9-2064-4564A680FA6A}"/>
              </a:ext>
            </a:extLst>
          </p:cNvPr>
          <p:cNvSpPr/>
          <p:nvPr/>
        </p:nvSpPr>
        <p:spPr>
          <a:xfrm>
            <a:off x="438842" y="5850235"/>
            <a:ext cx="6569962" cy="461665"/>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vertex_projection_vectors</a:t>
            </a:r>
            <a:r>
              <a:rPr lang="en-US" sz="1200" b="0" i="0" u="none" strike="noStrike" baseline="0" dirty="0">
                <a:solidFill>
                  <a:srgbClr val="000000"/>
                </a:solidFill>
                <a:latin typeface="Courier New" panose="02070309020205020404" pitchFamily="49" charset="0"/>
              </a:rPr>
              <a:t>] =...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8" name="Picture 7">
            <a:extLst>
              <a:ext uri="{FF2B5EF4-FFF2-40B4-BE49-F238E27FC236}">
                <a16:creationId xmlns:a16="http://schemas.microsoft.com/office/drawing/2014/main" id="{1BCC176B-9E58-60FC-DFA1-5852A85B4023}"/>
              </a:ext>
            </a:extLst>
          </p:cNvPr>
          <p:cNvPicPr>
            <a:picLocks noChangeAspect="1"/>
          </p:cNvPicPr>
          <p:nvPr/>
        </p:nvPicPr>
        <p:blipFill>
          <a:blip r:embed="rId2"/>
          <a:stretch>
            <a:fillRect/>
          </a:stretch>
        </p:blipFill>
        <p:spPr>
          <a:xfrm>
            <a:off x="6525294" y="142875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a:xfrm>
            <a:off x="838200" y="1825625"/>
            <a:ext cx="6064468" cy="4351338"/>
          </a:xfrm>
        </p:spPr>
        <p:txBody>
          <a:bodyPr>
            <a:normAutofit/>
          </a:bodyPr>
          <a:lstStyle/>
          <a:p>
            <a:pPr marL="0" indent="0">
              <a:buNone/>
            </a:pPr>
            <a:r>
              <a:rPr lang="en-US" sz="2000" dirty="0"/>
              <a:t>Given:</a:t>
            </a:r>
          </a:p>
          <a:p>
            <a:pPr marL="0" indent="0">
              <a:buNone/>
            </a:pPr>
            <a:r>
              <a:rPr lang="en-US" sz="2000" dirty="0"/>
              <a:t>Unit normal for segment ahead of each vertex</a:t>
            </a:r>
          </a:p>
          <a:p>
            <a:pPr marL="0" indent="0">
              <a:buNone/>
            </a:pPr>
            <a:r>
              <a:rPr lang="en-US" sz="2000" dirty="0"/>
              <a:t>Unit vectors inward at each vertex</a:t>
            </a:r>
          </a:p>
          <a:p>
            <a:pPr marL="0" indent="0">
              <a:buNone/>
            </a:pPr>
            <a:endParaRPr lang="en-US" sz="2000" dirty="0"/>
          </a:p>
          <a:p>
            <a:pPr marL="0" indent="0">
              <a:buNone/>
            </a:pPr>
            <a:r>
              <a:rPr lang="en-US" sz="2000" dirty="0"/>
              <a:t>For a unit travel in direction </a:t>
            </a:r>
            <a:r>
              <a:rPr lang="en-US" sz="2000" dirty="0" err="1"/>
              <a:t>n_i</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And projection vector for unit cut is given by:</a:t>
            </a:r>
          </a:p>
          <a:p>
            <a:pPr marL="0" indent="0">
              <a:buNone/>
            </a:pPr>
            <a:endParaRPr lang="en-US" sz="1400" b="0" i="1" dirty="0">
              <a:latin typeface="Cambria Math" panose="02040503050406030204" pitchFamily="18" charset="0"/>
            </a:endParaRPr>
          </a:p>
          <a:p>
            <a:pPr marL="0" indent="0">
              <a:buNone/>
            </a:pPr>
            <a:endParaRPr lang="en-US" sz="2000" dirty="0"/>
          </a:p>
        </p:txBody>
      </p:sp>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The magnitude of vertex motion for a unit cut can be found via the following</a:t>
            </a:r>
          </a:p>
        </p:txBody>
      </p:sp>
      <p:sp>
        <p:nvSpPr>
          <p:cNvPr id="6" name="Rectangle 5">
            <a:extLst>
              <a:ext uri="{FF2B5EF4-FFF2-40B4-BE49-F238E27FC236}">
                <a16:creationId xmlns:a16="http://schemas.microsoft.com/office/drawing/2014/main" id="{9DC9F0FC-CF50-BFE9-2064-4564A680FA6A}"/>
              </a:ext>
            </a:extLst>
          </p:cNvPr>
          <p:cNvSpPr/>
          <p:nvPr/>
        </p:nvSpPr>
        <p:spPr>
          <a:xfrm>
            <a:off x="1606940" y="5946130"/>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unit_vertex_projection_vectors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 ...</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cxnSp>
        <p:nvCxnSpPr>
          <p:cNvPr id="3" name="Straight Connector 2">
            <a:extLst>
              <a:ext uri="{FF2B5EF4-FFF2-40B4-BE49-F238E27FC236}">
                <a16:creationId xmlns:a16="http://schemas.microsoft.com/office/drawing/2014/main" id="{2D2E098F-BF7B-0406-DC24-61FB43DF6B57}"/>
              </a:ext>
            </a:extLst>
          </p:cNvPr>
          <p:cNvCxnSpPr>
            <a:cxnSpLocks/>
          </p:cNvCxnSpPr>
          <p:nvPr/>
        </p:nvCxnSpPr>
        <p:spPr>
          <a:xfrm flipV="1">
            <a:off x="6096000" y="3429000"/>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121AD1-B3FB-EED7-71A3-107AD547483E}"/>
              </a:ext>
            </a:extLst>
          </p:cNvPr>
          <p:cNvCxnSpPr>
            <a:cxnSpLocks/>
          </p:cNvCxnSpPr>
          <p:nvPr/>
        </p:nvCxnSpPr>
        <p:spPr>
          <a:xfrm flipH="1" flipV="1">
            <a:off x="7522321" y="3429000"/>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BBF5D-3C17-DC10-4215-40B69CB68AD8}"/>
              </a:ext>
            </a:extLst>
          </p:cNvPr>
          <p:cNvGrpSpPr/>
          <p:nvPr/>
        </p:nvGrpSpPr>
        <p:grpSpPr>
          <a:xfrm>
            <a:off x="7409494" y="2584565"/>
            <a:ext cx="250325" cy="844435"/>
            <a:chOff x="6972766" y="3719509"/>
            <a:chExt cx="250325" cy="844435"/>
          </a:xfrm>
        </p:grpSpPr>
        <p:cxnSp>
          <p:nvCxnSpPr>
            <p:cNvPr id="9" name="Straight Connector 8">
              <a:extLst>
                <a:ext uri="{FF2B5EF4-FFF2-40B4-BE49-F238E27FC236}">
                  <a16:creationId xmlns:a16="http://schemas.microsoft.com/office/drawing/2014/main" id="{DD763962-7B46-F506-42D0-4F820620D3E3}"/>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9A75DCA-C84D-A7B5-883D-2AB47031510A}"/>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A25BD1-0690-4FDD-1804-F291230614FA}"/>
                  </a:ext>
                </a:extLst>
              </p:cNvPr>
              <p:cNvSpPr txBox="1"/>
              <p:nvPr/>
            </p:nvSpPr>
            <p:spPr>
              <a:xfrm>
                <a:off x="7590429" y="3290500"/>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1" name="TextBox 10">
                <a:extLst>
                  <a:ext uri="{FF2B5EF4-FFF2-40B4-BE49-F238E27FC236}">
                    <a16:creationId xmlns:a16="http://schemas.microsoft.com/office/drawing/2014/main" id="{34A25BD1-0690-4FDD-1804-F291230614FA}"/>
                  </a:ext>
                </a:extLst>
              </p:cNvPr>
              <p:cNvSpPr txBox="1">
                <a:spLocks noRot="1" noChangeAspect="1" noMove="1" noResize="1" noEditPoints="1" noAdjustHandles="1" noChangeArrowheads="1" noChangeShapeType="1" noTextEdit="1"/>
              </p:cNvSpPr>
              <p:nvPr/>
            </p:nvSpPr>
            <p:spPr>
              <a:xfrm>
                <a:off x="7590429" y="3290500"/>
                <a:ext cx="248465" cy="276999"/>
              </a:xfrm>
              <a:prstGeom prst="rect">
                <a:avLst/>
              </a:prstGeom>
              <a:blipFill>
                <a:blip r:embed="rId3"/>
                <a:stretch>
                  <a:fillRect l="-24390" r="-9756" b="-2666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21760814-3F2B-D19D-20CA-93398DC0A607}"/>
              </a:ext>
            </a:extLst>
          </p:cNvPr>
          <p:cNvCxnSpPr>
            <a:cxnSpLocks/>
          </p:cNvCxnSpPr>
          <p:nvPr/>
        </p:nvCxnSpPr>
        <p:spPr>
          <a:xfrm flipV="1">
            <a:off x="8246853" y="3846489"/>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3249F55-6931-34DD-4F85-909EC42DA5C5}"/>
                  </a:ext>
                </a:extLst>
              </p:cNvPr>
              <p:cNvSpPr txBox="1"/>
              <p:nvPr/>
            </p:nvSpPr>
            <p:spPr>
              <a:xfrm>
                <a:off x="8139649" y="3290500"/>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3" name="TextBox 12">
                <a:extLst>
                  <a:ext uri="{FF2B5EF4-FFF2-40B4-BE49-F238E27FC236}">
                    <a16:creationId xmlns:a16="http://schemas.microsoft.com/office/drawing/2014/main" id="{23249F55-6931-34DD-4F85-909EC42DA5C5}"/>
                  </a:ext>
                </a:extLst>
              </p:cNvPr>
              <p:cNvSpPr txBox="1">
                <a:spLocks noRot="1" noChangeAspect="1" noMove="1" noResize="1" noEditPoints="1" noAdjustHandles="1" noChangeArrowheads="1" noChangeShapeType="1" noTextEdit="1"/>
              </p:cNvSpPr>
              <p:nvPr/>
            </p:nvSpPr>
            <p:spPr>
              <a:xfrm>
                <a:off x="8139649" y="3290500"/>
                <a:ext cx="260584" cy="276999"/>
              </a:xfrm>
              <a:prstGeom prst="rect">
                <a:avLst/>
              </a:prstGeom>
              <a:blipFill>
                <a:blip r:embed="rId4"/>
                <a:stretch>
                  <a:fillRect l="-13953" t="-26667" r="-58140"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8DCD132-4A80-26FB-EEFD-F84BDEDA7607}"/>
                  </a:ext>
                </a:extLst>
              </p:cNvPr>
              <p:cNvSpPr txBox="1"/>
              <p:nvPr/>
            </p:nvSpPr>
            <p:spPr>
              <a:xfrm>
                <a:off x="1572346" y="3846489"/>
                <a:ext cx="2517962" cy="12165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=1</m:t>
                      </m:r>
                    </m:oMath>
                  </m:oMathPara>
                </a14:m>
                <a:endParaRPr lang="en-US" b="0" dirty="0"/>
              </a:p>
              <a:p>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=1/(</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oMath>
                  </m:oMathPara>
                </a14:m>
                <a:endParaRPr lang="en-US" b="0" dirty="0"/>
              </a:p>
              <a:p>
                <a:endParaRPr lang="en-US" b="0" dirty="0"/>
              </a:p>
            </p:txBody>
          </p:sp>
        </mc:Choice>
        <mc:Fallback xmlns="">
          <p:sp>
            <p:nvSpPr>
              <p:cNvPr id="15" name="TextBox 14">
                <a:extLst>
                  <a:ext uri="{FF2B5EF4-FFF2-40B4-BE49-F238E27FC236}">
                    <a16:creationId xmlns:a16="http://schemas.microsoft.com/office/drawing/2014/main" id="{A8DCD132-4A80-26FB-EEFD-F84BDEDA7607}"/>
                  </a:ext>
                </a:extLst>
              </p:cNvPr>
              <p:cNvSpPr txBox="1">
                <a:spLocks noRot="1" noChangeAspect="1" noMove="1" noResize="1" noEditPoints="1" noAdjustHandles="1" noChangeArrowheads="1" noChangeShapeType="1" noTextEdit="1"/>
              </p:cNvSpPr>
              <p:nvPr/>
            </p:nvSpPr>
            <p:spPr>
              <a:xfrm>
                <a:off x="1572346" y="3846489"/>
                <a:ext cx="2517962" cy="1216551"/>
              </a:xfrm>
              <a:prstGeom prst="rect">
                <a:avLst/>
              </a:prstGeom>
              <a:blipFill>
                <a:blip r:embed="rId5"/>
                <a:stretch>
                  <a:fillRect t="-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E53E8ED-1630-652D-7FCC-14B6203C068F}"/>
                  </a:ext>
                </a:extLst>
              </p:cNvPr>
              <p:cNvSpPr txBox="1"/>
              <p:nvPr/>
            </p:nvSpPr>
            <p:spPr>
              <a:xfrm>
                <a:off x="-215992" y="5345966"/>
                <a:ext cx="609463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𝑑</m:t>
                      </m:r>
                      <m:r>
                        <a:rPr lang="en-US" sz="1800" b="0" i="1" smtClean="0">
                          <a:latin typeface="Cambria Math" panose="02040503050406030204" pitchFamily="18" charset="0"/>
                        </a:rPr>
                        <m:t>⋅</m:t>
                      </m:r>
                      <m:acc>
                        <m:accPr>
                          <m:chr m:val="̂"/>
                          <m:ctrlPr>
                            <a:rPr lang="en-US" sz="1800" b="0" i="1" smtClean="0">
                              <a:latin typeface="Cambria Math" panose="02040503050406030204" pitchFamily="18" charset="0"/>
                            </a:rPr>
                          </m:ctrlPr>
                        </m:accPr>
                        <m:e>
                          <m:sSub>
                            <m:sSubPr>
                              <m:ctrlPr>
                                <a:rPr lang="en-US" sz="1800" i="1">
                                  <a:latin typeface="Cambria Math" panose="02040503050406030204" pitchFamily="18" charset="0"/>
                                </a:rPr>
                              </m:ctrlPr>
                            </m:sSubPr>
                            <m:e>
                              <m:r>
                                <a:rPr lang="en-US" sz="1800" i="1">
                                  <a:latin typeface="Cambria Math" panose="02040503050406030204" pitchFamily="18" charset="0"/>
                                </a:rPr>
                                <m:t>𝑣</m:t>
                              </m:r>
                            </m:e>
                            <m:sub>
                              <m:r>
                                <a:rPr lang="en-US" sz="1800" i="1">
                                  <a:latin typeface="Cambria Math" panose="02040503050406030204" pitchFamily="18" charset="0"/>
                                </a:rPr>
                                <m:t>𝑖</m:t>
                              </m:r>
                            </m:sub>
                          </m:sSub>
                        </m:e>
                      </m:acc>
                    </m:oMath>
                  </m:oMathPara>
                </a14:m>
                <a:endParaRPr lang="en-US" dirty="0"/>
              </a:p>
            </p:txBody>
          </p:sp>
        </mc:Choice>
        <mc:Fallback xmlns="">
          <p:sp>
            <p:nvSpPr>
              <p:cNvPr id="17" name="TextBox 16">
                <a:extLst>
                  <a:ext uri="{FF2B5EF4-FFF2-40B4-BE49-F238E27FC236}">
                    <a16:creationId xmlns:a16="http://schemas.microsoft.com/office/drawing/2014/main" id="{0E53E8ED-1630-652D-7FCC-14B6203C068F}"/>
                  </a:ext>
                </a:extLst>
              </p:cNvPr>
              <p:cNvSpPr txBox="1">
                <a:spLocks noRot="1" noChangeAspect="1" noMove="1" noResize="1" noEditPoints="1" noAdjustHandles="1" noChangeArrowheads="1" noChangeShapeType="1" noTextEdit="1"/>
              </p:cNvSpPr>
              <p:nvPr/>
            </p:nvSpPr>
            <p:spPr>
              <a:xfrm>
                <a:off x="-215992" y="5345966"/>
                <a:ext cx="6094638" cy="369332"/>
              </a:xfrm>
              <a:prstGeom prst="rect">
                <a:avLst/>
              </a:prstGeom>
              <a:blipFill>
                <a:blip r:embed="rId6"/>
                <a:stretch>
                  <a:fillRect t="-6557"/>
                </a:stretch>
              </a:blipFill>
            </p:spPr>
            <p:txBody>
              <a:bodyPr/>
              <a:lstStyle/>
              <a:p>
                <a:r>
                  <a:rPr lang="en-US">
                    <a:noFill/>
                  </a:rPr>
                  <a:t> </a:t>
                </a:r>
              </a:p>
            </p:txBody>
          </p:sp>
        </mc:Fallback>
      </mc:AlternateContent>
    </p:spTree>
    <p:extLst>
      <p:ext uri="{BB962C8B-B14F-4D97-AF65-F5344CB8AC3E}">
        <p14:creationId xmlns:p14="http://schemas.microsoft.com/office/powerpoint/2010/main" val="390347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AD418-3698-1169-7A54-6B0EE3336504}"/>
              </a:ext>
            </a:extLst>
          </p:cNvPr>
          <p:cNvSpPr>
            <a:spLocks noGrp="1"/>
          </p:cNvSpPr>
          <p:nvPr>
            <p:ph type="title"/>
          </p:nvPr>
        </p:nvSpPr>
        <p:spPr/>
        <p:txBody>
          <a:bodyPr/>
          <a:lstStyle/>
          <a:p>
            <a:r>
              <a:rPr lang="en-US" dirty="0"/>
              <a:t>Some example results from Step 1</a:t>
            </a:r>
          </a:p>
        </p:txBody>
      </p:sp>
      <p:pic>
        <p:nvPicPr>
          <p:cNvPr id="5" name="Picture 4">
            <a:extLst>
              <a:ext uri="{FF2B5EF4-FFF2-40B4-BE49-F238E27FC236}">
                <a16:creationId xmlns:a16="http://schemas.microsoft.com/office/drawing/2014/main" id="{0CD27793-6947-92FD-C529-A35B314F6A2B}"/>
              </a:ext>
            </a:extLst>
          </p:cNvPr>
          <p:cNvPicPr>
            <a:picLocks noChangeAspect="1"/>
          </p:cNvPicPr>
          <p:nvPr/>
        </p:nvPicPr>
        <p:blipFill>
          <a:blip r:embed="rId2"/>
          <a:stretch>
            <a:fillRect/>
          </a:stretch>
        </p:blipFill>
        <p:spPr>
          <a:xfrm>
            <a:off x="4171950" y="2237015"/>
            <a:ext cx="5334000" cy="4000500"/>
          </a:xfrm>
          <a:prstGeom prst="rect">
            <a:avLst/>
          </a:prstGeom>
        </p:spPr>
      </p:pic>
    </p:spTree>
    <p:extLst>
      <p:ext uri="{BB962C8B-B14F-4D97-AF65-F5344CB8AC3E}">
        <p14:creationId xmlns:p14="http://schemas.microsoft.com/office/powerpoint/2010/main" val="3807234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3B11-7694-A4B9-1CE5-E6371002A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CB09AC-296B-B7D5-4B15-A0A478C8ACFD}"/>
              </a:ext>
            </a:extLst>
          </p:cNvPr>
          <p:cNvSpPr>
            <a:spLocks noGrp="1"/>
          </p:cNvSpPr>
          <p:nvPr>
            <p:ph type="title"/>
          </p:nvPr>
        </p:nvSpPr>
        <p:spPr/>
        <p:txBody>
          <a:bodyPr>
            <a:normAutofit fontScale="90000"/>
          </a:bodyPr>
          <a:lstStyle/>
          <a:p>
            <a:r>
              <a:rPr lang="en-US" dirty="0"/>
              <a:t>This can be generalized into higher dimensions by noting that the vector projection is a process of solving linear equations</a:t>
            </a:r>
          </a:p>
        </p:txBody>
      </p:sp>
      <p:sp>
        <p:nvSpPr>
          <p:cNvPr id="20" name="Content Placeholder 19">
            <a:extLst>
              <a:ext uri="{FF2B5EF4-FFF2-40B4-BE49-F238E27FC236}">
                <a16:creationId xmlns:a16="http://schemas.microsoft.com/office/drawing/2014/main" id="{BDFCC5CE-C49F-FD82-1123-E2D83C2856CD}"/>
              </a:ext>
            </a:extLst>
          </p:cNvPr>
          <p:cNvSpPr>
            <a:spLocks noGrp="1"/>
          </p:cNvSpPr>
          <p:nvPr>
            <p:ph idx="1"/>
          </p:nvPr>
        </p:nvSpPr>
        <p:spPr>
          <a:xfrm>
            <a:off x="838199" y="1825625"/>
            <a:ext cx="6529639" cy="4351338"/>
          </a:xfrm>
        </p:spPr>
        <p:txBody>
          <a:bodyPr/>
          <a:lstStyle/>
          <a:p>
            <a:pPr marL="0" indent="0">
              <a:buNone/>
            </a:pPr>
            <a:r>
              <a:rPr lang="en-US" dirty="0"/>
              <a:t>The </a:t>
            </a:r>
            <a:r>
              <a:rPr lang="en-US" dirty="0" err="1"/>
              <a:t>ith</a:t>
            </a:r>
            <a:r>
              <a:rPr lang="en-US" dirty="0"/>
              <a:t> vertex  projection from vi to the center, P, has length given by:</a:t>
            </a:r>
          </a:p>
          <a:p>
            <a:pPr marL="0" indent="0">
              <a:buNone/>
            </a:pPr>
            <a:endParaRPr lang="en-US" dirty="0"/>
          </a:p>
          <a:p>
            <a:pPr marL="0" indent="0">
              <a:buNone/>
            </a:pPr>
            <a:r>
              <a:rPr lang="en-US" dirty="0"/>
              <a:t>For a unit radius:</a:t>
            </a:r>
          </a:p>
          <a:p>
            <a:pPr marL="0" indent="0">
              <a:buNone/>
            </a:pPr>
            <a:endParaRPr lang="en-US" dirty="0"/>
          </a:p>
          <a:p>
            <a:pPr marL="0" indent="0">
              <a:buNone/>
            </a:pPr>
            <a:r>
              <a:rPr lang="en-US" dirty="0"/>
              <a:t>In vector form, this is not solvable unless there are N questions, where N is the dimension. </a:t>
            </a:r>
          </a:p>
        </p:txBody>
      </p:sp>
      <p:sp>
        <p:nvSpPr>
          <p:cNvPr id="4" name="Oval 3">
            <a:extLst>
              <a:ext uri="{FF2B5EF4-FFF2-40B4-BE49-F238E27FC236}">
                <a16:creationId xmlns:a16="http://schemas.microsoft.com/office/drawing/2014/main" id="{D9DB24A3-1101-28A7-25D2-2D8E174FB5A1}"/>
              </a:ext>
            </a:extLst>
          </p:cNvPr>
          <p:cNvSpPr/>
          <p:nvPr/>
        </p:nvSpPr>
        <p:spPr>
          <a:xfrm>
            <a:off x="8324791" y="1729004"/>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5" name="Straight Connector 4">
            <a:extLst>
              <a:ext uri="{FF2B5EF4-FFF2-40B4-BE49-F238E27FC236}">
                <a16:creationId xmlns:a16="http://schemas.microsoft.com/office/drawing/2014/main" id="{CFBF7C63-BBAC-F4A7-711D-5C16CED0E082}"/>
              </a:ext>
            </a:extLst>
          </p:cNvPr>
          <p:cNvCxnSpPr>
            <a:cxnSpLocks/>
          </p:cNvCxnSpPr>
          <p:nvPr/>
        </p:nvCxnSpPr>
        <p:spPr>
          <a:xfrm flipV="1">
            <a:off x="7995804" y="4458111"/>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4A791DC-C128-6C92-98CD-008D28DED87C}"/>
              </a:ext>
            </a:extLst>
          </p:cNvPr>
          <p:cNvCxnSpPr>
            <a:cxnSpLocks/>
          </p:cNvCxnSpPr>
          <p:nvPr/>
        </p:nvCxnSpPr>
        <p:spPr>
          <a:xfrm flipH="1" flipV="1">
            <a:off x="9422125" y="4458111"/>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EC75209-2E19-5D34-B466-F95B416B903A}"/>
              </a:ext>
            </a:extLst>
          </p:cNvPr>
          <p:cNvCxnSpPr>
            <a:cxnSpLocks/>
          </p:cNvCxnSpPr>
          <p:nvPr/>
        </p:nvCxnSpPr>
        <p:spPr>
          <a:xfrm flipV="1">
            <a:off x="10146657" y="4875600"/>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3207EB0-3F87-421A-5283-77CC4550E402}"/>
              </a:ext>
            </a:extLst>
          </p:cNvPr>
          <p:cNvCxnSpPr>
            <a:cxnSpLocks/>
          </p:cNvCxnSpPr>
          <p:nvPr/>
        </p:nvCxnSpPr>
        <p:spPr>
          <a:xfrm flipV="1">
            <a:off x="9421308" y="3044636"/>
            <a:ext cx="47017" cy="140287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D606015-A225-8ED2-E210-EF5272A1AFCF}"/>
              </a:ext>
            </a:extLst>
          </p:cNvPr>
          <p:cNvCxnSpPr>
            <a:cxnSpLocks/>
          </p:cNvCxnSpPr>
          <p:nvPr/>
        </p:nvCxnSpPr>
        <p:spPr>
          <a:xfrm flipH="1" flipV="1">
            <a:off x="8095003" y="3177496"/>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7F775D-F49C-BD25-BEDD-D2844BFCC14A}"/>
              </a:ext>
            </a:extLst>
          </p:cNvPr>
          <p:cNvCxnSpPr>
            <a:cxnSpLocks/>
          </p:cNvCxnSpPr>
          <p:nvPr/>
        </p:nvCxnSpPr>
        <p:spPr>
          <a:xfrm flipV="1">
            <a:off x="9425481" y="3176247"/>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73E11E3-1853-D748-94F3-A0EF3B00636F}"/>
                  </a:ext>
                </a:extLst>
              </p:cNvPr>
              <p:cNvSpPr txBox="1"/>
              <p:nvPr/>
            </p:nvSpPr>
            <p:spPr>
              <a:xfrm>
                <a:off x="755430" y="2679371"/>
                <a:ext cx="6096000" cy="402931"/>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𝑃</m:t>
                          </m:r>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p:sp>
            <p:nvSpPr>
              <p:cNvPr id="22" name="TextBox 21">
                <a:extLst>
                  <a:ext uri="{FF2B5EF4-FFF2-40B4-BE49-F238E27FC236}">
                    <a16:creationId xmlns:a16="http://schemas.microsoft.com/office/drawing/2014/main" id="{773E11E3-1853-D748-94F3-A0EF3B00636F}"/>
                  </a:ext>
                </a:extLst>
              </p:cNvPr>
              <p:cNvSpPr txBox="1">
                <a:spLocks noRot="1" noChangeAspect="1" noMove="1" noResize="1" noEditPoints="1" noAdjustHandles="1" noChangeArrowheads="1" noChangeShapeType="1" noTextEdit="1"/>
              </p:cNvSpPr>
              <p:nvPr/>
            </p:nvSpPr>
            <p:spPr>
              <a:xfrm>
                <a:off x="755430" y="2679371"/>
                <a:ext cx="6096000" cy="402931"/>
              </a:xfrm>
              <a:prstGeom prst="rect">
                <a:avLst/>
              </a:prstGeom>
              <a:blipFill>
                <a:blip r:embed="rId2"/>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9C71E91-958A-7041-22AF-68E30286FF83}"/>
                  </a:ext>
                </a:extLst>
              </p:cNvPr>
              <p:cNvSpPr txBox="1"/>
              <p:nvPr/>
            </p:nvSpPr>
            <p:spPr>
              <a:xfrm>
                <a:off x="9143713" y="2601302"/>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𝐶𝑥</m:t>
                      </m:r>
                      <m:r>
                        <a:rPr lang="en-US" b="0" i="1" smtClean="0">
                          <a:latin typeface="Cambria Math" panose="02040503050406030204" pitchFamily="18" charset="0"/>
                        </a:rPr>
                        <m:t>, </m:t>
                      </m:r>
                      <m:r>
                        <a:rPr lang="en-US" b="0" i="1" smtClean="0">
                          <a:latin typeface="Cambria Math" panose="02040503050406030204" pitchFamily="18" charset="0"/>
                        </a:rPr>
                        <m:t>𝐶𝑦</m:t>
                      </m:r>
                      <m:r>
                        <a:rPr lang="en-US"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C269AD5C-D53B-0705-4BFC-F6542823E55B}"/>
                  </a:ext>
                </a:extLst>
              </p:cNvPr>
              <p:cNvSpPr txBox="1">
                <a:spLocks noRot="1" noChangeAspect="1" noMove="1" noResize="1" noEditPoints="1" noAdjustHandles="1" noChangeArrowheads="1" noChangeShapeType="1" noTextEdit="1"/>
              </p:cNvSpPr>
              <p:nvPr/>
            </p:nvSpPr>
            <p:spPr>
              <a:xfrm>
                <a:off x="9143713" y="2601302"/>
                <a:ext cx="248465" cy="276999"/>
              </a:xfrm>
              <a:prstGeom prst="rect">
                <a:avLst/>
              </a:prstGeom>
              <a:blipFill>
                <a:blip r:embed="rId5"/>
                <a:stretch>
                  <a:fillRect l="-43902" t="-4444" r="-268293" b="-35556"/>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EA854F5B-0A7B-4713-1489-85184589318D}"/>
              </a:ext>
            </a:extLst>
          </p:cNvPr>
          <p:cNvCxnSpPr>
            <a:cxnSpLocks/>
          </p:cNvCxnSpPr>
          <p:nvPr/>
        </p:nvCxnSpPr>
        <p:spPr>
          <a:xfrm flipH="1" flipV="1">
            <a:off x="8376148" y="4929308"/>
            <a:ext cx="291962" cy="281685"/>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2AC285B-E97A-6132-D4F4-4F0F912D0888}"/>
                  </a:ext>
                </a:extLst>
              </p:cNvPr>
              <p:cNvSpPr txBox="1"/>
              <p:nvPr/>
            </p:nvSpPr>
            <p:spPr>
              <a:xfrm>
                <a:off x="7513531" y="5649846"/>
                <a:ext cx="4699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m:oMathPara>
                </a14:m>
                <a:endParaRPr lang="en-US" b="0" dirty="0"/>
              </a:p>
            </p:txBody>
          </p:sp>
        </mc:Choice>
        <mc:Fallback xmlns="">
          <p:sp>
            <p:nvSpPr>
              <p:cNvPr id="26" name="TextBox 25">
                <a:extLst>
                  <a:ext uri="{FF2B5EF4-FFF2-40B4-BE49-F238E27FC236}">
                    <a16:creationId xmlns:a16="http://schemas.microsoft.com/office/drawing/2014/main" id="{7C9CE853-BEA9-0610-9D25-217ECD478C16}"/>
                  </a:ext>
                </a:extLst>
              </p:cNvPr>
              <p:cNvSpPr txBox="1">
                <a:spLocks noRot="1" noChangeAspect="1" noMove="1" noResize="1" noEditPoints="1" noAdjustHandles="1" noChangeArrowheads="1" noChangeShapeType="1" noTextEdit="1"/>
              </p:cNvSpPr>
              <p:nvPr/>
            </p:nvSpPr>
            <p:spPr>
              <a:xfrm>
                <a:off x="7513531" y="5649846"/>
                <a:ext cx="469937" cy="276999"/>
              </a:xfrm>
              <a:prstGeom prst="rect">
                <a:avLst/>
              </a:prstGeom>
              <a:blipFill>
                <a:blip r:embed="rId6"/>
                <a:stretch>
                  <a:fillRect l="-6494" r="-389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F92374F-21B1-DDFC-0D0F-E2006356AF7E}"/>
                  </a:ext>
                </a:extLst>
              </p:cNvPr>
              <p:cNvSpPr txBox="1"/>
              <p:nvPr/>
            </p:nvSpPr>
            <p:spPr>
              <a:xfrm>
                <a:off x="8283402" y="4652309"/>
                <a:ext cx="4801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acc>
                    </m:oMath>
                  </m:oMathPara>
                </a14:m>
                <a:endParaRPr lang="en-US" b="0" dirty="0"/>
              </a:p>
            </p:txBody>
          </p:sp>
        </mc:Choice>
        <mc:Fallback xmlns="">
          <p:sp>
            <p:nvSpPr>
              <p:cNvPr id="28" name="TextBox 27">
                <a:extLst>
                  <a:ext uri="{FF2B5EF4-FFF2-40B4-BE49-F238E27FC236}">
                    <a16:creationId xmlns:a16="http://schemas.microsoft.com/office/drawing/2014/main" id="{94AE3574-34D2-6B66-0AAF-4FDF13B721A6}"/>
                  </a:ext>
                </a:extLst>
              </p:cNvPr>
              <p:cNvSpPr txBox="1">
                <a:spLocks noRot="1" noChangeAspect="1" noMove="1" noResize="1" noEditPoints="1" noAdjustHandles="1" noChangeArrowheads="1" noChangeShapeType="1" noTextEdit="1"/>
              </p:cNvSpPr>
              <p:nvPr/>
            </p:nvSpPr>
            <p:spPr>
              <a:xfrm>
                <a:off x="8283402" y="4652309"/>
                <a:ext cx="480196" cy="276999"/>
              </a:xfrm>
              <a:prstGeom prst="rect">
                <a:avLst/>
              </a:prstGeom>
              <a:blipFill>
                <a:blip r:embed="rId7"/>
                <a:stretch>
                  <a:fillRect l="-11392" t="-23913" r="-25316" b="-17391"/>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5CD3FF73-A559-0F19-64E7-A46667CAC8AC}"/>
              </a:ext>
            </a:extLst>
          </p:cNvPr>
          <p:cNvSpPr/>
          <p:nvPr/>
        </p:nvSpPr>
        <p:spPr>
          <a:xfrm>
            <a:off x="9468325" y="2915928"/>
            <a:ext cx="55825" cy="67392"/>
          </a:xfrm>
          <a:prstGeom prst="ellipse">
            <a:avLst/>
          </a:prstGeom>
          <a:solidFill>
            <a:schemeClr val="tx1"/>
          </a:solidFill>
          <a:ln>
            <a:solidFill>
              <a:schemeClr val="tx1"/>
            </a:solidFill>
          </a:ln>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32" name="Straight Arrow Connector 31">
            <a:extLst>
              <a:ext uri="{FF2B5EF4-FFF2-40B4-BE49-F238E27FC236}">
                <a16:creationId xmlns:a16="http://schemas.microsoft.com/office/drawing/2014/main" id="{6679E334-EE1F-9D2C-5861-3CFF23013FA1}"/>
              </a:ext>
            </a:extLst>
          </p:cNvPr>
          <p:cNvCxnSpPr>
            <a:stCxn id="4" idx="3"/>
          </p:cNvCxnSpPr>
          <p:nvPr/>
        </p:nvCxnSpPr>
        <p:spPr>
          <a:xfrm flipV="1">
            <a:off x="8649790" y="3037747"/>
            <a:ext cx="784618" cy="65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960FB03-9ACC-445C-024B-7A8EBA0C5DB2}"/>
                  </a:ext>
                </a:extLst>
              </p:cNvPr>
              <p:cNvSpPr txBox="1"/>
              <p:nvPr/>
            </p:nvSpPr>
            <p:spPr>
              <a:xfrm>
                <a:off x="8851695" y="3089059"/>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b="0" dirty="0"/>
              </a:p>
            </p:txBody>
          </p:sp>
        </mc:Choice>
        <mc:Fallback xmlns="">
          <p:sp>
            <p:nvSpPr>
              <p:cNvPr id="33" name="TextBox 32">
                <a:extLst>
                  <a:ext uri="{FF2B5EF4-FFF2-40B4-BE49-F238E27FC236}">
                    <a16:creationId xmlns:a16="http://schemas.microsoft.com/office/drawing/2014/main" id="{C28817DC-6FFE-1ABB-2D9B-3E1897DA3E59}"/>
                  </a:ext>
                </a:extLst>
              </p:cNvPr>
              <p:cNvSpPr txBox="1">
                <a:spLocks noRot="1" noChangeAspect="1" noMove="1" noResize="1" noEditPoints="1" noAdjustHandles="1" noChangeArrowheads="1" noChangeShapeType="1" noTextEdit="1"/>
              </p:cNvSpPr>
              <p:nvPr/>
            </p:nvSpPr>
            <p:spPr>
              <a:xfrm>
                <a:off x="8851695" y="3089059"/>
                <a:ext cx="166969" cy="276999"/>
              </a:xfrm>
              <a:prstGeom prst="rect">
                <a:avLst/>
              </a:prstGeom>
              <a:blipFill>
                <a:blip r:embed="rId8"/>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95C7B19-B6DC-F95B-AA97-45B248A5FF9D}"/>
                  </a:ext>
                </a:extLst>
              </p:cNvPr>
              <p:cNvSpPr txBox="1"/>
              <p:nvPr/>
            </p:nvSpPr>
            <p:spPr>
              <a:xfrm>
                <a:off x="10191853" y="4472011"/>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34" name="TextBox 33">
                <a:extLst>
                  <a:ext uri="{FF2B5EF4-FFF2-40B4-BE49-F238E27FC236}">
                    <a16:creationId xmlns:a16="http://schemas.microsoft.com/office/drawing/2014/main" id="{22B3F735-3AF2-A7B8-FD3A-94D96D9276EC}"/>
                  </a:ext>
                </a:extLst>
              </p:cNvPr>
              <p:cNvSpPr txBox="1">
                <a:spLocks noRot="1" noChangeAspect="1" noMove="1" noResize="1" noEditPoints="1" noAdjustHandles="1" noChangeArrowheads="1" noChangeShapeType="1" noTextEdit="1"/>
              </p:cNvSpPr>
              <p:nvPr/>
            </p:nvSpPr>
            <p:spPr>
              <a:xfrm>
                <a:off x="10191853" y="4472011"/>
                <a:ext cx="260584" cy="276999"/>
              </a:xfrm>
              <a:prstGeom prst="rect">
                <a:avLst/>
              </a:prstGeom>
              <a:blipFill>
                <a:blip r:embed="rId9"/>
                <a:stretch>
                  <a:fillRect l="-13953" t="-26667" r="-55814"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546606-4585-8D04-5E37-4C5867A3743A}"/>
                  </a:ext>
                </a:extLst>
              </p:cNvPr>
              <p:cNvSpPr txBox="1"/>
              <p:nvPr/>
            </p:nvSpPr>
            <p:spPr>
              <a:xfrm>
                <a:off x="9243724" y="458381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m:oMathPara>
                </a14:m>
                <a:endParaRPr lang="en-US" b="0" dirty="0"/>
              </a:p>
            </p:txBody>
          </p:sp>
        </mc:Choice>
        <mc:Fallback xmlns="">
          <p:sp>
            <p:nvSpPr>
              <p:cNvPr id="35" name="TextBox 34">
                <a:extLst>
                  <a:ext uri="{FF2B5EF4-FFF2-40B4-BE49-F238E27FC236}">
                    <a16:creationId xmlns:a16="http://schemas.microsoft.com/office/drawing/2014/main" id="{B4D617CE-B3B9-778B-70AE-8DD8634EE405}"/>
                  </a:ext>
                </a:extLst>
              </p:cNvPr>
              <p:cNvSpPr txBox="1">
                <a:spLocks noRot="1" noChangeAspect="1" noMove="1" noResize="1" noEditPoints="1" noAdjustHandles="1" noChangeArrowheads="1" noChangeShapeType="1" noTextEdit="1"/>
              </p:cNvSpPr>
              <p:nvPr/>
            </p:nvSpPr>
            <p:spPr>
              <a:xfrm>
                <a:off x="9243724" y="4583819"/>
                <a:ext cx="250325" cy="276999"/>
              </a:xfrm>
              <a:prstGeom prst="rect">
                <a:avLst/>
              </a:prstGeom>
              <a:blipFill>
                <a:blip r:embed="rId10"/>
                <a:stretch>
                  <a:fillRect l="-14634" r="-12195"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59C84F8-689F-E729-313B-F8F6B694AB63}"/>
                  </a:ext>
                </a:extLst>
              </p:cNvPr>
              <p:cNvSpPr txBox="1"/>
              <p:nvPr/>
            </p:nvSpPr>
            <p:spPr>
              <a:xfrm>
                <a:off x="816884" y="3651976"/>
                <a:ext cx="6096000" cy="402931"/>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i="1" dirty="0">
                  <a:latin typeface="Cambria Math" panose="02040503050406030204" pitchFamily="18" charset="0"/>
                </a:endParaRPr>
              </a:p>
            </p:txBody>
          </p:sp>
        </mc:Choice>
        <mc:Fallback>
          <p:sp>
            <p:nvSpPr>
              <p:cNvPr id="7" name="TextBox 6">
                <a:extLst>
                  <a:ext uri="{FF2B5EF4-FFF2-40B4-BE49-F238E27FC236}">
                    <a16:creationId xmlns:a16="http://schemas.microsoft.com/office/drawing/2014/main" id="{F59C84F8-689F-E729-313B-F8F6B694AB63}"/>
                  </a:ext>
                </a:extLst>
              </p:cNvPr>
              <p:cNvSpPr txBox="1">
                <a:spLocks noRot="1" noChangeAspect="1" noMove="1" noResize="1" noEditPoints="1" noAdjustHandles="1" noChangeArrowheads="1" noChangeShapeType="1" noTextEdit="1"/>
              </p:cNvSpPr>
              <p:nvPr/>
            </p:nvSpPr>
            <p:spPr>
              <a:xfrm>
                <a:off x="816884" y="3651976"/>
                <a:ext cx="6096000" cy="402931"/>
              </a:xfrm>
              <a:prstGeom prst="rect">
                <a:avLst/>
              </a:prstGeom>
              <a:blipFill>
                <a:blip r:embed="rId11"/>
                <a:stretch>
                  <a:fillRect b="-30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B4F4050-7982-0EBD-2B42-698B31022073}"/>
                  </a:ext>
                </a:extLst>
              </p:cNvPr>
              <p:cNvSpPr txBox="1"/>
              <p:nvPr/>
            </p:nvSpPr>
            <p:spPr>
              <a:xfrm>
                <a:off x="1416791" y="4929308"/>
                <a:ext cx="6096740" cy="1579728"/>
              </a:xfrm>
              <a:prstGeom prst="rect">
                <a:avLst/>
              </a:prstGeom>
              <a:noFill/>
            </p:spPr>
            <p:txBody>
              <a:bodyPr wrap="square">
                <a:spAutoFit/>
              </a:bodyPr>
              <a:lstStyle/>
              <a:p>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e>
                            </m:m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e>
                            </m:m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e>
                                </m:acc>
                              </m:e>
                            </m:mr>
                          </m:m>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𝑃</m:t>
                          </m:r>
                        </m:e>
                      </m:acc>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
                        </m:e>
                      </m:d>
                    </m:oMath>
                  </m:oMathPara>
                </a14:m>
                <a:endParaRPr lang="en-US" b="0" i="1" dirty="0">
                  <a:latin typeface="Cambria Math" panose="02040503050406030204" pitchFamily="18" charset="0"/>
                </a:endParaRPr>
              </a:p>
              <a:p>
                <a:endParaRPr lang="en-US" i="1" dirty="0">
                  <a:latin typeface="Cambria Math" panose="02040503050406030204" pitchFamily="18" charset="0"/>
                </a:endParaRPr>
              </a:p>
            </p:txBody>
          </p:sp>
        </mc:Choice>
        <mc:Fallback>
          <p:sp>
            <p:nvSpPr>
              <p:cNvPr id="9" name="TextBox 8">
                <a:extLst>
                  <a:ext uri="{FF2B5EF4-FFF2-40B4-BE49-F238E27FC236}">
                    <a16:creationId xmlns:a16="http://schemas.microsoft.com/office/drawing/2014/main" id="{DB4F4050-7982-0EBD-2B42-698B31022073}"/>
                  </a:ext>
                </a:extLst>
              </p:cNvPr>
              <p:cNvSpPr txBox="1">
                <a:spLocks noRot="1" noChangeAspect="1" noMove="1" noResize="1" noEditPoints="1" noAdjustHandles="1" noChangeArrowheads="1" noChangeShapeType="1" noTextEdit="1"/>
              </p:cNvSpPr>
              <p:nvPr/>
            </p:nvSpPr>
            <p:spPr>
              <a:xfrm>
                <a:off x="1416791" y="4929308"/>
                <a:ext cx="6096740" cy="1579728"/>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0379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534AD-D0CF-C17D-B214-2D3F674269E1}"/>
              </a:ext>
            </a:extLst>
          </p:cNvPr>
          <p:cNvSpPr>
            <a:spLocks noGrp="1"/>
          </p:cNvSpPr>
          <p:nvPr>
            <p:ph type="title"/>
          </p:nvPr>
        </p:nvSpPr>
        <p:spPr/>
        <p:txBody>
          <a:bodyPr/>
          <a:lstStyle/>
          <a:p>
            <a:r>
              <a:rPr lang="en-US" dirty="0"/>
              <a:t>For each edge, the vertex projections at each end can limit the allowable cut distances</a:t>
            </a:r>
          </a:p>
        </p:txBody>
      </p:sp>
      <p:sp>
        <p:nvSpPr>
          <p:cNvPr id="3" name="Content Placeholder 2">
            <a:extLst>
              <a:ext uri="{FF2B5EF4-FFF2-40B4-BE49-F238E27FC236}">
                <a16:creationId xmlns:a16="http://schemas.microsoft.com/office/drawing/2014/main" id="{BF0079C1-AD91-323F-1F0B-D5EE57DE6047}"/>
              </a:ext>
            </a:extLst>
          </p:cNvPr>
          <p:cNvSpPr>
            <a:spLocks noGrp="1"/>
          </p:cNvSpPr>
          <p:nvPr>
            <p:ph idx="1"/>
          </p:nvPr>
        </p:nvSpPr>
        <p:spPr>
          <a:xfrm>
            <a:off x="838200" y="1825625"/>
            <a:ext cx="5053084" cy="4351338"/>
          </a:xfrm>
        </p:spPr>
        <p:txBody>
          <a:bodyPr/>
          <a:lstStyle/>
          <a:p>
            <a:pPr marL="0" indent="0">
              <a:buNone/>
            </a:pPr>
            <a:r>
              <a:rPr lang="en-US" dirty="0"/>
              <a:t>Most vertices will have a finite cut distance. For polytopes that are convex, all vertices have finite cut distances.</a:t>
            </a:r>
          </a:p>
        </p:txBody>
      </p:sp>
      <p:pic>
        <p:nvPicPr>
          <p:cNvPr id="5" name="Picture 4">
            <a:extLst>
              <a:ext uri="{FF2B5EF4-FFF2-40B4-BE49-F238E27FC236}">
                <a16:creationId xmlns:a16="http://schemas.microsoft.com/office/drawing/2014/main" id="{1CFB7792-2D48-FA53-5437-7EA92F9B508A}"/>
              </a:ext>
            </a:extLst>
          </p:cNvPr>
          <p:cNvPicPr>
            <a:picLocks noChangeAspect="1"/>
          </p:cNvPicPr>
          <p:nvPr/>
        </p:nvPicPr>
        <p:blipFill>
          <a:blip r:embed="rId2"/>
          <a:stretch>
            <a:fillRect/>
          </a:stretch>
        </p:blipFill>
        <p:spPr>
          <a:xfrm>
            <a:off x="6019800" y="2131484"/>
            <a:ext cx="5334000" cy="4000500"/>
          </a:xfrm>
          <a:prstGeom prst="rect">
            <a:avLst/>
          </a:prstGeom>
        </p:spPr>
      </p:pic>
      <p:sp>
        <p:nvSpPr>
          <p:cNvPr id="6" name="Rectangle 5">
            <a:extLst>
              <a:ext uri="{FF2B5EF4-FFF2-40B4-BE49-F238E27FC236}">
                <a16:creationId xmlns:a16="http://schemas.microsoft.com/office/drawing/2014/main" id="{B811982B-157D-20D3-7B21-5F5DDEEFC738}"/>
              </a:ext>
            </a:extLst>
          </p:cNvPr>
          <p:cNvSpPr/>
          <p:nvPr/>
        </p:nvSpPr>
        <p:spPr>
          <a:xfrm>
            <a:off x="294607" y="4001294"/>
            <a:ext cx="6569962" cy="1869743"/>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 = 0001;</a:t>
            </a:r>
          </a:p>
          <a:p>
            <a:r>
              <a:rPr lang="en-US" sz="1050" b="0" i="0" u="none" strike="noStrike" baseline="0" dirty="0">
                <a:solidFill>
                  <a:srgbClr val="000000"/>
                </a:solidFill>
                <a:latin typeface="Courier New" panose="02070309020205020404" pitchFamily="49" charset="0"/>
              </a:rPr>
              <a:t>figure(</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a:p>
            <a:r>
              <a:rPr lang="en-US" sz="1050" b="0" i="0" u="none" strike="noStrike" baseline="0" dirty="0" err="1">
                <a:solidFill>
                  <a:srgbClr val="000000"/>
                </a:solidFill>
                <a:latin typeface="Courier New" panose="02070309020205020404" pitchFamily="49" charset="0"/>
              </a:rPr>
              <a:t>clf</a:t>
            </a:r>
            <a:r>
              <a:rPr lang="en-US" sz="1050" b="0" i="0" u="none" strike="noStrike" baseline="0" dirty="0">
                <a:solidFill>
                  <a:srgbClr val="000000"/>
                </a:solidFill>
                <a:latin typeface="Courier New" panose="02070309020205020404" pitchFamily="49" charset="0"/>
              </a:rPr>
              <a:t>;</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a:solidFill>
                  <a:srgbClr val="000000"/>
                </a:solidFill>
                <a:latin typeface="Courier New" panose="02070309020205020404" pitchFamily="49" charset="0"/>
              </a:rPr>
              <a:t>% this polytope has two nonconvex vertices facing each other</a:t>
            </a:r>
          </a:p>
          <a:p>
            <a:r>
              <a:rPr lang="en-US" sz="1050" b="0" i="0" u="none" strike="noStrike" baseline="0" dirty="0">
                <a:solidFill>
                  <a:srgbClr val="000000"/>
                </a:solidFill>
                <a:latin typeface="Courier New" panose="02070309020205020404" pitchFamily="49" charset="0"/>
              </a:rPr>
              <a:t>vertices = [5 4; 6 0; 10 0; 10 7; 8 8; 10 9; 10 10; 0 10; 0 0; 4 0; 5 4];</a:t>
            </a:r>
          </a:p>
          <a:p>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 ~] = ...</a:t>
            </a:r>
          </a:p>
          <a:p>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fcn_VSkel_polytopeFindUnitDirectionVectors</a:t>
            </a:r>
            <a:r>
              <a:rPr lang="en-US" sz="1050" b="0" i="0" u="none" strike="noStrike" baseline="0" dirty="0">
                <a:solidFill>
                  <a:srgbClr val="000000"/>
                </a:solidFill>
                <a:latin typeface="Courier New" panose="02070309020205020404" pitchFamily="49" charset="0"/>
              </a:rPr>
              <a:t>(vertices,-1);</a:t>
            </a:r>
          </a:p>
          <a:p>
            <a:endParaRPr lang="en-US" sz="1050" b="0" i="0" u="none" strike="noStrike" baseline="0" dirty="0">
              <a:solidFill>
                <a:srgbClr val="000000"/>
              </a:solidFill>
              <a:latin typeface="Courier New" panose="02070309020205020404" pitchFamily="49" charset="0"/>
            </a:endParaRPr>
          </a:p>
          <a:p>
            <a:r>
              <a:rPr lang="en-US" sz="1050" b="0" i="0" u="none" strike="noStrike" baseline="0" dirty="0" err="1">
                <a:solidFill>
                  <a:srgbClr val="000000"/>
                </a:solidFill>
                <a:latin typeface="Courier New" panose="02070309020205020404" pitchFamily="49" charset="0"/>
              </a:rPr>
              <a:t>max_edge_cuts</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fcn_VSkel_polytopeFindMaxEdgeCut</a:t>
            </a:r>
            <a:r>
              <a:rPr lang="en-US" sz="1050" b="0" i="0" u="none" strike="noStrike" baseline="0" dirty="0">
                <a:solidFill>
                  <a:srgbClr val="000000"/>
                </a:solidFill>
                <a:latin typeface="Courier New" panose="02070309020205020404" pitchFamily="49" charset="0"/>
              </a:rPr>
              <a:t>(vertices, </a:t>
            </a:r>
            <a:r>
              <a:rPr lang="en-US" sz="1050" b="0" i="0" u="none" strike="noStrike" baseline="0" dirty="0" err="1">
                <a:solidFill>
                  <a:srgbClr val="000000"/>
                </a:solidFill>
                <a:latin typeface="Courier New" panose="02070309020205020404" pitchFamily="49" charset="0"/>
              </a:rPr>
              <a:t>unit_normal_vectors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unit_vertex_projection_vectors</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310269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dirty="0"/>
              <a:t>For vertex to edge intersections, g</a:t>
            </a:r>
            <a:r>
              <a:rPr lang="en-US" sz="2800" dirty="0"/>
              <a:t>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57918"/>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57918"/>
                <a:ext cx="248465" cy="276999"/>
              </a:xfrm>
              <a:prstGeom prst="rect">
                <a:avLst/>
              </a:prstGeom>
              <a:blipFill>
                <a:blip r:embed="rId3"/>
                <a:stretch>
                  <a:fillRect l="-25000" r="-10000" b="-23913"/>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420196"/>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420196"/>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4028982"/>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endParaRPr lang="en-US" dirty="0"/>
              </a:p>
            </p:txBody>
          </p:sp>
        </mc:Choice>
        <mc:Fallback xmlns="">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4028982"/>
                <a:ext cx="4693228" cy="783869"/>
              </a:xfrm>
              <a:prstGeom prst="rect">
                <a:avLst/>
              </a:prstGeom>
              <a:blipFill>
                <a:blip r:embed="rId7"/>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D7AC-CDAA-C652-1078-6B82B4DF8597}"/>
              </a:ext>
            </a:extLst>
          </p:cNvPr>
          <p:cNvSpPr>
            <a:spLocks noGrp="1"/>
          </p:cNvSpPr>
          <p:nvPr>
            <p:ph type="title"/>
          </p:nvPr>
        </p:nvSpPr>
        <p:spPr/>
        <p:txBody>
          <a:bodyPr>
            <a:normAutofit fontScale="90000"/>
          </a:bodyPr>
          <a:lstStyle/>
          <a:p>
            <a:r>
              <a:rPr lang="en-US" dirty="0"/>
              <a:t>This can be solved to determine the projection distance, d, and radius from vertex </a:t>
            </a:r>
            <a:r>
              <a:rPr lang="en-US" dirty="0" err="1"/>
              <a:t>i</a:t>
            </a:r>
            <a:r>
              <a:rPr lang="en-US" dirty="0"/>
              <a:t> to edge j. </a:t>
            </a:r>
          </a:p>
        </p:txBody>
      </p:sp>
      <p:sp>
        <p:nvSpPr>
          <p:cNvPr id="3" name="Content Placeholder 2">
            <a:extLst>
              <a:ext uri="{FF2B5EF4-FFF2-40B4-BE49-F238E27FC236}">
                <a16:creationId xmlns:a16="http://schemas.microsoft.com/office/drawing/2014/main" id="{340F2101-0D5B-553E-4D25-A72EF0909982}"/>
              </a:ext>
            </a:extLst>
          </p:cNvPr>
          <p:cNvSpPr>
            <a:spLocks noGrp="1"/>
          </p:cNvSpPr>
          <p:nvPr>
            <p:ph idx="1"/>
          </p:nvPr>
        </p:nvSpPr>
        <p:spPr>
          <a:xfrm>
            <a:off x="838200" y="2499359"/>
            <a:ext cx="10515600" cy="3677603"/>
          </a:xfrm>
        </p:spPr>
        <p:txBody>
          <a:bodyPr/>
          <a:lstStyle/>
          <a:p>
            <a:pPr marL="0" indent="0">
              <a:buNone/>
            </a:pPr>
            <a:r>
              <a:rPr lang="en-US" dirty="0"/>
              <a:t>The projection distance, 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radius: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7F8782B-D637-116A-DC62-B3EEFCA8169C}"/>
                  </a:ext>
                </a:extLst>
              </p:cNvPr>
              <p:cNvSpPr txBox="1"/>
              <p:nvPr/>
            </p:nvSpPr>
            <p:spPr>
              <a:xfrm>
                <a:off x="5085112" y="1825625"/>
                <a:ext cx="4693228" cy="33875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b="0" i="1" smtClean="0">
                              <a:latin typeface="Cambria Math" panose="02040503050406030204" pitchFamily="18" charset="0"/>
                            </a:rPr>
                            <m:t>+</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 </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den>
                      </m:f>
                    </m:oMath>
                  </m:oMathPara>
                </a14:m>
                <a:endParaRPr lang="en-US" b="0" dirty="0"/>
              </a:p>
              <a:p>
                <a:endParaRPr lang="en-US" b="0" dirty="0"/>
              </a:p>
              <a:p>
                <a:endParaRPr lang="en-US" b="0" dirty="0"/>
              </a:p>
              <a:p>
                <a:endParaRPr lang="en-US" dirty="0"/>
              </a:p>
            </p:txBody>
          </p:sp>
        </mc:Choice>
        <mc:Fallback xmlns="">
          <p:sp>
            <p:nvSpPr>
              <p:cNvPr id="4" name="TextBox 3">
                <a:extLst>
                  <a:ext uri="{FF2B5EF4-FFF2-40B4-BE49-F238E27FC236}">
                    <a16:creationId xmlns:a16="http://schemas.microsoft.com/office/drawing/2014/main" id="{C7F8782B-D637-116A-DC62-B3EEFCA8169C}"/>
                  </a:ext>
                </a:extLst>
              </p:cNvPr>
              <p:cNvSpPr txBox="1">
                <a:spLocks noRot="1" noChangeAspect="1" noMove="1" noResize="1" noEditPoints="1" noAdjustHandles="1" noChangeArrowheads="1" noChangeShapeType="1" noTextEdit="1"/>
              </p:cNvSpPr>
              <p:nvPr/>
            </p:nvSpPr>
            <p:spPr>
              <a:xfrm>
                <a:off x="5085112" y="1825625"/>
                <a:ext cx="4693228" cy="33875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0E5F323-6B30-8B45-B55E-7AB449E685DA}"/>
                  </a:ext>
                </a:extLst>
              </p:cNvPr>
              <p:cNvSpPr txBox="1"/>
              <p:nvPr/>
            </p:nvSpPr>
            <p:spPr>
              <a:xfrm>
                <a:off x="2663599" y="4978760"/>
                <a:ext cx="6094638"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dirty="0"/>
              </a:p>
            </p:txBody>
          </p:sp>
        </mc:Choice>
        <mc:Fallback xmlns="">
          <p:sp>
            <p:nvSpPr>
              <p:cNvPr id="6" name="TextBox 5">
                <a:extLst>
                  <a:ext uri="{FF2B5EF4-FFF2-40B4-BE49-F238E27FC236}">
                    <a16:creationId xmlns:a16="http://schemas.microsoft.com/office/drawing/2014/main" id="{60E5F323-6B30-8B45-B55E-7AB449E685DA}"/>
                  </a:ext>
                </a:extLst>
              </p:cNvPr>
              <p:cNvSpPr txBox="1">
                <a:spLocks noRot="1" noChangeAspect="1" noMove="1" noResize="1" noEditPoints="1" noAdjustHandles="1" noChangeArrowheads="1" noChangeShapeType="1" noTextEdit="1"/>
              </p:cNvSpPr>
              <p:nvPr/>
            </p:nvSpPr>
            <p:spPr>
              <a:xfrm>
                <a:off x="2663599" y="4978760"/>
                <a:ext cx="6094638" cy="391646"/>
              </a:xfrm>
              <a:prstGeom prst="rect">
                <a:avLst/>
              </a:prstGeom>
              <a:blipFill>
                <a:blip r:embed="rId3"/>
                <a:stretch>
                  <a:fillRect t="-4688" b="-7813"/>
                </a:stretch>
              </a:blipFill>
            </p:spPr>
            <p:txBody>
              <a:bodyPr/>
              <a:lstStyle/>
              <a:p>
                <a:r>
                  <a:rPr lang="en-US">
                    <a:noFill/>
                  </a:rPr>
                  <a:t> </a:t>
                </a:r>
              </a:p>
            </p:txBody>
          </p:sp>
        </mc:Fallback>
      </mc:AlternateContent>
    </p:spTree>
    <p:extLst>
      <p:ext uri="{BB962C8B-B14F-4D97-AF65-F5344CB8AC3E}">
        <p14:creationId xmlns:p14="http://schemas.microsoft.com/office/powerpoint/2010/main" val="3094639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2C66D-7722-AB40-355C-DF3958CD4C59}"/>
              </a:ext>
            </a:extLst>
          </p:cNvPr>
          <p:cNvSpPr>
            <a:spLocks noGrp="1"/>
          </p:cNvSpPr>
          <p:nvPr>
            <p:ph type="title"/>
          </p:nvPr>
        </p:nvSpPr>
        <p:spPr/>
        <p:txBody>
          <a:bodyPr>
            <a:normAutofit fontScale="90000"/>
          </a:bodyPr>
          <a:lstStyle/>
          <a:p>
            <a:r>
              <a:rPr lang="en-US" dirty="0"/>
              <a:t>This can be generalized into higher dimensions by noting that this is a process of solving linear equations</a:t>
            </a:r>
          </a:p>
        </p:txBody>
      </p:sp>
      <p:sp>
        <p:nvSpPr>
          <p:cNvPr id="20" name="Content Placeholder 19">
            <a:extLst>
              <a:ext uri="{FF2B5EF4-FFF2-40B4-BE49-F238E27FC236}">
                <a16:creationId xmlns:a16="http://schemas.microsoft.com/office/drawing/2014/main" id="{882979C6-78C8-27AD-B287-A9B4D2DD570A}"/>
              </a:ext>
            </a:extLst>
          </p:cNvPr>
          <p:cNvSpPr>
            <a:spLocks noGrp="1"/>
          </p:cNvSpPr>
          <p:nvPr>
            <p:ph idx="1"/>
          </p:nvPr>
        </p:nvSpPr>
        <p:spPr>
          <a:xfrm>
            <a:off x="838200" y="1825625"/>
            <a:ext cx="5074328" cy="4351338"/>
          </a:xfrm>
        </p:spPr>
        <p:txBody>
          <a:bodyPr/>
          <a:lstStyle/>
          <a:p>
            <a:pPr marL="0" indent="0">
              <a:buNone/>
            </a:pPr>
            <a:r>
              <a:rPr lang="en-US" dirty="0"/>
              <a:t>The </a:t>
            </a:r>
            <a:r>
              <a:rPr lang="en-US" dirty="0" err="1"/>
              <a:t>ith</a:t>
            </a:r>
            <a:r>
              <a:rPr lang="en-US" dirty="0"/>
              <a:t> vertex  is constrained by:</a:t>
            </a:r>
          </a:p>
          <a:p>
            <a:pPr marL="0" indent="0">
              <a:buNone/>
            </a:pPr>
            <a:endParaRPr lang="en-US" dirty="0"/>
          </a:p>
          <a:p>
            <a:pPr marL="0" indent="0">
              <a:buNone/>
            </a:pPr>
            <a:endParaRPr lang="en-US" dirty="0"/>
          </a:p>
          <a:p>
            <a:pPr marL="0" indent="0">
              <a:buNone/>
            </a:pPr>
            <a:endParaRPr lang="en-US" dirty="0"/>
          </a:p>
          <a:p>
            <a:pPr marL="0" indent="0">
              <a:buNone/>
            </a:pPr>
            <a:r>
              <a:rPr lang="en-US" dirty="0"/>
              <a:t>For 3 edges in 2D, one can solve for the center and radius via:</a:t>
            </a:r>
          </a:p>
          <a:p>
            <a:pPr marL="0" indent="0">
              <a:buNone/>
            </a:pPr>
            <a:endParaRPr lang="en-US" dirty="0"/>
          </a:p>
        </p:txBody>
      </p:sp>
      <p:sp>
        <p:nvSpPr>
          <p:cNvPr id="4" name="Oval 3">
            <a:extLst>
              <a:ext uri="{FF2B5EF4-FFF2-40B4-BE49-F238E27FC236}">
                <a16:creationId xmlns:a16="http://schemas.microsoft.com/office/drawing/2014/main" id="{2AFC6CDA-7C8A-79A8-4D44-35013AC3AB83}"/>
              </a:ext>
            </a:extLst>
          </p:cNvPr>
          <p:cNvSpPr/>
          <p:nvPr/>
        </p:nvSpPr>
        <p:spPr>
          <a:xfrm>
            <a:off x="8324791" y="1729004"/>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5" name="Straight Connector 4">
            <a:extLst>
              <a:ext uri="{FF2B5EF4-FFF2-40B4-BE49-F238E27FC236}">
                <a16:creationId xmlns:a16="http://schemas.microsoft.com/office/drawing/2014/main" id="{BB506714-EA5F-72D7-39FD-6F216D195276}"/>
              </a:ext>
            </a:extLst>
          </p:cNvPr>
          <p:cNvCxnSpPr>
            <a:cxnSpLocks/>
          </p:cNvCxnSpPr>
          <p:nvPr/>
        </p:nvCxnSpPr>
        <p:spPr>
          <a:xfrm flipV="1">
            <a:off x="7995804" y="4458111"/>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BEF8870-85AE-8432-0385-EEBD2CACBDF0}"/>
              </a:ext>
            </a:extLst>
          </p:cNvPr>
          <p:cNvCxnSpPr>
            <a:cxnSpLocks/>
          </p:cNvCxnSpPr>
          <p:nvPr/>
        </p:nvCxnSpPr>
        <p:spPr>
          <a:xfrm flipH="1" flipV="1">
            <a:off x="9422125" y="4458111"/>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2CE2610-BDE2-3C3E-5874-10A2ABB6F95F}"/>
              </a:ext>
            </a:extLst>
          </p:cNvPr>
          <p:cNvCxnSpPr>
            <a:cxnSpLocks/>
          </p:cNvCxnSpPr>
          <p:nvPr/>
        </p:nvCxnSpPr>
        <p:spPr>
          <a:xfrm flipV="1">
            <a:off x="10146657" y="4875600"/>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0F6B52C0-4180-BA27-EA0D-53DAA531E404}"/>
              </a:ext>
            </a:extLst>
          </p:cNvPr>
          <p:cNvGrpSpPr/>
          <p:nvPr/>
        </p:nvGrpSpPr>
        <p:grpSpPr>
          <a:xfrm rot="11704470">
            <a:off x="9894827" y="1909234"/>
            <a:ext cx="1309163" cy="1325275"/>
            <a:chOff x="7558295" y="2015067"/>
            <a:chExt cx="1309163" cy="1325275"/>
          </a:xfrm>
        </p:grpSpPr>
        <p:cxnSp>
          <p:nvCxnSpPr>
            <p:cNvPr id="14" name="Straight Connector 13">
              <a:extLst>
                <a:ext uri="{FF2B5EF4-FFF2-40B4-BE49-F238E27FC236}">
                  <a16:creationId xmlns:a16="http://schemas.microsoft.com/office/drawing/2014/main" id="{3B8808D4-5BE5-549F-238B-B477C4291BE5}"/>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621C938-0D36-DBFF-6463-D4E9413E85B2}"/>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9DBCFCF-70EE-7DEF-A43D-5B59F990AFD4}"/>
                  </a:ext>
                </a:extLst>
              </p:cNvPr>
              <p:cNvSpPr txBox="1"/>
              <p:nvPr/>
            </p:nvSpPr>
            <p:spPr>
              <a:xfrm>
                <a:off x="10201954" y="2738434"/>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16" name="TextBox 15">
                <a:extLst>
                  <a:ext uri="{FF2B5EF4-FFF2-40B4-BE49-F238E27FC236}">
                    <a16:creationId xmlns:a16="http://schemas.microsoft.com/office/drawing/2014/main" id="{69DBCFCF-70EE-7DEF-A43D-5B59F990AFD4}"/>
                  </a:ext>
                </a:extLst>
              </p:cNvPr>
              <p:cNvSpPr txBox="1">
                <a:spLocks noRot="1" noChangeAspect="1" noMove="1" noResize="1" noEditPoints="1" noAdjustHandles="1" noChangeArrowheads="1" noChangeShapeType="1" noTextEdit="1"/>
              </p:cNvSpPr>
              <p:nvPr/>
            </p:nvSpPr>
            <p:spPr>
              <a:xfrm>
                <a:off x="10201954" y="2738434"/>
                <a:ext cx="259302" cy="299313"/>
              </a:xfrm>
              <a:prstGeom prst="rect">
                <a:avLst/>
              </a:prstGeom>
              <a:blipFill>
                <a:blip r:embed="rId2"/>
                <a:stretch>
                  <a:fillRect l="-14286" t="-20408" r="-57143"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5D43641-0A47-4BF9-1AFB-A29BD8C9540F}"/>
                  </a:ext>
                </a:extLst>
              </p:cNvPr>
              <p:cNvSpPr txBox="1"/>
              <p:nvPr/>
            </p:nvSpPr>
            <p:spPr>
              <a:xfrm>
                <a:off x="10989212" y="3314363"/>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m:oMathPara>
                </a14:m>
                <a:endParaRPr lang="en-US" dirty="0"/>
              </a:p>
            </p:txBody>
          </p:sp>
        </mc:Choice>
        <mc:Fallback xmlns="">
          <p:sp>
            <p:nvSpPr>
              <p:cNvPr id="17" name="TextBox 16">
                <a:extLst>
                  <a:ext uri="{FF2B5EF4-FFF2-40B4-BE49-F238E27FC236}">
                    <a16:creationId xmlns:a16="http://schemas.microsoft.com/office/drawing/2014/main" id="{D5D43641-0A47-4BF9-1AFB-A29BD8C9540F}"/>
                  </a:ext>
                </a:extLst>
              </p:cNvPr>
              <p:cNvSpPr txBox="1">
                <a:spLocks noRot="1" noChangeAspect="1" noMove="1" noResize="1" noEditPoints="1" noAdjustHandles="1" noChangeArrowheads="1" noChangeShapeType="1" noTextEdit="1"/>
              </p:cNvSpPr>
              <p:nvPr/>
            </p:nvSpPr>
            <p:spPr>
              <a:xfrm>
                <a:off x="10989212" y="3314363"/>
                <a:ext cx="248465" cy="299313"/>
              </a:xfrm>
              <a:prstGeom prst="rect">
                <a:avLst/>
              </a:prstGeom>
              <a:blipFill>
                <a:blip r:embed="rId3"/>
                <a:stretch>
                  <a:fillRect l="-15000" r="-20000" b="-26531"/>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5E66C5D0-2BB2-6817-17CB-199E214C1259}"/>
              </a:ext>
            </a:extLst>
          </p:cNvPr>
          <p:cNvCxnSpPr>
            <a:cxnSpLocks/>
          </p:cNvCxnSpPr>
          <p:nvPr/>
        </p:nvCxnSpPr>
        <p:spPr>
          <a:xfrm flipH="1" flipV="1">
            <a:off x="8095003" y="3177496"/>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588690-45AC-6EF8-0FCA-13F1F542A3E9}"/>
              </a:ext>
            </a:extLst>
          </p:cNvPr>
          <p:cNvCxnSpPr>
            <a:cxnSpLocks/>
          </p:cNvCxnSpPr>
          <p:nvPr/>
        </p:nvCxnSpPr>
        <p:spPr>
          <a:xfrm flipV="1">
            <a:off x="9425481" y="3176247"/>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57A7FED-38FB-BE03-4B30-4FA4EF58A5A0}"/>
                  </a:ext>
                </a:extLst>
              </p:cNvPr>
              <p:cNvSpPr txBox="1"/>
              <p:nvPr/>
            </p:nvSpPr>
            <p:spPr>
              <a:xfrm>
                <a:off x="452917" y="2378222"/>
                <a:ext cx="6096000" cy="1499257"/>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𝐶</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i="1" dirty="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m:t>
                              </m:r>
                            </m:sub>
                          </m:sSub>
                        </m:e>
                      </m:acc>
                      <m:r>
                        <a:rPr lang="en-US" i="1">
                          <a:latin typeface="Cambria Math" panose="02040503050406030204" pitchFamily="18" charset="0"/>
                        </a:rPr>
                        <m:t>−</m:t>
                      </m:r>
                      <m:r>
                        <a:rPr lang="en-US" b="0" i="1" smtClean="0">
                          <a:latin typeface="Cambria Math" panose="02040503050406030204" pitchFamily="18" charset="0"/>
                        </a:rPr>
                        <m:t>𝑟</m:t>
                      </m:r>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𝑥</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𝑖𝑥</m:t>
                              </m:r>
                            </m:sub>
                          </m:sSub>
                        </m:e>
                      </m:acc>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𝑦</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b="0" i="1" smtClean="0">
                                  <a:latin typeface="Cambria Math" panose="02040503050406030204" pitchFamily="18" charset="0"/>
                                </a:rPr>
                                <m:t>𝑦</m:t>
                              </m:r>
                            </m:sub>
                          </m:sSub>
                        </m:e>
                      </m:acc>
                      <m:r>
                        <a:rPr lang="en-US" i="1">
                          <a:latin typeface="Cambria Math" panose="02040503050406030204" pitchFamily="18" charset="0"/>
                        </a:rPr>
                        <m:t>−</m:t>
                      </m:r>
                      <m:r>
                        <a:rPr lang="en-US" b="0" i="1" smtClean="0">
                          <a:latin typeface="Cambria Math" panose="02040503050406030204" pitchFamily="18" charset="0"/>
                        </a:rPr>
                        <m:t>𝑟</m:t>
                      </m:r>
                    </m:oMath>
                  </m:oMathPara>
                </a14:m>
                <a:endParaRPr lang="en-US" i="1" dirty="0">
                  <a:latin typeface="Cambria Math" panose="02040503050406030204" pitchFamily="18" charset="0"/>
                </a:endParaRPr>
              </a:p>
              <a:p>
                <a:endParaRPr lang="en-US" dirty="0"/>
              </a:p>
            </p:txBody>
          </p:sp>
        </mc:Choice>
        <mc:Fallback xmlns="">
          <p:sp>
            <p:nvSpPr>
              <p:cNvPr id="22" name="TextBox 21">
                <a:extLst>
                  <a:ext uri="{FF2B5EF4-FFF2-40B4-BE49-F238E27FC236}">
                    <a16:creationId xmlns:a16="http://schemas.microsoft.com/office/drawing/2014/main" id="{157A7FED-38FB-BE03-4B30-4FA4EF58A5A0}"/>
                  </a:ext>
                </a:extLst>
              </p:cNvPr>
              <p:cNvSpPr txBox="1">
                <a:spLocks noRot="1" noChangeAspect="1" noMove="1" noResize="1" noEditPoints="1" noAdjustHandles="1" noChangeArrowheads="1" noChangeShapeType="1" noTextEdit="1"/>
              </p:cNvSpPr>
              <p:nvPr/>
            </p:nvSpPr>
            <p:spPr>
              <a:xfrm>
                <a:off x="452917" y="2378222"/>
                <a:ext cx="6096000" cy="1499257"/>
              </a:xfrm>
              <a:prstGeom prst="rect">
                <a:avLst/>
              </a:prstGeom>
              <a:blipFill>
                <a:blip r:embed="rId4"/>
                <a:stretch>
                  <a:fillRect t="-16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269AD5C-D53B-0705-4BFC-F6542823E55B}"/>
                  </a:ext>
                </a:extLst>
              </p:cNvPr>
              <p:cNvSpPr txBox="1"/>
              <p:nvPr/>
            </p:nvSpPr>
            <p:spPr>
              <a:xfrm>
                <a:off x="9143713" y="2601302"/>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𝐶𝑥</m:t>
                      </m:r>
                      <m:r>
                        <a:rPr lang="en-US" b="0" i="1" smtClean="0">
                          <a:latin typeface="Cambria Math" panose="02040503050406030204" pitchFamily="18" charset="0"/>
                        </a:rPr>
                        <m:t>, </m:t>
                      </m:r>
                      <m:r>
                        <a:rPr lang="en-US" b="0" i="1" smtClean="0">
                          <a:latin typeface="Cambria Math" panose="02040503050406030204" pitchFamily="18" charset="0"/>
                        </a:rPr>
                        <m:t>𝐶𝑦</m:t>
                      </m:r>
                      <m:r>
                        <a:rPr lang="en-US"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C269AD5C-D53B-0705-4BFC-F6542823E55B}"/>
                  </a:ext>
                </a:extLst>
              </p:cNvPr>
              <p:cNvSpPr txBox="1">
                <a:spLocks noRot="1" noChangeAspect="1" noMove="1" noResize="1" noEditPoints="1" noAdjustHandles="1" noChangeArrowheads="1" noChangeShapeType="1" noTextEdit="1"/>
              </p:cNvSpPr>
              <p:nvPr/>
            </p:nvSpPr>
            <p:spPr>
              <a:xfrm>
                <a:off x="9143713" y="2601302"/>
                <a:ext cx="248465" cy="276999"/>
              </a:xfrm>
              <a:prstGeom prst="rect">
                <a:avLst/>
              </a:prstGeom>
              <a:blipFill>
                <a:blip r:embed="rId5"/>
                <a:stretch>
                  <a:fillRect l="-43902" t="-4444" r="-268293" b="-35556"/>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23BA76ED-7659-36B2-7F87-90118EF644EF}"/>
              </a:ext>
            </a:extLst>
          </p:cNvPr>
          <p:cNvCxnSpPr>
            <a:cxnSpLocks/>
          </p:cNvCxnSpPr>
          <p:nvPr/>
        </p:nvCxnSpPr>
        <p:spPr>
          <a:xfrm flipH="1" flipV="1">
            <a:off x="8376148" y="4929308"/>
            <a:ext cx="291962" cy="281685"/>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C9CE853-BEA9-0610-9D25-217ECD478C16}"/>
                  </a:ext>
                </a:extLst>
              </p:cNvPr>
              <p:cNvSpPr txBox="1"/>
              <p:nvPr/>
            </p:nvSpPr>
            <p:spPr>
              <a:xfrm>
                <a:off x="7513531" y="5649846"/>
                <a:ext cx="4699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−1</m:t>
                          </m:r>
                        </m:sub>
                      </m:sSub>
                    </m:oMath>
                  </m:oMathPara>
                </a14:m>
                <a:endParaRPr lang="en-US" b="0" dirty="0"/>
              </a:p>
            </p:txBody>
          </p:sp>
        </mc:Choice>
        <mc:Fallback xmlns="">
          <p:sp>
            <p:nvSpPr>
              <p:cNvPr id="26" name="TextBox 25">
                <a:extLst>
                  <a:ext uri="{FF2B5EF4-FFF2-40B4-BE49-F238E27FC236}">
                    <a16:creationId xmlns:a16="http://schemas.microsoft.com/office/drawing/2014/main" id="{7C9CE853-BEA9-0610-9D25-217ECD478C16}"/>
                  </a:ext>
                </a:extLst>
              </p:cNvPr>
              <p:cNvSpPr txBox="1">
                <a:spLocks noRot="1" noChangeAspect="1" noMove="1" noResize="1" noEditPoints="1" noAdjustHandles="1" noChangeArrowheads="1" noChangeShapeType="1" noTextEdit="1"/>
              </p:cNvSpPr>
              <p:nvPr/>
            </p:nvSpPr>
            <p:spPr>
              <a:xfrm>
                <a:off x="7513531" y="5649846"/>
                <a:ext cx="469937" cy="276999"/>
              </a:xfrm>
              <a:prstGeom prst="rect">
                <a:avLst/>
              </a:prstGeom>
              <a:blipFill>
                <a:blip r:embed="rId6"/>
                <a:stretch>
                  <a:fillRect l="-6494" r="-3896" b="-17778"/>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A52FFCCD-FE45-EC51-728A-34D0B83AD44D}"/>
              </a:ext>
            </a:extLst>
          </p:cNvPr>
          <p:cNvCxnSpPr>
            <a:cxnSpLocks/>
          </p:cNvCxnSpPr>
          <p:nvPr/>
        </p:nvCxnSpPr>
        <p:spPr>
          <a:xfrm flipV="1">
            <a:off x="8514730" y="6998659"/>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4AE3574-34D2-6B66-0AAF-4FDF13B721A6}"/>
                  </a:ext>
                </a:extLst>
              </p:cNvPr>
              <p:cNvSpPr txBox="1"/>
              <p:nvPr/>
            </p:nvSpPr>
            <p:spPr>
              <a:xfrm>
                <a:off x="8283402" y="4652309"/>
                <a:ext cx="4801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acc>
                    </m:oMath>
                  </m:oMathPara>
                </a14:m>
                <a:endParaRPr lang="en-US" b="0" dirty="0"/>
              </a:p>
            </p:txBody>
          </p:sp>
        </mc:Choice>
        <mc:Fallback xmlns="">
          <p:sp>
            <p:nvSpPr>
              <p:cNvPr id="28" name="TextBox 27">
                <a:extLst>
                  <a:ext uri="{FF2B5EF4-FFF2-40B4-BE49-F238E27FC236}">
                    <a16:creationId xmlns:a16="http://schemas.microsoft.com/office/drawing/2014/main" id="{94AE3574-34D2-6B66-0AAF-4FDF13B721A6}"/>
                  </a:ext>
                </a:extLst>
              </p:cNvPr>
              <p:cNvSpPr txBox="1">
                <a:spLocks noRot="1" noChangeAspect="1" noMove="1" noResize="1" noEditPoints="1" noAdjustHandles="1" noChangeArrowheads="1" noChangeShapeType="1" noTextEdit="1"/>
              </p:cNvSpPr>
              <p:nvPr/>
            </p:nvSpPr>
            <p:spPr>
              <a:xfrm>
                <a:off x="8283402" y="4652309"/>
                <a:ext cx="480196" cy="276999"/>
              </a:xfrm>
              <a:prstGeom prst="rect">
                <a:avLst/>
              </a:prstGeom>
              <a:blipFill>
                <a:blip r:embed="rId7"/>
                <a:stretch>
                  <a:fillRect l="-11392" t="-23913" r="-25316" b="-17391"/>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AE950744-BF7F-80CA-B8FE-BEC8463C08E3}"/>
              </a:ext>
            </a:extLst>
          </p:cNvPr>
          <p:cNvSpPr/>
          <p:nvPr/>
        </p:nvSpPr>
        <p:spPr>
          <a:xfrm>
            <a:off x="9468325" y="2915928"/>
            <a:ext cx="55825" cy="67392"/>
          </a:xfrm>
          <a:prstGeom prst="ellipse">
            <a:avLst/>
          </a:prstGeom>
          <a:solidFill>
            <a:schemeClr val="tx1"/>
          </a:solidFill>
          <a:ln>
            <a:solidFill>
              <a:schemeClr val="tx1"/>
            </a:solidFill>
          </a:ln>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32" name="Straight Arrow Connector 31">
            <a:extLst>
              <a:ext uri="{FF2B5EF4-FFF2-40B4-BE49-F238E27FC236}">
                <a16:creationId xmlns:a16="http://schemas.microsoft.com/office/drawing/2014/main" id="{38425797-C796-FCF8-BB9E-624117284ACB}"/>
              </a:ext>
            </a:extLst>
          </p:cNvPr>
          <p:cNvCxnSpPr>
            <a:stCxn id="4" idx="3"/>
          </p:cNvCxnSpPr>
          <p:nvPr/>
        </p:nvCxnSpPr>
        <p:spPr>
          <a:xfrm flipV="1">
            <a:off x="8649790" y="3037747"/>
            <a:ext cx="784618" cy="656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28817DC-6FFE-1ABB-2D9B-3E1897DA3E59}"/>
                  </a:ext>
                </a:extLst>
              </p:cNvPr>
              <p:cNvSpPr txBox="1"/>
              <p:nvPr/>
            </p:nvSpPr>
            <p:spPr>
              <a:xfrm>
                <a:off x="8851695" y="3089059"/>
                <a:ext cx="1669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b="0" dirty="0"/>
              </a:p>
            </p:txBody>
          </p:sp>
        </mc:Choice>
        <mc:Fallback xmlns="">
          <p:sp>
            <p:nvSpPr>
              <p:cNvPr id="33" name="TextBox 32">
                <a:extLst>
                  <a:ext uri="{FF2B5EF4-FFF2-40B4-BE49-F238E27FC236}">
                    <a16:creationId xmlns:a16="http://schemas.microsoft.com/office/drawing/2014/main" id="{C28817DC-6FFE-1ABB-2D9B-3E1897DA3E59}"/>
                  </a:ext>
                </a:extLst>
              </p:cNvPr>
              <p:cNvSpPr txBox="1">
                <a:spLocks noRot="1" noChangeAspect="1" noMove="1" noResize="1" noEditPoints="1" noAdjustHandles="1" noChangeArrowheads="1" noChangeShapeType="1" noTextEdit="1"/>
              </p:cNvSpPr>
              <p:nvPr/>
            </p:nvSpPr>
            <p:spPr>
              <a:xfrm>
                <a:off x="8851695" y="3089059"/>
                <a:ext cx="166969" cy="276999"/>
              </a:xfrm>
              <a:prstGeom prst="rect">
                <a:avLst/>
              </a:prstGeom>
              <a:blipFill>
                <a:blip r:embed="rId8"/>
                <a:stretch>
                  <a:fillRect l="-22222"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B3F735-3AF2-A7B8-FD3A-94D96D9276EC}"/>
                  </a:ext>
                </a:extLst>
              </p:cNvPr>
              <p:cNvSpPr txBox="1"/>
              <p:nvPr/>
            </p:nvSpPr>
            <p:spPr>
              <a:xfrm>
                <a:off x="10191853" y="4472011"/>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34" name="TextBox 33">
                <a:extLst>
                  <a:ext uri="{FF2B5EF4-FFF2-40B4-BE49-F238E27FC236}">
                    <a16:creationId xmlns:a16="http://schemas.microsoft.com/office/drawing/2014/main" id="{22B3F735-3AF2-A7B8-FD3A-94D96D9276EC}"/>
                  </a:ext>
                </a:extLst>
              </p:cNvPr>
              <p:cNvSpPr txBox="1">
                <a:spLocks noRot="1" noChangeAspect="1" noMove="1" noResize="1" noEditPoints="1" noAdjustHandles="1" noChangeArrowheads="1" noChangeShapeType="1" noTextEdit="1"/>
              </p:cNvSpPr>
              <p:nvPr/>
            </p:nvSpPr>
            <p:spPr>
              <a:xfrm>
                <a:off x="10191853" y="4472011"/>
                <a:ext cx="260584" cy="276999"/>
              </a:xfrm>
              <a:prstGeom prst="rect">
                <a:avLst/>
              </a:prstGeom>
              <a:blipFill>
                <a:blip r:embed="rId9"/>
                <a:stretch>
                  <a:fillRect l="-13953" t="-26667" r="-55814"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4D617CE-B3B9-778B-70AE-8DD8634EE405}"/>
                  </a:ext>
                </a:extLst>
              </p:cNvPr>
              <p:cNvSpPr txBox="1"/>
              <p:nvPr/>
            </p:nvSpPr>
            <p:spPr>
              <a:xfrm>
                <a:off x="9243724" y="458381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m:oMathPara>
                </a14:m>
                <a:endParaRPr lang="en-US" b="0" dirty="0"/>
              </a:p>
            </p:txBody>
          </p:sp>
        </mc:Choice>
        <mc:Fallback xmlns="">
          <p:sp>
            <p:nvSpPr>
              <p:cNvPr id="35" name="TextBox 34">
                <a:extLst>
                  <a:ext uri="{FF2B5EF4-FFF2-40B4-BE49-F238E27FC236}">
                    <a16:creationId xmlns:a16="http://schemas.microsoft.com/office/drawing/2014/main" id="{B4D617CE-B3B9-778B-70AE-8DD8634EE405}"/>
                  </a:ext>
                </a:extLst>
              </p:cNvPr>
              <p:cNvSpPr txBox="1">
                <a:spLocks noRot="1" noChangeAspect="1" noMove="1" noResize="1" noEditPoints="1" noAdjustHandles="1" noChangeArrowheads="1" noChangeShapeType="1" noTextEdit="1"/>
              </p:cNvSpPr>
              <p:nvPr/>
            </p:nvSpPr>
            <p:spPr>
              <a:xfrm>
                <a:off x="9243724" y="4583819"/>
                <a:ext cx="250325" cy="276999"/>
              </a:xfrm>
              <a:prstGeom prst="rect">
                <a:avLst/>
              </a:prstGeom>
              <a:blipFill>
                <a:blip r:embed="rId10"/>
                <a:stretch>
                  <a:fillRect l="-14634" r="-12195"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7ACFE3B5-09BA-0480-83EF-3E53D914C9F4}"/>
                  </a:ext>
                </a:extLst>
              </p:cNvPr>
              <p:cNvSpPr txBox="1"/>
              <p:nvPr/>
            </p:nvSpPr>
            <p:spPr>
              <a:xfrm>
                <a:off x="488365" y="4790808"/>
                <a:ext cx="6096740" cy="1579728"/>
              </a:xfrm>
              <a:prstGeom prst="rect">
                <a:avLst/>
              </a:prstGeom>
              <a:noFill/>
            </p:spPr>
            <p:txBody>
              <a:bodyPr wrap="square">
                <a:spAutoFit/>
              </a:bodyPr>
              <a:lstStyle/>
              <a:p>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e>
                            </m:mr>
                            <m:m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𝑘</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e>
                                </m:acc>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𝑖𝑥</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r>
                                          <a:rPr lang="en-US" b="0" i="1" smtClean="0">
                                            <a:latin typeface="Cambria Math" panose="02040503050406030204" pitchFamily="18" charset="0"/>
                                          </a:rPr>
                                          <m:t>𝑦</m:t>
                                        </m:r>
                                      </m:sub>
                                    </m:sSub>
                                  </m:e>
                                </m:acc>
                              </m:e>
                              <m:e>
                                <m:r>
                                  <a:rPr lang="en-US" b="0" i="1" smtClean="0">
                                    <a:latin typeface="Cambria Math" panose="02040503050406030204" pitchFamily="18" charset="0"/>
                                  </a:rPr>
                                  <m:t>−1</m:t>
                                </m:r>
                              </m:e>
                            </m:m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r>
                                          <a:rPr lang="en-US" i="1">
                                            <a:latin typeface="Cambria Math" panose="02040503050406030204" pitchFamily="18" charset="0"/>
                                          </a:rPr>
                                          <m:t>𝑥</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r>
                                          <a:rPr lang="en-US" i="1">
                                            <a:latin typeface="Cambria Math" panose="02040503050406030204" pitchFamily="18" charset="0"/>
                                          </a:rPr>
                                          <m:t>𝑦</m:t>
                                        </m:r>
                                      </m:sub>
                                    </m:sSub>
                                  </m:e>
                                </m:acc>
                              </m:e>
                              <m:e>
                                <m:r>
                                  <a:rPr lang="en-US" b="0" i="1" smtClean="0">
                                    <a:latin typeface="Cambria Math" panose="02040503050406030204" pitchFamily="18" charset="0"/>
                                  </a:rPr>
                                  <m:t>−1</m:t>
                                </m:r>
                              </m:e>
                            </m:mr>
                            <m:m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r>
                                          <a:rPr lang="en-US" i="1">
                                            <a:latin typeface="Cambria Math" panose="02040503050406030204" pitchFamily="18" charset="0"/>
                                          </a:rPr>
                                          <m:t>𝑥</m:t>
                                        </m:r>
                                      </m:sub>
                                    </m:sSub>
                                  </m:e>
                                </m:acc>
                              </m:e>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r>
                                          <a:rPr lang="en-US" i="1">
                                            <a:latin typeface="Cambria Math" panose="02040503050406030204" pitchFamily="18" charset="0"/>
                                          </a:rPr>
                                          <m:t>𝑦</m:t>
                                        </m:r>
                                      </m:sub>
                                    </m:sSub>
                                  </m:e>
                                </m:acc>
                              </m:e>
                              <m:e>
                                <m:r>
                                  <a:rPr lang="en-US" b="0" i="1" smtClean="0">
                                    <a:latin typeface="Cambria Math" panose="02040503050406030204" pitchFamily="18" charset="0"/>
                                  </a:rPr>
                                  <m:t>−1</m:t>
                                </m:r>
                              </m:e>
                            </m:mr>
                          </m:m>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𝐶</m:t>
                                    </m:r>
                                  </m:e>
                                  <m:sub>
                                    <m:r>
                                      <m:rPr>
                                        <m:brk m:alnAt="7"/>
                                      </m:rPr>
                                      <a:rPr lang="en-US" b="0" i="1" smtClean="0">
                                        <a:latin typeface="Cambria Math" panose="02040503050406030204" pitchFamily="18" charset="0"/>
                                      </a:rPr>
                                      <m:t>𝑥</m:t>
                                    </m:r>
                                  </m:sub>
                                </m:sSub>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𝑦</m:t>
                                    </m:r>
                                  </m:sub>
                                </m:sSub>
                              </m:e>
                            </m:mr>
                            <m:mr>
                              <m:e>
                                <m:r>
                                  <a:rPr lang="en-US" b="0" i="1" smtClean="0">
                                    <a:latin typeface="Cambria Math" panose="02040503050406030204" pitchFamily="18" charset="0"/>
                                  </a:rPr>
                                  <m:t>𝑟</m:t>
                                </m:r>
                              </m:e>
                            </m:mr>
                          </m:m>
                        </m:e>
                      </m:d>
                    </m:oMath>
                  </m:oMathPara>
                </a14:m>
                <a:endParaRPr lang="en-US" b="0" i="1" dirty="0">
                  <a:latin typeface="Cambria Math" panose="02040503050406030204" pitchFamily="18" charset="0"/>
                </a:endParaRPr>
              </a:p>
              <a:p>
                <a:endParaRPr lang="en-US" i="1" dirty="0">
                  <a:latin typeface="Cambria Math" panose="02040503050406030204" pitchFamily="18" charset="0"/>
                </a:endParaRPr>
              </a:p>
            </p:txBody>
          </p:sp>
        </mc:Choice>
        <mc:Fallback xmlns="">
          <p:sp>
            <p:nvSpPr>
              <p:cNvPr id="37" name="TextBox 36">
                <a:extLst>
                  <a:ext uri="{FF2B5EF4-FFF2-40B4-BE49-F238E27FC236}">
                    <a16:creationId xmlns:a16="http://schemas.microsoft.com/office/drawing/2014/main" id="{7ACFE3B5-09BA-0480-83EF-3E53D914C9F4}"/>
                  </a:ext>
                </a:extLst>
              </p:cNvPr>
              <p:cNvSpPr txBox="1">
                <a:spLocks noRot="1" noChangeAspect="1" noMove="1" noResize="1" noEditPoints="1" noAdjustHandles="1" noChangeArrowheads="1" noChangeShapeType="1" noTextEdit="1"/>
              </p:cNvSpPr>
              <p:nvPr/>
            </p:nvSpPr>
            <p:spPr>
              <a:xfrm>
                <a:off x="488365" y="4790808"/>
                <a:ext cx="6096740" cy="1579728"/>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0528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BF8AD-4C4B-BAE5-26CF-B4BF23DECCCF}"/>
              </a:ext>
            </a:extLst>
          </p:cNvPr>
          <p:cNvSpPr>
            <a:spLocks noGrp="1"/>
          </p:cNvSpPr>
          <p:nvPr>
            <p:ph type="title"/>
          </p:nvPr>
        </p:nvSpPr>
        <p:spPr>
          <a:xfrm>
            <a:off x="413657" y="365125"/>
            <a:ext cx="10940143" cy="1325563"/>
          </a:xfrm>
        </p:spPr>
        <p:txBody>
          <a:bodyPr>
            <a:normAutofit fontScale="90000"/>
          </a:bodyPr>
          <a:lstStyle/>
          <a:p>
            <a:r>
              <a:rPr lang="en-US" dirty="0"/>
              <a:t>Of note, the edge that is tangent may shrink or grow, so we must find tangents not only to the current edge segment, but as well to any extensions</a:t>
            </a:r>
          </a:p>
        </p:txBody>
      </p:sp>
      <p:pic>
        <p:nvPicPr>
          <p:cNvPr id="5" name="Picture 4">
            <a:extLst>
              <a:ext uri="{FF2B5EF4-FFF2-40B4-BE49-F238E27FC236}">
                <a16:creationId xmlns:a16="http://schemas.microsoft.com/office/drawing/2014/main" id="{9C474C83-8FB6-D96A-D98E-6757E4A4D251}"/>
              </a:ext>
            </a:extLst>
          </p:cNvPr>
          <p:cNvPicPr>
            <a:picLocks noChangeAspect="1"/>
          </p:cNvPicPr>
          <p:nvPr/>
        </p:nvPicPr>
        <p:blipFill>
          <a:blip r:embed="rId2"/>
          <a:stretch>
            <a:fillRect/>
          </a:stretch>
        </p:blipFill>
        <p:spPr>
          <a:xfrm>
            <a:off x="2892188" y="2215771"/>
            <a:ext cx="5334000" cy="4000500"/>
          </a:xfrm>
          <a:prstGeom prst="rect">
            <a:avLst/>
          </a:prstGeom>
        </p:spPr>
      </p:pic>
    </p:spTree>
    <p:extLst>
      <p:ext uri="{BB962C8B-B14F-4D97-AF65-F5344CB8AC3E}">
        <p14:creationId xmlns:p14="http://schemas.microsoft.com/office/powerpoint/2010/main" val="3766501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a:bodyPr>
          <a:lstStyle/>
          <a:p>
            <a:pPr marL="0" indent="0">
              <a:buNone/>
            </a:pPr>
            <a:r>
              <a:rPr lang="en-US" dirty="0"/>
              <a:t>The circle center, after it is found, can be projected in the opposite direction of the edge’s unit normal vector, by a radius distance. This projection must either be on the edge for the point to be valid intersection with the segment.</a:t>
            </a:r>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rot="8193490" flipH="1" flipV="1">
            <a:off x="6910537" y="2797706"/>
            <a:ext cx="459744" cy="459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flipV="1">
            <a:off x="7230336" y="3021908"/>
            <a:ext cx="10930" cy="24090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flipV="1">
            <a:off x="6745582" y="3230032"/>
            <a:ext cx="882625" cy="1354"/>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
        <p:nvSpPr>
          <p:cNvPr id="4" name="Rectangle 3">
            <a:extLst>
              <a:ext uri="{FF2B5EF4-FFF2-40B4-BE49-F238E27FC236}">
                <a16:creationId xmlns:a16="http://schemas.microsoft.com/office/drawing/2014/main" id="{3915CFB4-617D-A28A-4E3B-502EEC05F25E}"/>
              </a:ext>
            </a:extLst>
          </p:cNvPr>
          <p:cNvSpPr/>
          <p:nvPr/>
        </p:nvSpPr>
        <p:spPr>
          <a:xfrm>
            <a:off x="4610108" y="5973979"/>
            <a:ext cx="6569962" cy="577081"/>
          </a:xfrm>
          <a:prstGeom prst="rect">
            <a:avLst/>
          </a:prstGeom>
          <a:solidFill>
            <a:schemeClr val="accent4">
              <a:lumMod val="20000"/>
              <a:lumOff val="80000"/>
            </a:schemeClr>
          </a:solidFill>
        </p:spPr>
        <p:txBody>
          <a:bodyPr wrap="square" lIns="91440" tIns="45720" rIns="91440" bIns="45720" anchor="t">
            <a:spAutoFit/>
          </a:bodyPr>
          <a:lstStyle/>
          <a:p>
            <a:r>
              <a:rPr lang="en-US" sz="1050" b="0" i="0" u="none" strike="noStrike" baseline="0" dirty="0" err="1">
                <a:solidFill>
                  <a:srgbClr val="000000"/>
                </a:solidFill>
                <a:latin typeface="Courier New" panose="02070309020205020404" pitchFamily="49" charset="0"/>
              </a:rPr>
              <a:t>isOnEdge</a:t>
            </a:r>
            <a:r>
              <a:rPr lang="en-US" sz="1050" b="0" i="0" u="none" strike="noStrike" baseline="0" dirty="0">
                <a:solidFill>
                  <a:srgbClr val="000000"/>
                </a:solidFill>
                <a:latin typeface="Courier New" panose="02070309020205020404" pitchFamily="49" charset="0"/>
              </a:rPr>
              <a:t> = </a:t>
            </a:r>
            <a:r>
              <a:rPr lang="en-US" sz="1050" b="0" i="0" u="none" strike="noStrike" baseline="0" dirty="0" err="1">
                <a:solidFill>
                  <a:srgbClr val="000000"/>
                </a:solidFill>
                <a:latin typeface="Courier New" panose="02070309020205020404" pitchFamily="49" charset="0"/>
              </a:rPr>
              <a:t>fcn_INTERNAL_isPointOnEdge</a:t>
            </a:r>
            <a:r>
              <a:rPr lang="en-US" sz="1050" b="0" i="0" u="none" strike="noStrike" baseline="0" dirty="0">
                <a:solidFill>
                  <a:srgbClr val="000000"/>
                </a:solidFill>
                <a:latin typeface="Courier New" panose="02070309020205020404" pitchFamily="49" charset="0"/>
              </a:rPr>
              <a:t>(</a:t>
            </a:r>
            <a:r>
              <a:rPr lang="en-US" sz="1050" b="0" i="0" u="none" strike="noStrike" baseline="0" dirty="0" err="1">
                <a:solidFill>
                  <a:srgbClr val="000000"/>
                </a:solidFill>
                <a:latin typeface="Courier New" panose="02070309020205020404" pitchFamily="49" charset="0"/>
              </a:rPr>
              <a:t>new_edgePointStart,new_edgePointEnd,sphereCenter</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flag_do_debug</a:t>
            </a:r>
            <a:r>
              <a:rPr lang="en-US" sz="1050" b="0" i="0" u="none" strike="noStrike" baseline="0" dirty="0">
                <a:solidFill>
                  <a:srgbClr val="000000"/>
                </a:solidFill>
                <a:latin typeface="Courier New" panose="02070309020205020404" pitchFamily="49" charset="0"/>
              </a:rPr>
              <a:t>, </a:t>
            </a:r>
            <a:r>
              <a:rPr lang="en-US" sz="1050" b="0" i="0" u="none" strike="noStrike" baseline="0" dirty="0" err="1">
                <a:solidFill>
                  <a:srgbClr val="000000"/>
                </a:solidFill>
                <a:latin typeface="Courier New" panose="02070309020205020404" pitchFamily="49" charset="0"/>
              </a:rPr>
              <a:t>debug_fig_num</a:t>
            </a:r>
            <a:r>
              <a:rPr lang="en-US" sz="1050" b="0" i="0" u="none" strike="noStrike" baseline="0" dirty="0">
                <a:solidFill>
                  <a:srgbClr val="000000"/>
                </a:solidFill>
                <a:latin typeface="Courier New" panose="02070309020205020404" pitchFamily="49" charset="0"/>
              </a:rPr>
              <a:t>);</a:t>
            </a:r>
          </a:p>
        </p:txBody>
      </p:sp>
    </p:spTree>
    <p:extLst>
      <p:ext uri="{BB962C8B-B14F-4D97-AF65-F5344CB8AC3E}">
        <p14:creationId xmlns:p14="http://schemas.microsoft.com/office/powerpoint/2010/main" val="3230477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11925-55EA-16D9-9573-52C1955BFAA0}"/>
              </a:ext>
            </a:extLst>
          </p:cNvPr>
          <p:cNvSpPr>
            <a:spLocks noGrp="1"/>
          </p:cNvSpPr>
          <p:nvPr>
            <p:ph type="title"/>
          </p:nvPr>
        </p:nvSpPr>
        <p:spPr/>
        <p:txBody>
          <a:bodyPr/>
          <a:lstStyle/>
          <a:p>
            <a:r>
              <a:rPr lang="en-US" dirty="0"/>
              <a:t>Some results from Step 2</a:t>
            </a:r>
          </a:p>
        </p:txBody>
      </p:sp>
      <p:pic>
        <p:nvPicPr>
          <p:cNvPr id="5" name="Picture 4">
            <a:extLst>
              <a:ext uri="{FF2B5EF4-FFF2-40B4-BE49-F238E27FC236}">
                <a16:creationId xmlns:a16="http://schemas.microsoft.com/office/drawing/2014/main" id="{B1BC2D17-9947-076D-04EA-7BD39BA2A160}"/>
              </a:ext>
            </a:extLst>
          </p:cNvPr>
          <p:cNvPicPr>
            <a:picLocks noChangeAspect="1"/>
          </p:cNvPicPr>
          <p:nvPr/>
        </p:nvPicPr>
        <p:blipFill>
          <a:blip r:embed="rId2"/>
          <a:stretch>
            <a:fillRect/>
          </a:stretch>
        </p:blipFill>
        <p:spPr>
          <a:xfrm>
            <a:off x="0" y="1879169"/>
            <a:ext cx="12192000" cy="3099661"/>
          </a:xfrm>
          <a:prstGeom prst="rect">
            <a:avLst/>
          </a:prstGeom>
        </p:spPr>
      </p:pic>
    </p:spTree>
    <p:extLst>
      <p:ext uri="{BB962C8B-B14F-4D97-AF65-F5344CB8AC3E}">
        <p14:creationId xmlns:p14="http://schemas.microsoft.com/office/powerpoint/2010/main" val="178275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C496-4B8B-E0D7-460E-07A0F3227D10}"/>
              </a:ext>
            </a:extLst>
          </p:cNvPr>
          <p:cNvSpPr>
            <a:spLocks noGrp="1"/>
          </p:cNvSpPr>
          <p:nvPr>
            <p:ph type="title"/>
          </p:nvPr>
        </p:nvSpPr>
        <p:spPr>
          <a:xfrm>
            <a:off x="444500" y="0"/>
            <a:ext cx="10515600" cy="1325563"/>
          </a:xfrm>
        </p:spPr>
        <p:txBody>
          <a:bodyPr/>
          <a:lstStyle/>
          <a:p>
            <a:r>
              <a:rPr lang="en-US" dirty="0"/>
              <a:t>Non-convex case</a:t>
            </a:r>
          </a:p>
        </p:txBody>
      </p:sp>
      <p:pic>
        <p:nvPicPr>
          <p:cNvPr id="5" name="Picture 4">
            <a:extLst>
              <a:ext uri="{FF2B5EF4-FFF2-40B4-BE49-F238E27FC236}">
                <a16:creationId xmlns:a16="http://schemas.microsoft.com/office/drawing/2014/main" id="{B542D1F3-388B-C43D-3346-47CBF1855035}"/>
              </a:ext>
            </a:extLst>
          </p:cNvPr>
          <p:cNvPicPr>
            <a:picLocks noChangeAspect="1"/>
          </p:cNvPicPr>
          <p:nvPr/>
        </p:nvPicPr>
        <p:blipFill>
          <a:blip r:embed="rId2"/>
          <a:stretch>
            <a:fillRect/>
          </a:stretch>
        </p:blipFill>
        <p:spPr>
          <a:xfrm>
            <a:off x="-502234" y="884259"/>
            <a:ext cx="13196467" cy="6507141"/>
          </a:xfrm>
          <a:prstGeom prst="rect">
            <a:avLst/>
          </a:prstGeom>
        </p:spPr>
      </p:pic>
    </p:spTree>
    <p:extLst>
      <p:ext uri="{BB962C8B-B14F-4D97-AF65-F5344CB8AC3E}">
        <p14:creationId xmlns:p14="http://schemas.microsoft.com/office/powerpoint/2010/main" val="7469316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67BFE-40DE-4D4D-AC0F-8369B963C5F6}"/>
              </a:ext>
            </a:extLst>
          </p:cNvPr>
          <p:cNvSpPr>
            <a:spLocks noGrp="1"/>
          </p:cNvSpPr>
          <p:nvPr>
            <p:ph type="title"/>
          </p:nvPr>
        </p:nvSpPr>
        <p:spPr>
          <a:xfrm>
            <a:off x="838200" y="365125"/>
            <a:ext cx="10515600" cy="1325563"/>
          </a:xfrm>
        </p:spPr>
        <p:txBody>
          <a:bodyPr/>
          <a:lstStyle/>
          <a:p>
            <a:r>
              <a:rPr lang="en-US" dirty="0"/>
              <a:t>There may be situations where polytopes are nested INSIDE other polytopes</a:t>
            </a:r>
          </a:p>
        </p:txBody>
      </p:sp>
      <p:sp>
        <p:nvSpPr>
          <p:cNvPr id="3" name="Content Placeholder 2">
            <a:extLst>
              <a:ext uri="{FF2B5EF4-FFF2-40B4-BE49-F238E27FC236}">
                <a16:creationId xmlns:a16="http://schemas.microsoft.com/office/drawing/2014/main" id="{3A1B4974-FA5B-41D6-8216-B0927E7ED20E}"/>
              </a:ext>
            </a:extLst>
          </p:cNvPr>
          <p:cNvSpPr>
            <a:spLocks noGrp="1"/>
          </p:cNvSpPr>
          <p:nvPr>
            <p:ph idx="1"/>
          </p:nvPr>
        </p:nvSpPr>
        <p:spPr>
          <a:xfrm>
            <a:off x="838200" y="1838425"/>
            <a:ext cx="7401025" cy="4338538"/>
          </a:xfrm>
        </p:spPr>
        <p:txBody>
          <a:bodyPr/>
          <a:lstStyle/>
          <a:p>
            <a:pPr marL="0" indent="0">
              <a:buNone/>
            </a:pPr>
            <a:r>
              <a:rPr lang="en-US" dirty="0"/>
              <a:t>In this case, the main change is to allow searching of edges that are both on and within the current polytope</a:t>
            </a:r>
          </a:p>
        </p:txBody>
      </p:sp>
      <p:cxnSp>
        <p:nvCxnSpPr>
          <p:cNvPr id="5" name="Straight Connector 4">
            <a:extLst>
              <a:ext uri="{FF2B5EF4-FFF2-40B4-BE49-F238E27FC236}">
                <a16:creationId xmlns:a16="http://schemas.microsoft.com/office/drawing/2014/main" id="{99204A3B-CAAB-4FA0-8F17-F80A618857BE}"/>
              </a:ext>
            </a:extLst>
          </p:cNvPr>
          <p:cNvCxnSpPr/>
          <p:nvPr/>
        </p:nvCxnSpPr>
        <p:spPr>
          <a:xfrm flipV="1">
            <a:off x="7355841" y="3334618"/>
            <a:ext cx="981777" cy="193467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807BE726-0E47-4875-8968-EF31E83DBCFA}"/>
              </a:ext>
            </a:extLst>
          </p:cNvPr>
          <p:cNvCxnSpPr>
            <a:cxnSpLocks/>
          </p:cNvCxnSpPr>
          <p:nvPr/>
        </p:nvCxnSpPr>
        <p:spPr>
          <a:xfrm flipH="1" flipV="1">
            <a:off x="8337618" y="3334618"/>
            <a:ext cx="2521819" cy="26950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17B5938-4E96-4F2D-9CCA-EF8E135CDDF6}"/>
              </a:ext>
            </a:extLst>
          </p:cNvPr>
          <p:cNvCxnSpPr>
            <a:cxnSpLocks/>
          </p:cNvCxnSpPr>
          <p:nvPr/>
        </p:nvCxnSpPr>
        <p:spPr>
          <a:xfrm>
            <a:off x="10859437" y="3604126"/>
            <a:ext cx="683393" cy="195392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3D0135-D28A-41F5-AC2B-8C5E121425C6}"/>
              </a:ext>
            </a:extLst>
          </p:cNvPr>
          <p:cNvCxnSpPr>
            <a:cxnSpLocks/>
          </p:cNvCxnSpPr>
          <p:nvPr/>
        </p:nvCxnSpPr>
        <p:spPr>
          <a:xfrm>
            <a:off x="7355841" y="5269296"/>
            <a:ext cx="4186989" cy="288758"/>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6BACBB1-A0AB-42E4-B501-2577BBE3AC8F}"/>
              </a:ext>
            </a:extLst>
          </p:cNvPr>
          <p:cNvCxnSpPr>
            <a:cxnSpLocks/>
          </p:cNvCxnSpPr>
          <p:nvPr/>
        </p:nvCxnSpPr>
        <p:spPr>
          <a:xfrm flipH="1">
            <a:off x="8409272" y="4018012"/>
            <a:ext cx="467363" cy="632375"/>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8F997B-40F5-4D78-84F5-FC9FF773D0A4}"/>
              </a:ext>
            </a:extLst>
          </p:cNvPr>
          <p:cNvCxnSpPr>
            <a:cxnSpLocks/>
          </p:cNvCxnSpPr>
          <p:nvPr/>
        </p:nvCxnSpPr>
        <p:spPr>
          <a:xfrm flipH="1" flipV="1">
            <a:off x="8337618" y="4720656"/>
            <a:ext cx="2117558" cy="16363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DD8294A-87C9-4F67-86D8-F91BDA4482F7}"/>
              </a:ext>
            </a:extLst>
          </p:cNvPr>
          <p:cNvCxnSpPr>
            <a:cxnSpLocks/>
          </p:cNvCxnSpPr>
          <p:nvPr/>
        </p:nvCxnSpPr>
        <p:spPr>
          <a:xfrm flipH="1" flipV="1">
            <a:off x="9964287" y="3806256"/>
            <a:ext cx="490889" cy="1078030"/>
          </a:xfrm>
          <a:prstGeom prst="line">
            <a:avLst/>
          </a:prstGeom>
          <a:ln w="47625"/>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8A243F0-C029-49F9-80D0-123E1D0F1485}"/>
              </a:ext>
            </a:extLst>
          </p:cNvPr>
          <p:cNvCxnSpPr>
            <a:cxnSpLocks/>
          </p:cNvCxnSpPr>
          <p:nvPr/>
        </p:nvCxnSpPr>
        <p:spPr>
          <a:xfrm flipV="1">
            <a:off x="8876633" y="3806256"/>
            <a:ext cx="1087654" cy="211756"/>
          </a:xfrm>
          <a:prstGeom prst="line">
            <a:avLst/>
          </a:prstGeom>
          <a:ln w="476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8877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B47B7-A3B9-0B69-485F-BD711BD48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16BA4-BEE8-4016-C252-0BDDC29CB0FC}"/>
              </a:ext>
            </a:extLst>
          </p:cNvPr>
          <p:cNvSpPr>
            <a:spLocks noGrp="1"/>
          </p:cNvSpPr>
          <p:nvPr>
            <p:ph type="title"/>
          </p:nvPr>
        </p:nvSpPr>
        <p:spPr/>
        <p:txBody>
          <a:bodyPr>
            <a:noAutofit/>
          </a:bodyPr>
          <a:lstStyle/>
          <a:p>
            <a:r>
              <a:rPr lang="en-US" sz="3600" dirty="0"/>
              <a:t>Step 3: Find the smallest feasible cut. This is implemented by simply finding the smallest radius among all fitted spheres</a:t>
            </a:r>
          </a:p>
        </p:txBody>
      </p:sp>
      <p:sp>
        <p:nvSpPr>
          <p:cNvPr id="4" name="Content Placeholder 3">
            <a:extLst>
              <a:ext uri="{FF2B5EF4-FFF2-40B4-BE49-F238E27FC236}">
                <a16:creationId xmlns:a16="http://schemas.microsoft.com/office/drawing/2014/main" id="{D141612E-C4A5-ACC5-72CF-CF73F2A788B6}"/>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
        <p:nvSpPr>
          <p:cNvPr id="3" name="Rectangle 2">
            <a:extLst>
              <a:ext uri="{FF2B5EF4-FFF2-40B4-BE49-F238E27FC236}">
                <a16:creationId xmlns:a16="http://schemas.microsoft.com/office/drawing/2014/main" id="{BE16825F-B2E8-31FC-4FA0-415D79419DD5}"/>
              </a:ext>
            </a:extLst>
          </p:cNvPr>
          <p:cNvSpPr/>
          <p:nvPr/>
        </p:nvSpPr>
        <p:spPr>
          <a:xfrm>
            <a:off x="5187666" y="3952579"/>
            <a:ext cx="6569962" cy="2677656"/>
          </a:xfrm>
          <a:prstGeom prst="rect">
            <a:avLst/>
          </a:prstGeom>
          <a:solidFill>
            <a:schemeClr val="accent4">
              <a:lumMod val="20000"/>
              <a:lumOff val="80000"/>
            </a:schemeClr>
          </a:solidFill>
        </p:spPr>
        <p:txBody>
          <a:bodyPr wrap="square" lIns="91440" tIns="45720" rIns="91440" bIns="45720" anchor="t">
            <a:spAutoFit/>
          </a:bodyPr>
          <a:lstStyle/>
          <a:p>
            <a:pPr>
              <a:buNone/>
            </a:pPr>
            <a:r>
              <a:rPr lang="en-US" sz="1050" b="0" i="0" dirty="0" err="1">
                <a:effectLst/>
                <a:latin typeface="Menlo"/>
              </a:rPr>
              <a:t>fig_num</a:t>
            </a:r>
            <a:r>
              <a:rPr lang="en-US" sz="1050" b="0" i="0" dirty="0">
                <a:effectLst/>
                <a:latin typeface="Menlo"/>
              </a:rPr>
              <a:t> = 1006; figure(</a:t>
            </a:r>
            <a:r>
              <a:rPr lang="en-US" sz="1050" b="0" i="0" dirty="0" err="1">
                <a:effectLst/>
                <a:latin typeface="Menlo"/>
              </a:rPr>
              <a:t>fig_num</a:t>
            </a:r>
            <a:r>
              <a:rPr lang="en-US" sz="1050" b="0" i="0" dirty="0">
                <a:effectLst/>
                <a:latin typeface="Menlo"/>
              </a:rPr>
              <a:t>); </a:t>
            </a:r>
            <a:r>
              <a:rPr lang="en-US" sz="1050" b="0" i="0" dirty="0" err="1">
                <a:effectLst/>
                <a:latin typeface="Menlo"/>
              </a:rPr>
              <a:t>clf</a:t>
            </a:r>
            <a:r>
              <a:rPr lang="en-US" sz="1050" b="0" i="0" dirty="0">
                <a:effectLst/>
                <a:latin typeface="Menlo"/>
              </a:rPr>
              <a:t>;</a:t>
            </a:r>
          </a:p>
          <a:p>
            <a:pPr>
              <a:buNone/>
            </a:pPr>
            <a:endParaRPr lang="en-US" sz="1050" b="0" i="0" dirty="0">
              <a:effectLst/>
              <a:latin typeface="Menlo"/>
            </a:endParaRPr>
          </a:p>
          <a:p>
            <a:pPr>
              <a:buNone/>
            </a:pPr>
            <a:r>
              <a:rPr lang="en-US" sz="1050" b="0" i="0" dirty="0">
                <a:solidFill>
                  <a:srgbClr val="008013"/>
                </a:solidFill>
                <a:effectLst/>
                <a:latin typeface="Menlo"/>
              </a:rPr>
              <a:t>% this polytope has a vertical wall</a:t>
            </a:r>
            <a:endParaRPr lang="en-US" sz="1050" b="0" i="0" dirty="0">
              <a:effectLst/>
              <a:latin typeface="Menlo"/>
            </a:endParaRPr>
          </a:p>
          <a:p>
            <a:pPr>
              <a:buNone/>
            </a:pPr>
            <a:r>
              <a:rPr lang="en-US" sz="1050" b="0" i="0" dirty="0">
                <a:effectLst/>
                <a:latin typeface="Menlo"/>
              </a:rPr>
              <a:t>vertices = [0 0; 3/5 0; 1 1; 7/5 0; 2 0; 1 2; 0 1; 0 0]*5;</a:t>
            </a:r>
          </a:p>
          <a:p>
            <a:pPr>
              <a:buNone/>
            </a:pPr>
            <a:r>
              <a:rPr lang="en-US" sz="1050" b="0" i="0" dirty="0">
                <a:effectLst/>
                <a:latin typeface="Menlo"/>
              </a:rPr>
              <a:t>[</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 </a:t>
            </a:r>
            <a:r>
              <a:rPr lang="en-US" sz="1050" b="0" i="0" dirty="0" err="1">
                <a:effectLst/>
                <a:latin typeface="Menlo"/>
              </a:rPr>
              <a:t>fcn_VSkel_polytopeFindUnitDirectionVectors</a:t>
            </a:r>
            <a:r>
              <a:rPr lang="en-US" sz="1050" b="0" i="0" dirty="0">
                <a:effectLst/>
                <a:latin typeface="Menlo"/>
              </a:rPr>
              <a:t>(vertices,-1);</a:t>
            </a:r>
          </a:p>
          <a:p>
            <a:pPr>
              <a:buNone/>
            </a:pPr>
            <a:r>
              <a:rPr lang="en-US" sz="1050" b="0" i="0" dirty="0" err="1">
                <a:effectLst/>
                <a:latin typeface="Menlo"/>
              </a:rPr>
              <a:t>max_edge_cuts</a:t>
            </a:r>
            <a:r>
              <a:rPr lang="en-US" sz="1050" b="0" i="0" dirty="0">
                <a:effectLst/>
                <a:latin typeface="Menlo"/>
              </a:rPr>
              <a:t> = </a:t>
            </a:r>
            <a:r>
              <a:rPr lang="en-US" sz="1050" b="0" i="0" dirty="0" err="1">
                <a:effectLst/>
                <a:latin typeface="Menlo"/>
              </a:rPr>
              <a:t>fcn_VSkel_polytopeFindMaxEdgeCut</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(-1));</a:t>
            </a:r>
          </a:p>
          <a:p>
            <a:pPr>
              <a:buNone/>
            </a:pPr>
            <a:r>
              <a:rPr lang="en-US" sz="1050" b="0" i="0" dirty="0">
                <a:effectLst/>
                <a:latin typeface="Menlo"/>
              </a:rPr>
              <a:t>[</a:t>
            </a: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 </a:t>
            </a:r>
            <a:r>
              <a:rPr lang="en-US" sz="1050" b="0" i="0" dirty="0" err="1">
                <a:effectLst/>
                <a:latin typeface="Menlo"/>
              </a:rPr>
              <a:t>fcn_VSkel_polytopeFindEnclosedSpheres</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a:t>
            </a:r>
            <a:r>
              <a:rPr lang="en-US" sz="1050" b="0" i="0" dirty="0" err="1">
                <a:effectLst/>
                <a:latin typeface="Menlo"/>
              </a:rPr>
              <a:t>max_edge_cuts</a:t>
            </a:r>
            <a:r>
              <a:rPr lang="en-US" sz="1050" b="0" i="0" dirty="0">
                <a:effectLst/>
                <a:latin typeface="Menlo"/>
              </a:rPr>
              <a:t>, (-1));</a:t>
            </a:r>
          </a:p>
          <a:p>
            <a:pPr>
              <a:buNone/>
            </a:pPr>
            <a:endParaRPr lang="en-US" sz="1050" b="0" i="0" dirty="0">
              <a:effectLst/>
              <a:latin typeface="Menlo"/>
            </a:endParaRPr>
          </a:p>
          <a:p>
            <a:pPr>
              <a:buNone/>
            </a:pPr>
            <a:r>
              <a:rPr lang="en-US" sz="1050" b="0" i="0" dirty="0">
                <a:effectLst/>
                <a:latin typeface="Menlo"/>
              </a:rPr>
              <a:t>[</a:t>
            </a:r>
            <a:r>
              <a:rPr lang="en-US" sz="1050" b="0" i="0" dirty="0" err="1">
                <a:effectLst/>
                <a:latin typeface="Menlo"/>
              </a:rPr>
              <a:t>min_cut</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indices_repeated</a:t>
            </a:r>
            <a:r>
              <a:rPr lang="en-US" sz="1050" b="0" i="0" dirty="0">
                <a:effectLst/>
                <a:latin typeface="Menlo"/>
              </a:rPr>
              <a:t>, </a:t>
            </a:r>
            <a:r>
              <a:rPr lang="en-US" sz="1050" b="0" i="0" dirty="0" err="1">
                <a:effectLst/>
                <a:latin typeface="Menlo"/>
              </a:rPr>
              <a:t>intersection_points</a:t>
            </a:r>
            <a:r>
              <a:rPr lang="en-US" sz="1050" b="0" i="0" dirty="0">
                <a:effectLst/>
                <a:latin typeface="Menlo"/>
              </a:rPr>
              <a:t>] =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fcn_VSkel_polytopeFindMinimumEnclosedSphere</a:t>
            </a:r>
            <a:r>
              <a:rPr lang="en-US" sz="1050" b="0" i="0" dirty="0">
                <a:effectLst/>
                <a:latin typeface="Menlo"/>
              </a:rPr>
              <a:t>(vertices,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fig_num</a:t>
            </a:r>
            <a:r>
              <a:rPr lang="en-US" sz="1050" b="0" i="0" dirty="0">
                <a:effectLst/>
                <a:latin typeface="Menlo"/>
              </a:rPr>
              <a:t>));</a:t>
            </a:r>
          </a:p>
        </p:txBody>
      </p:sp>
      <p:pic>
        <p:nvPicPr>
          <p:cNvPr id="6" name="Picture 5">
            <a:extLst>
              <a:ext uri="{FF2B5EF4-FFF2-40B4-BE49-F238E27FC236}">
                <a16:creationId xmlns:a16="http://schemas.microsoft.com/office/drawing/2014/main" id="{9840E2B0-5817-342E-5920-86C47E1E17F5}"/>
              </a:ext>
            </a:extLst>
          </p:cNvPr>
          <p:cNvPicPr>
            <a:picLocks noChangeAspect="1"/>
          </p:cNvPicPr>
          <p:nvPr/>
        </p:nvPicPr>
        <p:blipFill>
          <a:blip r:embed="rId2"/>
          <a:stretch>
            <a:fillRect/>
          </a:stretch>
        </p:blipFill>
        <p:spPr>
          <a:xfrm>
            <a:off x="7420402" y="1241277"/>
            <a:ext cx="4394200" cy="3295650"/>
          </a:xfrm>
          <a:prstGeom prst="rect">
            <a:avLst/>
          </a:prstGeom>
        </p:spPr>
      </p:pic>
    </p:spTree>
    <p:extLst>
      <p:ext uri="{BB962C8B-B14F-4D97-AF65-F5344CB8AC3E}">
        <p14:creationId xmlns:p14="http://schemas.microsoft.com/office/powerpoint/2010/main" val="3165881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F172E-32A5-FA37-F54A-67C8531A8F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E531D-1F94-D823-29AF-038173E1E8D9}"/>
              </a:ext>
            </a:extLst>
          </p:cNvPr>
          <p:cNvSpPr>
            <a:spLocks noGrp="1"/>
          </p:cNvSpPr>
          <p:nvPr>
            <p:ph type="title"/>
          </p:nvPr>
        </p:nvSpPr>
        <p:spPr/>
        <p:txBody>
          <a:bodyPr>
            <a:noAutofit/>
          </a:bodyPr>
          <a:lstStyle/>
          <a:p>
            <a:r>
              <a:rPr lang="en-US" sz="3600" dirty="0"/>
              <a:t>Step 4: Merge all the vertices that come together</a:t>
            </a:r>
          </a:p>
        </p:txBody>
      </p:sp>
      <p:sp>
        <p:nvSpPr>
          <p:cNvPr id="4" name="Content Placeholder 3">
            <a:extLst>
              <a:ext uri="{FF2B5EF4-FFF2-40B4-BE49-F238E27FC236}">
                <a16:creationId xmlns:a16="http://schemas.microsoft.com/office/drawing/2014/main" id="{42832A2E-B849-5A87-7EBB-85ECB8D02C37}"/>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sp>
        <p:nvSpPr>
          <p:cNvPr id="3" name="Rectangle 2">
            <a:extLst>
              <a:ext uri="{FF2B5EF4-FFF2-40B4-BE49-F238E27FC236}">
                <a16:creationId xmlns:a16="http://schemas.microsoft.com/office/drawing/2014/main" id="{52BB54A6-F261-A77A-019B-964ABA5CF2A4}"/>
              </a:ext>
            </a:extLst>
          </p:cNvPr>
          <p:cNvSpPr/>
          <p:nvPr/>
        </p:nvSpPr>
        <p:spPr>
          <a:xfrm>
            <a:off x="5187666" y="3952579"/>
            <a:ext cx="6569962" cy="2677656"/>
          </a:xfrm>
          <a:prstGeom prst="rect">
            <a:avLst/>
          </a:prstGeom>
          <a:solidFill>
            <a:schemeClr val="accent4">
              <a:lumMod val="20000"/>
              <a:lumOff val="80000"/>
            </a:schemeClr>
          </a:solidFill>
        </p:spPr>
        <p:txBody>
          <a:bodyPr wrap="square" lIns="91440" tIns="45720" rIns="91440" bIns="45720" anchor="t">
            <a:spAutoFit/>
          </a:bodyPr>
          <a:lstStyle/>
          <a:p>
            <a:pPr>
              <a:buNone/>
            </a:pPr>
            <a:r>
              <a:rPr lang="en-US" sz="1050" b="0" i="0" dirty="0" err="1">
                <a:effectLst/>
                <a:latin typeface="Menlo"/>
              </a:rPr>
              <a:t>fig_num</a:t>
            </a:r>
            <a:r>
              <a:rPr lang="en-US" sz="1050" b="0" i="0" dirty="0">
                <a:effectLst/>
                <a:latin typeface="Menlo"/>
              </a:rPr>
              <a:t> = 1006; figure(</a:t>
            </a:r>
            <a:r>
              <a:rPr lang="en-US" sz="1050" b="0" i="0" dirty="0" err="1">
                <a:effectLst/>
                <a:latin typeface="Menlo"/>
              </a:rPr>
              <a:t>fig_num</a:t>
            </a:r>
            <a:r>
              <a:rPr lang="en-US" sz="1050" b="0" i="0" dirty="0">
                <a:effectLst/>
                <a:latin typeface="Menlo"/>
              </a:rPr>
              <a:t>); </a:t>
            </a:r>
            <a:r>
              <a:rPr lang="en-US" sz="1050" b="0" i="0" dirty="0" err="1">
                <a:effectLst/>
                <a:latin typeface="Menlo"/>
              </a:rPr>
              <a:t>clf</a:t>
            </a:r>
            <a:r>
              <a:rPr lang="en-US" sz="1050" b="0" i="0" dirty="0">
                <a:effectLst/>
                <a:latin typeface="Menlo"/>
              </a:rPr>
              <a:t>;</a:t>
            </a:r>
          </a:p>
          <a:p>
            <a:pPr>
              <a:buNone/>
            </a:pPr>
            <a:endParaRPr lang="en-US" sz="1050" b="0" i="0" dirty="0">
              <a:effectLst/>
              <a:latin typeface="Menlo"/>
            </a:endParaRPr>
          </a:p>
          <a:p>
            <a:pPr>
              <a:buNone/>
            </a:pPr>
            <a:r>
              <a:rPr lang="en-US" sz="1050" b="0" i="0" dirty="0">
                <a:solidFill>
                  <a:srgbClr val="008013"/>
                </a:solidFill>
                <a:effectLst/>
                <a:latin typeface="Menlo"/>
              </a:rPr>
              <a:t>% this polytope has a vertical wall</a:t>
            </a:r>
            <a:endParaRPr lang="en-US" sz="1050" b="0" i="0" dirty="0">
              <a:effectLst/>
              <a:latin typeface="Menlo"/>
            </a:endParaRPr>
          </a:p>
          <a:p>
            <a:pPr>
              <a:buNone/>
            </a:pPr>
            <a:r>
              <a:rPr lang="en-US" sz="1050" b="0" i="0" dirty="0">
                <a:effectLst/>
                <a:latin typeface="Menlo"/>
              </a:rPr>
              <a:t>vertices = [0 0; 3/5 0; 1 1; 7/5 0; 2 0; 1 2; 0 1; 0 0]*5;</a:t>
            </a:r>
          </a:p>
          <a:p>
            <a:pPr>
              <a:buNone/>
            </a:pPr>
            <a:r>
              <a:rPr lang="en-US" sz="1050" b="0" i="0" dirty="0">
                <a:effectLst/>
                <a:latin typeface="Menlo"/>
              </a:rPr>
              <a:t>[</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 </a:t>
            </a:r>
            <a:r>
              <a:rPr lang="en-US" sz="1050" b="0" i="0" dirty="0" err="1">
                <a:effectLst/>
                <a:latin typeface="Menlo"/>
              </a:rPr>
              <a:t>fcn_VSkel_polytopeFindUnitDirectionVectors</a:t>
            </a:r>
            <a:r>
              <a:rPr lang="en-US" sz="1050" b="0" i="0" dirty="0">
                <a:effectLst/>
                <a:latin typeface="Menlo"/>
              </a:rPr>
              <a:t>(vertices,-1);</a:t>
            </a:r>
          </a:p>
          <a:p>
            <a:pPr>
              <a:buNone/>
            </a:pPr>
            <a:r>
              <a:rPr lang="en-US" sz="1050" b="0" i="0" dirty="0" err="1">
                <a:effectLst/>
                <a:latin typeface="Menlo"/>
              </a:rPr>
              <a:t>max_edge_cuts</a:t>
            </a:r>
            <a:r>
              <a:rPr lang="en-US" sz="1050" b="0" i="0" dirty="0">
                <a:effectLst/>
                <a:latin typeface="Menlo"/>
              </a:rPr>
              <a:t> = </a:t>
            </a:r>
            <a:r>
              <a:rPr lang="en-US" sz="1050" b="0" i="0" dirty="0" err="1">
                <a:effectLst/>
                <a:latin typeface="Menlo"/>
              </a:rPr>
              <a:t>fcn_VSkel_polytopeFindMaxEdgeCut</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(-1));</a:t>
            </a:r>
          </a:p>
          <a:p>
            <a:pPr>
              <a:buNone/>
            </a:pPr>
            <a:r>
              <a:rPr lang="en-US" sz="1050" b="0" i="0" dirty="0">
                <a:effectLst/>
                <a:latin typeface="Menlo"/>
              </a:rPr>
              <a:t>[</a:t>
            </a: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 </a:t>
            </a:r>
            <a:r>
              <a:rPr lang="en-US" sz="1050" b="0" i="0" dirty="0" err="1">
                <a:effectLst/>
                <a:latin typeface="Menlo"/>
              </a:rPr>
              <a:t>fcn_VSkel_polytopeFindEnclosedSpheres</a:t>
            </a:r>
            <a:r>
              <a:rPr lang="en-US" sz="1050" b="0" i="0" dirty="0">
                <a:effectLst/>
                <a:latin typeface="Menlo"/>
              </a:rPr>
              <a:t>(vertices,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flag_vertexIsNonConvex</a:t>
            </a:r>
            <a:r>
              <a:rPr lang="en-US" sz="1050" b="0" i="0" dirty="0">
                <a:effectLst/>
                <a:latin typeface="Menlo"/>
              </a:rPr>
              <a:t>, </a:t>
            </a:r>
            <a:r>
              <a:rPr lang="en-US" sz="1050" b="0" i="0" dirty="0" err="1">
                <a:effectLst/>
                <a:latin typeface="Menlo"/>
              </a:rPr>
              <a:t>max_edge_cuts</a:t>
            </a:r>
            <a:r>
              <a:rPr lang="en-US" sz="1050" b="0" i="0" dirty="0">
                <a:effectLst/>
                <a:latin typeface="Menlo"/>
              </a:rPr>
              <a:t>, (-1));</a:t>
            </a:r>
          </a:p>
          <a:p>
            <a:pPr>
              <a:buNone/>
            </a:pPr>
            <a:endParaRPr lang="en-US" sz="1050" b="0" i="0" dirty="0">
              <a:effectLst/>
              <a:latin typeface="Menlo"/>
            </a:endParaRPr>
          </a:p>
          <a:p>
            <a:pPr>
              <a:buNone/>
            </a:pPr>
            <a:r>
              <a:rPr lang="en-US" sz="1050" b="0" i="0" dirty="0">
                <a:effectLst/>
                <a:latin typeface="Menlo"/>
              </a:rPr>
              <a:t>[</a:t>
            </a:r>
            <a:r>
              <a:rPr lang="en-US" sz="1050" b="0" i="0" dirty="0" err="1">
                <a:effectLst/>
                <a:latin typeface="Menlo"/>
              </a:rPr>
              <a:t>min_cut</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indices_repeated</a:t>
            </a:r>
            <a:r>
              <a:rPr lang="en-US" sz="1050" b="0" i="0" dirty="0">
                <a:effectLst/>
                <a:latin typeface="Menlo"/>
              </a:rPr>
              <a:t>, </a:t>
            </a:r>
            <a:r>
              <a:rPr lang="en-US" sz="1050" b="0" i="0" dirty="0" err="1">
                <a:effectLst/>
                <a:latin typeface="Menlo"/>
              </a:rPr>
              <a:t>intersection_points</a:t>
            </a:r>
            <a:r>
              <a:rPr lang="en-US" sz="1050" b="0" i="0" dirty="0">
                <a:effectLst/>
                <a:latin typeface="Menlo"/>
              </a:rPr>
              <a:t>] =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fcn_VSkel_polytopeFindMinimumEnclosedSphere</a:t>
            </a:r>
            <a:r>
              <a:rPr lang="en-US" sz="1050" b="0" i="0" dirty="0">
                <a:effectLst/>
                <a:latin typeface="Menlo"/>
              </a:rPr>
              <a:t>(vertices, </a:t>
            </a:r>
            <a:r>
              <a:rPr lang="en-US" sz="1050" b="0" i="0" dirty="0">
                <a:solidFill>
                  <a:srgbClr val="0E00FF"/>
                </a:solidFill>
                <a:effectLst/>
                <a:latin typeface="Menlo"/>
              </a:rPr>
              <a:t>...</a:t>
            </a:r>
            <a:endParaRPr lang="en-US" sz="1050" b="0" i="0" dirty="0">
              <a:effectLst/>
              <a:latin typeface="Menlo"/>
            </a:endParaRPr>
          </a:p>
          <a:p>
            <a:pPr>
              <a:buNone/>
            </a:pPr>
            <a:r>
              <a:rPr lang="en-US" sz="1050" b="0" i="0" dirty="0" err="1">
                <a:effectLst/>
                <a:latin typeface="Menlo"/>
              </a:rPr>
              <a:t>sphereRadii</a:t>
            </a:r>
            <a:r>
              <a:rPr lang="en-US" sz="1050" b="0" i="0" dirty="0">
                <a:effectLst/>
                <a:latin typeface="Menlo"/>
              </a:rPr>
              <a:t>, </a:t>
            </a:r>
            <a:r>
              <a:rPr lang="en-US" sz="1050" b="0" i="0" dirty="0" err="1">
                <a:effectLst/>
                <a:latin typeface="Menlo"/>
              </a:rPr>
              <a:t>definingEdges</a:t>
            </a:r>
            <a:r>
              <a:rPr lang="en-US" sz="1050" b="0" i="0" dirty="0">
                <a:effectLst/>
                <a:latin typeface="Menlo"/>
              </a:rPr>
              <a:t>, </a:t>
            </a:r>
            <a:r>
              <a:rPr lang="en-US" sz="1050" b="0" i="0" dirty="0" err="1">
                <a:effectLst/>
                <a:latin typeface="Menlo"/>
              </a:rPr>
              <a:t>unit_normal_vectors</a:t>
            </a:r>
            <a:r>
              <a:rPr lang="en-US" sz="1050" b="0" i="0" dirty="0">
                <a:effectLst/>
                <a:latin typeface="Menlo"/>
              </a:rPr>
              <a:t>, </a:t>
            </a:r>
            <a:r>
              <a:rPr lang="en-US" sz="1050" b="0" i="0" dirty="0" err="1">
                <a:effectLst/>
                <a:latin typeface="Menlo"/>
              </a:rPr>
              <a:t>unit_vertex_projection_vectors</a:t>
            </a:r>
            <a:r>
              <a:rPr lang="en-US" sz="1050" b="0" i="0" dirty="0">
                <a:effectLst/>
                <a:latin typeface="Menlo"/>
              </a:rPr>
              <a:t>, </a:t>
            </a:r>
            <a:r>
              <a:rPr lang="en-US" sz="1050" b="0" i="0" dirty="0">
                <a:solidFill>
                  <a:srgbClr val="0E00FF"/>
                </a:solidFill>
                <a:effectLst/>
                <a:latin typeface="Menlo"/>
              </a:rPr>
              <a:t>...</a:t>
            </a:r>
            <a:endParaRPr lang="en-US" sz="1050" b="0" i="0" dirty="0">
              <a:effectLst/>
              <a:latin typeface="Menlo"/>
            </a:endParaRPr>
          </a:p>
          <a:p>
            <a:r>
              <a:rPr lang="en-US" sz="1050" b="0" i="0" dirty="0" err="1">
                <a:effectLst/>
                <a:latin typeface="Menlo"/>
              </a:rPr>
              <a:t>vector_direction_of_unit_cut</a:t>
            </a:r>
            <a:r>
              <a:rPr lang="en-US" sz="1050" b="0" i="0" dirty="0">
                <a:effectLst/>
                <a:latin typeface="Menlo"/>
              </a:rPr>
              <a:t>, (</a:t>
            </a:r>
            <a:r>
              <a:rPr lang="en-US" sz="1050" b="0" i="0" dirty="0" err="1">
                <a:effectLst/>
                <a:latin typeface="Menlo"/>
              </a:rPr>
              <a:t>fig_num</a:t>
            </a:r>
            <a:r>
              <a:rPr lang="en-US" sz="1050" b="0" i="0" dirty="0">
                <a:effectLst/>
                <a:latin typeface="Menlo"/>
              </a:rPr>
              <a:t>));</a:t>
            </a:r>
          </a:p>
        </p:txBody>
      </p:sp>
      <p:pic>
        <p:nvPicPr>
          <p:cNvPr id="6" name="Picture 5">
            <a:extLst>
              <a:ext uri="{FF2B5EF4-FFF2-40B4-BE49-F238E27FC236}">
                <a16:creationId xmlns:a16="http://schemas.microsoft.com/office/drawing/2014/main" id="{E7F10906-9F45-C578-E4E6-5D69A329D99E}"/>
              </a:ext>
            </a:extLst>
          </p:cNvPr>
          <p:cNvPicPr>
            <a:picLocks noChangeAspect="1"/>
          </p:cNvPicPr>
          <p:nvPr/>
        </p:nvPicPr>
        <p:blipFill>
          <a:blip r:embed="rId2"/>
          <a:stretch>
            <a:fillRect/>
          </a:stretch>
        </p:blipFill>
        <p:spPr>
          <a:xfrm>
            <a:off x="7420402" y="1241277"/>
            <a:ext cx="4394200" cy="3295650"/>
          </a:xfrm>
          <a:prstGeom prst="rect">
            <a:avLst/>
          </a:prstGeom>
        </p:spPr>
      </p:pic>
    </p:spTree>
    <p:extLst>
      <p:ext uri="{BB962C8B-B14F-4D97-AF65-F5344CB8AC3E}">
        <p14:creationId xmlns:p14="http://schemas.microsoft.com/office/powerpoint/2010/main" val="225474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63D0-407E-228C-5940-AE7AA4E111E0}"/>
              </a:ext>
            </a:extLst>
          </p:cNvPr>
          <p:cNvSpPr>
            <a:spLocks noGrp="1"/>
          </p:cNvSpPr>
          <p:nvPr>
            <p:ph type="title"/>
          </p:nvPr>
        </p:nvSpPr>
        <p:spPr/>
        <p:txBody>
          <a:bodyPr/>
          <a:lstStyle/>
          <a:p>
            <a:r>
              <a:rPr lang="en-US" dirty="0"/>
              <a:t>How do we represent a vertex merger?</a:t>
            </a:r>
          </a:p>
        </p:txBody>
      </p:sp>
      <p:sp>
        <p:nvSpPr>
          <p:cNvPr id="3" name="Content Placeholder 2">
            <a:extLst>
              <a:ext uri="{FF2B5EF4-FFF2-40B4-BE49-F238E27FC236}">
                <a16:creationId xmlns:a16="http://schemas.microsoft.com/office/drawing/2014/main" id="{0340471F-7504-82CF-D966-8423EBE1B218}"/>
              </a:ext>
            </a:extLst>
          </p:cNvPr>
          <p:cNvSpPr>
            <a:spLocks noGrp="1"/>
          </p:cNvSpPr>
          <p:nvPr>
            <p:ph idx="1"/>
          </p:nvPr>
        </p:nvSpPr>
        <p:spPr>
          <a:xfrm>
            <a:off x="838200" y="1825625"/>
            <a:ext cx="4673600" cy="4351338"/>
          </a:xfrm>
        </p:spPr>
        <p:txBody>
          <a:bodyPr>
            <a:normAutofit lnSpcReduction="10000"/>
          </a:bodyPr>
          <a:lstStyle/>
          <a:p>
            <a:pPr marL="0" indent="0">
              <a:buNone/>
            </a:pPr>
            <a:r>
              <a:rPr lang="en-US" dirty="0"/>
              <a:t>When a vertex encounters a boundary, it creates a break in that boundary. The break can be represented by a vertex insertion into a vertex sequence defining the boundary. For example, the vertex 3 intersecting segment 8 (which connects 8 to 9), can be represented as “3” added into the sequence: </a:t>
            </a:r>
          </a:p>
          <a:p>
            <a:pPr marL="0" indent="0">
              <a:buNone/>
            </a:pPr>
            <a:r>
              <a:rPr lang="en-US" dirty="0"/>
              <a:t>7, 8, </a:t>
            </a:r>
            <a:r>
              <a:rPr lang="en-US" b="1" dirty="0">
                <a:solidFill>
                  <a:srgbClr val="FF0000"/>
                </a:solidFill>
              </a:rPr>
              <a:t>3</a:t>
            </a:r>
            <a:r>
              <a:rPr lang="en-US" dirty="0"/>
              <a:t>, 9 10</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7608BF2-CEB9-4E95-9F60-D74AF5EFD945}"/>
                  </a:ext>
                </a:extLst>
              </p14:cNvPr>
              <p14:cNvContentPartPr/>
              <p14:nvPr/>
            </p14:nvContentPartPr>
            <p14:xfrm>
              <a:off x="6294647" y="2027179"/>
              <a:ext cx="1143360" cy="45719"/>
            </p14:xfrm>
          </p:contentPart>
        </mc:Choice>
        <mc:Fallback xmlns="">
          <p:pic>
            <p:nvPicPr>
              <p:cNvPr id="4" name="Ink 3">
                <a:extLst>
                  <a:ext uri="{FF2B5EF4-FFF2-40B4-BE49-F238E27FC236}">
                    <a16:creationId xmlns:a16="http://schemas.microsoft.com/office/drawing/2014/main" id="{17608BF2-CEB9-4E95-9F60-D74AF5EFD945}"/>
                  </a:ext>
                </a:extLst>
              </p:cNvPr>
              <p:cNvPicPr/>
              <p:nvPr/>
            </p:nvPicPr>
            <p:blipFill>
              <a:blip r:embed="rId3"/>
              <a:stretch>
                <a:fillRect/>
              </a:stretch>
            </p:blipFill>
            <p:spPr>
              <a:xfrm>
                <a:off x="6288527" y="2021059"/>
                <a:ext cx="1155600" cy="57959"/>
              </a:xfrm>
              <a:prstGeom prst="rect">
                <a:avLst/>
              </a:prstGeom>
            </p:spPr>
          </p:pic>
        </mc:Fallback>
      </mc:AlternateContent>
      <p:sp>
        <p:nvSpPr>
          <p:cNvPr id="9" name="Connecteur droit 8">
            <a:extLst>
              <a:ext uri="{FF2B5EF4-FFF2-40B4-BE49-F238E27FC236}">
                <a16:creationId xmlns:a16="http://schemas.microsoft.com/office/drawing/2014/main" id="{467D8409-C5B4-476F-84A3-FB3289B82CC6}"/>
              </a:ext>
            </a:extLst>
          </p:cNvPr>
          <p:cNvSpPr/>
          <p:nvPr/>
        </p:nvSpPr>
        <p:spPr>
          <a:xfrm rot="3094106">
            <a:off x="7031698" y="2905920"/>
            <a:ext cx="219456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ector recto 9">
            <a:extLst>
              <a:ext uri="{FF2B5EF4-FFF2-40B4-BE49-F238E27FC236}">
                <a16:creationId xmlns:a16="http://schemas.microsoft.com/office/drawing/2014/main" id="{7CE93757-4777-458B-9CD8-D00249C43048}"/>
              </a:ext>
            </a:extLst>
          </p:cNvPr>
          <p:cNvSpPr/>
          <p:nvPr/>
        </p:nvSpPr>
        <p:spPr>
          <a:xfrm>
            <a:off x="8788320" y="3739860"/>
            <a:ext cx="164592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0000"/>
              </a:solidFill>
            </a:endParaRPr>
          </a:p>
        </p:txBody>
      </p:sp>
      <p:sp>
        <p:nvSpPr>
          <p:cNvPr id="25" name="TextBox 24">
            <a:extLst>
              <a:ext uri="{FF2B5EF4-FFF2-40B4-BE49-F238E27FC236}">
                <a16:creationId xmlns:a16="http://schemas.microsoft.com/office/drawing/2014/main" id="{3D9148F3-D5CF-4586-81B5-56E63A4E789A}"/>
              </a:ext>
            </a:extLst>
          </p:cNvPr>
          <p:cNvSpPr txBox="1"/>
          <p:nvPr/>
        </p:nvSpPr>
        <p:spPr>
          <a:xfrm>
            <a:off x="10446117" y="3538454"/>
            <a:ext cx="301686" cy="369332"/>
          </a:xfrm>
          <a:prstGeom prst="rect">
            <a:avLst/>
          </a:prstGeom>
          <a:noFill/>
        </p:spPr>
        <p:txBody>
          <a:bodyPr wrap="none" rtlCol="0" anchor="ctr" anchorCtr="1">
            <a:spAutoFit/>
          </a:bodyPr>
          <a:lstStyle/>
          <a:p>
            <a:pPr algn="ctr"/>
            <a:r>
              <a:rPr lang="en-US">
                <a:solidFill>
                  <a:srgbClr val="000000"/>
                </a:solidFill>
              </a:rPr>
              <a:t>7</a:t>
            </a:r>
          </a:p>
        </p:txBody>
      </p:sp>
      <p:sp>
        <p:nvSpPr>
          <p:cNvPr id="24" name="CaixaDeTexto 23">
            <a:extLst>
              <a:ext uri="{FF2B5EF4-FFF2-40B4-BE49-F238E27FC236}">
                <a16:creationId xmlns:a16="http://schemas.microsoft.com/office/drawing/2014/main" id="{AAA4A957-FEC9-46BD-99F9-998252482D2F}"/>
              </a:ext>
            </a:extLst>
          </p:cNvPr>
          <p:cNvSpPr txBox="1"/>
          <p:nvPr/>
        </p:nvSpPr>
        <p:spPr>
          <a:xfrm>
            <a:off x="8721357" y="3321194"/>
            <a:ext cx="301686" cy="369332"/>
          </a:xfrm>
          <a:prstGeom prst="rect">
            <a:avLst/>
          </a:prstGeom>
          <a:noFill/>
        </p:spPr>
        <p:txBody>
          <a:bodyPr wrap="none" rtlCol="0" anchor="ctr" anchorCtr="1">
            <a:spAutoFit/>
          </a:bodyPr>
          <a:lstStyle/>
          <a:p>
            <a:pPr algn="ctr"/>
            <a:r>
              <a:rPr lang="en-US">
                <a:solidFill>
                  <a:srgbClr val="000000"/>
                </a:solidFill>
              </a:rPr>
              <a:t>8</a:t>
            </a:r>
          </a:p>
        </p:txBody>
      </p:sp>
      <p:sp>
        <p:nvSpPr>
          <p:cNvPr id="19" name="TextBox 18">
            <a:extLst>
              <a:ext uri="{FF2B5EF4-FFF2-40B4-BE49-F238E27FC236}">
                <a16:creationId xmlns:a16="http://schemas.microsoft.com/office/drawing/2014/main" id="{BEF3952C-FF55-45E0-B95F-6F638BAD9C94}"/>
              </a:ext>
            </a:extLst>
          </p:cNvPr>
          <p:cNvSpPr txBox="1"/>
          <p:nvPr/>
        </p:nvSpPr>
        <p:spPr>
          <a:xfrm>
            <a:off x="7322285" y="1695345"/>
            <a:ext cx="314510" cy="400110"/>
          </a:xfrm>
          <a:prstGeom prst="rect">
            <a:avLst/>
          </a:prstGeom>
          <a:noFill/>
        </p:spPr>
        <p:txBody>
          <a:bodyPr wrap="none" rtlCol="0" anchor="ctr" anchorCtr="1">
            <a:spAutoFit/>
          </a:bodyPr>
          <a:lstStyle/>
          <a:p>
            <a:pPr algn="ctr"/>
            <a:r>
              <a:rPr lang="en-US" sz="2000" dirty="0">
                <a:solidFill>
                  <a:srgbClr val="000000"/>
                </a:solidFill>
              </a:rPr>
              <a:t>9</a:t>
            </a:r>
          </a:p>
        </p:txBody>
      </p:sp>
      <p:sp>
        <p:nvSpPr>
          <p:cNvPr id="29" name="TextBox 28">
            <a:extLst>
              <a:ext uri="{FF2B5EF4-FFF2-40B4-BE49-F238E27FC236}">
                <a16:creationId xmlns:a16="http://schemas.microsoft.com/office/drawing/2014/main" id="{16298EA0-6FF2-4884-BFEE-D0F9BE053753}"/>
              </a:ext>
            </a:extLst>
          </p:cNvPr>
          <p:cNvSpPr txBox="1"/>
          <p:nvPr/>
        </p:nvSpPr>
        <p:spPr>
          <a:xfrm>
            <a:off x="6133488" y="1667715"/>
            <a:ext cx="418705" cy="369332"/>
          </a:xfrm>
          <a:prstGeom prst="rect">
            <a:avLst/>
          </a:prstGeom>
          <a:noFill/>
        </p:spPr>
        <p:txBody>
          <a:bodyPr wrap="none" rtlCol="0" anchor="ctr" anchorCtr="1">
            <a:spAutoFit/>
          </a:bodyPr>
          <a:lstStyle/>
          <a:p>
            <a:pPr algn="ctr"/>
            <a:r>
              <a:rPr lang="en-US" dirty="0">
                <a:solidFill>
                  <a:srgbClr val="000000"/>
                </a:solidFill>
              </a:rPr>
              <a:t>10</a:t>
            </a:r>
          </a:p>
        </p:txBody>
      </p:sp>
      <p:sp>
        <p:nvSpPr>
          <p:cNvPr id="22" name="TextBox 21">
            <a:extLst>
              <a:ext uri="{FF2B5EF4-FFF2-40B4-BE49-F238E27FC236}">
                <a16:creationId xmlns:a16="http://schemas.microsoft.com/office/drawing/2014/main" id="{A8FFB0D2-45B4-4EF4-9C75-BCE7ACDE4CF9}"/>
              </a:ext>
            </a:extLst>
          </p:cNvPr>
          <p:cNvSpPr txBox="1"/>
          <p:nvPr/>
        </p:nvSpPr>
        <p:spPr>
          <a:xfrm>
            <a:off x="6396545" y="3095385"/>
            <a:ext cx="314509" cy="400110"/>
          </a:xfrm>
          <a:prstGeom prst="rect">
            <a:avLst/>
          </a:prstGeom>
          <a:noFill/>
        </p:spPr>
        <p:txBody>
          <a:bodyPr wrap="none" rtlCol="0" anchor="ctr" anchorCtr="1">
            <a:spAutoFit/>
          </a:bodyPr>
          <a:lstStyle/>
          <a:p>
            <a:pPr algn="ctr"/>
            <a:r>
              <a:rPr lang="en-US" sz="2000">
                <a:solidFill>
                  <a:srgbClr val="000000"/>
                </a:solidFill>
              </a:rPr>
              <a:t>2</a:t>
            </a:r>
          </a:p>
        </p:txBody>
      </p:sp>
      <p:sp>
        <p:nvSpPr>
          <p:cNvPr id="23" name="TextBox 22">
            <a:extLst>
              <a:ext uri="{FF2B5EF4-FFF2-40B4-BE49-F238E27FC236}">
                <a16:creationId xmlns:a16="http://schemas.microsoft.com/office/drawing/2014/main" id="{47DA7AF7-08A6-41FA-80C3-CCD09D9BC502}"/>
              </a:ext>
            </a:extLst>
          </p:cNvPr>
          <p:cNvSpPr txBox="1"/>
          <p:nvPr/>
        </p:nvSpPr>
        <p:spPr>
          <a:xfrm>
            <a:off x="7696865" y="2860666"/>
            <a:ext cx="314510" cy="400110"/>
          </a:xfrm>
          <a:prstGeom prst="rect">
            <a:avLst/>
          </a:prstGeom>
          <a:noFill/>
        </p:spPr>
        <p:txBody>
          <a:bodyPr wrap="none" rtlCol="0" anchor="ctr" anchorCtr="1">
            <a:spAutoFit/>
          </a:bodyPr>
          <a:lstStyle/>
          <a:p>
            <a:pPr algn="ctr"/>
            <a:r>
              <a:rPr lang="en-US" sz="2000">
                <a:solidFill>
                  <a:srgbClr val="000000"/>
                </a:solidFill>
              </a:rPr>
              <a:t>3</a:t>
            </a:r>
          </a:p>
        </p:txBody>
      </p:sp>
      <p:sp>
        <p:nvSpPr>
          <p:cNvPr id="31" name="CaixaDeTexto 30">
            <a:extLst>
              <a:ext uri="{FF2B5EF4-FFF2-40B4-BE49-F238E27FC236}">
                <a16:creationId xmlns:a16="http://schemas.microsoft.com/office/drawing/2014/main" id="{92708024-DD7E-4D56-9F87-E9DDC202E54C}"/>
              </a:ext>
            </a:extLst>
          </p:cNvPr>
          <p:cNvSpPr txBox="1"/>
          <p:nvPr/>
        </p:nvSpPr>
        <p:spPr>
          <a:xfrm>
            <a:off x="7938511" y="4422838"/>
            <a:ext cx="314509" cy="400110"/>
          </a:xfrm>
          <a:prstGeom prst="rect">
            <a:avLst/>
          </a:prstGeom>
          <a:noFill/>
        </p:spPr>
        <p:txBody>
          <a:bodyPr wrap="none" rtlCol="0" anchor="ctr" anchorCtr="1">
            <a:spAutoFit/>
          </a:bodyPr>
          <a:lstStyle/>
          <a:p>
            <a:pPr algn="ctr"/>
            <a:r>
              <a:rPr lang="en-US" sz="2000">
                <a:solidFill>
                  <a:srgbClr val="000000"/>
                </a:solidFill>
              </a:rPr>
              <a:t>4</a:t>
            </a:r>
          </a:p>
        </p:txBody>
      </p:sp>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A66B11E4-C7A3-1963-C7E7-236C5D09F7B5}"/>
                  </a:ext>
                </a:extLst>
              </p14:cNvPr>
              <p14:cNvContentPartPr/>
              <p14:nvPr/>
            </p14:nvContentPartPr>
            <p14:xfrm>
              <a:off x="9588287" y="2565020"/>
              <a:ext cx="360" cy="360"/>
            </p14:xfrm>
          </p:contentPart>
        </mc:Choice>
        <mc:Fallback xmlns="">
          <p:pic>
            <p:nvPicPr>
              <p:cNvPr id="36" name="Ink 35">
                <a:extLst>
                  <a:ext uri="{FF2B5EF4-FFF2-40B4-BE49-F238E27FC236}">
                    <a16:creationId xmlns:a16="http://schemas.microsoft.com/office/drawing/2014/main" id="{A66B11E4-C7A3-1963-C7E7-236C5D09F7B5}"/>
                  </a:ext>
                </a:extLst>
              </p:cNvPr>
              <p:cNvPicPr/>
              <p:nvPr/>
            </p:nvPicPr>
            <p:blipFill>
              <a:blip r:embed="rId5"/>
              <a:stretch>
                <a:fillRect/>
              </a:stretch>
            </p:blipFill>
            <p:spPr>
              <a:xfrm>
                <a:off x="9582167" y="25589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Ink 42">
                <a:extLst>
                  <a:ext uri="{FF2B5EF4-FFF2-40B4-BE49-F238E27FC236}">
                    <a16:creationId xmlns:a16="http://schemas.microsoft.com/office/drawing/2014/main" id="{BC8EC500-42CC-8F5A-FB3B-C4C808741543}"/>
                  </a:ext>
                </a:extLst>
              </p14:cNvPr>
              <p14:cNvContentPartPr/>
              <p14:nvPr/>
            </p14:nvContentPartPr>
            <p14:xfrm>
              <a:off x="7945607" y="2840420"/>
              <a:ext cx="271440" cy="1757160"/>
            </p14:xfrm>
          </p:contentPart>
        </mc:Choice>
        <mc:Fallback xmlns="">
          <p:pic>
            <p:nvPicPr>
              <p:cNvPr id="43" name="Ink 42">
                <a:extLst>
                  <a:ext uri="{FF2B5EF4-FFF2-40B4-BE49-F238E27FC236}">
                    <a16:creationId xmlns:a16="http://schemas.microsoft.com/office/drawing/2014/main" id="{BC8EC500-42CC-8F5A-FB3B-C4C808741543}"/>
                  </a:ext>
                </a:extLst>
              </p:cNvPr>
              <p:cNvPicPr/>
              <p:nvPr/>
            </p:nvPicPr>
            <p:blipFill>
              <a:blip r:embed="rId7"/>
              <a:stretch>
                <a:fillRect/>
              </a:stretch>
            </p:blipFill>
            <p:spPr>
              <a:xfrm>
                <a:off x="7939487" y="2834300"/>
                <a:ext cx="283680" cy="176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C87CBB29-8908-472A-A413-75A12E708A9A}"/>
                  </a:ext>
                </a:extLst>
              </p14:cNvPr>
              <p14:cNvContentPartPr/>
              <p14:nvPr/>
            </p14:nvContentPartPr>
            <p14:xfrm>
              <a:off x="6438647" y="2848700"/>
              <a:ext cx="1486440" cy="245880"/>
            </p14:xfrm>
          </p:contentPart>
        </mc:Choice>
        <mc:Fallback xmlns="">
          <p:pic>
            <p:nvPicPr>
              <p:cNvPr id="5" name="Ink 4">
                <a:extLst>
                  <a:ext uri="{FF2B5EF4-FFF2-40B4-BE49-F238E27FC236}">
                    <a16:creationId xmlns:a16="http://schemas.microsoft.com/office/drawing/2014/main" id="{C87CBB29-8908-472A-A413-75A12E708A9A}"/>
                  </a:ext>
                </a:extLst>
              </p:cNvPr>
              <p:cNvPicPr/>
              <p:nvPr/>
            </p:nvPicPr>
            <p:blipFill>
              <a:blip r:embed="rId9"/>
              <a:stretch>
                <a:fillRect/>
              </a:stretch>
            </p:blipFill>
            <p:spPr>
              <a:xfrm>
                <a:off x="6432527" y="2842571"/>
                <a:ext cx="1498680" cy="258138"/>
              </a:xfrm>
              <a:prstGeom prst="rect">
                <a:avLst/>
              </a:prstGeom>
            </p:spPr>
          </p:pic>
        </mc:Fallback>
      </mc:AlternateContent>
    </p:spTree>
    <p:extLst>
      <p:ext uri="{BB962C8B-B14F-4D97-AF65-F5344CB8AC3E}">
        <p14:creationId xmlns:p14="http://schemas.microsoft.com/office/powerpoint/2010/main" val="417133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8FE8-94B9-DA61-EAC6-BA0D81653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4A2A4-94D6-F33A-5A95-02B7C9497369}"/>
              </a:ext>
            </a:extLst>
          </p:cNvPr>
          <p:cNvSpPr>
            <a:spLocks noGrp="1"/>
          </p:cNvSpPr>
          <p:nvPr>
            <p:ph type="title"/>
          </p:nvPr>
        </p:nvSpPr>
        <p:spPr/>
        <p:txBody>
          <a:bodyPr/>
          <a:lstStyle/>
          <a:p>
            <a:r>
              <a:rPr lang="en-US" dirty="0"/>
              <a:t>However, the vertex merging, in this case, creates two “reconnections”</a:t>
            </a:r>
          </a:p>
        </p:txBody>
      </p:sp>
      <p:sp>
        <p:nvSpPr>
          <p:cNvPr id="3" name="Content Placeholder 2">
            <a:extLst>
              <a:ext uri="{FF2B5EF4-FFF2-40B4-BE49-F238E27FC236}">
                <a16:creationId xmlns:a16="http://schemas.microsoft.com/office/drawing/2014/main" id="{BEE4AF37-ED7D-8DD1-6241-6B3B9D6C7972}"/>
              </a:ext>
            </a:extLst>
          </p:cNvPr>
          <p:cNvSpPr>
            <a:spLocks noGrp="1"/>
          </p:cNvSpPr>
          <p:nvPr>
            <p:ph idx="1"/>
          </p:nvPr>
        </p:nvSpPr>
        <p:spPr>
          <a:xfrm>
            <a:off x="838200" y="1825625"/>
            <a:ext cx="4673600" cy="4351338"/>
          </a:xfrm>
        </p:spPr>
        <p:txBody>
          <a:bodyPr>
            <a:normAutofit fontScale="92500"/>
          </a:bodyPr>
          <a:lstStyle/>
          <a:p>
            <a:pPr marL="0" indent="0">
              <a:buNone/>
            </a:pPr>
            <a:r>
              <a:rPr lang="en-US" dirty="0"/>
              <a:t>The first produces the sequence:</a:t>
            </a:r>
          </a:p>
          <a:p>
            <a:pPr marL="0" indent="0">
              <a:buNone/>
            </a:pPr>
            <a:r>
              <a:rPr lang="en-US" dirty="0"/>
              <a:t>1, 2, 3, 9, 10 …</a:t>
            </a:r>
          </a:p>
          <a:p>
            <a:pPr marL="0" indent="0">
              <a:buNone/>
            </a:pPr>
            <a:r>
              <a:rPr lang="en-US" dirty="0"/>
              <a:t>The second produces the sequence:</a:t>
            </a:r>
          </a:p>
          <a:p>
            <a:pPr marL="0" indent="0">
              <a:buNone/>
            </a:pPr>
            <a:r>
              <a:rPr lang="en-US" dirty="0"/>
              <a:t>7, 8, 3, 4, …</a:t>
            </a:r>
          </a:p>
          <a:p>
            <a:pPr marL="0" indent="0">
              <a:buNone/>
            </a:pPr>
            <a:r>
              <a:rPr lang="en-US" dirty="0"/>
              <a:t>These can be represented by inserting negative vertex numbers for the out-of-sequence insertion: </a:t>
            </a:r>
          </a:p>
          <a:p>
            <a:pPr marL="0" indent="0">
              <a:buNone/>
            </a:pPr>
            <a:r>
              <a:rPr lang="en-US" dirty="0"/>
              <a:t>1, 2, </a:t>
            </a:r>
            <a:r>
              <a:rPr lang="en-US" b="1" dirty="0">
                <a:solidFill>
                  <a:srgbClr val="FF0000"/>
                </a:solidFill>
              </a:rPr>
              <a:t>3</a:t>
            </a:r>
            <a:r>
              <a:rPr lang="en-US" dirty="0"/>
              <a:t>, 4, 5, 6, 7, 8, -</a:t>
            </a:r>
            <a:r>
              <a:rPr lang="en-US" b="1" dirty="0">
                <a:solidFill>
                  <a:srgbClr val="FF0000"/>
                </a:solidFill>
              </a:rPr>
              <a:t>3</a:t>
            </a:r>
            <a:r>
              <a:rPr lang="en-US" dirty="0"/>
              <a:t>, 9, 10 …</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F954DB7-07AF-3E28-636E-2CDFB107527E}"/>
                  </a:ext>
                </a:extLst>
              </p14:cNvPr>
              <p14:cNvContentPartPr/>
              <p14:nvPr/>
            </p14:nvContentPartPr>
            <p14:xfrm>
              <a:off x="6294647" y="2027179"/>
              <a:ext cx="1143360" cy="45719"/>
            </p14:xfrm>
          </p:contentPart>
        </mc:Choice>
        <mc:Fallback xmlns="">
          <p:pic>
            <p:nvPicPr>
              <p:cNvPr id="4" name="Ink 3">
                <a:extLst>
                  <a:ext uri="{FF2B5EF4-FFF2-40B4-BE49-F238E27FC236}">
                    <a16:creationId xmlns:a16="http://schemas.microsoft.com/office/drawing/2014/main" id="{DF954DB7-07AF-3E28-636E-2CDFB107527E}"/>
                  </a:ext>
                </a:extLst>
              </p:cNvPr>
              <p:cNvPicPr/>
              <p:nvPr/>
            </p:nvPicPr>
            <p:blipFill>
              <a:blip r:embed="rId3"/>
              <a:stretch>
                <a:fillRect/>
              </a:stretch>
            </p:blipFill>
            <p:spPr>
              <a:xfrm>
                <a:off x="6288527" y="2021059"/>
                <a:ext cx="1155600" cy="57959"/>
              </a:xfrm>
              <a:prstGeom prst="rect">
                <a:avLst/>
              </a:prstGeom>
            </p:spPr>
          </p:pic>
        </mc:Fallback>
      </mc:AlternateContent>
      <p:sp>
        <p:nvSpPr>
          <p:cNvPr id="9" name="Connecteur droit 8">
            <a:extLst>
              <a:ext uri="{FF2B5EF4-FFF2-40B4-BE49-F238E27FC236}">
                <a16:creationId xmlns:a16="http://schemas.microsoft.com/office/drawing/2014/main" id="{0E4AD7AF-9754-9387-C30A-6D783D6C074B}"/>
              </a:ext>
            </a:extLst>
          </p:cNvPr>
          <p:cNvSpPr/>
          <p:nvPr/>
        </p:nvSpPr>
        <p:spPr>
          <a:xfrm rot="3094106">
            <a:off x="7031698" y="2905920"/>
            <a:ext cx="219456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ector recto 9">
            <a:extLst>
              <a:ext uri="{FF2B5EF4-FFF2-40B4-BE49-F238E27FC236}">
                <a16:creationId xmlns:a16="http://schemas.microsoft.com/office/drawing/2014/main" id="{4B512069-6F42-E185-5ADA-9CE89E9EC149}"/>
              </a:ext>
            </a:extLst>
          </p:cNvPr>
          <p:cNvSpPr/>
          <p:nvPr/>
        </p:nvSpPr>
        <p:spPr>
          <a:xfrm>
            <a:off x="8788320" y="3739860"/>
            <a:ext cx="1645920" cy="0"/>
          </a:xfrm>
          <a:prstGeom prst="line">
            <a:avLst/>
          </a:prstGeom>
          <a:solidFill>
            <a:srgbClr val="000000">
              <a:alpha val="5000"/>
            </a:srgbClr>
          </a:solidFill>
          <a:ln w="12600">
            <a:solidFill>
              <a:srgbClr val="000000"/>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pt-BR">
              <a:solidFill>
                <a:srgbClr val="000000"/>
              </a:solidFill>
            </a:endParaRPr>
          </a:p>
        </p:txBody>
      </p:sp>
      <p:sp>
        <p:nvSpPr>
          <p:cNvPr id="25" name="TextBox 24">
            <a:extLst>
              <a:ext uri="{FF2B5EF4-FFF2-40B4-BE49-F238E27FC236}">
                <a16:creationId xmlns:a16="http://schemas.microsoft.com/office/drawing/2014/main" id="{A0F4D3FE-FD7C-DE40-C0B2-4A7879BA6348}"/>
              </a:ext>
            </a:extLst>
          </p:cNvPr>
          <p:cNvSpPr txBox="1"/>
          <p:nvPr/>
        </p:nvSpPr>
        <p:spPr>
          <a:xfrm>
            <a:off x="10446117" y="3538454"/>
            <a:ext cx="301686" cy="369332"/>
          </a:xfrm>
          <a:prstGeom prst="rect">
            <a:avLst/>
          </a:prstGeom>
          <a:noFill/>
        </p:spPr>
        <p:txBody>
          <a:bodyPr wrap="none" rtlCol="0" anchor="ctr" anchorCtr="1">
            <a:spAutoFit/>
          </a:bodyPr>
          <a:lstStyle/>
          <a:p>
            <a:pPr algn="ctr"/>
            <a:r>
              <a:rPr lang="en-US">
                <a:solidFill>
                  <a:srgbClr val="000000"/>
                </a:solidFill>
              </a:rPr>
              <a:t>7</a:t>
            </a:r>
          </a:p>
        </p:txBody>
      </p:sp>
      <p:sp>
        <p:nvSpPr>
          <p:cNvPr id="24" name="CaixaDeTexto 23">
            <a:extLst>
              <a:ext uri="{FF2B5EF4-FFF2-40B4-BE49-F238E27FC236}">
                <a16:creationId xmlns:a16="http://schemas.microsoft.com/office/drawing/2014/main" id="{AC7F4E52-4F35-5F36-0969-8F3EBE755E2B}"/>
              </a:ext>
            </a:extLst>
          </p:cNvPr>
          <p:cNvSpPr txBox="1"/>
          <p:nvPr/>
        </p:nvSpPr>
        <p:spPr>
          <a:xfrm>
            <a:off x="8721357" y="3321194"/>
            <a:ext cx="301686" cy="369332"/>
          </a:xfrm>
          <a:prstGeom prst="rect">
            <a:avLst/>
          </a:prstGeom>
          <a:noFill/>
        </p:spPr>
        <p:txBody>
          <a:bodyPr wrap="none" rtlCol="0" anchor="ctr" anchorCtr="1">
            <a:spAutoFit/>
          </a:bodyPr>
          <a:lstStyle/>
          <a:p>
            <a:pPr algn="ctr"/>
            <a:r>
              <a:rPr lang="en-US">
                <a:solidFill>
                  <a:srgbClr val="000000"/>
                </a:solidFill>
              </a:rPr>
              <a:t>8</a:t>
            </a:r>
          </a:p>
        </p:txBody>
      </p:sp>
      <p:sp>
        <p:nvSpPr>
          <p:cNvPr id="19" name="TextBox 18">
            <a:extLst>
              <a:ext uri="{FF2B5EF4-FFF2-40B4-BE49-F238E27FC236}">
                <a16:creationId xmlns:a16="http://schemas.microsoft.com/office/drawing/2014/main" id="{2B0B594B-5B75-352A-C176-6E4F8771ACB4}"/>
              </a:ext>
            </a:extLst>
          </p:cNvPr>
          <p:cNvSpPr txBox="1"/>
          <p:nvPr/>
        </p:nvSpPr>
        <p:spPr>
          <a:xfrm>
            <a:off x="7322285" y="1695345"/>
            <a:ext cx="314510" cy="400110"/>
          </a:xfrm>
          <a:prstGeom prst="rect">
            <a:avLst/>
          </a:prstGeom>
          <a:noFill/>
        </p:spPr>
        <p:txBody>
          <a:bodyPr wrap="none" rtlCol="0" anchor="ctr" anchorCtr="1">
            <a:spAutoFit/>
          </a:bodyPr>
          <a:lstStyle/>
          <a:p>
            <a:pPr algn="ctr"/>
            <a:r>
              <a:rPr lang="en-US" sz="2000" dirty="0">
                <a:solidFill>
                  <a:srgbClr val="000000"/>
                </a:solidFill>
              </a:rPr>
              <a:t>9</a:t>
            </a:r>
          </a:p>
        </p:txBody>
      </p:sp>
      <p:sp>
        <p:nvSpPr>
          <p:cNvPr id="29" name="TextBox 28">
            <a:extLst>
              <a:ext uri="{FF2B5EF4-FFF2-40B4-BE49-F238E27FC236}">
                <a16:creationId xmlns:a16="http://schemas.microsoft.com/office/drawing/2014/main" id="{90B05851-1892-7043-B69E-717F86300588}"/>
              </a:ext>
            </a:extLst>
          </p:cNvPr>
          <p:cNvSpPr txBox="1"/>
          <p:nvPr/>
        </p:nvSpPr>
        <p:spPr>
          <a:xfrm>
            <a:off x="6133488" y="1667715"/>
            <a:ext cx="418705" cy="369332"/>
          </a:xfrm>
          <a:prstGeom prst="rect">
            <a:avLst/>
          </a:prstGeom>
          <a:noFill/>
        </p:spPr>
        <p:txBody>
          <a:bodyPr wrap="none" rtlCol="0" anchor="ctr" anchorCtr="1">
            <a:spAutoFit/>
          </a:bodyPr>
          <a:lstStyle/>
          <a:p>
            <a:pPr algn="ctr"/>
            <a:r>
              <a:rPr lang="en-US" dirty="0">
                <a:solidFill>
                  <a:srgbClr val="000000"/>
                </a:solidFill>
              </a:rPr>
              <a:t>10</a:t>
            </a:r>
          </a:p>
        </p:txBody>
      </p:sp>
      <p:sp>
        <p:nvSpPr>
          <p:cNvPr id="22" name="TextBox 21">
            <a:extLst>
              <a:ext uri="{FF2B5EF4-FFF2-40B4-BE49-F238E27FC236}">
                <a16:creationId xmlns:a16="http://schemas.microsoft.com/office/drawing/2014/main" id="{9F50FE1F-0B61-1DCF-C823-87A186BCD2BE}"/>
              </a:ext>
            </a:extLst>
          </p:cNvPr>
          <p:cNvSpPr txBox="1"/>
          <p:nvPr/>
        </p:nvSpPr>
        <p:spPr>
          <a:xfrm>
            <a:off x="6396545" y="3095385"/>
            <a:ext cx="314509" cy="400110"/>
          </a:xfrm>
          <a:prstGeom prst="rect">
            <a:avLst/>
          </a:prstGeom>
          <a:noFill/>
        </p:spPr>
        <p:txBody>
          <a:bodyPr wrap="none" rtlCol="0" anchor="ctr" anchorCtr="1">
            <a:spAutoFit/>
          </a:bodyPr>
          <a:lstStyle/>
          <a:p>
            <a:pPr algn="ctr"/>
            <a:r>
              <a:rPr lang="en-US" sz="2000">
                <a:solidFill>
                  <a:srgbClr val="000000"/>
                </a:solidFill>
              </a:rPr>
              <a:t>2</a:t>
            </a:r>
          </a:p>
        </p:txBody>
      </p:sp>
      <p:sp>
        <p:nvSpPr>
          <p:cNvPr id="23" name="TextBox 22">
            <a:extLst>
              <a:ext uri="{FF2B5EF4-FFF2-40B4-BE49-F238E27FC236}">
                <a16:creationId xmlns:a16="http://schemas.microsoft.com/office/drawing/2014/main" id="{C0F5647F-2819-B037-AC1A-0EE6AEC62C06}"/>
              </a:ext>
            </a:extLst>
          </p:cNvPr>
          <p:cNvSpPr txBox="1"/>
          <p:nvPr/>
        </p:nvSpPr>
        <p:spPr>
          <a:xfrm>
            <a:off x="7696865" y="2860666"/>
            <a:ext cx="314510" cy="400110"/>
          </a:xfrm>
          <a:prstGeom prst="rect">
            <a:avLst/>
          </a:prstGeom>
          <a:noFill/>
        </p:spPr>
        <p:txBody>
          <a:bodyPr wrap="none" rtlCol="0" anchor="ctr" anchorCtr="1">
            <a:spAutoFit/>
          </a:bodyPr>
          <a:lstStyle/>
          <a:p>
            <a:pPr algn="ctr"/>
            <a:r>
              <a:rPr lang="en-US" sz="2000">
                <a:solidFill>
                  <a:srgbClr val="000000"/>
                </a:solidFill>
              </a:rPr>
              <a:t>3</a:t>
            </a:r>
          </a:p>
        </p:txBody>
      </p:sp>
      <p:sp>
        <p:nvSpPr>
          <p:cNvPr id="31" name="CaixaDeTexto 30">
            <a:extLst>
              <a:ext uri="{FF2B5EF4-FFF2-40B4-BE49-F238E27FC236}">
                <a16:creationId xmlns:a16="http://schemas.microsoft.com/office/drawing/2014/main" id="{A7C49F32-3051-1E10-BFA9-3D63474F9443}"/>
              </a:ext>
            </a:extLst>
          </p:cNvPr>
          <p:cNvSpPr txBox="1"/>
          <p:nvPr/>
        </p:nvSpPr>
        <p:spPr>
          <a:xfrm>
            <a:off x="7938511" y="4422838"/>
            <a:ext cx="314509" cy="400110"/>
          </a:xfrm>
          <a:prstGeom prst="rect">
            <a:avLst/>
          </a:prstGeom>
          <a:noFill/>
        </p:spPr>
        <p:txBody>
          <a:bodyPr wrap="none" rtlCol="0" anchor="ctr" anchorCtr="1">
            <a:spAutoFit/>
          </a:bodyPr>
          <a:lstStyle/>
          <a:p>
            <a:pPr algn="ctr"/>
            <a:r>
              <a:rPr lang="en-US" sz="2000">
                <a:solidFill>
                  <a:srgbClr val="000000"/>
                </a:solidFill>
              </a:rPr>
              <a:t>4</a:t>
            </a:r>
          </a:p>
        </p:txBody>
      </p:sp>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17220DFB-E75A-B325-766F-1F774697508F}"/>
                  </a:ext>
                </a:extLst>
              </p14:cNvPr>
              <p14:cNvContentPartPr/>
              <p14:nvPr/>
            </p14:nvContentPartPr>
            <p14:xfrm>
              <a:off x="9588287" y="2565020"/>
              <a:ext cx="360" cy="360"/>
            </p14:xfrm>
          </p:contentPart>
        </mc:Choice>
        <mc:Fallback xmlns="">
          <p:pic>
            <p:nvPicPr>
              <p:cNvPr id="36" name="Ink 35">
                <a:extLst>
                  <a:ext uri="{FF2B5EF4-FFF2-40B4-BE49-F238E27FC236}">
                    <a16:creationId xmlns:a16="http://schemas.microsoft.com/office/drawing/2014/main" id="{17220DFB-E75A-B325-766F-1F774697508F}"/>
                  </a:ext>
                </a:extLst>
              </p:cNvPr>
              <p:cNvPicPr/>
              <p:nvPr/>
            </p:nvPicPr>
            <p:blipFill>
              <a:blip r:embed="rId5"/>
              <a:stretch>
                <a:fillRect/>
              </a:stretch>
            </p:blipFill>
            <p:spPr>
              <a:xfrm>
                <a:off x="9582167" y="2558900"/>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3" name="Ink 42">
                <a:extLst>
                  <a:ext uri="{FF2B5EF4-FFF2-40B4-BE49-F238E27FC236}">
                    <a16:creationId xmlns:a16="http://schemas.microsoft.com/office/drawing/2014/main" id="{2F62715D-DEA1-FA7E-953F-B9C6E2846C68}"/>
                  </a:ext>
                </a:extLst>
              </p14:cNvPr>
              <p14:cNvContentPartPr/>
              <p14:nvPr/>
            </p14:nvContentPartPr>
            <p14:xfrm>
              <a:off x="7945607" y="2840420"/>
              <a:ext cx="271440" cy="1757160"/>
            </p14:xfrm>
          </p:contentPart>
        </mc:Choice>
        <mc:Fallback xmlns="">
          <p:pic>
            <p:nvPicPr>
              <p:cNvPr id="43" name="Ink 42">
                <a:extLst>
                  <a:ext uri="{FF2B5EF4-FFF2-40B4-BE49-F238E27FC236}">
                    <a16:creationId xmlns:a16="http://schemas.microsoft.com/office/drawing/2014/main" id="{2F62715D-DEA1-FA7E-953F-B9C6E2846C68}"/>
                  </a:ext>
                </a:extLst>
              </p:cNvPr>
              <p:cNvPicPr/>
              <p:nvPr/>
            </p:nvPicPr>
            <p:blipFill>
              <a:blip r:embed="rId7"/>
              <a:stretch>
                <a:fillRect/>
              </a:stretch>
            </p:blipFill>
            <p:spPr>
              <a:xfrm>
                <a:off x="7939487" y="2834300"/>
                <a:ext cx="283680" cy="176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D33701F2-9AF1-2E00-8BB1-F37C5B79B5D7}"/>
                  </a:ext>
                </a:extLst>
              </p14:cNvPr>
              <p14:cNvContentPartPr/>
              <p14:nvPr/>
            </p14:nvContentPartPr>
            <p14:xfrm>
              <a:off x="6438647" y="2848700"/>
              <a:ext cx="1486440" cy="245880"/>
            </p14:xfrm>
          </p:contentPart>
        </mc:Choice>
        <mc:Fallback xmlns="">
          <p:pic>
            <p:nvPicPr>
              <p:cNvPr id="5" name="Ink 4">
                <a:extLst>
                  <a:ext uri="{FF2B5EF4-FFF2-40B4-BE49-F238E27FC236}">
                    <a16:creationId xmlns:a16="http://schemas.microsoft.com/office/drawing/2014/main" id="{D33701F2-9AF1-2E00-8BB1-F37C5B79B5D7}"/>
                  </a:ext>
                </a:extLst>
              </p:cNvPr>
              <p:cNvPicPr/>
              <p:nvPr/>
            </p:nvPicPr>
            <p:blipFill>
              <a:blip r:embed="rId9"/>
              <a:stretch>
                <a:fillRect/>
              </a:stretch>
            </p:blipFill>
            <p:spPr>
              <a:xfrm>
                <a:off x="6432527" y="2842571"/>
                <a:ext cx="1498680" cy="258138"/>
              </a:xfrm>
              <a:prstGeom prst="rect">
                <a:avLst/>
              </a:prstGeom>
            </p:spPr>
          </p:pic>
        </mc:Fallback>
      </mc:AlternateContent>
    </p:spTree>
    <p:extLst>
      <p:ext uri="{BB962C8B-B14F-4D97-AF65-F5344CB8AC3E}">
        <p14:creationId xmlns:p14="http://schemas.microsoft.com/office/powerpoint/2010/main" val="1715865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EB5F-FE58-9C90-2594-7CBD2724431F}"/>
              </a:ext>
            </a:extLst>
          </p:cNvPr>
          <p:cNvSpPr>
            <a:spLocks noGrp="1"/>
          </p:cNvSpPr>
          <p:nvPr>
            <p:ph type="title"/>
          </p:nvPr>
        </p:nvSpPr>
        <p:spPr/>
        <p:txBody>
          <a:bodyPr>
            <a:noAutofit/>
          </a:bodyPr>
          <a:lstStyle/>
          <a:p>
            <a:r>
              <a:rPr lang="en-US" sz="3600" dirty="0"/>
              <a:t>Note: for a particular cut depth, more than one vertex can intersect at the same time but into different points. This can create multiple polytopes.</a:t>
            </a:r>
          </a:p>
        </p:txBody>
      </p:sp>
      <p:sp>
        <p:nvSpPr>
          <p:cNvPr id="3" name="Content Placeholder 2">
            <a:extLst>
              <a:ext uri="{FF2B5EF4-FFF2-40B4-BE49-F238E27FC236}">
                <a16:creationId xmlns:a16="http://schemas.microsoft.com/office/drawing/2014/main" id="{CEB9722B-7B82-5D03-21F3-742363475497}"/>
              </a:ext>
            </a:extLst>
          </p:cNvPr>
          <p:cNvSpPr>
            <a:spLocks noGrp="1"/>
          </p:cNvSpPr>
          <p:nvPr>
            <p:ph idx="1"/>
          </p:nvPr>
        </p:nvSpPr>
        <p:spPr>
          <a:xfrm>
            <a:off x="838199" y="2154767"/>
            <a:ext cx="3966048" cy="4022196"/>
          </a:xfrm>
        </p:spPr>
        <p:txBody>
          <a:bodyPr/>
          <a:lstStyle/>
          <a:p>
            <a:pPr marL="0" indent="0">
              <a:buNone/>
            </a:pPr>
            <a:r>
              <a:rPr lang="en-US" dirty="0"/>
              <a:t>In this case, the original sequence is:</a:t>
            </a:r>
          </a:p>
          <a:p>
            <a:pPr marL="0" indent="0">
              <a:buNone/>
            </a:pPr>
            <a:r>
              <a:rPr lang="en-US" sz="1800" b="0" i="0" dirty="0">
                <a:solidFill>
                  <a:srgbClr val="008013"/>
                </a:solidFill>
                <a:effectLst/>
                <a:latin typeface="Menlo"/>
              </a:rPr>
              <a:t>1; 2; 3; 4; 5; 6; 7; 8; 9; 10; 11; 1</a:t>
            </a:r>
          </a:p>
          <a:p>
            <a:pPr marL="0" indent="0">
              <a:buNone/>
            </a:pPr>
            <a:endParaRPr lang="en-US" sz="1800" b="0" i="0" dirty="0">
              <a:solidFill>
                <a:srgbClr val="008013"/>
              </a:solidFill>
              <a:effectLst/>
              <a:latin typeface="Menlo"/>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sequence after insertions is:</a:t>
            </a:r>
          </a:p>
          <a:p>
            <a:pPr marL="0" indent="0">
              <a:buNone/>
              <a:defRPr/>
            </a:pPr>
            <a:r>
              <a:rPr lang="en-US" sz="1800" b="0" i="0" dirty="0">
                <a:solidFill>
                  <a:srgbClr val="008013"/>
                </a:solidFill>
                <a:effectLst/>
                <a:latin typeface="Menlo"/>
              </a:rPr>
              <a:t>1; 2; 3; -7; 4; 5; 6; 7; 8; 9; -2; 10; 11; 1</a:t>
            </a:r>
            <a:endParaRPr lang="en-US" sz="1800" b="0" i="0" dirty="0">
              <a:effectLst/>
              <a:latin typeface="Menlo"/>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sz="1800" b="0" i="0" dirty="0">
              <a:effectLst/>
              <a:latin typeface="Menlo"/>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366964BB-3C63-5607-53F1-AFE88A7BCF73}"/>
                  </a:ext>
                </a:extLst>
              </p14:cNvPr>
              <p14:cNvContentPartPr/>
              <p14:nvPr/>
            </p14:nvContentPartPr>
            <p14:xfrm>
              <a:off x="8864835" y="2781120"/>
              <a:ext cx="360000" cy="1384920"/>
            </p14:xfrm>
          </p:contentPart>
        </mc:Choice>
        <mc:Fallback xmlns="">
          <p:pic>
            <p:nvPicPr>
              <p:cNvPr id="9" name="Ink 8">
                <a:extLst>
                  <a:ext uri="{FF2B5EF4-FFF2-40B4-BE49-F238E27FC236}">
                    <a16:creationId xmlns:a16="http://schemas.microsoft.com/office/drawing/2014/main" id="{366964BB-3C63-5607-53F1-AFE88A7BCF73}"/>
                  </a:ext>
                </a:extLst>
              </p:cNvPr>
              <p:cNvPicPr/>
              <p:nvPr/>
            </p:nvPicPr>
            <p:blipFill>
              <a:blip r:embed="rId3"/>
              <a:stretch>
                <a:fillRect/>
              </a:stretch>
            </p:blipFill>
            <p:spPr>
              <a:xfrm>
                <a:off x="8858715" y="2775000"/>
                <a:ext cx="372240" cy="1397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8B847585-C037-CE30-6A02-FACFB932968B}"/>
                  </a:ext>
                </a:extLst>
              </p14:cNvPr>
              <p14:cNvContentPartPr/>
              <p14:nvPr/>
            </p14:nvContentPartPr>
            <p14:xfrm>
              <a:off x="7713195" y="2975520"/>
              <a:ext cx="1152000" cy="1190160"/>
            </p14:xfrm>
          </p:contentPart>
        </mc:Choice>
        <mc:Fallback xmlns="">
          <p:pic>
            <p:nvPicPr>
              <p:cNvPr id="11" name="Ink 10">
                <a:extLst>
                  <a:ext uri="{FF2B5EF4-FFF2-40B4-BE49-F238E27FC236}">
                    <a16:creationId xmlns:a16="http://schemas.microsoft.com/office/drawing/2014/main" id="{8B847585-C037-CE30-6A02-FACFB932968B}"/>
                  </a:ext>
                </a:extLst>
              </p:cNvPr>
              <p:cNvPicPr/>
              <p:nvPr/>
            </p:nvPicPr>
            <p:blipFill>
              <a:blip r:embed="rId5"/>
              <a:stretch>
                <a:fillRect/>
              </a:stretch>
            </p:blipFill>
            <p:spPr>
              <a:xfrm>
                <a:off x="7707075" y="2969400"/>
                <a:ext cx="1164240" cy="1202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F89FAFE7-1356-BE87-2025-C10293FD4995}"/>
                  </a:ext>
                </a:extLst>
              </p14:cNvPr>
              <p14:cNvContentPartPr/>
              <p14:nvPr/>
            </p14:nvContentPartPr>
            <p14:xfrm>
              <a:off x="6917235" y="2975520"/>
              <a:ext cx="796320" cy="97920"/>
            </p14:xfrm>
          </p:contentPart>
        </mc:Choice>
        <mc:Fallback xmlns="">
          <p:pic>
            <p:nvPicPr>
              <p:cNvPr id="13" name="Ink 12">
                <a:extLst>
                  <a:ext uri="{FF2B5EF4-FFF2-40B4-BE49-F238E27FC236}">
                    <a16:creationId xmlns:a16="http://schemas.microsoft.com/office/drawing/2014/main" id="{F89FAFE7-1356-BE87-2025-C10293FD4995}"/>
                  </a:ext>
                </a:extLst>
              </p:cNvPr>
              <p:cNvPicPr/>
              <p:nvPr/>
            </p:nvPicPr>
            <p:blipFill>
              <a:blip r:embed="rId7"/>
              <a:stretch>
                <a:fillRect/>
              </a:stretch>
            </p:blipFill>
            <p:spPr>
              <a:xfrm>
                <a:off x="6911115" y="2969400"/>
                <a:ext cx="8085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11C92DCD-D364-18F6-26F0-500B1582C4C5}"/>
                  </a:ext>
                </a:extLst>
              </p14:cNvPr>
              <p14:cNvContentPartPr/>
              <p14:nvPr/>
            </p14:nvContentPartPr>
            <p14:xfrm>
              <a:off x="6180360" y="3068760"/>
              <a:ext cx="733275" cy="815183"/>
            </p14:xfrm>
          </p:contentPart>
        </mc:Choice>
        <mc:Fallback xmlns="">
          <p:pic>
            <p:nvPicPr>
              <p:cNvPr id="15" name="Ink 14">
                <a:extLst>
                  <a:ext uri="{FF2B5EF4-FFF2-40B4-BE49-F238E27FC236}">
                    <a16:creationId xmlns:a16="http://schemas.microsoft.com/office/drawing/2014/main" id="{11C92DCD-D364-18F6-26F0-500B1582C4C5}"/>
                  </a:ext>
                </a:extLst>
              </p:cNvPr>
              <p:cNvPicPr/>
              <p:nvPr/>
            </p:nvPicPr>
            <p:blipFill>
              <a:blip r:embed="rId9"/>
              <a:stretch>
                <a:fillRect/>
              </a:stretch>
            </p:blipFill>
            <p:spPr>
              <a:xfrm>
                <a:off x="6174237" y="3062642"/>
                <a:ext cx="745520" cy="8274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0DC1793F-940D-314F-2A2B-AE38491E933C}"/>
                  </a:ext>
                </a:extLst>
              </p14:cNvPr>
              <p14:cNvContentPartPr/>
              <p14:nvPr/>
            </p14:nvContentPartPr>
            <p14:xfrm>
              <a:off x="8386395" y="4186560"/>
              <a:ext cx="1291680" cy="29880"/>
            </p14:xfrm>
          </p:contentPart>
        </mc:Choice>
        <mc:Fallback xmlns="">
          <p:pic>
            <p:nvPicPr>
              <p:cNvPr id="21" name="Ink 20">
                <a:extLst>
                  <a:ext uri="{FF2B5EF4-FFF2-40B4-BE49-F238E27FC236}">
                    <a16:creationId xmlns:a16="http://schemas.microsoft.com/office/drawing/2014/main" id="{0DC1793F-940D-314F-2A2B-AE38491E933C}"/>
                  </a:ext>
                </a:extLst>
              </p:cNvPr>
              <p:cNvPicPr/>
              <p:nvPr/>
            </p:nvPicPr>
            <p:blipFill>
              <a:blip r:embed="rId11"/>
              <a:stretch>
                <a:fillRect/>
              </a:stretch>
            </p:blipFill>
            <p:spPr>
              <a:xfrm>
                <a:off x="8380275" y="4180440"/>
                <a:ext cx="13039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5" name="Ink 44">
                <a:extLst>
                  <a:ext uri="{FF2B5EF4-FFF2-40B4-BE49-F238E27FC236}">
                    <a16:creationId xmlns:a16="http://schemas.microsoft.com/office/drawing/2014/main" id="{EE6C3459-481A-7197-FC90-460E4F1AA7AE}"/>
                  </a:ext>
                </a:extLst>
              </p14:cNvPr>
              <p14:cNvContentPartPr/>
              <p14:nvPr/>
            </p14:nvContentPartPr>
            <p14:xfrm flipV="1">
              <a:off x="6180360" y="3883943"/>
              <a:ext cx="945951" cy="690293"/>
            </p14:xfrm>
          </p:contentPart>
        </mc:Choice>
        <mc:Fallback xmlns="">
          <p:pic>
            <p:nvPicPr>
              <p:cNvPr id="45" name="Ink 44">
                <a:extLst>
                  <a:ext uri="{FF2B5EF4-FFF2-40B4-BE49-F238E27FC236}">
                    <a16:creationId xmlns:a16="http://schemas.microsoft.com/office/drawing/2014/main" id="{EE6C3459-481A-7197-FC90-460E4F1AA7AE}"/>
                  </a:ext>
                </a:extLst>
              </p:cNvPr>
              <p:cNvPicPr/>
              <p:nvPr/>
            </p:nvPicPr>
            <p:blipFill>
              <a:blip r:embed="rId13"/>
              <a:stretch>
                <a:fillRect/>
              </a:stretch>
            </p:blipFill>
            <p:spPr>
              <a:xfrm flipV="1">
                <a:off x="6174241" y="3877825"/>
                <a:ext cx="958189" cy="70253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Ink 46">
                <a:extLst>
                  <a:ext uri="{FF2B5EF4-FFF2-40B4-BE49-F238E27FC236}">
                    <a16:creationId xmlns:a16="http://schemas.microsoft.com/office/drawing/2014/main" id="{F97D5FB2-9A2A-3E24-29F1-CCDD5D73558F}"/>
                  </a:ext>
                </a:extLst>
              </p14:cNvPr>
              <p14:cNvContentPartPr/>
              <p14:nvPr/>
            </p14:nvContentPartPr>
            <p14:xfrm>
              <a:off x="7142419" y="3094613"/>
              <a:ext cx="131660" cy="1479623"/>
            </p14:xfrm>
          </p:contentPart>
        </mc:Choice>
        <mc:Fallback xmlns="">
          <p:pic>
            <p:nvPicPr>
              <p:cNvPr id="47" name="Ink 46">
                <a:extLst>
                  <a:ext uri="{FF2B5EF4-FFF2-40B4-BE49-F238E27FC236}">
                    <a16:creationId xmlns:a16="http://schemas.microsoft.com/office/drawing/2014/main" id="{F97D5FB2-9A2A-3E24-29F1-CCDD5D73558F}"/>
                  </a:ext>
                </a:extLst>
              </p:cNvPr>
              <p:cNvPicPr/>
              <p:nvPr/>
            </p:nvPicPr>
            <p:blipFill>
              <a:blip r:embed="rId15"/>
              <a:stretch>
                <a:fillRect/>
              </a:stretch>
            </p:blipFill>
            <p:spPr>
              <a:xfrm>
                <a:off x="7136320" y="3088494"/>
                <a:ext cx="143857" cy="14918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50" name="Ink 49">
                <a:extLst>
                  <a:ext uri="{FF2B5EF4-FFF2-40B4-BE49-F238E27FC236}">
                    <a16:creationId xmlns:a16="http://schemas.microsoft.com/office/drawing/2014/main" id="{7DD99DB8-3216-9BCC-905E-B551D93D1EE2}"/>
                  </a:ext>
                </a:extLst>
              </p14:cNvPr>
              <p14:cNvContentPartPr/>
              <p14:nvPr/>
            </p14:nvContentPartPr>
            <p14:xfrm flipH="1">
              <a:off x="7282083" y="3094613"/>
              <a:ext cx="549912" cy="1359067"/>
            </p14:xfrm>
          </p:contentPart>
        </mc:Choice>
        <mc:Fallback xmlns="">
          <p:pic>
            <p:nvPicPr>
              <p:cNvPr id="50" name="Ink 49">
                <a:extLst>
                  <a:ext uri="{FF2B5EF4-FFF2-40B4-BE49-F238E27FC236}">
                    <a16:creationId xmlns:a16="http://schemas.microsoft.com/office/drawing/2014/main" id="{7DD99DB8-3216-9BCC-905E-B551D93D1EE2}"/>
                  </a:ext>
                </a:extLst>
              </p:cNvPr>
              <p:cNvPicPr/>
              <p:nvPr/>
            </p:nvPicPr>
            <p:blipFill>
              <a:blip r:embed="rId17"/>
              <a:stretch>
                <a:fillRect/>
              </a:stretch>
            </p:blipFill>
            <p:spPr>
              <a:xfrm flipH="1">
                <a:off x="7275957" y="3088493"/>
                <a:ext cx="562164" cy="1371308"/>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2" name="Ink 51">
                <a:extLst>
                  <a:ext uri="{FF2B5EF4-FFF2-40B4-BE49-F238E27FC236}">
                    <a16:creationId xmlns:a16="http://schemas.microsoft.com/office/drawing/2014/main" id="{E4AAED97-412F-757F-1B86-74D632CB36FA}"/>
                  </a:ext>
                </a:extLst>
              </p14:cNvPr>
              <p14:cNvContentPartPr/>
              <p14:nvPr/>
            </p14:nvContentPartPr>
            <p14:xfrm>
              <a:off x="7865835" y="4186560"/>
              <a:ext cx="487080" cy="254520"/>
            </p14:xfrm>
          </p:contentPart>
        </mc:Choice>
        <mc:Fallback xmlns="">
          <p:pic>
            <p:nvPicPr>
              <p:cNvPr id="52" name="Ink 51">
                <a:extLst>
                  <a:ext uri="{FF2B5EF4-FFF2-40B4-BE49-F238E27FC236}">
                    <a16:creationId xmlns:a16="http://schemas.microsoft.com/office/drawing/2014/main" id="{E4AAED97-412F-757F-1B86-74D632CB36FA}"/>
                  </a:ext>
                </a:extLst>
              </p:cNvPr>
              <p:cNvPicPr/>
              <p:nvPr/>
            </p:nvPicPr>
            <p:blipFill>
              <a:blip r:embed="rId19"/>
              <a:stretch>
                <a:fillRect/>
              </a:stretch>
            </p:blipFill>
            <p:spPr>
              <a:xfrm>
                <a:off x="7859715" y="4180440"/>
                <a:ext cx="499320" cy="266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4" name="Ink 53">
                <a:extLst>
                  <a:ext uri="{FF2B5EF4-FFF2-40B4-BE49-F238E27FC236}">
                    <a16:creationId xmlns:a16="http://schemas.microsoft.com/office/drawing/2014/main" id="{85CD234D-CB1D-79EB-1B1C-E631C51281F1}"/>
                  </a:ext>
                </a:extLst>
              </p14:cNvPr>
              <p14:cNvContentPartPr/>
              <p14:nvPr/>
            </p14:nvContentPartPr>
            <p14:xfrm>
              <a:off x="9241395" y="2785080"/>
              <a:ext cx="775080" cy="223515"/>
            </p14:xfrm>
          </p:contentPart>
        </mc:Choice>
        <mc:Fallback xmlns="">
          <p:pic>
            <p:nvPicPr>
              <p:cNvPr id="54" name="Ink 53">
                <a:extLst>
                  <a:ext uri="{FF2B5EF4-FFF2-40B4-BE49-F238E27FC236}">
                    <a16:creationId xmlns:a16="http://schemas.microsoft.com/office/drawing/2014/main" id="{85CD234D-CB1D-79EB-1B1C-E631C51281F1}"/>
                  </a:ext>
                </a:extLst>
              </p:cNvPr>
              <p:cNvPicPr/>
              <p:nvPr/>
            </p:nvPicPr>
            <p:blipFill>
              <a:blip r:embed="rId21"/>
              <a:stretch>
                <a:fillRect/>
              </a:stretch>
            </p:blipFill>
            <p:spPr>
              <a:xfrm>
                <a:off x="9235272" y="2778971"/>
                <a:ext cx="787326" cy="23573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 name="Ink 59">
                <a:extLst>
                  <a:ext uri="{FF2B5EF4-FFF2-40B4-BE49-F238E27FC236}">
                    <a16:creationId xmlns:a16="http://schemas.microsoft.com/office/drawing/2014/main" id="{4A80FF5F-C2A1-8544-556B-0B2F81D608DF}"/>
                  </a:ext>
                </a:extLst>
              </p14:cNvPr>
              <p14:cNvContentPartPr/>
              <p14:nvPr/>
            </p14:nvContentPartPr>
            <p14:xfrm>
              <a:off x="7217605" y="2940240"/>
              <a:ext cx="96480" cy="84240"/>
            </p14:xfrm>
          </p:contentPart>
        </mc:Choice>
        <mc:Fallback xmlns="">
          <p:pic>
            <p:nvPicPr>
              <p:cNvPr id="60" name="Ink 59">
                <a:extLst>
                  <a:ext uri="{FF2B5EF4-FFF2-40B4-BE49-F238E27FC236}">
                    <a16:creationId xmlns:a16="http://schemas.microsoft.com/office/drawing/2014/main" id="{4A80FF5F-C2A1-8544-556B-0B2F81D608DF}"/>
                  </a:ext>
                </a:extLst>
              </p:cNvPr>
              <p:cNvPicPr/>
              <p:nvPr/>
            </p:nvPicPr>
            <p:blipFill>
              <a:blip r:embed="rId23"/>
              <a:stretch>
                <a:fillRect/>
              </a:stretch>
            </p:blipFill>
            <p:spPr>
              <a:xfrm>
                <a:off x="7211485" y="2934120"/>
                <a:ext cx="10872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1" name="Ink 60">
                <a:extLst>
                  <a:ext uri="{FF2B5EF4-FFF2-40B4-BE49-F238E27FC236}">
                    <a16:creationId xmlns:a16="http://schemas.microsoft.com/office/drawing/2014/main" id="{1B8D57E3-F56E-246F-3E5A-9097DFF852FB}"/>
                  </a:ext>
                </a:extLst>
              </p14:cNvPr>
              <p14:cNvContentPartPr/>
              <p14:nvPr/>
            </p14:nvContentPartPr>
            <p14:xfrm>
              <a:off x="8824515" y="4171080"/>
              <a:ext cx="102960" cy="114480"/>
            </p14:xfrm>
          </p:contentPart>
        </mc:Choice>
        <mc:Fallback xmlns="">
          <p:pic>
            <p:nvPicPr>
              <p:cNvPr id="61" name="Ink 60">
                <a:extLst>
                  <a:ext uri="{FF2B5EF4-FFF2-40B4-BE49-F238E27FC236}">
                    <a16:creationId xmlns:a16="http://schemas.microsoft.com/office/drawing/2014/main" id="{1B8D57E3-F56E-246F-3E5A-9097DFF852FB}"/>
                  </a:ext>
                </a:extLst>
              </p:cNvPr>
              <p:cNvPicPr/>
              <p:nvPr/>
            </p:nvPicPr>
            <p:blipFill>
              <a:blip r:embed="rId25"/>
              <a:stretch>
                <a:fillRect/>
              </a:stretch>
            </p:blipFill>
            <p:spPr>
              <a:xfrm>
                <a:off x="8818395" y="4164960"/>
                <a:ext cx="115200" cy="126720"/>
              </a:xfrm>
              <a:prstGeom prst="rect">
                <a:avLst/>
              </a:prstGeom>
            </p:spPr>
          </p:pic>
        </mc:Fallback>
      </mc:AlternateContent>
      <p:sp>
        <p:nvSpPr>
          <p:cNvPr id="37" name="TextBox 36">
            <a:extLst>
              <a:ext uri="{FF2B5EF4-FFF2-40B4-BE49-F238E27FC236}">
                <a16:creationId xmlns:a16="http://schemas.microsoft.com/office/drawing/2014/main" id="{899DB596-C612-43D8-9993-F8CBA92DF40F}"/>
              </a:ext>
            </a:extLst>
          </p:cNvPr>
          <p:cNvSpPr txBox="1"/>
          <p:nvPr/>
        </p:nvSpPr>
        <p:spPr>
          <a:xfrm>
            <a:off x="9576664" y="4174126"/>
            <a:ext cx="444353" cy="400110"/>
          </a:xfrm>
          <a:prstGeom prst="rect">
            <a:avLst/>
          </a:prstGeom>
          <a:noFill/>
        </p:spPr>
        <p:txBody>
          <a:bodyPr wrap="none" rtlCol="0" anchor="ctr" anchorCtr="1">
            <a:spAutoFit/>
          </a:bodyPr>
          <a:lstStyle/>
          <a:p>
            <a:pPr algn="ctr"/>
            <a:r>
              <a:rPr lang="en-US" sz="2000" dirty="0">
                <a:solidFill>
                  <a:srgbClr val="004F8B"/>
                </a:solidFill>
              </a:rPr>
              <a:t>10</a:t>
            </a:r>
          </a:p>
        </p:txBody>
      </p:sp>
      <p:sp>
        <p:nvSpPr>
          <p:cNvPr id="20" name="TextBox 19">
            <a:extLst>
              <a:ext uri="{FF2B5EF4-FFF2-40B4-BE49-F238E27FC236}">
                <a16:creationId xmlns:a16="http://schemas.microsoft.com/office/drawing/2014/main" id="{ABD90839-7A93-454F-8C7B-94EAC6DBE120}"/>
              </a:ext>
            </a:extLst>
          </p:cNvPr>
          <p:cNvSpPr txBox="1"/>
          <p:nvPr/>
        </p:nvSpPr>
        <p:spPr>
          <a:xfrm>
            <a:off x="8280245" y="4198966"/>
            <a:ext cx="314510" cy="400110"/>
          </a:xfrm>
          <a:prstGeom prst="rect">
            <a:avLst/>
          </a:prstGeom>
          <a:noFill/>
        </p:spPr>
        <p:txBody>
          <a:bodyPr wrap="none" rtlCol="0" anchor="ctr" anchorCtr="1">
            <a:spAutoFit/>
          </a:bodyPr>
          <a:lstStyle/>
          <a:p>
            <a:pPr algn="ctr"/>
            <a:r>
              <a:rPr lang="en-US" sz="2000">
                <a:solidFill>
                  <a:srgbClr val="004F8B"/>
                </a:solidFill>
              </a:rPr>
              <a:t>9</a:t>
            </a:r>
          </a:p>
        </p:txBody>
      </p:sp>
      <p:sp>
        <p:nvSpPr>
          <p:cNvPr id="22" name="ZoneTexte 21">
            <a:extLst>
              <a:ext uri="{FF2B5EF4-FFF2-40B4-BE49-F238E27FC236}">
                <a16:creationId xmlns:a16="http://schemas.microsoft.com/office/drawing/2014/main" id="{F8DCB469-1583-443D-8F77-DF6F468D7281}"/>
              </a:ext>
            </a:extLst>
          </p:cNvPr>
          <p:cNvSpPr txBox="1"/>
          <p:nvPr/>
        </p:nvSpPr>
        <p:spPr>
          <a:xfrm>
            <a:off x="8935479" y="3831451"/>
            <a:ext cx="320922" cy="415498"/>
          </a:xfrm>
          <a:prstGeom prst="rect">
            <a:avLst/>
          </a:prstGeom>
          <a:noFill/>
        </p:spPr>
        <p:txBody>
          <a:bodyPr wrap="none" rtlCol="0" anchor="ctr" anchorCtr="1">
            <a:spAutoFit/>
          </a:bodyPr>
          <a:lstStyle/>
          <a:p>
            <a:pPr algn="ctr"/>
            <a:r>
              <a:rPr lang="en-US" sz="2000">
                <a:solidFill>
                  <a:srgbClr val="004F8B"/>
                </a:solidFill>
              </a:rPr>
              <a:t>2</a:t>
            </a:r>
          </a:p>
        </p:txBody>
      </p:sp>
      <p:sp>
        <p:nvSpPr>
          <p:cNvPr id="23" name="TextBox 22">
            <a:extLst>
              <a:ext uri="{FF2B5EF4-FFF2-40B4-BE49-F238E27FC236}">
                <a16:creationId xmlns:a16="http://schemas.microsoft.com/office/drawing/2014/main" id="{DE4F4399-977E-49CE-B0AB-6F529B013F96}"/>
              </a:ext>
            </a:extLst>
          </p:cNvPr>
          <p:cNvSpPr txBox="1"/>
          <p:nvPr/>
        </p:nvSpPr>
        <p:spPr>
          <a:xfrm>
            <a:off x="7775345" y="4409566"/>
            <a:ext cx="314510" cy="400110"/>
          </a:xfrm>
          <a:prstGeom prst="rect">
            <a:avLst/>
          </a:prstGeom>
          <a:noFill/>
        </p:spPr>
        <p:txBody>
          <a:bodyPr wrap="none" rtlCol="0" anchor="ctr" anchorCtr="1">
            <a:spAutoFit/>
          </a:bodyPr>
          <a:lstStyle/>
          <a:p>
            <a:pPr algn="ctr"/>
            <a:r>
              <a:rPr lang="en-US" sz="2000">
                <a:solidFill>
                  <a:srgbClr val="004F8B"/>
                </a:solidFill>
              </a:rPr>
              <a:t>8</a:t>
            </a:r>
          </a:p>
        </p:txBody>
      </p:sp>
      <p:sp>
        <p:nvSpPr>
          <p:cNvPr id="24" name="ZoneTexte 23">
            <a:extLst>
              <a:ext uri="{FF2B5EF4-FFF2-40B4-BE49-F238E27FC236}">
                <a16:creationId xmlns:a16="http://schemas.microsoft.com/office/drawing/2014/main" id="{5C0E44A5-96A5-44C1-BEE4-DE38B63584A5}"/>
              </a:ext>
            </a:extLst>
          </p:cNvPr>
          <p:cNvSpPr txBox="1"/>
          <p:nvPr/>
        </p:nvSpPr>
        <p:spPr>
          <a:xfrm>
            <a:off x="6926681" y="4543635"/>
            <a:ext cx="314510" cy="400110"/>
          </a:xfrm>
          <a:prstGeom prst="rect">
            <a:avLst/>
          </a:prstGeom>
          <a:noFill/>
        </p:spPr>
        <p:txBody>
          <a:bodyPr wrap="none" rtlCol="0" anchor="ctr" anchorCtr="1">
            <a:spAutoFit/>
          </a:bodyPr>
          <a:lstStyle/>
          <a:p>
            <a:pPr algn="ctr"/>
            <a:r>
              <a:rPr lang="en-US" sz="2000" dirty="0">
                <a:solidFill>
                  <a:srgbClr val="004F8B"/>
                </a:solidFill>
              </a:rPr>
              <a:t>6</a:t>
            </a:r>
          </a:p>
        </p:txBody>
      </p:sp>
      <p:sp>
        <p:nvSpPr>
          <p:cNvPr id="25" name="CuadroTexto 24">
            <a:extLst>
              <a:ext uri="{FF2B5EF4-FFF2-40B4-BE49-F238E27FC236}">
                <a16:creationId xmlns:a16="http://schemas.microsoft.com/office/drawing/2014/main" id="{3E73E3F6-DFFD-421E-B3B5-5E3B6499CBC4}"/>
              </a:ext>
            </a:extLst>
          </p:cNvPr>
          <p:cNvSpPr txBox="1"/>
          <p:nvPr/>
        </p:nvSpPr>
        <p:spPr>
          <a:xfrm>
            <a:off x="7142384" y="3288105"/>
            <a:ext cx="314510" cy="400110"/>
          </a:xfrm>
          <a:prstGeom prst="rect">
            <a:avLst/>
          </a:prstGeom>
          <a:noFill/>
        </p:spPr>
        <p:txBody>
          <a:bodyPr wrap="none" rtlCol="0" anchor="ctr" anchorCtr="1">
            <a:spAutoFit/>
          </a:bodyPr>
          <a:lstStyle/>
          <a:p>
            <a:pPr algn="ctr"/>
            <a:r>
              <a:rPr lang="en-US" sz="2000" dirty="0">
                <a:solidFill>
                  <a:srgbClr val="004F8B"/>
                </a:solidFill>
              </a:rPr>
              <a:t>7</a:t>
            </a:r>
          </a:p>
        </p:txBody>
      </p:sp>
      <p:sp>
        <p:nvSpPr>
          <p:cNvPr id="26" name="CuadroTexto 25">
            <a:extLst>
              <a:ext uri="{FF2B5EF4-FFF2-40B4-BE49-F238E27FC236}">
                <a16:creationId xmlns:a16="http://schemas.microsoft.com/office/drawing/2014/main" id="{2495FA7F-6C74-49F5-A02D-258367FE2F1B}"/>
              </a:ext>
            </a:extLst>
          </p:cNvPr>
          <p:cNvSpPr txBox="1"/>
          <p:nvPr/>
        </p:nvSpPr>
        <p:spPr>
          <a:xfrm>
            <a:off x="7588505" y="2608485"/>
            <a:ext cx="314510" cy="400110"/>
          </a:xfrm>
          <a:prstGeom prst="rect">
            <a:avLst/>
          </a:prstGeom>
          <a:noFill/>
        </p:spPr>
        <p:txBody>
          <a:bodyPr wrap="none" rtlCol="0" anchor="ctr" anchorCtr="1">
            <a:spAutoFit/>
          </a:bodyPr>
          <a:lstStyle/>
          <a:p>
            <a:pPr algn="ctr"/>
            <a:r>
              <a:rPr lang="en-US" sz="2000">
                <a:solidFill>
                  <a:srgbClr val="004F8B"/>
                </a:solidFill>
              </a:rPr>
              <a:t>3</a:t>
            </a:r>
          </a:p>
        </p:txBody>
      </p:sp>
      <p:sp>
        <p:nvSpPr>
          <p:cNvPr id="27" name="CuadroTexto 26">
            <a:extLst>
              <a:ext uri="{FF2B5EF4-FFF2-40B4-BE49-F238E27FC236}">
                <a16:creationId xmlns:a16="http://schemas.microsoft.com/office/drawing/2014/main" id="{2389A8A8-C510-43E2-928E-F2FAF1346A77}"/>
              </a:ext>
            </a:extLst>
          </p:cNvPr>
          <p:cNvSpPr txBox="1"/>
          <p:nvPr/>
        </p:nvSpPr>
        <p:spPr>
          <a:xfrm>
            <a:off x="6712085" y="2768505"/>
            <a:ext cx="314510" cy="400110"/>
          </a:xfrm>
          <a:prstGeom prst="rect">
            <a:avLst/>
          </a:prstGeom>
          <a:noFill/>
        </p:spPr>
        <p:txBody>
          <a:bodyPr wrap="none" rtlCol="0" anchor="ctr" anchorCtr="1">
            <a:spAutoFit/>
          </a:bodyPr>
          <a:lstStyle/>
          <a:p>
            <a:pPr algn="ctr"/>
            <a:r>
              <a:rPr lang="en-US" sz="2000">
                <a:solidFill>
                  <a:srgbClr val="004F8B"/>
                </a:solidFill>
              </a:rPr>
              <a:t>4</a:t>
            </a:r>
          </a:p>
        </p:txBody>
      </p:sp>
      <p:sp>
        <p:nvSpPr>
          <p:cNvPr id="36" name="CuadroTexto 35">
            <a:extLst>
              <a:ext uri="{FF2B5EF4-FFF2-40B4-BE49-F238E27FC236}">
                <a16:creationId xmlns:a16="http://schemas.microsoft.com/office/drawing/2014/main" id="{E4F42A92-E916-43F7-8397-8E9CCADE0F6E}"/>
              </a:ext>
            </a:extLst>
          </p:cNvPr>
          <p:cNvSpPr txBox="1"/>
          <p:nvPr/>
        </p:nvSpPr>
        <p:spPr>
          <a:xfrm>
            <a:off x="5802788" y="3468445"/>
            <a:ext cx="320922" cy="415498"/>
          </a:xfrm>
          <a:prstGeom prst="rect">
            <a:avLst/>
          </a:prstGeom>
          <a:noFill/>
        </p:spPr>
        <p:txBody>
          <a:bodyPr wrap="none" rtlCol="0" anchor="ctr" anchorCtr="1">
            <a:spAutoFit/>
          </a:bodyPr>
          <a:lstStyle/>
          <a:p>
            <a:pPr algn="ctr"/>
            <a:r>
              <a:rPr lang="en-US" sz="2000">
                <a:solidFill>
                  <a:srgbClr val="004F8B"/>
                </a:solidFill>
              </a:rPr>
              <a:t>5</a:t>
            </a:r>
          </a:p>
        </p:txBody>
      </p:sp>
      <p:sp>
        <p:nvSpPr>
          <p:cNvPr id="28" name="CuadroTexto 27">
            <a:extLst>
              <a:ext uri="{FF2B5EF4-FFF2-40B4-BE49-F238E27FC236}">
                <a16:creationId xmlns:a16="http://schemas.microsoft.com/office/drawing/2014/main" id="{2DBEE372-C77A-4948-A532-00F066423EF2}"/>
              </a:ext>
            </a:extLst>
          </p:cNvPr>
          <p:cNvSpPr txBox="1"/>
          <p:nvPr/>
        </p:nvSpPr>
        <p:spPr>
          <a:xfrm>
            <a:off x="9215885" y="2488245"/>
            <a:ext cx="314510" cy="400110"/>
          </a:xfrm>
          <a:prstGeom prst="rect">
            <a:avLst/>
          </a:prstGeom>
          <a:noFill/>
        </p:spPr>
        <p:txBody>
          <a:bodyPr wrap="none" rtlCol="0" anchor="ctr" anchorCtr="1">
            <a:spAutoFit/>
          </a:bodyPr>
          <a:lstStyle/>
          <a:p>
            <a:pPr algn="ctr"/>
            <a:r>
              <a:rPr lang="en-US" sz="2000" dirty="0">
                <a:solidFill>
                  <a:srgbClr val="004F8B"/>
                </a:solidFill>
              </a:rPr>
              <a:t>1</a:t>
            </a:r>
          </a:p>
        </p:txBody>
      </p:sp>
      <mc:AlternateContent xmlns:mc="http://schemas.openxmlformats.org/markup-compatibility/2006" xmlns:p14="http://schemas.microsoft.com/office/powerpoint/2010/main">
        <mc:Choice Requires="p14">
          <p:contentPart p14:bwMode="auto" r:id="rId26">
            <p14:nvContentPartPr>
              <p14:cNvPr id="29" name="Ink 28">
                <a:extLst>
                  <a:ext uri="{FF2B5EF4-FFF2-40B4-BE49-F238E27FC236}">
                    <a16:creationId xmlns:a16="http://schemas.microsoft.com/office/drawing/2014/main" id="{7374774C-C654-4B6F-8F5A-C3A8A74E2F0D}"/>
                  </a:ext>
                </a:extLst>
              </p14:cNvPr>
              <p14:cNvContentPartPr/>
              <p14:nvPr/>
            </p14:nvContentPartPr>
            <p14:xfrm flipV="1">
              <a:off x="9678075" y="3008595"/>
              <a:ext cx="338400" cy="1135022"/>
            </p14:xfrm>
          </p:contentPart>
        </mc:Choice>
        <mc:Fallback xmlns="">
          <p:pic>
            <p:nvPicPr>
              <p:cNvPr id="29" name="Ink 28">
                <a:extLst>
                  <a:ext uri="{FF2B5EF4-FFF2-40B4-BE49-F238E27FC236}">
                    <a16:creationId xmlns:a16="http://schemas.microsoft.com/office/drawing/2014/main" id="{7374774C-C654-4B6F-8F5A-C3A8A74E2F0D}"/>
                  </a:ext>
                </a:extLst>
              </p:cNvPr>
              <p:cNvPicPr/>
              <p:nvPr/>
            </p:nvPicPr>
            <p:blipFill>
              <a:blip r:embed="rId27"/>
              <a:stretch>
                <a:fillRect/>
              </a:stretch>
            </p:blipFill>
            <p:spPr>
              <a:xfrm flipV="1">
                <a:off x="9671955" y="3002475"/>
                <a:ext cx="350640" cy="1147261"/>
              </a:xfrm>
              <a:prstGeom prst="rect">
                <a:avLst/>
              </a:prstGeom>
            </p:spPr>
          </p:pic>
        </mc:Fallback>
      </mc:AlternateContent>
      <p:sp>
        <p:nvSpPr>
          <p:cNvPr id="31" name="TextBox 30">
            <a:extLst>
              <a:ext uri="{FF2B5EF4-FFF2-40B4-BE49-F238E27FC236}">
                <a16:creationId xmlns:a16="http://schemas.microsoft.com/office/drawing/2014/main" id="{D5B46122-80E5-4721-8A46-7CABAA9F85AA}"/>
              </a:ext>
            </a:extLst>
          </p:cNvPr>
          <p:cNvSpPr txBox="1"/>
          <p:nvPr/>
        </p:nvSpPr>
        <p:spPr>
          <a:xfrm>
            <a:off x="9923844" y="2793286"/>
            <a:ext cx="444352" cy="400110"/>
          </a:xfrm>
          <a:prstGeom prst="rect">
            <a:avLst/>
          </a:prstGeom>
          <a:noFill/>
        </p:spPr>
        <p:txBody>
          <a:bodyPr wrap="none" rtlCol="0" anchor="ctr" anchorCtr="1">
            <a:spAutoFit/>
          </a:bodyPr>
          <a:lstStyle/>
          <a:p>
            <a:pPr algn="ctr"/>
            <a:r>
              <a:rPr lang="en-US" sz="2000" dirty="0">
                <a:solidFill>
                  <a:srgbClr val="004F8B"/>
                </a:solidFill>
              </a:rPr>
              <a:t>11</a:t>
            </a:r>
          </a:p>
        </p:txBody>
      </p:sp>
    </p:spTree>
    <p:extLst>
      <p:ext uri="{BB962C8B-B14F-4D97-AF65-F5344CB8AC3E}">
        <p14:creationId xmlns:p14="http://schemas.microsoft.com/office/powerpoint/2010/main" val="750837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7E25-AF46-4CAC-5A10-E14D44E4D93F}"/>
              </a:ext>
            </a:extLst>
          </p:cNvPr>
          <p:cNvSpPr>
            <a:spLocks noGrp="1"/>
          </p:cNvSpPr>
          <p:nvPr>
            <p:ph type="title"/>
          </p:nvPr>
        </p:nvSpPr>
        <p:spPr/>
        <p:txBody>
          <a:bodyPr/>
          <a:lstStyle/>
          <a:p>
            <a:r>
              <a:rPr lang="en-US" dirty="0"/>
              <a:t>To convert from the inserted sequence to new polytopes, we use the following rules:</a:t>
            </a:r>
          </a:p>
        </p:txBody>
      </p:sp>
      <p:sp>
        <p:nvSpPr>
          <p:cNvPr id="3" name="Content Placeholder 2">
            <a:extLst>
              <a:ext uri="{FF2B5EF4-FFF2-40B4-BE49-F238E27FC236}">
                <a16:creationId xmlns:a16="http://schemas.microsoft.com/office/drawing/2014/main" id="{4ED90989-CB8E-19C7-13C4-0457D6D18082}"/>
              </a:ext>
            </a:extLst>
          </p:cNvPr>
          <p:cNvSpPr>
            <a:spLocks noGrp="1"/>
          </p:cNvSpPr>
          <p:nvPr>
            <p:ph idx="1"/>
          </p:nvPr>
        </p:nvSpPr>
        <p:spPr>
          <a:xfrm>
            <a:off x="838200" y="1825625"/>
            <a:ext cx="4986867" cy="4351338"/>
          </a:xfrm>
        </p:spPr>
        <p:txBody>
          <a:bodyPr/>
          <a:lstStyle/>
          <a:p>
            <a:pPr marL="0" indent="0">
              <a:buNone/>
            </a:pPr>
            <a:r>
              <a:rPr lang="en-US" dirty="0"/>
              <a:t>Starting from the first </a:t>
            </a:r>
            <a:r>
              <a:rPr lang="en-US" dirty="0" err="1"/>
              <a:t>nonConvex</a:t>
            </a:r>
            <a:r>
              <a:rPr lang="en-US" dirty="0"/>
              <a:t> vertex, proceed along upward in positive values until returning back to start, jumping at any negative values to the corresponding positive value, until reaching either positive or negative valued version of the starting point. Then repeat this for the negative valued version of the vertex ID.</a:t>
            </a:r>
          </a:p>
        </p:txBody>
      </p:sp>
      <p:sp>
        <p:nvSpPr>
          <p:cNvPr id="5" name="TextBox 4">
            <a:extLst>
              <a:ext uri="{FF2B5EF4-FFF2-40B4-BE49-F238E27FC236}">
                <a16:creationId xmlns:a16="http://schemas.microsoft.com/office/drawing/2014/main" id="{34821F18-1A24-F416-298D-A07A51D01454}"/>
              </a:ext>
            </a:extLst>
          </p:cNvPr>
          <p:cNvSpPr txBox="1"/>
          <p:nvPr/>
        </p:nvSpPr>
        <p:spPr>
          <a:xfrm>
            <a:off x="6565900" y="2130968"/>
            <a:ext cx="4902200" cy="3600986"/>
          </a:xfrm>
          <a:prstGeom prst="rect">
            <a:avLst/>
          </a:prstGeom>
          <a:noFill/>
        </p:spPr>
        <p:txBody>
          <a:bodyPr wrap="square">
            <a:spAutoFit/>
          </a:bodyPr>
          <a:lstStyle/>
          <a:p>
            <a:pPr marL="0" indent="0">
              <a:buNone/>
              <a:defRPr/>
            </a:pPr>
            <a:r>
              <a:rPr lang="en-US" sz="1600" b="0" i="0" dirty="0">
                <a:solidFill>
                  <a:srgbClr val="008013"/>
                </a:solidFill>
                <a:effectLst/>
                <a:latin typeface="Menlo"/>
              </a:rPr>
              <a:t>1; 2; 3; -7; 4; 5; 6; 7; 8; 9; -2; 10; 11; 1</a:t>
            </a:r>
          </a:p>
          <a:p>
            <a:pPr marL="0" indent="0">
              <a:buNone/>
              <a:defRPr/>
            </a:pPr>
            <a:endParaRPr lang="en-US" sz="1600" dirty="0">
              <a:solidFill>
                <a:srgbClr val="008013"/>
              </a:solidFill>
              <a:latin typeface="Menlo"/>
            </a:endParaRPr>
          </a:p>
          <a:p>
            <a:pPr>
              <a:buNone/>
            </a:pPr>
            <a:r>
              <a:rPr lang="en-US" sz="1600" b="0" i="0" dirty="0">
                <a:solidFill>
                  <a:srgbClr val="008013"/>
                </a:solidFill>
                <a:effectLst/>
                <a:latin typeface="Menlo"/>
              </a:rPr>
              <a:t>Vertex 2: </a:t>
            </a:r>
            <a:br>
              <a:rPr lang="en-US" sz="1600" b="0" i="0" dirty="0">
                <a:solidFill>
                  <a:srgbClr val="008013"/>
                </a:solidFill>
                <a:effectLst/>
                <a:latin typeface="Menlo"/>
              </a:rPr>
            </a:br>
            <a:r>
              <a:rPr lang="en-US" sz="1600" b="0" i="0" dirty="0">
                <a:solidFill>
                  <a:srgbClr val="008013"/>
                </a:solidFill>
                <a:effectLst/>
                <a:latin typeface="Menlo"/>
              </a:rPr>
              <a:t>(start at 2 in forward direction, -2 in negative direction)</a:t>
            </a:r>
            <a:endParaRPr lang="en-US" sz="1600" b="0" i="0" dirty="0">
              <a:effectLst/>
              <a:latin typeface="Menlo"/>
            </a:endParaRPr>
          </a:p>
          <a:p>
            <a:pPr>
              <a:buNone/>
            </a:pPr>
            <a:r>
              <a:rPr lang="en-US" sz="1600" b="0" i="0" dirty="0">
                <a:solidFill>
                  <a:srgbClr val="008013"/>
                </a:solidFill>
                <a:effectLst/>
                <a:latin typeface="Menlo"/>
              </a:rPr>
              <a:t>(forward) [2; 3; -7; 8; 9; -2] --&gt; [2; 3; 7; 8; 9; 2]</a:t>
            </a:r>
            <a:endParaRPr lang="en-US" sz="1600" b="0" i="0" dirty="0">
              <a:effectLst/>
              <a:latin typeface="Menlo"/>
            </a:endParaRPr>
          </a:p>
          <a:p>
            <a:r>
              <a:rPr lang="en-US" sz="1600" b="0" i="0" dirty="0">
                <a:solidFill>
                  <a:srgbClr val="008013"/>
                </a:solidFill>
                <a:effectLst/>
                <a:latin typeface="Menlo"/>
              </a:rPr>
              <a:t>(reverse) [-2; 10; 11; 1; 2]; --&gt; [1; 2; 10; 11; 1]</a:t>
            </a:r>
          </a:p>
          <a:p>
            <a:endParaRPr lang="en-US" sz="1600" dirty="0">
              <a:solidFill>
                <a:srgbClr val="008013"/>
              </a:solidFill>
              <a:latin typeface="Menlo"/>
            </a:endParaRPr>
          </a:p>
          <a:p>
            <a:pPr>
              <a:buNone/>
            </a:pPr>
            <a:r>
              <a:rPr lang="en-US" sz="1600" b="0" i="0" dirty="0">
                <a:solidFill>
                  <a:srgbClr val="008013"/>
                </a:solidFill>
                <a:effectLst/>
                <a:latin typeface="Menlo"/>
              </a:rPr>
              <a:t>Vertex 7:</a:t>
            </a:r>
          </a:p>
          <a:p>
            <a:r>
              <a:rPr lang="en-US" sz="1600" dirty="0">
                <a:solidFill>
                  <a:srgbClr val="008013"/>
                </a:solidFill>
                <a:latin typeface="Menlo"/>
              </a:rPr>
              <a:t>(start at 7 in forward direction, -7 in negative direction)</a:t>
            </a:r>
            <a:endParaRPr lang="en-US" sz="1600" b="0" i="0" dirty="0">
              <a:effectLst/>
              <a:latin typeface="Menlo"/>
            </a:endParaRPr>
          </a:p>
          <a:p>
            <a:pPr>
              <a:buNone/>
            </a:pPr>
            <a:r>
              <a:rPr lang="en-US" sz="1600" b="0" i="0" dirty="0">
                <a:solidFill>
                  <a:srgbClr val="008013"/>
                </a:solidFill>
                <a:effectLst/>
                <a:latin typeface="Menlo"/>
              </a:rPr>
              <a:t>(forward) [7; 8; 9; -2; 3; -7] --&gt; [2; 3; 7; 8; 9; 2]</a:t>
            </a:r>
            <a:endParaRPr lang="en-US" sz="1600" b="0" i="0" dirty="0">
              <a:effectLst/>
              <a:latin typeface="Menlo"/>
            </a:endParaRPr>
          </a:p>
          <a:p>
            <a:r>
              <a:rPr lang="en-US" sz="1600" b="0" i="0" dirty="0">
                <a:solidFill>
                  <a:srgbClr val="008013"/>
                </a:solidFill>
                <a:effectLst/>
                <a:latin typeface="Menlo"/>
              </a:rPr>
              <a:t>(reverse) [-7; 4; 5; 6; 7] --&gt; [4; 5; 6; 7; 4]</a:t>
            </a:r>
            <a:endParaRPr lang="en-US" sz="1600" b="0" i="0" dirty="0">
              <a:effectLst/>
              <a:latin typeface="Menlo"/>
            </a:endParaRPr>
          </a:p>
          <a:p>
            <a:endParaRPr lang="en-US" sz="1600" b="0" i="0" dirty="0">
              <a:effectLst/>
              <a:latin typeface="Menlo"/>
            </a:endParaRPr>
          </a:p>
          <a:p>
            <a:pPr marL="0" indent="0">
              <a:buNone/>
              <a:defRPr/>
            </a:pPr>
            <a:endParaRPr lang="en-US" sz="1800" b="0" i="0" dirty="0">
              <a:solidFill>
                <a:srgbClr val="008013"/>
              </a:solidFill>
              <a:effectLst/>
              <a:latin typeface="Menlo"/>
            </a:endParaRPr>
          </a:p>
          <a:p>
            <a:pPr marL="0" indent="0">
              <a:buNone/>
              <a:defRPr/>
            </a:pPr>
            <a:endParaRPr lang="en-US" sz="1800" b="0" i="0" dirty="0">
              <a:solidFill>
                <a:srgbClr val="008013"/>
              </a:solidFill>
              <a:effectLst/>
              <a:latin typeface="Menlo"/>
            </a:endParaRPr>
          </a:p>
        </p:txBody>
      </p:sp>
    </p:spTree>
    <p:extLst>
      <p:ext uri="{BB962C8B-B14F-4D97-AF65-F5344CB8AC3E}">
        <p14:creationId xmlns:p14="http://schemas.microsoft.com/office/powerpoint/2010/main" val="101029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C6A5-F6CA-0244-1D65-A6D456EA5607}"/>
              </a:ext>
            </a:extLst>
          </p:cNvPr>
          <p:cNvSpPr>
            <a:spLocks noGrp="1"/>
          </p:cNvSpPr>
          <p:nvPr>
            <p:ph type="title"/>
          </p:nvPr>
        </p:nvSpPr>
        <p:spPr/>
        <p:txBody>
          <a:bodyPr>
            <a:normAutofit fontScale="90000"/>
          </a:bodyPr>
          <a:lstStyle/>
          <a:p>
            <a:r>
              <a:rPr lang="en-US" dirty="0"/>
              <a:t>The conversion of polytope sequences uses the lowest vertex number to re-order vertices to produce a unique, repeatable vertex ordering</a:t>
            </a:r>
          </a:p>
        </p:txBody>
      </p:sp>
      <p:sp>
        <p:nvSpPr>
          <p:cNvPr id="3" name="Content Placeholder 2">
            <a:extLst>
              <a:ext uri="{FF2B5EF4-FFF2-40B4-BE49-F238E27FC236}">
                <a16:creationId xmlns:a16="http://schemas.microsoft.com/office/drawing/2014/main" id="{A76B01AF-ED0F-973A-83E6-584A555BB432}"/>
              </a:ext>
            </a:extLst>
          </p:cNvPr>
          <p:cNvSpPr>
            <a:spLocks noGrp="1"/>
          </p:cNvSpPr>
          <p:nvPr>
            <p:ph idx="1"/>
          </p:nvPr>
        </p:nvSpPr>
        <p:spPr/>
        <p:txBody>
          <a:bodyPr>
            <a:normAutofit lnSpcReduction="10000"/>
          </a:bodyPr>
          <a:lstStyle/>
          <a:p>
            <a:pPr marL="0" indent="0">
              <a:buNone/>
            </a:pPr>
            <a:r>
              <a:rPr lang="en-US" dirty="0"/>
              <a:t>For example, given the vertex ordering:</a:t>
            </a:r>
          </a:p>
          <a:p>
            <a:pPr marL="0" indent="0">
              <a:buNone/>
            </a:pPr>
            <a:r>
              <a:rPr lang="en-US" sz="2800" b="0" i="0" dirty="0">
                <a:solidFill>
                  <a:srgbClr val="008013"/>
                </a:solidFill>
                <a:effectLst/>
                <a:latin typeface="Menlo"/>
              </a:rPr>
              <a:t>	[7; 8; 9; 2; 3; 7]</a:t>
            </a:r>
            <a:endParaRPr lang="en-US" dirty="0"/>
          </a:p>
          <a:p>
            <a:pPr marL="0" indent="0">
              <a:buNone/>
            </a:pPr>
            <a:r>
              <a:rPr lang="en-US" dirty="0"/>
              <a:t>This is the same as:</a:t>
            </a:r>
          </a:p>
          <a:p>
            <a:pPr marL="0" indent="0">
              <a:buNone/>
            </a:pPr>
            <a:r>
              <a:rPr lang="en-US" dirty="0"/>
              <a:t>	</a:t>
            </a:r>
            <a:r>
              <a:rPr lang="en-US" sz="2800" b="0" i="0" dirty="0">
                <a:solidFill>
                  <a:srgbClr val="008013"/>
                </a:solidFill>
                <a:effectLst/>
                <a:latin typeface="Menlo"/>
              </a:rPr>
              <a:t>[3; 7; 8; 9; 2; 3]</a:t>
            </a:r>
            <a:endParaRPr lang="en-US" dirty="0"/>
          </a:p>
          <a:p>
            <a:pPr marL="0" indent="0">
              <a:buNone/>
            </a:pPr>
            <a:r>
              <a:rPr lang="en-US" dirty="0"/>
              <a:t>Or:</a:t>
            </a:r>
          </a:p>
          <a:p>
            <a:pPr marL="0" indent="0">
              <a:buNone/>
            </a:pPr>
            <a:r>
              <a:rPr lang="en-US" sz="2800" b="0" i="0" dirty="0">
                <a:solidFill>
                  <a:srgbClr val="008013"/>
                </a:solidFill>
                <a:effectLst/>
                <a:latin typeface="Menlo"/>
              </a:rPr>
              <a:t>	[9; 2; 3; 7; 8; 9]</a:t>
            </a:r>
            <a:endParaRPr lang="en-US" dirty="0"/>
          </a:p>
          <a:p>
            <a:pPr marL="0" indent="0">
              <a:buNone/>
            </a:pPr>
            <a:r>
              <a:rPr lang="en-US" dirty="0"/>
              <a:t>The vertex ordering that starts with the lowest-indexed vertex is always used. Hence:</a:t>
            </a:r>
          </a:p>
          <a:p>
            <a:pPr marL="0" indent="0">
              <a:buNone/>
            </a:pPr>
            <a:r>
              <a:rPr lang="en-US" sz="2800" b="0" i="0" dirty="0">
                <a:solidFill>
                  <a:srgbClr val="008013"/>
                </a:solidFill>
                <a:effectLst/>
                <a:latin typeface="Menlo"/>
              </a:rPr>
              <a:t>[7; 8; 9; 2; 3; 7] --&gt; [2; 3; 7; 8; 9; 2]</a:t>
            </a:r>
            <a:endParaRPr lang="en-US" sz="2800" b="0" i="0" dirty="0">
              <a:effectLst/>
              <a:latin typeface="Menlo"/>
            </a:endParaRPr>
          </a:p>
          <a:p>
            <a:pPr marL="0" indent="0">
              <a:buNone/>
            </a:pPr>
            <a:endParaRPr lang="en-US" dirty="0"/>
          </a:p>
        </p:txBody>
      </p:sp>
    </p:spTree>
    <p:extLst>
      <p:ext uri="{BB962C8B-B14F-4D97-AF65-F5344CB8AC3E}">
        <p14:creationId xmlns:p14="http://schemas.microsoft.com/office/powerpoint/2010/main" val="34846587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2025-04-29 by S. </a:t>
            </a:r>
            <a:r>
              <a:rPr lang="en-US" dirty="0">
                <a:solidFill>
                  <a:schemeClr val="accent1">
                    <a:lumMod val="20000"/>
                    <a:lumOff val="80000"/>
                  </a:schemeClr>
                </a:solidFill>
              </a:rPr>
              <a:t>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20575</TotalTime>
  <Words>4399</Words>
  <Application>Microsoft Office PowerPoint</Application>
  <PresentationFormat>Widescreen</PresentationFormat>
  <Paragraphs>407</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Cambria Math</vt:lpstr>
      <vt:lpstr>Courier New</vt:lpstr>
      <vt:lpstr>Menlo</vt:lpstr>
      <vt:lpstr>Office Theme</vt:lpstr>
      <vt:lpstr>Introduction to the Vertex Skeleton “Vskel” Library</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The magnitude of vertex motion for a unit cut can be found via the following</vt:lpstr>
      <vt:lpstr>Some example results from Step 1</vt:lpstr>
      <vt:lpstr>This can be generalized into higher dimensions by noting that the vector projection is a process of solving linear equations</vt:lpstr>
      <vt:lpstr>For each edge, the vertex projections at each end can limit the allowable cut distances</vt:lpstr>
      <vt:lpstr>Step 2: This step uses a function to calculate the smallest radius that is circumscribed at a given vertex  </vt:lpstr>
      <vt:lpstr>This can be solved to determine the projection distance, d, and radius from vertex i to edge j. </vt:lpstr>
      <vt:lpstr>This can be generalized into higher dimensions by noting that this is a process of solving linear equations</vt:lpstr>
      <vt:lpstr>Of note, the edge that is tangent may shrink or grow, so we must find tangents not only to the current edge segment, but as well to any extensions</vt:lpstr>
      <vt:lpstr>How does one find which edges participate in the vertex expansion?</vt:lpstr>
      <vt:lpstr>Some results from Step 2</vt:lpstr>
      <vt:lpstr>Non-convex case</vt:lpstr>
      <vt:lpstr>There may be situations where polytopes are nested INSIDE other polytopes</vt:lpstr>
      <vt:lpstr>Step 3: Find the smallest feasible cut. This is implemented by simply finding the smallest radius among all fitted spheres</vt:lpstr>
      <vt:lpstr>Step 4: Merge all the vertices that come together</vt:lpstr>
      <vt:lpstr>How do we represent a vertex merger?</vt:lpstr>
      <vt:lpstr>However, the vertex merging, in this case, creates two “reconnections”</vt:lpstr>
      <vt:lpstr>Note: for a particular cut depth, more than one vertex can intersect at the same time but into different points. This can create multiple polytopes.</vt:lpstr>
      <vt:lpstr>To convert from the inserted sequence to new polytopes, we use the following rules:</vt:lpstr>
      <vt:lpstr>The conversion of polytope sequences uses the lowest vertex number to re-order vertices to produce a unique, repeatable vertex ordering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245</cp:revision>
  <dcterms:created xsi:type="dcterms:W3CDTF">2021-01-09T16:12:09Z</dcterms:created>
  <dcterms:modified xsi:type="dcterms:W3CDTF">2025-05-26T08:15:16Z</dcterms:modified>
</cp:coreProperties>
</file>