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543" r:id="rId2"/>
    <p:sldId id="415" r:id="rId3"/>
    <p:sldId id="442" r:id="rId4"/>
    <p:sldId id="485" r:id="rId5"/>
    <p:sldId id="514" r:id="rId6"/>
    <p:sldId id="501" r:id="rId7"/>
    <p:sldId id="504" r:id="rId8"/>
    <p:sldId id="505" r:id="rId9"/>
    <p:sldId id="506" r:id="rId10"/>
    <p:sldId id="507" r:id="rId11"/>
    <p:sldId id="508" r:id="rId12"/>
    <p:sldId id="509" r:id="rId13"/>
    <p:sldId id="510" r:id="rId14"/>
    <p:sldId id="511" r:id="rId15"/>
    <p:sldId id="513" r:id="rId16"/>
    <p:sldId id="512" r:id="rId17"/>
    <p:sldId id="515" r:id="rId18"/>
    <p:sldId id="516" r:id="rId19"/>
    <p:sldId id="518" r:id="rId20"/>
    <p:sldId id="519" r:id="rId21"/>
    <p:sldId id="520" r:id="rId22"/>
    <p:sldId id="536" r:id="rId23"/>
    <p:sldId id="537" r:id="rId24"/>
    <p:sldId id="523" r:id="rId25"/>
    <p:sldId id="538" r:id="rId26"/>
    <p:sldId id="544" r:id="rId27"/>
    <p:sldId id="539" r:id="rId28"/>
    <p:sldId id="541" r:id="rId29"/>
    <p:sldId id="542" r:id="rId30"/>
    <p:sldId id="540" r:id="rId3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37AC2A95-4A47-478E-9FF6-F596292F1300}">
          <p14:sldIdLst>
            <p14:sldId id="543"/>
          </p14:sldIdLst>
        </p14:section>
        <p14:section name="Background" id="{C6F52FF6-A12B-41D3-B0A0-06BFA5DF7396}">
          <p14:sldIdLst>
            <p14:sldId id="415"/>
            <p14:sldId id="442"/>
            <p14:sldId id="485"/>
          </p14:sldIdLst>
        </p14:section>
        <p14:section name="Shrink from edges" id="{014A7923-0C92-4246-A079-1611C60B84F5}">
          <p14:sldIdLst>
            <p14:sldId id="514"/>
            <p14:sldId id="501"/>
            <p14:sldId id="504"/>
            <p14:sldId id="505"/>
            <p14:sldId id="506"/>
            <p14:sldId id="507"/>
            <p14:sldId id="508"/>
            <p14:sldId id="509"/>
            <p14:sldId id="510"/>
            <p14:sldId id="511"/>
            <p14:sldId id="513"/>
            <p14:sldId id="512"/>
            <p14:sldId id="515"/>
            <p14:sldId id="516"/>
            <p14:sldId id="518"/>
            <p14:sldId id="519"/>
          </p14:sldIdLst>
        </p14:section>
        <p14:section name="Non-convex Edge Cutting" id="{7767E3FD-CD1B-4C9B-8DEA-BC220E532FF5}">
          <p14:sldIdLst>
            <p14:sldId id="520"/>
            <p14:sldId id="536"/>
            <p14:sldId id="537"/>
            <p14:sldId id="523"/>
            <p14:sldId id="538"/>
            <p14:sldId id="544"/>
            <p14:sldId id="539"/>
            <p14:sldId id="541"/>
            <p14:sldId id="542"/>
            <p14:sldId id="540"/>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51D1DCD-C2F6-3274-E915-1D7099145DCA}" v="895" dt="2021-09-10T02:19:31.0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988" autoAdjust="0"/>
    <p:restoredTop sz="94660"/>
  </p:normalViewPr>
  <p:slideViewPr>
    <p:cSldViewPr snapToGrid="0">
      <p:cViewPr varScale="1">
        <p:scale>
          <a:sx n="78" d="100"/>
          <a:sy n="78" d="100"/>
        </p:scale>
        <p:origin x="56" y="1900"/>
      </p:cViewPr>
      <p:guideLst/>
    </p:cSldViewPr>
  </p:slideViewPr>
  <p:notesTextViewPr>
    <p:cViewPr>
      <p:scale>
        <a:sx n="1" d="1"/>
        <a:sy n="1" d="1"/>
      </p:scale>
      <p:origin x="0" y="0"/>
    </p:cViewPr>
  </p:notesTextViewPr>
  <p:sorterViewPr>
    <p:cViewPr>
      <p:scale>
        <a:sx n="100" d="100"/>
        <a:sy n="100" d="100"/>
      </p:scale>
      <p:origin x="0" y="-4452"/>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08.587"/>
    </inkml:context>
    <inkml:brush xml:id="br0">
      <inkml:brushProperty name="width" value="0.035" units="cm"/>
      <inkml:brushProperty name="height" value="0.035" units="cm"/>
    </inkml:brush>
  </inkml:definitions>
  <inkml:trace contextRef="#ctx0" brushRef="#br0">0 3666 24119,'76'-3665'0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2.286"/>
    </inkml:context>
    <inkml:brush xml:id="br0">
      <inkml:brushProperty name="width" value="0.035" units="cm"/>
      <inkml:brushProperty name="height" value="0.035" units="cm"/>
    </inkml:brush>
  </inkml:definitions>
  <inkml:trace contextRef="#ctx0" brushRef="#br0">0 122 24415,'7843'0'0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17.551"/>
    </inkml:context>
    <inkml:brush xml:id="br0">
      <inkml:brushProperty name="width" value="0.035" units="cm"/>
      <inkml:brushProperty name="height" value="0.035" units="cm"/>
    </inkml:brush>
  </inkml:definitions>
  <inkml:trace contextRef="#ctx0" brushRef="#br0">1 1 24251,'7228'3589'0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20T05:31:30.623"/>
    </inkml:context>
    <inkml:brush xml:id="br0">
      <inkml:brushProperty name="width" value="0.035" units="cm"/>
      <inkml:brushProperty name="height" value="0.035" units="cm"/>
    </inkml:brush>
  </inkml:definitions>
  <inkml:trace contextRef="#ctx0" brushRef="#br0">1 1074 24436,'1352'-1073'0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5C6DC-94AC-4C62-A637-CAC9919D028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1AA9A06-5166-4FBE-AFAB-5ADFB3707E5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8F9438C-62B0-432C-8B77-047A8C743114}"/>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5" name="Footer Placeholder 4">
            <a:extLst>
              <a:ext uri="{FF2B5EF4-FFF2-40B4-BE49-F238E27FC236}">
                <a16:creationId xmlns:a16="http://schemas.microsoft.com/office/drawing/2014/main" id="{F3CC8C75-A0DE-4B09-A2EB-FD984F833A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F6703-1072-4BB1-A9D5-B44844333302}"/>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980203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AE95B-531D-45BB-9323-C4A7A479D90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378D45-D184-4843-B690-A2C9AF08F57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83C9132-CF20-45E5-AAFD-6F2F5766F1E8}"/>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5" name="Footer Placeholder 4">
            <a:extLst>
              <a:ext uri="{FF2B5EF4-FFF2-40B4-BE49-F238E27FC236}">
                <a16:creationId xmlns:a16="http://schemas.microsoft.com/office/drawing/2014/main" id="{F53C2AEF-0BFE-4802-A92E-98AF1E004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16944F0-BBE8-47BA-98CB-ADD4830DA12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518868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D87CCD5-0EF4-49FF-91C4-09E7EAE51F5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80C97DA-3A4A-47B8-9109-BB650D7EC7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5F5432-9B6A-4666-969E-F44106F7B32A}"/>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5" name="Footer Placeholder 4">
            <a:extLst>
              <a:ext uri="{FF2B5EF4-FFF2-40B4-BE49-F238E27FC236}">
                <a16:creationId xmlns:a16="http://schemas.microsoft.com/office/drawing/2014/main" id="{7A33B2A7-342C-4EC0-B0DF-39A74785A0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DA269-397E-41BC-B422-65FD4A732940}"/>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77831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790A24-16C6-45C3-AC67-FA42768902E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D1AAE2-1557-4BD5-B494-2DA661C2710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728908B-E601-4FFF-A7EF-7C74E5B927C3}"/>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5" name="Footer Placeholder 4">
            <a:extLst>
              <a:ext uri="{FF2B5EF4-FFF2-40B4-BE49-F238E27FC236}">
                <a16:creationId xmlns:a16="http://schemas.microsoft.com/office/drawing/2014/main" id="{69CDC649-426A-47DD-8193-6C41779E25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BCB09-D2B9-48DB-A720-3EECB5935FC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27479438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0E0413-CFAE-437E-ADCF-0D595E6FB4B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02574F8-FD0D-417F-AE0F-86416C3C6A8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F75FA19-408A-4938-AF37-D357C04594BD}"/>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5" name="Footer Placeholder 4">
            <a:extLst>
              <a:ext uri="{FF2B5EF4-FFF2-40B4-BE49-F238E27FC236}">
                <a16:creationId xmlns:a16="http://schemas.microsoft.com/office/drawing/2014/main" id="{D5345F2C-A13C-425C-8743-384C4D6C86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C87D-821F-443E-8F89-017B4D878F6D}"/>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52745545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F17ECF-3545-4803-9260-C20770A455C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F62E26C-5DA5-48CB-BCE6-A1B76C6DCF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76A17B3-7BB2-4469-A815-A0CE760E00B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BFFE97A-30B5-41E2-AD95-E7D2B4FDFA62}"/>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6" name="Footer Placeholder 5">
            <a:extLst>
              <a:ext uri="{FF2B5EF4-FFF2-40B4-BE49-F238E27FC236}">
                <a16:creationId xmlns:a16="http://schemas.microsoft.com/office/drawing/2014/main" id="{FC372927-E776-4B40-AE1A-AC787983D37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32A447B-8CE4-4321-B147-999170CB83D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3783141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59509-4F1B-4B5F-BB65-D22D7608AAA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3DC6BD26-690F-4243-B02F-FCD0B40428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142620-9319-4EE6-A1FD-FAD236A60AA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F3C502F-8D6A-49DC-958B-8CAAD23471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4C8F754-3EAC-4B7A-AE7F-8367FE36F1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1429853-D1D9-47BF-A0CA-8D8ADCDBF948}"/>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8" name="Footer Placeholder 7">
            <a:extLst>
              <a:ext uri="{FF2B5EF4-FFF2-40B4-BE49-F238E27FC236}">
                <a16:creationId xmlns:a16="http://schemas.microsoft.com/office/drawing/2014/main" id="{C799BA5A-5587-4F31-BE74-76E1B953419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741B0E5-EA50-4A64-B0D7-70A69E7D7DA5}"/>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18480568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BAA73-B44E-46DF-A400-B43621C151A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2088A454-8994-4665-8B49-B08AF8B89A9D}"/>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4" name="Footer Placeholder 3">
            <a:extLst>
              <a:ext uri="{FF2B5EF4-FFF2-40B4-BE49-F238E27FC236}">
                <a16:creationId xmlns:a16="http://schemas.microsoft.com/office/drawing/2014/main" id="{D53141D1-DE1E-4974-B510-CC67FF80C57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AE8B38FD-3A12-4544-9B56-1A8E89E6D741}"/>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0646978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CDAE379-977E-4C63-8D0F-7EDB12760A0A}"/>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3" name="Footer Placeholder 2">
            <a:extLst>
              <a:ext uri="{FF2B5EF4-FFF2-40B4-BE49-F238E27FC236}">
                <a16:creationId xmlns:a16="http://schemas.microsoft.com/office/drawing/2014/main" id="{198D66D1-299D-45DA-A51C-829AC70BAAC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C5E03AA-06D1-41C4-8CA6-3302628AC2C6}"/>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9725074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6DD3D4-E9A2-4F1A-91B1-CCC971BAB64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F99F7F-01C4-42DC-BAF9-24F19E21E0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78A7944-9789-4FAC-B457-17BD7E7C08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224F0AC-19E6-400B-8410-AF71B85D3944}"/>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6" name="Footer Placeholder 5">
            <a:extLst>
              <a:ext uri="{FF2B5EF4-FFF2-40B4-BE49-F238E27FC236}">
                <a16:creationId xmlns:a16="http://schemas.microsoft.com/office/drawing/2014/main" id="{99570D71-D9A8-435C-A292-DA70DDE750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DC8F54-0C84-4073-A5CE-C10646C5C1E3}"/>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865617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AFCB7A-30C5-441C-830A-6B33E155127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A9A534-757E-4035-BBCB-D3C8F8EE50E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6BC61EE-5B52-4533-BF3F-914A775765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5E27BD-29E4-4BE0-AE56-296476C15C4D}"/>
              </a:ext>
            </a:extLst>
          </p:cNvPr>
          <p:cNvSpPr>
            <a:spLocks noGrp="1"/>
          </p:cNvSpPr>
          <p:nvPr>
            <p:ph type="dt" sz="half" idx="10"/>
          </p:nvPr>
        </p:nvSpPr>
        <p:spPr/>
        <p:txBody>
          <a:bodyPr/>
          <a:lstStyle/>
          <a:p>
            <a:fld id="{ADCEBF8C-22C0-4323-9BBB-9413232198F8}" type="datetimeFigureOut">
              <a:rPr lang="en-US" smtClean="0"/>
              <a:t>5/1/2025</a:t>
            </a:fld>
            <a:endParaRPr lang="en-US"/>
          </a:p>
        </p:txBody>
      </p:sp>
      <p:sp>
        <p:nvSpPr>
          <p:cNvPr id="6" name="Footer Placeholder 5">
            <a:extLst>
              <a:ext uri="{FF2B5EF4-FFF2-40B4-BE49-F238E27FC236}">
                <a16:creationId xmlns:a16="http://schemas.microsoft.com/office/drawing/2014/main" id="{CB60C2C3-4AD8-4E44-9B2C-06889285B62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211835D-7341-4C1F-B631-4715DD3984FF}"/>
              </a:ext>
            </a:extLst>
          </p:cNvPr>
          <p:cNvSpPr>
            <a:spLocks noGrp="1"/>
          </p:cNvSpPr>
          <p:nvPr>
            <p:ph type="sldNum" sz="quarter" idx="12"/>
          </p:nvPr>
        </p:nvSpPr>
        <p:spPr/>
        <p:txBody>
          <a:bodyPr/>
          <a:lstStyle/>
          <a:p>
            <a:fld id="{B4E287C5-9C67-4359-9FD2-061CDD9CC0DA}" type="slidenum">
              <a:rPr lang="en-US" smtClean="0"/>
              <a:t>‹#›</a:t>
            </a:fld>
            <a:endParaRPr lang="en-US"/>
          </a:p>
        </p:txBody>
      </p:sp>
    </p:spTree>
    <p:extLst>
      <p:ext uri="{BB962C8B-B14F-4D97-AF65-F5344CB8AC3E}">
        <p14:creationId xmlns:p14="http://schemas.microsoft.com/office/powerpoint/2010/main" val="38012862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7156FFF-6A25-41A3-A04E-84D3A20DDA7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BB1A5036-ABE1-43A5-8458-6AB54CE30C5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9C727D3-D107-4EA7-8D0E-6A87AB8E3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DCEBF8C-22C0-4323-9BBB-9413232198F8}" type="datetimeFigureOut">
              <a:rPr lang="en-US" smtClean="0"/>
              <a:t>5/1/2025</a:t>
            </a:fld>
            <a:endParaRPr lang="en-US"/>
          </a:p>
        </p:txBody>
      </p:sp>
      <p:sp>
        <p:nvSpPr>
          <p:cNvPr id="5" name="Footer Placeholder 4">
            <a:extLst>
              <a:ext uri="{FF2B5EF4-FFF2-40B4-BE49-F238E27FC236}">
                <a16:creationId xmlns:a16="http://schemas.microsoft.com/office/drawing/2014/main" id="{5ED442D9-A08C-4B81-A798-9A51B5B94A7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16CE914-287B-4383-8257-B197EB34D1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4E287C5-9C67-4359-9FD2-061CDD9CC0DA}" type="slidenum">
              <a:rPr lang="en-US" smtClean="0"/>
              <a:t>‹#›</a:t>
            </a:fld>
            <a:endParaRPr lang="en-US"/>
          </a:p>
        </p:txBody>
      </p:sp>
    </p:spTree>
    <p:extLst>
      <p:ext uri="{BB962C8B-B14F-4D97-AF65-F5344CB8AC3E}">
        <p14:creationId xmlns:p14="http://schemas.microsoft.com/office/powerpoint/2010/main" val="3953138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emf"/><Relationship Id="rId1" Type="http://schemas.openxmlformats.org/officeDocument/2006/relationships/slideLayout" Target="../slideLayouts/slideLayout2.xml"/><Relationship Id="rId6" Type="http://schemas.openxmlformats.org/officeDocument/2006/relationships/image" Target="../media/image16.emf"/><Relationship Id="rId5" Type="http://schemas.openxmlformats.org/officeDocument/2006/relationships/image" Target="../media/image15.emf"/><Relationship Id="rId4" Type="http://schemas.openxmlformats.org/officeDocument/2006/relationships/image" Target="../media/image14.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emf"/><Relationship Id="rId2" Type="http://schemas.openxmlformats.org/officeDocument/2006/relationships/image" Target="../media/image17.emf"/><Relationship Id="rId1" Type="http://schemas.openxmlformats.org/officeDocument/2006/relationships/slideLayout" Target="../slideLayouts/slideLayout2.xml"/><Relationship Id="rId5" Type="http://schemas.openxmlformats.org/officeDocument/2006/relationships/image" Target="../media/image20.emf"/><Relationship Id="rId4" Type="http://schemas.openxmlformats.org/officeDocument/2006/relationships/image" Target="../media/image19.emf"/></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emf"/><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5.png"/><Relationship Id="rId4" Type="http://schemas.openxmlformats.org/officeDocument/2006/relationships/image" Target="../media/image44.png"/></Relationships>
</file>

<file path=ppt/slides/_rels/slide26.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480.png"/><Relationship Id="rId7" Type="http://schemas.openxmlformats.org/officeDocument/2006/relationships/image" Target="../media/image50.png"/><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5" Type="http://schemas.openxmlformats.org/officeDocument/2006/relationships/image" Target="../media/image490.png"/><Relationship Id="rId10" Type="http://schemas.openxmlformats.org/officeDocument/2006/relationships/image" Target="../media/image42.png"/><Relationship Id="rId4" Type="http://schemas.openxmlformats.org/officeDocument/2006/relationships/customXml" Target="../ink/ink2.xml"/><Relationship Id="rId9" Type="http://schemas.openxmlformats.org/officeDocument/2006/relationships/image" Target="../media/image51.png"/></Relationships>
</file>

<file path=ppt/slides/_rels/slide28.xml.rels><?xml version="1.0" encoding="UTF-8" standalone="yes"?>
<Relationships xmlns="http://schemas.openxmlformats.org/package/2006/relationships"><Relationship Id="rId2" Type="http://schemas.openxmlformats.org/officeDocument/2006/relationships/image" Target="../media/image52.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stackoverflow.com/questions/69237154/how-do-you-get-the-medial-axis-of-a-multipolygon-using-cgal" TargetMode="External"/><Relationship Id="rId2" Type="http://schemas.openxmlformats.org/officeDocument/2006/relationships/hyperlink" Target="https://www.mdpi.com/2220-9964/9/5/304" TargetMode="External"/><Relationship Id="rId1" Type="http://schemas.openxmlformats.org/officeDocument/2006/relationships/slideLayout" Target="../slideLayouts/slideLayout2.xml"/><Relationship Id="rId4" Type="http://schemas.openxmlformats.org/officeDocument/2006/relationships/hyperlink" Target="https://groups.csail.mit.edu/graphics/classes/6.838/S98/meetings/m25/m25.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28.png"/><Relationship Id="rId13" Type="http://schemas.openxmlformats.org/officeDocument/2006/relationships/image" Target="../media/image33.png"/><Relationship Id="rId18" Type="http://schemas.openxmlformats.org/officeDocument/2006/relationships/image" Target="../media/image38.png"/><Relationship Id="rId3" Type="http://schemas.openxmlformats.org/officeDocument/2006/relationships/image" Target="../media/image23.png"/><Relationship Id="rId21" Type="http://schemas.openxmlformats.org/officeDocument/2006/relationships/image" Target="../media/image41.png"/><Relationship Id="rId7" Type="http://schemas.openxmlformats.org/officeDocument/2006/relationships/image" Target="../media/image27.png"/><Relationship Id="rId12" Type="http://schemas.openxmlformats.org/officeDocument/2006/relationships/image" Target="../media/image32.png"/><Relationship Id="rId17" Type="http://schemas.openxmlformats.org/officeDocument/2006/relationships/image" Target="../media/image37.png"/><Relationship Id="rId2" Type="http://schemas.openxmlformats.org/officeDocument/2006/relationships/image" Target="../media/image22.png"/><Relationship Id="rId16" Type="http://schemas.openxmlformats.org/officeDocument/2006/relationships/image" Target="../media/image36.png"/><Relationship Id="rId20"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26.png"/><Relationship Id="rId11" Type="http://schemas.openxmlformats.org/officeDocument/2006/relationships/image" Target="../media/image31.png"/><Relationship Id="rId5" Type="http://schemas.openxmlformats.org/officeDocument/2006/relationships/image" Target="../media/image25.png"/><Relationship Id="rId15" Type="http://schemas.openxmlformats.org/officeDocument/2006/relationships/image" Target="../media/image35.png"/><Relationship Id="rId10" Type="http://schemas.openxmlformats.org/officeDocument/2006/relationships/image" Target="../media/image30.png"/><Relationship Id="rId19" Type="http://schemas.openxmlformats.org/officeDocument/2006/relationships/image" Target="../media/image39.png"/><Relationship Id="rId4" Type="http://schemas.openxmlformats.org/officeDocument/2006/relationships/image" Target="../media/image24.png"/><Relationship Id="rId9" Type="http://schemas.openxmlformats.org/officeDocument/2006/relationships/image" Target="../media/image29.png"/><Relationship Id="rId1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transparent rectangle on a black background&#10;&#10;AI-generated content may be incorrect.">
            <a:extLst>
              <a:ext uri="{FF2B5EF4-FFF2-40B4-BE49-F238E27FC236}">
                <a16:creationId xmlns:a16="http://schemas.microsoft.com/office/drawing/2014/main" id="{A582378D-77DD-E1AA-77F6-85BB60EC19A4}"/>
              </a:ext>
            </a:extLst>
          </p:cNvPr>
          <p:cNvPicPr>
            <a:picLocks noChangeAspect="1"/>
          </p:cNvPicPr>
          <p:nvPr/>
        </p:nvPicPr>
        <p:blipFill>
          <a:blip r:embed="rId2">
            <a:extLst>
              <a:ext uri="{28A0092B-C50C-407E-A947-70E740481C1C}">
                <a14:useLocalDpi xmlns:a14="http://schemas.microsoft.com/office/drawing/2010/main" val="0"/>
              </a:ext>
            </a:extLst>
          </a:blip>
          <a:srcRect t="25884" r="9090" b="22691"/>
          <a:stretch/>
        </p:blipFill>
        <p:spPr>
          <a:xfrm>
            <a:off x="0" y="10"/>
            <a:ext cx="12192000" cy="6857990"/>
          </a:xfrm>
          <a:prstGeom prst="rect">
            <a:avLst/>
          </a:prstGeom>
        </p:spPr>
      </p:pic>
      <p:sp>
        <p:nvSpPr>
          <p:cNvPr id="2" name="Title 1">
            <a:extLst>
              <a:ext uri="{FF2B5EF4-FFF2-40B4-BE49-F238E27FC236}">
                <a16:creationId xmlns:a16="http://schemas.microsoft.com/office/drawing/2014/main" id="{8DB0104A-151B-C8DC-BFE7-9D9326A87C1A}"/>
              </a:ext>
            </a:extLst>
          </p:cNvPr>
          <p:cNvSpPr>
            <a:spLocks noGrp="1"/>
          </p:cNvSpPr>
          <p:nvPr>
            <p:ph type="ctrTitle"/>
          </p:nvPr>
        </p:nvSpPr>
        <p:spPr>
          <a:xfrm>
            <a:off x="5040456" y="303914"/>
            <a:ext cx="4023360" cy="3204134"/>
          </a:xfrm>
        </p:spPr>
        <p:txBody>
          <a:bodyPr anchor="b">
            <a:normAutofit/>
          </a:bodyPr>
          <a:lstStyle/>
          <a:p>
            <a:pPr algn="l"/>
            <a:r>
              <a:rPr lang="en-US" sz="4800" dirty="0">
                <a:solidFill>
                  <a:schemeClr val="bg1"/>
                </a:solidFill>
              </a:rPr>
              <a:t>Introduction to the Vertex Skeleton “</a:t>
            </a:r>
            <a:r>
              <a:rPr lang="en-US" sz="4800" dirty="0" err="1">
                <a:solidFill>
                  <a:schemeClr val="bg1"/>
                </a:solidFill>
              </a:rPr>
              <a:t>Vskel</a:t>
            </a:r>
            <a:r>
              <a:rPr lang="en-US" sz="4800" dirty="0">
                <a:solidFill>
                  <a:schemeClr val="bg1"/>
                </a:solidFill>
              </a:rPr>
              <a:t>” Library</a:t>
            </a:r>
          </a:p>
        </p:txBody>
      </p:sp>
      <p:sp>
        <p:nvSpPr>
          <p:cNvPr id="3" name="Subtitle 2">
            <a:extLst>
              <a:ext uri="{FF2B5EF4-FFF2-40B4-BE49-F238E27FC236}">
                <a16:creationId xmlns:a16="http://schemas.microsoft.com/office/drawing/2014/main" id="{D2C55F7E-7516-5B45-2C17-108735958A3E}"/>
              </a:ext>
            </a:extLst>
          </p:cNvPr>
          <p:cNvSpPr>
            <a:spLocks noGrp="1"/>
          </p:cNvSpPr>
          <p:nvPr>
            <p:ph type="subTitle" idx="1"/>
          </p:nvPr>
        </p:nvSpPr>
        <p:spPr>
          <a:xfrm>
            <a:off x="6096000" y="3653690"/>
            <a:ext cx="4023359" cy="1208141"/>
          </a:xfrm>
        </p:spPr>
        <p:txBody>
          <a:bodyPr>
            <a:normAutofit/>
          </a:bodyPr>
          <a:lstStyle/>
          <a:p>
            <a:pPr algn="l"/>
            <a:r>
              <a:rPr lang="en-US" sz="2000" dirty="0">
                <a:solidFill>
                  <a:schemeClr val="bg1"/>
                </a:solidFill>
              </a:rPr>
              <a:t>Methods to shrink 2D and higher polytopes, and to approximate medial axes</a:t>
            </a:r>
          </a:p>
        </p:txBody>
      </p:sp>
      <p:sp>
        <p:nvSpPr>
          <p:cNvPr id="4" name="TextBox 3">
            <a:extLst>
              <a:ext uri="{FF2B5EF4-FFF2-40B4-BE49-F238E27FC236}">
                <a16:creationId xmlns:a16="http://schemas.microsoft.com/office/drawing/2014/main" id="{4CFE49C5-0C25-5FCD-B1DD-E78BDBBC9D62}"/>
              </a:ext>
            </a:extLst>
          </p:cNvPr>
          <p:cNvSpPr txBox="1"/>
          <p:nvPr/>
        </p:nvSpPr>
        <p:spPr>
          <a:xfrm>
            <a:off x="996889" y="6215616"/>
            <a:ext cx="9108584" cy="169277"/>
          </a:xfrm>
          <a:prstGeom prst="rect">
            <a:avLst/>
          </a:prstGeom>
          <a:noFill/>
        </p:spPr>
        <p:txBody>
          <a:bodyPr wrap="none" rtlCol="0">
            <a:spAutoFit/>
          </a:bodyPr>
          <a:lstStyle/>
          <a:p>
            <a:pPr>
              <a:spcAft>
                <a:spcPts val="600"/>
              </a:spcAft>
            </a:pPr>
            <a:r>
              <a:rPr lang="en-US" sz="500" dirty="0">
                <a:solidFill>
                  <a:srgbClr val="FF0000"/>
                </a:solidFill>
              </a:rPr>
              <a:t>Photo by &lt;a </a:t>
            </a:r>
            <a:r>
              <a:rPr lang="en-US" sz="500" dirty="0" err="1">
                <a:solidFill>
                  <a:srgbClr val="FF0000"/>
                </a:solidFill>
              </a:rPr>
              <a:t>href</a:t>
            </a:r>
            <a:r>
              <a:rPr lang="en-US" sz="500" dirty="0">
                <a:solidFill>
                  <a:srgbClr val="FF0000"/>
                </a:solidFill>
              </a:rPr>
              <a:t>="https://unsplash.com/@fakurian?utm_content=creditCopyText&amp;utm_medium=referral&amp;utm_source=unsplash"&gt;Milad </a:t>
            </a:r>
            <a:r>
              <a:rPr lang="en-US" sz="500" dirty="0" err="1">
                <a:solidFill>
                  <a:srgbClr val="FF0000"/>
                </a:solidFill>
              </a:rPr>
              <a:t>Fakurian</a:t>
            </a:r>
            <a:r>
              <a:rPr lang="en-US" sz="500" dirty="0">
                <a:solidFill>
                  <a:srgbClr val="FF0000"/>
                </a:solidFill>
              </a:rPr>
              <a:t>&lt;/a&gt; on &lt;a </a:t>
            </a:r>
            <a:r>
              <a:rPr lang="en-US" sz="500" dirty="0" err="1">
                <a:solidFill>
                  <a:srgbClr val="FF0000"/>
                </a:solidFill>
              </a:rPr>
              <a:t>href</a:t>
            </a:r>
            <a:r>
              <a:rPr lang="en-US" sz="500" dirty="0">
                <a:solidFill>
                  <a:srgbClr val="FF0000"/>
                </a:solidFill>
              </a:rPr>
              <a:t>="https://unsplash.com/photos/a-black-and-white-photo-of-a-diamond-0uUzrqDeBNY?utm_content=</a:t>
            </a:r>
            <a:r>
              <a:rPr lang="en-US" sz="500" dirty="0" err="1">
                <a:solidFill>
                  <a:srgbClr val="FF0000"/>
                </a:solidFill>
              </a:rPr>
              <a:t>creditCopyText&amp;utm_medium</a:t>
            </a:r>
            <a:r>
              <a:rPr lang="en-US" sz="500" dirty="0">
                <a:solidFill>
                  <a:srgbClr val="FF0000"/>
                </a:solidFill>
              </a:rPr>
              <a:t>=</a:t>
            </a:r>
            <a:r>
              <a:rPr lang="en-US" sz="500" dirty="0" err="1">
                <a:solidFill>
                  <a:srgbClr val="FF0000"/>
                </a:solidFill>
              </a:rPr>
              <a:t>referral&amp;utm_source</a:t>
            </a:r>
            <a:r>
              <a:rPr lang="en-US" sz="500" dirty="0">
                <a:solidFill>
                  <a:srgbClr val="FF0000"/>
                </a:solidFill>
              </a:rPr>
              <a:t>=</a:t>
            </a:r>
            <a:r>
              <a:rPr lang="en-US" sz="500" dirty="0" err="1">
                <a:solidFill>
                  <a:srgbClr val="FF0000"/>
                </a:solidFill>
              </a:rPr>
              <a:t>unsplash</a:t>
            </a:r>
            <a:r>
              <a:rPr lang="en-US" sz="500" dirty="0">
                <a:solidFill>
                  <a:srgbClr val="FF0000"/>
                </a:solidFill>
              </a:rPr>
              <a:t>"&gt;</a:t>
            </a:r>
            <a:r>
              <a:rPr lang="en-US" sz="500" dirty="0" err="1">
                <a:solidFill>
                  <a:srgbClr val="FF0000"/>
                </a:solidFill>
              </a:rPr>
              <a:t>Unsplash</a:t>
            </a:r>
            <a:r>
              <a:rPr lang="en-US" sz="500" dirty="0">
                <a:solidFill>
                  <a:srgbClr val="FF0000"/>
                </a:solidFill>
              </a:rPr>
              <a:t>&lt;/a&gt;</a:t>
            </a:r>
            <a:endParaRPr lang="en-US" sz="500">
              <a:solidFill>
                <a:srgbClr val="FF0000"/>
              </a:solidFill>
            </a:endParaRPr>
          </a:p>
        </p:txBody>
      </p:sp>
    </p:spTree>
    <p:extLst>
      <p:ext uri="{BB962C8B-B14F-4D97-AF65-F5344CB8AC3E}">
        <p14:creationId xmlns:p14="http://schemas.microsoft.com/office/powerpoint/2010/main" val="13988154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75EB26-76D3-49C3-B396-EA07FFD5AC3B}"/>
              </a:ext>
            </a:extLst>
          </p:cNvPr>
          <p:cNvSpPr>
            <a:spLocks noGrp="1"/>
          </p:cNvSpPr>
          <p:nvPr>
            <p:ph type="title"/>
          </p:nvPr>
        </p:nvSpPr>
        <p:spPr/>
        <p:txBody>
          <a:bodyPr>
            <a:normAutofit fontScale="90000"/>
          </a:bodyPr>
          <a:lstStyle/>
          <a:p>
            <a:r>
              <a:rPr lang="en-US" dirty="0"/>
              <a:t>Using the half-angles to define the theta1 and theta2 values, one can find the projection points from each edge</a:t>
            </a:r>
          </a:p>
        </p:txBody>
      </p:sp>
      <p:sp>
        <p:nvSpPr>
          <p:cNvPr id="3" name="Content Placeholder 2">
            <a:extLst>
              <a:ext uri="{FF2B5EF4-FFF2-40B4-BE49-F238E27FC236}">
                <a16:creationId xmlns:a16="http://schemas.microsoft.com/office/drawing/2014/main" id="{F6762110-D433-48F0-96F9-C82132B7C368}"/>
              </a:ext>
            </a:extLst>
          </p:cNvPr>
          <p:cNvSpPr>
            <a:spLocks noGrp="1"/>
          </p:cNvSpPr>
          <p:nvPr>
            <p:ph idx="1"/>
          </p:nvPr>
        </p:nvSpPr>
        <p:spPr/>
        <p:txBody>
          <a:bodyPr/>
          <a:lstStyle/>
          <a:p>
            <a:pPr marL="0" indent="0">
              <a:buNone/>
            </a:pPr>
            <a:r>
              <a:rPr lang="en-US" dirty="0"/>
              <a:t>These projection points are where the orthogonal from each edge would intersect the vertices, as vertices shrink inward and touch each other.</a:t>
            </a:r>
          </a:p>
        </p:txBody>
      </p:sp>
      <p:pic>
        <p:nvPicPr>
          <p:cNvPr id="6" name="Picture 5">
            <a:extLst>
              <a:ext uri="{FF2B5EF4-FFF2-40B4-BE49-F238E27FC236}">
                <a16:creationId xmlns:a16="http://schemas.microsoft.com/office/drawing/2014/main" id="{A8B2F9F3-5E88-45E2-8ED5-4748804270F5}"/>
              </a:ext>
            </a:extLst>
          </p:cNvPr>
          <p:cNvPicPr>
            <a:picLocks noChangeAspect="1"/>
          </p:cNvPicPr>
          <p:nvPr/>
        </p:nvPicPr>
        <p:blipFill>
          <a:blip r:embed="rId2"/>
          <a:stretch>
            <a:fillRect/>
          </a:stretch>
        </p:blipFill>
        <p:spPr>
          <a:xfrm>
            <a:off x="5008715" y="2584951"/>
            <a:ext cx="5334000" cy="4000500"/>
          </a:xfrm>
          <a:prstGeom prst="rect">
            <a:avLst/>
          </a:prstGeom>
        </p:spPr>
      </p:pic>
    </p:spTree>
    <p:extLst>
      <p:ext uri="{BB962C8B-B14F-4D97-AF65-F5344CB8AC3E}">
        <p14:creationId xmlns:p14="http://schemas.microsoft.com/office/powerpoint/2010/main" val="23051317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33B2E-8923-419A-8001-2F31F091B4C0}"/>
              </a:ext>
            </a:extLst>
          </p:cNvPr>
          <p:cNvSpPr>
            <a:spLocks noGrp="1"/>
          </p:cNvSpPr>
          <p:nvPr>
            <p:ph type="title"/>
          </p:nvPr>
        </p:nvSpPr>
        <p:spPr/>
        <p:txBody>
          <a:bodyPr>
            <a:noAutofit/>
          </a:bodyPr>
          <a:lstStyle/>
          <a:p>
            <a:r>
              <a:rPr lang="en-US" sz="3200" dirty="0"/>
              <a:t>We next rotate </a:t>
            </a:r>
            <a:r>
              <a:rPr lang="en-US" sz="3200" dirty="0">
                <a:solidFill>
                  <a:srgbClr val="FFC000"/>
                </a:solidFill>
              </a:rPr>
              <a:t>the unit vectors from one corner to another </a:t>
            </a:r>
            <a:r>
              <a:rPr lang="en-US" sz="3200" dirty="0"/>
              <a:t>by 90 degrees, and starting from </a:t>
            </a:r>
            <a:r>
              <a:rPr lang="en-US" sz="3200" dirty="0">
                <a:solidFill>
                  <a:srgbClr val="0070C0"/>
                </a:solidFill>
              </a:rPr>
              <a:t>the projection points</a:t>
            </a:r>
            <a:r>
              <a:rPr lang="en-US" sz="3200" dirty="0"/>
              <a:t>, move inward by </a:t>
            </a:r>
            <a:r>
              <a:rPr lang="en-US" sz="3200" dirty="0" err="1"/>
              <a:t>Lcut</a:t>
            </a:r>
            <a:r>
              <a:rPr lang="en-US" sz="3200" dirty="0"/>
              <a:t>. This predicts </a:t>
            </a:r>
            <a:r>
              <a:rPr lang="en-US" sz="3200" dirty="0">
                <a:solidFill>
                  <a:srgbClr val="00B050"/>
                </a:solidFill>
              </a:rPr>
              <a:t>the intersection points </a:t>
            </a:r>
            <a:r>
              <a:rPr lang="en-US" sz="3200" dirty="0"/>
              <a:t>of the vertices.</a:t>
            </a:r>
          </a:p>
        </p:txBody>
      </p:sp>
      <p:pic>
        <p:nvPicPr>
          <p:cNvPr id="7" name="Picture 6">
            <a:extLst>
              <a:ext uri="{FF2B5EF4-FFF2-40B4-BE49-F238E27FC236}">
                <a16:creationId xmlns:a16="http://schemas.microsoft.com/office/drawing/2014/main" id="{01397B91-10CD-477F-ACB6-B19E1EA91209}"/>
              </a:ext>
            </a:extLst>
          </p:cNvPr>
          <p:cNvPicPr>
            <a:picLocks noChangeAspect="1"/>
          </p:cNvPicPr>
          <p:nvPr/>
        </p:nvPicPr>
        <p:blipFill>
          <a:blip r:embed="rId2"/>
          <a:stretch>
            <a:fillRect/>
          </a:stretch>
        </p:blipFill>
        <p:spPr>
          <a:xfrm>
            <a:off x="4343400" y="2473840"/>
            <a:ext cx="5334000" cy="4000500"/>
          </a:xfrm>
          <a:prstGeom prst="rect">
            <a:avLst/>
          </a:prstGeom>
        </p:spPr>
      </p:pic>
    </p:spTree>
    <p:extLst>
      <p:ext uri="{BB962C8B-B14F-4D97-AF65-F5344CB8AC3E}">
        <p14:creationId xmlns:p14="http://schemas.microsoft.com/office/powerpoint/2010/main" val="6357107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69CE8-1BEA-4580-8119-2111DB4E030A}"/>
              </a:ext>
            </a:extLst>
          </p:cNvPr>
          <p:cNvSpPr>
            <a:spLocks noGrp="1"/>
          </p:cNvSpPr>
          <p:nvPr>
            <p:ph type="title"/>
          </p:nvPr>
        </p:nvSpPr>
        <p:spPr/>
        <p:txBody>
          <a:bodyPr>
            <a:noAutofit/>
          </a:bodyPr>
          <a:lstStyle/>
          <a:p>
            <a:r>
              <a:rPr lang="en-US" sz="3200" dirty="0"/>
              <a:t>The minimum cut distance defines how far we can cut inward before vertices merge. The indices that merge have to have the same cut distance and  follow one after the other.</a:t>
            </a:r>
          </a:p>
        </p:txBody>
      </p:sp>
      <p:sp>
        <p:nvSpPr>
          <p:cNvPr id="3" name="Content Placeholder 2">
            <a:extLst>
              <a:ext uri="{FF2B5EF4-FFF2-40B4-BE49-F238E27FC236}">
                <a16:creationId xmlns:a16="http://schemas.microsoft.com/office/drawing/2014/main" id="{6DA48B7C-7B0E-401B-8AD0-E1BAFF70ADEB}"/>
              </a:ext>
            </a:extLst>
          </p:cNvPr>
          <p:cNvSpPr>
            <a:spLocks noGrp="1"/>
          </p:cNvSpPr>
          <p:nvPr>
            <p:ph idx="1"/>
          </p:nvPr>
        </p:nvSpPr>
        <p:spPr/>
        <p:txBody>
          <a:bodyPr/>
          <a:lstStyle/>
          <a:p>
            <a:pPr marL="0" indent="0">
              <a:buNone/>
            </a:pPr>
            <a:r>
              <a:rPr lang="en-US" dirty="0"/>
              <a:t>Once we know which vertex is the closest, we need to </a:t>
            </a:r>
            <a:r>
              <a:rPr lang="en-US" dirty="0">
                <a:solidFill>
                  <a:srgbClr val="FF0000"/>
                </a:solidFill>
              </a:rPr>
              <a:t>move all vertices inward </a:t>
            </a:r>
            <a:r>
              <a:rPr lang="en-US" dirty="0"/>
              <a:t>by ONLY the shortest cut distance.</a:t>
            </a:r>
          </a:p>
        </p:txBody>
      </p:sp>
      <p:pic>
        <p:nvPicPr>
          <p:cNvPr id="7" name="Picture 6">
            <a:extLst>
              <a:ext uri="{FF2B5EF4-FFF2-40B4-BE49-F238E27FC236}">
                <a16:creationId xmlns:a16="http://schemas.microsoft.com/office/drawing/2014/main" id="{9424BF36-02D1-4126-9DE2-6E6DA530BB70}"/>
              </a:ext>
            </a:extLst>
          </p:cNvPr>
          <p:cNvPicPr>
            <a:picLocks noChangeAspect="1"/>
          </p:cNvPicPr>
          <p:nvPr/>
        </p:nvPicPr>
        <p:blipFill>
          <a:blip r:embed="rId2"/>
          <a:stretch>
            <a:fillRect/>
          </a:stretch>
        </p:blipFill>
        <p:spPr>
          <a:xfrm>
            <a:off x="4924168" y="2652069"/>
            <a:ext cx="5334000" cy="4000500"/>
          </a:xfrm>
          <a:prstGeom prst="rect">
            <a:avLst/>
          </a:prstGeom>
        </p:spPr>
      </p:pic>
    </p:spTree>
    <p:extLst>
      <p:ext uri="{BB962C8B-B14F-4D97-AF65-F5344CB8AC3E}">
        <p14:creationId xmlns:p14="http://schemas.microsoft.com/office/powerpoint/2010/main" val="22921434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41482B-6F21-4002-A6D4-546A5909E00E}"/>
              </a:ext>
            </a:extLst>
          </p:cNvPr>
          <p:cNvSpPr>
            <a:spLocks noGrp="1"/>
          </p:cNvSpPr>
          <p:nvPr>
            <p:ph type="title"/>
          </p:nvPr>
        </p:nvSpPr>
        <p:spPr/>
        <p:txBody>
          <a:bodyPr>
            <a:normAutofit fontScale="90000"/>
          </a:bodyPr>
          <a:lstStyle/>
          <a:p>
            <a:r>
              <a:rPr lang="en-US" dirty="0"/>
              <a:t>Before starting on the next step, in case there are only 2 points left, we calculate the vector direction of the unit cuts for the new vertices just created.</a:t>
            </a:r>
          </a:p>
        </p:txBody>
      </p:sp>
      <p:sp>
        <p:nvSpPr>
          <p:cNvPr id="3" name="Content Placeholder 2">
            <a:extLst>
              <a:ext uri="{FF2B5EF4-FFF2-40B4-BE49-F238E27FC236}">
                <a16:creationId xmlns:a16="http://schemas.microsoft.com/office/drawing/2014/main" id="{900C1893-D6BD-4D4C-A3E9-041F67BAD1F3}"/>
              </a:ext>
            </a:extLst>
          </p:cNvPr>
          <p:cNvSpPr>
            <a:spLocks noGrp="1"/>
          </p:cNvSpPr>
          <p:nvPr>
            <p:ph idx="1"/>
          </p:nvPr>
        </p:nvSpPr>
        <p:spPr/>
        <p:txBody>
          <a:bodyPr/>
          <a:lstStyle/>
          <a:p>
            <a:pPr marL="0" indent="0">
              <a:buNone/>
            </a:pPr>
            <a:r>
              <a:rPr lang="en-US" dirty="0"/>
              <a:t>These are just the average of the adjacent vectors that were merged. This is repeated until all the points converge, or only 2 points are left</a:t>
            </a:r>
          </a:p>
        </p:txBody>
      </p:sp>
      <p:pic>
        <p:nvPicPr>
          <p:cNvPr id="5" name="Picture 4">
            <a:extLst>
              <a:ext uri="{FF2B5EF4-FFF2-40B4-BE49-F238E27FC236}">
                <a16:creationId xmlns:a16="http://schemas.microsoft.com/office/drawing/2014/main" id="{F0FCD2B2-B0A5-4B96-A3A7-4DC545556B8F}"/>
              </a:ext>
            </a:extLst>
          </p:cNvPr>
          <p:cNvPicPr>
            <a:picLocks noChangeAspect="1"/>
          </p:cNvPicPr>
          <p:nvPr/>
        </p:nvPicPr>
        <p:blipFill>
          <a:blip r:embed="rId2"/>
          <a:stretch>
            <a:fillRect/>
          </a:stretch>
        </p:blipFill>
        <p:spPr>
          <a:xfrm>
            <a:off x="5277853" y="3024920"/>
            <a:ext cx="6354323" cy="3833079"/>
          </a:xfrm>
          <a:prstGeom prst="rect">
            <a:avLst/>
          </a:prstGeom>
        </p:spPr>
      </p:pic>
      <p:pic>
        <p:nvPicPr>
          <p:cNvPr id="7" name="Picture 6">
            <a:extLst>
              <a:ext uri="{FF2B5EF4-FFF2-40B4-BE49-F238E27FC236}">
                <a16:creationId xmlns:a16="http://schemas.microsoft.com/office/drawing/2014/main" id="{7B528B8B-6DE7-44E9-87E6-5C79B40AECA3}"/>
              </a:ext>
            </a:extLst>
          </p:cNvPr>
          <p:cNvPicPr>
            <a:picLocks noChangeAspect="1"/>
          </p:cNvPicPr>
          <p:nvPr/>
        </p:nvPicPr>
        <p:blipFill>
          <a:blip r:embed="rId3"/>
          <a:stretch>
            <a:fillRect/>
          </a:stretch>
        </p:blipFill>
        <p:spPr>
          <a:xfrm>
            <a:off x="559824" y="3216107"/>
            <a:ext cx="6037383" cy="3641893"/>
          </a:xfrm>
          <a:prstGeom prst="rect">
            <a:avLst/>
          </a:prstGeom>
        </p:spPr>
      </p:pic>
    </p:spTree>
    <p:extLst>
      <p:ext uri="{BB962C8B-B14F-4D97-AF65-F5344CB8AC3E}">
        <p14:creationId xmlns:p14="http://schemas.microsoft.com/office/powerpoint/2010/main" val="14112631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E21149-F1A3-4C9D-BE7E-CF956FCD5A79}"/>
              </a:ext>
            </a:extLst>
          </p:cNvPr>
          <p:cNvSpPr>
            <a:spLocks noGrp="1"/>
          </p:cNvSpPr>
          <p:nvPr>
            <p:ph type="title"/>
          </p:nvPr>
        </p:nvSpPr>
        <p:spPr/>
        <p:txBody>
          <a:bodyPr/>
          <a:lstStyle/>
          <a:p>
            <a:r>
              <a:rPr lang="en-US" dirty="0"/>
              <a:t>The final result is the skeleton plot</a:t>
            </a:r>
          </a:p>
        </p:txBody>
      </p:sp>
      <p:sp>
        <p:nvSpPr>
          <p:cNvPr id="3" name="Content Placeholder 2">
            <a:extLst>
              <a:ext uri="{FF2B5EF4-FFF2-40B4-BE49-F238E27FC236}">
                <a16:creationId xmlns:a16="http://schemas.microsoft.com/office/drawing/2014/main" id="{ABD558F4-5F23-42C1-940E-AB18403F28DF}"/>
              </a:ext>
            </a:extLst>
          </p:cNvPr>
          <p:cNvSpPr>
            <a:spLocks noGrp="1"/>
          </p:cNvSpPr>
          <p:nvPr>
            <p:ph idx="1"/>
          </p:nvPr>
        </p:nvSpPr>
        <p:spPr>
          <a:xfrm>
            <a:off x="838200" y="1825625"/>
            <a:ext cx="5710881" cy="4000500"/>
          </a:xfrm>
        </p:spPr>
        <p:txBody>
          <a:bodyPr>
            <a:normAutofit fontScale="85000" lnSpcReduction="10000"/>
          </a:bodyPr>
          <a:lstStyle/>
          <a:p>
            <a:pPr marL="0" indent="0">
              <a:buNone/>
            </a:pPr>
            <a:r>
              <a:rPr lang="en-US" dirty="0"/>
              <a:t>The outputs give:</a:t>
            </a:r>
          </a:p>
          <a:p>
            <a:pPr marL="0" indent="0">
              <a:buNone/>
            </a:pPr>
            <a:r>
              <a:rPr lang="en-US" sz="1800" b="0" i="0" u="none" strike="noStrike" baseline="0" dirty="0" err="1">
                <a:solidFill>
                  <a:srgbClr val="028009"/>
                </a:solidFill>
                <a:latin typeface="Courier New" panose="02070309020205020404" pitchFamily="49" charset="0"/>
              </a:rPr>
              <a:t>new_vertices</a:t>
            </a:r>
            <a:r>
              <a:rPr lang="en-US" sz="1800" b="0" i="0" u="none" strike="noStrike" baseline="0" dirty="0">
                <a:solidFill>
                  <a:srgbClr val="028009"/>
                </a:solidFill>
                <a:latin typeface="Courier New" panose="02070309020205020404" pitchFamily="49" charset="0"/>
              </a:rPr>
              <a:t>: a cell array of dimension M, where each index 1:M stores a N x 2 array of the coordinates of the nested shape inside, with M = 1 being the starting shape (and with dimension K+1, where K is number of vertices given), and N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new_projection_vectors</a:t>
            </a:r>
            <a:r>
              <a:rPr lang="en-US" sz="1800" b="0" i="0" u="none" strike="noStrike" baseline="0" dirty="0">
                <a:solidFill>
                  <a:srgbClr val="028009"/>
                </a:solidFill>
                <a:latin typeface="Courier New" panose="02070309020205020404" pitchFamily="49" charset="0"/>
              </a:rPr>
              <a:t>: a cell array of M, where each index 1:M stores a L x 2 array of the unit vectors (with L = N-1) that point away from the vertices of the nested shape inside, with M = 1 being the starting unit vectors (and with dimension K, where K is number of vertices given), and L being smaller and smaller for each M value.</a:t>
            </a:r>
          </a:p>
          <a:p>
            <a:pPr marL="0" indent="0">
              <a:buNone/>
            </a:pPr>
            <a:r>
              <a:rPr lang="en-US" sz="1800" b="0" i="0" u="none" strike="noStrike" baseline="0" dirty="0" err="1">
                <a:solidFill>
                  <a:srgbClr val="028009"/>
                </a:solidFill>
                <a:latin typeface="Courier New" panose="02070309020205020404" pitchFamily="49" charset="0"/>
              </a:rPr>
              <a:t>cut_distance</a:t>
            </a:r>
            <a:r>
              <a:rPr lang="en-US" sz="1800" b="0" i="0" u="none" strike="noStrike" baseline="0" dirty="0">
                <a:solidFill>
                  <a:srgbClr val="028009"/>
                </a:solidFill>
                <a:latin typeface="Courier New" panose="02070309020205020404" pitchFamily="49" charset="0"/>
              </a:rPr>
              <a:t>: a cell array of M, ranging from 0 (for M=1) to the maximum cut distance that can be used</a:t>
            </a:r>
          </a:p>
          <a:p>
            <a:pPr marL="0" indent="0">
              <a:buNone/>
            </a:pPr>
            <a:endParaRPr lang="en-US" dirty="0"/>
          </a:p>
          <a:p>
            <a:pPr marL="0" indent="0">
              <a:buNone/>
            </a:pPr>
            <a:endParaRPr lang="en-US" dirty="0"/>
          </a:p>
        </p:txBody>
      </p:sp>
      <p:pic>
        <p:nvPicPr>
          <p:cNvPr id="5" name="Picture 4">
            <a:extLst>
              <a:ext uri="{FF2B5EF4-FFF2-40B4-BE49-F238E27FC236}">
                <a16:creationId xmlns:a16="http://schemas.microsoft.com/office/drawing/2014/main" id="{1165A3CE-A976-4AEA-8B9D-2EF71413ECEC}"/>
              </a:ext>
            </a:extLst>
          </p:cNvPr>
          <p:cNvPicPr>
            <a:picLocks noChangeAspect="1"/>
          </p:cNvPicPr>
          <p:nvPr/>
        </p:nvPicPr>
        <p:blipFill>
          <a:blip r:embed="rId2"/>
          <a:stretch>
            <a:fillRect/>
          </a:stretch>
        </p:blipFill>
        <p:spPr>
          <a:xfrm>
            <a:off x="6096000" y="2176463"/>
            <a:ext cx="5334000" cy="4000500"/>
          </a:xfrm>
          <a:prstGeom prst="rect">
            <a:avLst/>
          </a:prstGeom>
        </p:spPr>
      </p:pic>
    </p:spTree>
    <p:extLst>
      <p:ext uri="{BB962C8B-B14F-4D97-AF65-F5344CB8AC3E}">
        <p14:creationId xmlns:p14="http://schemas.microsoft.com/office/powerpoint/2010/main" val="17223804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114BA4-5B2E-4909-B423-E6A32114CFC3}"/>
              </a:ext>
            </a:extLst>
          </p:cNvPr>
          <p:cNvSpPr>
            <a:spLocks noGrp="1"/>
          </p:cNvSpPr>
          <p:nvPr>
            <p:ph type="title"/>
          </p:nvPr>
        </p:nvSpPr>
        <p:spPr/>
        <p:txBody>
          <a:bodyPr>
            <a:normAutofit fontScale="90000"/>
          </a:bodyPr>
          <a:lstStyle/>
          <a:p>
            <a:r>
              <a:rPr lang="en-US" dirty="0"/>
              <a:t>To use this, we index the template corresponding to our cut depth, and cut more if needed</a:t>
            </a:r>
          </a:p>
        </p:txBody>
      </p:sp>
      <p:pic>
        <p:nvPicPr>
          <p:cNvPr id="5" name="Picture 4">
            <a:extLst>
              <a:ext uri="{FF2B5EF4-FFF2-40B4-BE49-F238E27FC236}">
                <a16:creationId xmlns:a16="http://schemas.microsoft.com/office/drawing/2014/main" id="{3981DE06-8C31-45F9-822A-C349FE5D22B4}"/>
              </a:ext>
            </a:extLst>
          </p:cNvPr>
          <p:cNvPicPr>
            <a:picLocks noChangeAspect="1"/>
          </p:cNvPicPr>
          <p:nvPr/>
        </p:nvPicPr>
        <p:blipFill>
          <a:blip r:embed="rId2"/>
          <a:stretch>
            <a:fillRect/>
          </a:stretch>
        </p:blipFill>
        <p:spPr>
          <a:xfrm>
            <a:off x="6599583" y="2176463"/>
            <a:ext cx="5334000" cy="4000500"/>
          </a:xfrm>
          <a:prstGeom prst="rect">
            <a:avLst/>
          </a:prstGeom>
        </p:spPr>
      </p:pic>
      <p:sp>
        <p:nvSpPr>
          <p:cNvPr id="7" name="TextBox 6">
            <a:extLst>
              <a:ext uri="{FF2B5EF4-FFF2-40B4-BE49-F238E27FC236}">
                <a16:creationId xmlns:a16="http://schemas.microsoft.com/office/drawing/2014/main" id="{C3E28274-F46E-4CA6-9368-6160F1A59C02}"/>
              </a:ext>
            </a:extLst>
          </p:cNvPr>
          <p:cNvSpPr txBox="1"/>
          <p:nvPr/>
        </p:nvSpPr>
        <p:spPr>
          <a:xfrm>
            <a:off x="633820" y="2176463"/>
            <a:ext cx="6098058" cy="4247317"/>
          </a:xfrm>
          <a:prstGeom prst="rect">
            <a:avLst/>
          </a:prstGeom>
          <a:noFill/>
        </p:spPr>
        <p:txBody>
          <a:bodyPr wrap="square">
            <a:spAutoFit/>
          </a:bodyPr>
          <a:lstStyle/>
          <a:p>
            <a:r>
              <a:rPr lang="en-US" sz="900" b="0" i="0" u="none" strike="noStrike" baseline="0" dirty="0" err="1">
                <a:solidFill>
                  <a:srgbClr val="000000"/>
                </a:solidFill>
                <a:latin typeface="Courier New" panose="02070309020205020404" pitchFamily="49" charset="0"/>
              </a:rPr>
              <a:t>fig_num</a:t>
            </a:r>
            <a:r>
              <a:rPr lang="en-US" sz="900" b="0" i="0" u="none" strike="noStrike" baseline="0" dirty="0">
                <a:solidFill>
                  <a:srgbClr val="000000"/>
                </a:solidFill>
                <a:latin typeface="Courier New" panose="02070309020205020404" pitchFamily="49" charset="0"/>
              </a:rPr>
              <a:t> = 675;</a:t>
            </a:r>
          </a:p>
          <a:p>
            <a:r>
              <a:rPr lang="fr-FR" sz="900" b="0" i="0" u="none" strike="noStrike" baseline="0" dirty="0" err="1">
                <a:solidFill>
                  <a:srgbClr val="000000"/>
                </a:solidFill>
                <a:latin typeface="Courier New" panose="02070309020205020404" pitchFamily="49" charset="0"/>
              </a:rPr>
              <a:t>vertices</a:t>
            </a:r>
            <a:r>
              <a:rPr lang="fr-FR" sz="900" b="0" i="0" u="none" strike="noStrike" baseline="0" dirty="0">
                <a:solidFill>
                  <a:srgbClr val="000000"/>
                </a:solidFill>
                <a:latin typeface="Courier New" panose="02070309020205020404" pitchFamily="49" charset="0"/>
              </a:rPr>
              <a:t> = [0 0; 2 0; 1 2; 0 1; 0 0]*5;</a:t>
            </a:r>
          </a:p>
          <a:p>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fcn_MapGen_polytopeFindVertexSkeleton</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vertices,fig_num</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figure(4747);</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grid </a:t>
            </a:r>
            <a:r>
              <a:rPr lang="en-US" sz="900" b="0" i="0" u="none" strike="noStrike" baseline="0" dirty="0">
                <a:solidFill>
                  <a:srgbClr val="AA04F9"/>
                </a:solidFill>
                <a:latin typeface="Courier New" panose="02070309020205020404" pitchFamily="49" charset="0"/>
              </a:rPr>
              <a:t>minor</a:t>
            </a:r>
          </a:p>
          <a:p>
            <a:r>
              <a:rPr lang="en-US" sz="900" b="0" i="0" u="none" strike="noStrike" baseline="0" dirty="0">
                <a:solidFill>
                  <a:srgbClr val="000000"/>
                </a:solidFill>
                <a:latin typeface="Courier New" panose="02070309020205020404" pitchFamily="49" charset="0"/>
              </a:rPr>
              <a:t>hold </a:t>
            </a:r>
            <a:r>
              <a:rPr lang="en-US" sz="900" b="0" i="0" u="none" strike="noStrike" baseline="0" dirty="0">
                <a:solidFill>
                  <a:srgbClr val="AA04F9"/>
                </a:solidFill>
                <a:latin typeface="Courier New" panose="02070309020205020404" pitchFamily="49" charset="0"/>
              </a:rPr>
              <a:t>on</a:t>
            </a:r>
          </a:p>
          <a:p>
            <a:r>
              <a:rPr lang="en-US" sz="900" b="0" i="0" u="none" strike="noStrike" baseline="0" dirty="0">
                <a:solidFill>
                  <a:srgbClr val="000000"/>
                </a:solidFill>
                <a:latin typeface="Courier New" panose="02070309020205020404" pitchFamily="49" charset="0"/>
              </a:rPr>
              <a:t>axis </a:t>
            </a:r>
            <a:r>
              <a:rPr lang="en-US" sz="900" b="0" i="0" u="none" strike="noStrike" baseline="0" dirty="0">
                <a:solidFill>
                  <a:srgbClr val="AA04F9"/>
                </a:solidFill>
                <a:latin typeface="Courier New" panose="02070309020205020404" pitchFamily="49" charset="0"/>
              </a:rPr>
              <a:t>equal</a:t>
            </a:r>
          </a:p>
          <a:p>
            <a:r>
              <a:rPr lang="en-US" sz="900" b="0" i="0" u="none" strike="noStrike" baseline="0" dirty="0">
                <a:solidFill>
                  <a:srgbClr val="AA04F9"/>
                </a:solidFill>
                <a:latin typeface="Courier New" panose="02070309020205020404" pitchFamily="49" charset="0"/>
              </a:rPr>
              <a:t> </a:t>
            </a:r>
          </a:p>
          <a:p>
            <a:r>
              <a:rPr lang="en-US" sz="900" b="0" i="0" u="none" strike="noStrike" baseline="0" dirty="0">
                <a:solidFill>
                  <a:srgbClr val="0E00FF"/>
                </a:solidFill>
                <a:latin typeface="Courier New" panose="02070309020205020404" pitchFamily="49" charset="0"/>
              </a:rPr>
              <a:t>for</a:t>
            </a:r>
            <a:r>
              <a:rPr lang="en-US" sz="900" b="0" i="0" u="none" strike="noStrike" baseline="0" dirty="0">
                <a:solidFill>
                  <a:srgbClr val="000000"/>
                </a:solidFill>
                <a:latin typeface="Courier New" panose="02070309020205020404" pitchFamily="49" charset="0"/>
              </a:rPr>
              <a:t> cut = 0:0.5:cut_distance(end)</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Find the shape that is less than or equal to the cut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 = find(</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&lt;=cut,1,</a:t>
            </a:r>
            <a:r>
              <a:rPr lang="en-US" sz="900" b="0" i="0" u="none" strike="noStrike" baseline="0" dirty="0">
                <a:solidFill>
                  <a:srgbClr val="AA04F9"/>
                </a:solidFill>
                <a:latin typeface="Courier New" panose="02070309020205020404" pitchFamily="49" charset="0"/>
              </a:rPr>
              <a:t>'last'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Grab vertices to start from, cut to start from</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new_vertices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cut_distance</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Calculate projection distance</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 = cut - </a:t>
            </a:r>
            <a:r>
              <a:rPr lang="en-US" sz="900" b="0" i="0" u="none" strike="noStrike" baseline="0" dirty="0" err="1">
                <a:solidFill>
                  <a:srgbClr val="000000"/>
                </a:solidFill>
                <a:latin typeface="Courier New" panose="02070309020205020404" pitchFamily="49" charset="0"/>
              </a:rPr>
              <a:t>starting_cut</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Determine final vertices</a:t>
            </a:r>
          </a:p>
          <a:p>
            <a:r>
              <a:rPr lang="en-US" sz="900" b="0" i="0" u="none" strike="noStrike" baseline="0" dirty="0">
                <a:solidFill>
                  <a:srgbClr val="000000"/>
                </a:solidFill>
                <a:latin typeface="Courier New" panose="02070309020205020404" pitchFamily="49" charset="0"/>
              </a:rPr>
              <a:t>    </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starting_vertices</a:t>
            </a:r>
            <a:r>
              <a:rPr lang="en-US" sz="900" b="0" i="0" u="none" strike="noStrike" baseline="0" dirty="0">
                <a:solidFill>
                  <a:srgbClr val="000000"/>
                </a:solidFill>
                <a:latin typeface="Courier New" panose="02070309020205020404" pitchFamily="49" charset="0"/>
              </a:rPr>
              <a:t> + </a:t>
            </a:r>
            <a:r>
              <a:rPr lang="en-US" sz="900" b="0" i="0" u="none" strike="noStrike" baseline="0" dirty="0" err="1">
                <a:solidFill>
                  <a:srgbClr val="000000"/>
                </a:solidFill>
                <a:latin typeface="Courier New" panose="02070309020205020404" pitchFamily="49" charset="0"/>
              </a:rPr>
              <a:t>new_projection_vectors</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shape_index</a:t>
            </a:r>
            <a:r>
              <a:rPr lang="en-US" sz="900" b="0" i="0" u="none" strike="noStrike" baseline="0" dirty="0">
                <a:solidFill>
                  <a:srgbClr val="000000"/>
                </a:solidFill>
                <a:latin typeface="Courier New" panose="02070309020205020404" pitchFamily="49" charset="0"/>
              </a:rPr>
              <a:t>}*</a:t>
            </a:r>
            <a:r>
              <a:rPr lang="en-US" sz="900" b="0" i="0" u="none" strike="noStrike" baseline="0" dirty="0" err="1">
                <a:solidFill>
                  <a:srgbClr val="000000"/>
                </a:solidFill>
                <a:latin typeface="Courier New" panose="02070309020205020404" pitchFamily="49" charset="0"/>
              </a:rPr>
              <a:t>projection_distance</a:t>
            </a:r>
            <a:r>
              <a:rPr lang="en-US" sz="900" b="0" i="0" u="none" strike="noStrike" baseline="0" dirty="0">
                <a:solidFill>
                  <a:srgbClr val="000000"/>
                </a:solidFill>
                <a:latin typeface="Courier New" panose="02070309020205020404" pitchFamily="49" charset="0"/>
              </a:rPr>
              <a:t>;</a:t>
            </a:r>
          </a:p>
          <a:p>
            <a:r>
              <a:rPr lang="en-US" sz="900" b="0" i="0" u="none" strike="noStrike" baseline="0" dirty="0">
                <a:solidFill>
                  <a:srgbClr val="000000"/>
                </a:solidFill>
                <a:latin typeface="Courier New" panose="02070309020205020404" pitchFamily="49" charset="0"/>
              </a:rPr>
              <a:t>    </a:t>
            </a:r>
          </a:p>
          <a:p>
            <a:r>
              <a:rPr lang="en-US" sz="900" b="0" i="0" u="none" strike="noStrike" baseline="0" dirty="0">
                <a:solidFill>
                  <a:srgbClr val="000000"/>
                </a:solidFill>
                <a:latin typeface="Courier New" panose="02070309020205020404" pitchFamily="49" charset="0"/>
              </a:rPr>
              <a:t>    </a:t>
            </a:r>
            <a:r>
              <a:rPr lang="en-US" sz="900" b="0" i="0" u="none" strike="noStrike" baseline="0" dirty="0">
                <a:solidFill>
                  <a:srgbClr val="028009"/>
                </a:solidFill>
                <a:latin typeface="Courier New" panose="02070309020205020404" pitchFamily="49" charset="0"/>
              </a:rPr>
              <a:t>% Plot results</a:t>
            </a:r>
          </a:p>
          <a:p>
            <a:r>
              <a:rPr lang="en-US" sz="900" b="0" i="0" u="none" strike="noStrike" baseline="0" dirty="0">
                <a:solidFill>
                  <a:srgbClr val="000000"/>
                </a:solidFill>
                <a:latin typeface="Courier New" panose="02070309020205020404" pitchFamily="49" charset="0"/>
              </a:rPr>
              <a:t>    plot(</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(:,1),</a:t>
            </a:r>
            <a:r>
              <a:rPr lang="en-US" sz="900" b="0" i="0" u="none" strike="noStrike" baseline="0" dirty="0" err="1">
                <a:solidFill>
                  <a:srgbClr val="000000"/>
                </a:solidFill>
                <a:latin typeface="Courier New" panose="02070309020205020404" pitchFamily="49" charset="0"/>
              </a:rPr>
              <a:t>final_vertices</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'r.-'</a:t>
            </a:r>
            <a:r>
              <a:rPr lang="en-US" sz="900" b="0" i="0" u="none" strike="noStrike" baseline="0" dirty="0">
                <a:solidFill>
                  <a:srgbClr val="000000"/>
                </a:solidFill>
                <a:latin typeface="Courier New" panose="02070309020205020404" pitchFamily="49" charset="0"/>
              </a:rPr>
              <a:t>,</a:t>
            </a:r>
            <a:r>
              <a:rPr lang="en-US" sz="900" b="0" i="0" u="none" strike="noStrike" baseline="0" dirty="0">
                <a:solidFill>
                  <a:srgbClr val="AA04F9"/>
                </a:solidFill>
                <a:latin typeface="Courier New" panose="02070309020205020404" pitchFamily="49" charset="0"/>
              </a:rPr>
              <a:t>'Linewidth'</a:t>
            </a:r>
            <a:r>
              <a:rPr lang="en-US" sz="900" b="0" i="0" u="none" strike="noStrike" baseline="0" dirty="0">
                <a:solidFill>
                  <a:srgbClr val="000000"/>
                </a:solidFill>
                <a:latin typeface="Courier New" panose="02070309020205020404" pitchFamily="49" charset="0"/>
              </a:rPr>
              <a:t>,2,</a:t>
            </a:r>
            <a:r>
              <a:rPr lang="en-US" sz="900" b="0" i="0" u="none" strike="noStrike" baseline="0" dirty="0">
                <a:solidFill>
                  <a:srgbClr val="AA04F9"/>
                </a:solidFill>
                <a:latin typeface="Courier New" panose="02070309020205020404" pitchFamily="49" charset="0"/>
              </a:rPr>
              <a:t>'Markersize'</a:t>
            </a:r>
            <a:r>
              <a:rPr lang="en-US" sz="900" b="0" i="0" u="none" strike="noStrike" baseline="0" dirty="0">
                <a:solidFill>
                  <a:srgbClr val="000000"/>
                </a:solidFill>
                <a:latin typeface="Courier New" panose="02070309020205020404" pitchFamily="49" charset="0"/>
              </a:rPr>
              <a:t>,20);</a:t>
            </a:r>
          </a:p>
          <a:p>
            <a:r>
              <a:rPr lang="en-US" sz="900" b="0" i="0" u="none" strike="noStrike" baseline="0" dirty="0">
                <a:solidFill>
                  <a:srgbClr val="0E00FF"/>
                </a:solidFill>
                <a:latin typeface="Courier New" panose="02070309020205020404" pitchFamily="49" charset="0"/>
              </a:rPr>
              <a:t>end</a:t>
            </a:r>
          </a:p>
        </p:txBody>
      </p:sp>
    </p:spTree>
    <p:extLst>
      <p:ext uri="{BB962C8B-B14F-4D97-AF65-F5344CB8AC3E}">
        <p14:creationId xmlns:p14="http://schemas.microsoft.com/office/powerpoint/2010/main" val="19735606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Here’s other examples:</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713482" cy="369332"/>
          </a:xfrm>
          <a:prstGeom prst="rect">
            <a:avLst/>
          </a:prstGeom>
          <a:noFill/>
        </p:spPr>
        <p:txBody>
          <a:bodyPr wrap="none" rtlCol="0">
            <a:spAutoFit/>
          </a:bodyPr>
          <a:lstStyle/>
          <a:p>
            <a:r>
              <a:rPr lang="en-US" dirty="0"/>
              <a:t>Wide Rectangle: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28752" cy="369332"/>
          </a:xfrm>
          <a:prstGeom prst="rect">
            <a:avLst/>
          </a:prstGeom>
          <a:noFill/>
        </p:spPr>
        <p:txBody>
          <a:bodyPr wrap="none" rtlCol="0">
            <a:spAutoFit/>
          </a:bodyPr>
          <a:lstStyle/>
          <a:p>
            <a:r>
              <a:rPr lang="en-US" dirty="0"/>
              <a:t>Tall Rectangle:</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260606" y="998191"/>
            <a:ext cx="1693349" cy="369332"/>
          </a:xfrm>
          <a:prstGeom prst="rect">
            <a:avLst/>
          </a:prstGeom>
          <a:noFill/>
        </p:spPr>
        <p:txBody>
          <a:bodyPr wrap="none" rtlCol="0">
            <a:spAutoFit/>
          </a:bodyPr>
          <a:lstStyle/>
          <a:p>
            <a:r>
              <a:rPr lang="en-US" dirty="0"/>
              <a:t>Goofy Polytope:</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14" name="Picture 13">
            <a:extLst>
              <a:ext uri="{FF2B5EF4-FFF2-40B4-BE49-F238E27FC236}">
                <a16:creationId xmlns:a16="http://schemas.microsoft.com/office/drawing/2014/main" id="{914362A8-A9AA-4FE4-803B-CFFDD2359AE1}"/>
              </a:ext>
            </a:extLst>
          </p:cNvPr>
          <p:cNvPicPr>
            <a:picLocks noChangeAspect="1"/>
          </p:cNvPicPr>
          <p:nvPr/>
        </p:nvPicPr>
        <p:blipFill>
          <a:blip r:embed="rId2"/>
          <a:stretch>
            <a:fillRect/>
          </a:stretch>
        </p:blipFill>
        <p:spPr>
          <a:xfrm>
            <a:off x="72886" y="2473601"/>
            <a:ext cx="2547731" cy="1910798"/>
          </a:xfrm>
          <a:prstGeom prst="rect">
            <a:avLst/>
          </a:prstGeom>
        </p:spPr>
      </p:pic>
      <p:pic>
        <p:nvPicPr>
          <p:cNvPr id="16" name="Picture 15">
            <a:extLst>
              <a:ext uri="{FF2B5EF4-FFF2-40B4-BE49-F238E27FC236}">
                <a16:creationId xmlns:a16="http://schemas.microsoft.com/office/drawing/2014/main" id="{5BED6B28-7795-4E9E-AB9B-42C80A8B0A4D}"/>
              </a:ext>
            </a:extLst>
          </p:cNvPr>
          <p:cNvPicPr>
            <a:picLocks noChangeAspect="1"/>
          </p:cNvPicPr>
          <p:nvPr/>
        </p:nvPicPr>
        <p:blipFill>
          <a:blip r:embed="rId3"/>
          <a:stretch>
            <a:fillRect/>
          </a:stretch>
        </p:blipFill>
        <p:spPr>
          <a:xfrm>
            <a:off x="2620617" y="2514666"/>
            <a:ext cx="2322444" cy="1741833"/>
          </a:xfrm>
          <a:prstGeom prst="rect">
            <a:avLst/>
          </a:prstGeom>
        </p:spPr>
      </p:pic>
      <p:pic>
        <p:nvPicPr>
          <p:cNvPr id="18" name="Picture 17">
            <a:extLst>
              <a:ext uri="{FF2B5EF4-FFF2-40B4-BE49-F238E27FC236}">
                <a16:creationId xmlns:a16="http://schemas.microsoft.com/office/drawing/2014/main" id="{DDC0F12A-C7FD-432F-B20E-D74605C89F28}"/>
              </a:ext>
            </a:extLst>
          </p:cNvPr>
          <p:cNvPicPr>
            <a:picLocks noChangeAspect="1"/>
          </p:cNvPicPr>
          <p:nvPr/>
        </p:nvPicPr>
        <p:blipFill>
          <a:blip r:embed="rId4"/>
          <a:stretch>
            <a:fillRect/>
          </a:stretch>
        </p:blipFill>
        <p:spPr>
          <a:xfrm>
            <a:off x="4947327" y="2526543"/>
            <a:ext cx="2977599" cy="2233199"/>
          </a:xfrm>
          <a:prstGeom prst="rect">
            <a:avLst/>
          </a:prstGeom>
        </p:spPr>
      </p:pic>
      <p:pic>
        <p:nvPicPr>
          <p:cNvPr id="20" name="Picture 19">
            <a:extLst>
              <a:ext uri="{FF2B5EF4-FFF2-40B4-BE49-F238E27FC236}">
                <a16:creationId xmlns:a16="http://schemas.microsoft.com/office/drawing/2014/main" id="{40510BA2-D24D-4EAA-AF9D-D7C09B0D8AE4}"/>
              </a:ext>
            </a:extLst>
          </p:cNvPr>
          <p:cNvPicPr>
            <a:picLocks noChangeAspect="1"/>
          </p:cNvPicPr>
          <p:nvPr/>
        </p:nvPicPr>
        <p:blipFill>
          <a:blip r:embed="rId5"/>
          <a:stretch>
            <a:fillRect/>
          </a:stretch>
        </p:blipFill>
        <p:spPr>
          <a:xfrm>
            <a:off x="7890378" y="1738650"/>
            <a:ext cx="2433803" cy="1825352"/>
          </a:xfrm>
          <a:prstGeom prst="rect">
            <a:avLst/>
          </a:prstGeom>
        </p:spPr>
      </p:pic>
      <p:sp>
        <p:nvSpPr>
          <p:cNvPr id="23" name="TextBox 22">
            <a:extLst>
              <a:ext uri="{FF2B5EF4-FFF2-40B4-BE49-F238E27FC236}">
                <a16:creationId xmlns:a16="http://schemas.microsoft.com/office/drawing/2014/main" id="{5E81AFB7-5CA3-4247-8FA8-F241DF2F3E8E}"/>
              </a:ext>
            </a:extLst>
          </p:cNvPr>
          <p:cNvSpPr txBox="1"/>
          <p:nvPr/>
        </p:nvSpPr>
        <p:spPr>
          <a:xfrm>
            <a:off x="9544857" y="3708888"/>
            <a:ext cx="1913409" cy="369332"/>
          </a:xfrm>
          <a:prstGeom prst="rect">
            <a:avLst/>
          </a:prstGeom>
          <a:noFill/>
        </p:spPr>
        <p:txBody>
          <a:bodyPr wrap="none" rtlCol="0">
            <a:spAutoFit/>
          </a:bodyPr>
          <a:lstStyle/>
          <a:p>
            <a:r>
              <a:rPr lang="en-US" dirty="0"/>
              <a:t>Random Polytope:</a:t>
            </a:r>
          </a:p>
        </p:txBody>
      </p:sp>
      <p:pic>
        <p:nvPicPr>
          <p:cNvPr id="25" name="Picture 24">
            <a:extLst>
              <a:ext uri="{FF2B5EF4-FFF2-40B4-BE49-F238E27FC236}">
                <a16:creationId xmlns:a16="http://schemas.microsoft.com/office/drawing/2014/main" id="{A74389B8-6C07-4826-9467-0FEF50790ACF}"/>
              </a:ext>
            </a:extLst>
          </p:cNvPr>
          <p:cNvPicPr>
            <a:picLocks noChangeAspect="1"/>
          </p:cNvPicPr>
          <p:nvPr/>
        </p:nvPicPr>
        <p:blipFill>
          <a:blip r:embed="rId6"/>
          <a:stretch>
            <a:fillRect/>
          </a:stretch>
        </p:blipFill>
        <p:spPr>
          <a:xfrm>
            <a:off x="8765209" y="4103750"/>
            <a:ext cx="2693057" cy="2019793"/>
          </a:xfrm>
          <a:prstGeom prst="rect">
            <a:avLst/>
          </a:prstGeom>
        </p:spPr>
      </p:pic>
    </p:spTree>
    <p:extLst>
      <p:ext uri="{BB962C8B-B14F-4D97-AF65-F5344CB8AC3E}">
        <p14:creationId xmlns:p14="http://schemas.microsoft.com/office/powerpoint/2010/main" val="34645443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1B807F-E517-436F-8759-C74867290DE5}"/>
              </a:ext>
            </a:extLst>
          </p:cNvPr>
          <p:cNvSpPr>
            <a:spLocks noGrp="1"/>
          </p:cNvSpPr>
          <p:nvPr>
            <p:ph type="title"/>
          </p:nvPr>
        </p:nvSpPr>
        <p:spPr/>
        <p:txBody>
          <a:bodyPr>
            <a:normAutofit fontScale="90000"/>
          </a:bodyPr>
          <a:lstStyle/>
          <a:p>
            <a:r>
              <a:rPr lang="en-US" dirty="0"/>
              <a:t>The function </a:t>
            </a:r>
            <a:r>
              <a:rPr lang="en-US" sz="3100" b="0" i="0" u="none" strike="noStrike" baseline="0" dirty="0" err="1">
                <a:solidFill>
                  <a:srgbClr val="028009"/>
                </a:solidFill>
                <a:latin typeface="Courier New" panose="02070309020205020404" pitchFamily="49" charset="0"/>
              </a:rPr>
              <a:t>fcn_MapGen_polytopeShrinkFromEdges</a:t>
            </a:r>
            <a:r>
              <a:rPr lang="en-US" sz="6700" dirty="0"/>
              <a:t> </a:t>
            </a:r>
            <a:r>
              <a:rPr lang="en-US" dirty="0"/>
              <a:t>implements the skeleton calculations to perform the shrinkage</a:t>
            </a:r>
          </a:p>
        </p:txBody>
      </p:sp>
      <p:sp>
        <p:nvSpPr>
          <p:cNvPr id="3" name="Content Placeholder 2">
            <a:extLst>
              <a:ext uri="{FF2B5EF4-FFF2-40B4-BE49-F238E27FC236}">
                <a16:creationId xmlns:a16="http://schemas.microsoft.com/office/drawing/2014/main" id="{EC9D4F63-E83D-4C90-9EB6-8442761B8759}"/>
              </a:ext>
            </a:extLst>
          </p:cNvPr>
          <p:cNvSpPr>
            <a:spLocks noGrp="1"/>
          </p:cNvSpPr>
          <p:nvPr>
            <p:ph idx="1"/>
          </p:nvPr>
        </p:nvSpPr>
        <p:spPr>
          <a:xfrm>
            <a:off x="838200" y="2355573"/>
            <a:ext cx="10515600" cy="3821389"/>
          </a:xfrm>
        </p:spPr>
        <p:txBody>
          <a:bodyPr>
            <a:normAutofit fontScale="92500" lnSpcReduction="20000"/>
          </a:bodyPr>
          <a:lstStyle/>
          <a:p>
            <a:pPr marL="0" indent="0">
              <a:buNone/>
            </a:pPr>
            <a:r>
              <a:rPr lang="en-US" dirty="0"/>
              <a:t>This is implemented in three steps:</a:t>
            </a:r>
          </a:p>
          <a:p>
            <a:pPr marL="0" indent="0">
              <a:buNone/>
            </a:pPr>
            <a:r>
              <a:rPr lang="en-US" dirty="0"/>
              <a:t>1. Calculate the polytope skeleton, or use the skeleton if the user</a:t>
            </a:r>
          </a:p>
          <a:p>
            <a:pPr marL="0" indent="0">
              <a:buNone/>
            </a:pPr>
            <a:r>
              <a:rPr lang="en-US" dirty="0"/>
              <a:t>provides this as inputs.</a:t>
            </a:r>
          </a:p>
          <a:p>
            <a:pPr marL="0" indent="0">
              <a:buNone/>
            </a:pPr>
            <a:endParaRPr lang="en-US" dirty="0"/>
          </a:p>
          <a:p>
            <a:pPr marL="0" indent="0">
              <a:buNone/>
            </a:pPr>
            <a:r>
              <a:rPr lang="en-US" dirty="0"/>
              <a:t>2. Using the cut distance, find the template that is less than or equal</a:t>
            </a:r>
          </a:p>
          <a:p>
            <a:pPr marL="0" indent="0">
              <a:buNone/>
            </a:pPr>
            <a:r>
              <a:rPr lang="en-US" dirty="0"/>
              <a:t>to the cut distance. If less, then calculate the additional cut and</a:t>
            </a:r>
          </a:p>
          <a:p>
            <a:pPr marL="0" indent="0">
              <a:buNone/>
            </a:pPr>
            <a:r>
              <a:rPr lang="en-US" dirty="0"/>
              <a:t>project the </a:t>
            </a:r>
            <a:r>
              <a:rPr lang="en-US" dirty="0" err="1"/>
              <a:t>verticies</a:t>
            </a:r>
            <a:r>
              <a:rPr lang="en-US" dirty="0"/>
              <a:t> to their new points based on residual cut.</a:t>
            </a:r>
          </a:p>
          <a:p>
            <a:pPr marL="0" indent="0">
              <a:buNone/>
            </a:pPr>
            <a:endParaRPr lang="en-US" dirty="0"/>
          </a:p>
          <a:p>
            <a:pPr marL="0" indent="0">
              <a:buNone/>
            </a:pPr>
            <a:r>
              <a:rPr lang="en-US" dirty="0"/>
              <a:t>3. Convert the resulting </a:t>
            </a:r>
            <a:r>
              <a:rPr lang="en-US" dirty="0" err="1"/>
              <a:t>verticies</a:t>
            </a:r>
            <a:r>
              <a:rPr lang="en-US" dirty="0"/>
              <a:t> into the standard polytope form.</a:t>
            </a:r>
          </a:p>
          <a:p>
            <a:pPr marL="0" indent="0">
              <a:buNone/>
            </a:pPr>
            <a:endParaRPr lang="en-US" dirty="0"/>
          </a:p>
        </p:txBody>
      </p:sp>
    </p:spTree>
    <p:extLst>
      <p:ext uri="{BB962C8B-B14F-4D97-AF65-F5344CB8AC3E}">
        <p14:creationId xmlns:p14="http://schemas.microsoft.com/office/powerpoint/2010/main" val="121495292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14553-78E6-49D3-AD16-9E159DE261C8}"/>
              </a:ext>
            </a:extLst>
          </p:cNvPr>
          <p:cNvSpPr>
            <a:spLocks noGrp="1"/>
          </p:cNvSpPr>
          <p:nvPr>
            <p:ph type="title"/>
          </p:nvPr>
        </p:nvSpPr>
        <p:spPr>
          <a:xfrm>
            <a:off x="838200" y="431961"/>
            <a:ext cx="9096577" cy="1258727"/>
          </a:xfrm>
        </p:spPr>
        <p:txBody>
          <a:bodyPr>
            <a:noAutofit/>
          </a:bodyPr>
          <a:lstStyle/>
          <a:p>
            <a:r>
              <a:rPr lang="en-US" sz="2000" dirty="0"/>
              <a:t>The code that performs the cutting is relatively simple. It uses the largest template that corresponds to a cut smaller or equal to the requested cut.</a:t>
            </a:r>
          </a:p>
        </p:txBody>
      </p:sp>
      <p:sp>
        <p:nvSpPr>
          <p:cNvPr id="4" name="TextBox 3">
            <a:extLst>
              <a:ext uri="{FF2B5EF4-FFF2-40B4-BE49-F238E27FC236}">
                <a16:creationId xmlns:a16="http://schemas.microsoft.com/office/drawing/2014/main" id="{F6A4072B-05BA-4D99-99A0-7071D76674EF}"/>
              </a:ext>
            </a:extLst>
          </p:cNvPr>
          <p:cNvSpPr txBox="1"/>
          <p:nvPr/>
        </p:nvSpPr>
        <p:spPr>
          <a:xfrm>
            <a:off x="447259" y="1928191"/>
            <a:ext cx="7961244" cy="3978012"/>
          </a:xfrm>
          <a:prstGeom prst="rect">
            <a:avLst/>
          </a:prstGeom>
          <a:solidFill>
            <a:schemeClr val="accent4">
              <a:lumMod val="20000"/>
              <a:lumOff val="80000"/>
            </a:schemeClr>
          </a:solidFill>
        </p:spPr>
        <p:txBody>
          <a:bodyPr wrap="square" lIns="91440" tIns="45720" rIns="91440" bIns="45720" anchor="t">
            <a:spAutoFit/>
          </a:bodyPr>
          <a:lstStyle>
            <a:defPPr>
              <a:defRPr lang="en-US"/>
            </a:defPPr>
            <a:lvl1pPr>
              <a:defRPr sz="1200">
                <a:solidFill>
                  <a:schemeClr val="accent6">
                    <a:lumMod val="75000"/>
                  </a:schemeClr>
                </a:solidFill>
                <a:latin typeface="Courier New"/>
                <a:cs typeface="Calibri"/>
              </a:defRPr>
            </a:lvl1pPr>
          </a:lstStyle>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STEP 2. Using the cut distance, find the template </a:t>
            </a:r>
          </a:p>
          <a:p>
            <a:r>
              <a:rPr lang="en-US" sz="1100" b="0" i="0" u="none" strike="noStrike" baseline="0" dirty="0">
                <a:solidFill>
                  <a:srgbClr val="028009"/>
                </a:solidFill>
                <a:latin typeface="Courier New" panose="02070309020205020404" pitchFamily="49" charset="0"/>
              </a:rPr>
              <a:t>% We want to use the one that is less than or equal to the cut distance. If</a:t>
            </a:r>
          </a:p>
          <a:p>
            <a:r>
              <a:rPr lang="en-US" sz="1100" b="0" i="0" u="none" strike="noStrike" baseline="0" dirty="0">
                <a:solidFill>
                  <a:srgbClr val="028009"/>
                </a:solidFill>
                <a:latin typeface="Courier New" panose="02070309020205020404" pitchFamily="49" charset="0"/>
              </a:rPr>
              <a:t>% less, then calculate the additional cut and project the </a:t>
            </a:r>
            <a:r>
              <a:rPr lang="en-US" sz="1100" b="0" i="0" u="none" strike="noStrike" baseline="0" dirty="0" err="1">
                <a:solidFill>
                  <a:srgbClr val="028009"/>
                </a:solidFill>
                <a:latin typeface="Courier New" panose="02070309020205020404" pitchFamily="49" charset="0"/>
              </a:rPr>
              <a:t>verticies</a:t>
            </a:r>
            <a:r>
              <a:rPr lang="en-US" sz="1100" b="0" i="0" u="none" strike="noStrike" baseline="0" dirty="0">
                <a:solidFill>
                  <a:srgbClr val="028009"/>
                </a:solidFill>
                <a:latin typeface="Courier New" panose="02070309020205020404" pitchFamily="49" charset="0"/>
              </a:rPr>
              <a:t> to</a:t>
            </a:r>
          </a:p>
          <a:p>
            <a:r>
              <a:rPr lang="en-US" sz="1100" b="0" i="0" u="none" strike="noStrike" baseline="0" dirty="0">
                <a:solidFill>
                  <a:srgbClr val="028009"/>
                </a:solidFill>
                <a:latin typeface="Courier New" panose="02070309020205020404" pitchFamily="49" charset="0"/>
              </a:rPr>
              <a:t>% their new points based on residual cut.</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Find the shape that is less than or equal to the cut</a:t>
            </a:r>
          </a:p>
          <a:p>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 = find(</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&lt;=edge_cut,1,</a:t>
            </a:r>
            <a:r>
              <a:rPr lang="en-US" sz="1100" b="0" i="0" u="none" strike="noStrike" baseline="0" dirty="0">
                <a:solidFill>
                  <a:srgbClr val="AA04F9"/>
                </a:solidFill>
                <a:latin typeface="Courier New" panose="02070309020205020404" pitchFamily="49" charset="0"/>
              </a:rPr>
              <a:t>'last'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Grab vertices to start from, cut to start from</a:t>
            </a:r>
          </a:p>
          <a:p>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new_vertices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cut_distance</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Calculate projection distance</a:t>
            </a:r>
          </a:p>
          <a:p>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edge_cut</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template_start_cut</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28009"/>
                </a:solidFill>
                <a:latin typeface="Courier New" panose="02070309020205020404" pitchFamily="49" charset="0"/>
              </a:rPr>
              <a:t>% Determine final vertices</a:t>
            </a:r>
          </a:p>
          <a:p>
            <a:r>
              <a:rPr lang="en-US" sz="1100" b="0" i="0" u="none" strike="noStrike" baseline="0" dirty="0" err="1">
                <a:solidFill>
                  <a:srgbClr val="000000"/>
                </a:solidFill>
                <a:latin typeface="Courier New" panose="02070309020205020404" pitchFamily="49" charset="0"/>
              </a:rPr>
              <a:t>final_vertices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template_vertices</a:t>
            </a:r>
            <a:r>
              <a:rPr lang="en-US" sz="1100" b="0" i="0" u="none" strike="noStrike" baseline="0" dirty="0">
                <a:solidFill>
                  <a:srgbClr val="000000"/>
                </a:solidFill>
                <a:latin typeface="Courier New" panose="02070309020205020404" pitchFamily="49" charset="0"/>
              </a:rPr>
              <a:t> + </a:t>
            </a:r>
            <a:r>
              <a:rPr lang="en-US" sz="1100" b="0" i="0" u="none" strike="noStrike" baseline="0" dirty="0" err="1">
                <a:solidFill>
                  <a:srgbClr val="000000"/>
                </a:solidFill>
                <a:latin typeface="Courier New" panose="02070309020205020404" pitchFamily="49" charset="0"/>
              </a:rPr>
              <a:t>new_projection_vectors</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shape_index</a:t>
            </a:r>
            <a:r>
              <a:rPr lang="en-US" sz="1100" b="0" i="0" u="none" strike="noStrike" baseline="0" dirty="0">
                <a:solidFill>
                  <a:srgbClr val="000000"/>
                </a:solidFill>
                <a:latin typeface="Courier New" panose="02070309020205020404" pitchFamily="49" charset="0"/>
              </a:rPr>
              <a:t>}*</a:t>
            </a:r>
            <a:r>
              <a:rPr lang="en-US" sz="1100" b="0" i="0" u="none" strike="noStrike" baseline="0" dirty="0" err="1">
                <a:solidFill>
                  <a:srgbClr val="000000"/>
                </a:solidFill>
                <a:latin typeface="Courier New" panose="02070309020205020404" pitchFamily="49" charset="0"/>
              </a:rPr>
              <a:t>additional_cut_distance</a:t>
            </a:r>
            <a:r>
              <a:rPr lang="en-US" sz="1100" b="0" i="0" u="none" strike="noStrike" baseline="0" dirty="0">
                <a:solidFill>
                  <a:srgbClr val="000000"/>
                </a:solidFill>
                <a:latin typeface="Courier New" panose="02070309020205020404" pitchFamily="49" charset="0"/>
              </a:rPr>
              <a:t>;</a:t>
            </a:r>
          </a:p>
          <a:p>
            <a:r>
              <a:rPr lang="en-US" sz="1100" b="0" i="0" u="none" strike="noStrike" baseline="0" dirty="0">
                <a:solidFill>
                  <a:srgbClr val="000000"/>
                </a:solidFill>
                <a:latin typeface="Courier New" panose="02070309020205020404" pitchFamily="49" charset="0"/>
              </a:rPr>
              <a:t> </a:t>
            </a:r>
          </a:p>
          <a:p>
            <a:r>
              <a:rPr lang="en-US" sz="1100" b="0" i="0" u="none" strike="noStrike" baseline="0" dirty="0">
                <a:solidFill>
                  <a:srgbClr val="000000"/>
                </a:solidFill>
                <a:latin typeface="Courier New" panose="02070309020205020404" pitchFamily="49" charset="0"/>
              </a:rPr>
              <a:t>   </a:t>
            </a:r>
          </a:p>
          <a:p>
            <a:endParaRPr lang="en-US" sz="1000" b="0" i="0" u="none" strike="noStrike" baseline="0" dirty="0"/>
          </a:p>
        </p:txBody>
      </p:sp>
    </p:spTree>
    <p:extLst>
      <p:ext uri="{BB962C8B-B14F-4D97-AF65-F5344CB8AC3E}">
        <p14:creationId xmlns:p14="http://schemas.microsoft.com/office/powerpoint/2010/main" val="115633424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1336BD-58A8-43BA-B789-64471AC47C75}"/>
              </a:ext>
            </a:extLst>
          </p:cNvPr>
          <p:cNvSpPr>
            <a:spLocks noGrp="1"/>
          </p:cNvSpPr>
          <p:nvPr>
            <p:ph type="title"/>
          </p:nvPr>
        </p:nvSpPr>
        <p:spPr/>
        <p:txBody>
          <a:bodyPr/>
          <a:lstStyle/>
          <a:p>
            <a:r>
              <a:rPr lang="en-US" dirty="0"/>
              <a:t>The results are as expected</a:t>
            </a:r>
          </a:p>
        </p:txBody>
      </p:sp>
      <p:sp>
        <p:nvSpPr>
          <p:cNvPr id="8" name="TextBox 7">
            <a:extLst>
              <a:ext uri="{FF2B5EF4-FFF2-40B4-BE49-F238E27FC236}">
                <a16:creationId xmlns:a16="http://schemas.microsoft.com/office/drawing/2014/main" id="{5A523EF7-BD32-4E5C-BCFD-4911BB9806C3}"/>
              </a:ext>
            </a:extLst>
          </p:cNvPr>
          <p:cNvSpPr txBox="1"/>
          <p:nvPr/>
        </p:nvSpPr>
        <p:spPr>
          <a:xfrm>
            <a:off x="593124" y="1690688"/>
            <a:ext cx="899798" cy="369332"/>
          </a:xfrm>
          <a:prstGeom prst="rect">
            <a:avLst/>
          </a:prstGeom>
          <a:noFill/>
        </p:spPr>
        <p:txBody>
          <a:bodyPr wrap="none" rtlCol="0">
            <a:spAutoFit/>
          </a:bodyPr>
          <a:lstStyle/>
          <a:p>
            <a:r>
              <a:rPr lang="en-US" dirty="0"/>
              <a:t>Square:</a:t>
            </a:r>
          </a:p>
        </p:txBody>
      </p:sp>
      <p:sp>
        <p:nvSpPr>
          <p:cNvPr id="9" name="TextBox 8">
            <a:extLst>
              <a:ext uri="{FF2B5EF4-FFF2-40B4-BE49-F238E27FC236}">
                <a16:creationId xmlns:a16="http://schemas.microsoft.com/office/drawing/2014/main" id="{EBC3A39C-3E4A-425F-8ED1-0846EB8488CF}"/>
              </a:ext>
            </a:extLst>
          </p:cNvPr>
          <p:cNvSpPr txBox="1"/>
          <p:nvPr/>
        </p:nvSpPr>
        <p:spPr>
          <a:xfrm>
            <a:off x="3044866" y="1690688"/>
            <a:ext cx="1524392" cy="369332"/>
          </a:xfrm>
          <a:prstGeom prst="rect">
            <a:avLst/>
          </a:prstGeom>
          <a:noFill/>
        </p:spPr>
        <p:txBody>
          <a:bodyPr wrap="none" rtlCol="0">
            <a:spAutoFit/>
          </a:bodyPr>
          <a:lstStyle/>
          <a:p>
            <a:r>
              <a:rPr lang="en-US" dirty="0"/>
              <a:t>Right Triangle:</a:t>
            </a:r>
          </a:p>
        </p:txBody>
      </p:sp>
      <p:sp>
        <p:nvSpPr>
          <p:cNvPr id="10" name="TextBox 9">
            <a:extLst>
              <a:ext uri="{FF2B5EF4-FFF2-40B4-BE49-F238E27FC236}">
                <a16:creationId xmlns:a16="http://schemas.microsoft.com/office/drawing/2014/main" id="{103F8C62-CE9C-4213-9C4D-15623CE4E254}"/>
              </a:ext>
            </a:extLst>
          </p:cNvPr>
          <p:cNvSpPr txBox="1"/>
          <p:nvPr/>
        </p:nvSpPr>
        <p:spPr>
          <a:xfrm>
            <a:off x="5648918" y="1690688"/>
            <a:ext cx="1583447" cy="646331"/>
          </a:xfrm>
          <a:prstGeom prst="rect">
            <a:avLst/>
          </a:prstGeom>
          <a:noFill/>
        </p:spPr>
        <p:txBody>
          <a:bodyPr wrap="none" rtlCol="0">
            <a:spAutoFit/>
          </a:bodyPr>
          <a:lstStyle/>
          <a:p>
            <a:r>
              <a:rPr lang="en-US" dirty="0"/>
              <a:t>Right Triangle</a:t>
            </a:r>
            <a:br>
              <a:rPr lang="en-US" dirty="0"/>
            </a:br>
            <a:r>
              <a:rPr lang="en-US" dirty="0"/>
              <a:t>Cut too Deeply</a:t>
            </a:r>
          </a:p>
        </p:txBody>
      </p:sp>
      <p:sp>
        <p:nvSpPr>
          <p:cNvPr id="11" name="TextBox 10">
            <a:extLst>
              <a:ext uri="{FF2B5EF4-FFF2-40B4-BE49-F238E27FC236}">
                <a16:creationId xmlns:a16="http://schemas.microsoft.com/office/drawing/2014/main" id="{71CA7591-2A94-45A9-954A-F57EE6D2FA6A}"/>
              </a:ext>
            </a:extLst>
          </p:cNvPr>
          <p:cNvSpPr txBox="1"/>
          <p:nvPr/>
        </p:nvSpPr>
        <p:spPr>
          <a:xfrm>
            <a:off x="8446408" y="1754498"/>
            <a:ext cx="1580241" cy="369332"/>
          </a:xfrm>
          <a:prstGeom prst="rect">
            <a:avLst/>
          </a:prstGeom>
          <a:noFill/>
        </p:spPr>
        <p:txBody>
          <a:bodyPr wrap="none" rtlCol="0">
            <a:spAutoFit/>
          </a:bodyPr>
          <a:lstStyle/>
          <a:p>
            <a:r>
              <a:rPr lang="en-US" dirty="0"/>
              <a:t>Repeated cuts:</a:t>
            </a:r>
          </a:p>
        </p:txBody>
      </p:sp>
      <p:sp>
        <p:nvSpPr>
          <p:cNvPr id="12" name="TextBox 11">
            <a:extLst>
              <a:ext uri="{FF2B5EF4-FFF2-40B4-BE49-F238E27FC236}">
                <a16:creationId xmlns:a16="http://schemas.microsoft.com/office/drawing/2014/main" id="{30E1A489-48EE-47CA-8944-1AB793163EAC}"/>
              </a:ext>
            </a:extLst>
          </p:cNvPr>
          <p:cNvSpPr txBox="1"/>
          <p:nvPr/>
        </p:nvSpPr>
        <p:spPr>
          <a:xfrm>
            <a:off x="463915" y="6169709"/>
            <a:ext cx="7391767" cy="646331"/>
          </a:xfrm>
          <a:prstGeom prst="rect">
            <a:avLst/>
          </a:prstGeom>
          <a:noFill/>
        </p:spPr>
        <p:txBody>
          <a:bodyPr wrap="none" rtlCol="0">
            <a:spAutoFit/>
          </a:bodyPr>
          <a:lstStyle/>
          <a:p>
            <a:r>
              <a:rPr lang="en-US" dirty="0"/>
              <a:t>See: </a:t>
            </a:r>
            <a:r>
              <a:rPr lang="en-US" sz="1800" b="0" i="0" u="none" strike="noStrike" baseline="0" dirty="0" err="1">
                <a:solidFill>
                  <a:srgbClr val="028009"/>
                </a:solidFill>
                <a:latin typeface="Courier New" panose="02070309020205020404" pitchFamily="49" charset="0"/>
              </a:rPr>
              <a:t>script_test_fcn_MapGen_polytopeFindVertexSkeleton</a:t>
            </a:r>
            <a:endParaRPr lang="en-US" sz="1800" b="0" i="0" u="none" strike="noStrike" baseline="0" dirty="0">
              <a:solidFill>
                <a:srgbClr val="028009"/>
              </a:solidFill>
              <a:latin typeface="Courier New" panose="02070309020205020404" pitchFamily="49" charset="0"/>
            </a:endParaRPr>
          </a:p>
          <a:p>
            <a:r>
              <a:rPr lang="en-US" dirty="0"/>
              <a:t>For more examples</a:t>
            </a:r>
          </a:p>
        </p:txBody>
      </p:sp>
      <p:pic>
        <p:nvPicPr>
          <p:cNvPr id="4" name="Picture 3">
            <a:extLst>
              <a:ext uri="{FF2B5EF4-FFF2-40B4-BE49-F238E27FC236}">
                <a16:creationId xmlns:a16="http://schemas.microsoft.com/office/drawing/2014/main" id="{1A27100F-1189-4E5C-8CC2-02957439E90C}"/>
              </a:ext>
            </a:extLst>
          </p:cNvPr>
          <p:cNvPicPr>
            <a:picLocks noChangeAspect="1"/>
          </p:cNvPicPr>
          <p:nvPr/>
        </p:nvPicPr>
        <p:blipFill>
          <a:blip r:embed="rId2"/>
          <a:stretch>
            <a:fillRect/>
          </a:stretch>
        </p:blipFill>
        <p:spPr>
          <a:xfrm>
            <a:off x="118080" y="2343157"/>
            <a:ext cx="2293816" cy="1720362"/>
          </a:xfrm>
          <a:prstGeom prst="rect">
            <a:avLst/>
          </a:prstGeom>
        </p:spPr>
      </p:pic>
      <p:pic>
        <p:nvPicPr>
          <p:cNvPr id="6" name="Picture 5">
            <a:extLst>
              <a:ext uri="{FF2B5EF4-FFF2-40B4-BE49-F238E27FC236}">
                <a16:creationId xmlns:a16="http://schemas.microsoft.com/office/drawing/2014/main" id="{2076AC73-D5F4-483E-A112-46FD9038679F}"/>
              </a:ext>
            </a:extLst>
          </p:cNvPr>
          <p:cNvPicPr>
            <a:picLocks noChangeAspect="1"/>
          </p:cNvPicPr>
          <p:nvPr/>
        </p:nvPicPr>
        <p:blipFill>
          <a:blip r:embed="rId3"/>
          <a:stretch>
            <a:fillRect/>
          </a:stretch>
        </p:blipFill>
        <p:spPr>
          <a:xfrm>
            <a:off x="2513523" y="2172943"/>
            <a:ext cx="2977600" cy="2233200"/>
          </a:xfrm>
          <a:prstGeom prst="rect">
            <a:avLst/>
          </a:prstGeom>
        </p:spPr>
      </p:pic>
      <p:pic>
        <p:nvPicPr>
          <p:cNvPr id="13" name="Picture 12">
            <a:extLst>
              <a:ext uri="{FF2B5EF4-FFF2-40B4-BE49-F238E27FC236}">
                <a16:creationId xmlns:a16="http://schemas.microsoft.com/office/drawing/2014/main" id="{8AC8411E-0174-4E73-9CBF-D8A183AFDDB1}"/>
              </a:ext>
            </a:extLst>
          </p:cNvPr>
          <p:cNvPicPr>
            <a:picLocks noChangeAspect="1"/>
          </p:cNvPicPr>
          <p:nvPr/>
        </p:nvPicPr>
        <p:blipFill>
          <a:blip r:embed="rId4"/>
          <a:stretch>
            <a:fillRect/>
          </a:stretch>
        </p:blipFill>
        <p:spPr>
          <a:xfrm>
            <a:off x="5282995" y="2467924"/>
            <a:ext cx="2607383" cy="1955537"/>
          </a:xfrm>
          <a:prstGeom prst="rect">
            <a:avLst/>
          </a:prstGeom>
        </p:spPr>
      </p:pic>
      <p:pic>
        <p:nvPicPr>
          <p:cNvPr id="17" name="Picture 16">
            <a:extLst>
              <a:ext uri="{FF2B5EF4-FFF2-40B4-BE49-F238E27FC236}">
                <a16:creationId xmlns:a16="http://schemas.microsoft.com/office/drawing/2014/main" id="{1B3B65D9-A431-4463-B13E-868772B82720}"/>
              </a:ext>
            </a:extLst>
          </p:cNvPr>
          <p:cNvPicPr>
            <a:picLocks noChangeAspect="1"/>
          </p:cNvPicPr>
          <p:nvPr/>
        </p:nvPicPr>
        <p:blipFill>
          <a:blip r:embed="rId5"/>
          <a:stretch>
            <a:fillRect/>
          </a:stretch>
        </p:blipFill>
        <p:spPr>
          <a:xfrm>
            <a:off x="7992850" y="2337019"/>
            <a:ext cx="2667000" cy="2000250"/>
          </a:xfrm>
          <a:prstGeom prst="rect">
            <a:avLst/>
          </a:prstGeom>
        </p:spPr>
      </p:pic>
    </p:spTree>
    <p:extLst>
      <p:ext uri="{BB962C8B-B14F-4D97-AF65-F5344CB8AC3E}">
        <p14:creationId xmlns:p14="http://schemas.microsoft.com/office/powerpoint/2010/main" val="30085456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fontScale="90000"/>
          </a:bodyPr>
          <a:lstStyle/>
          <a:p>
            <a:r>
              <a:rPr lang="en-US" dirty="0"/>
              <a:t>For many examples below, MATLAB code will be given. It is usually highlighted as shown here: yellow for scripts, grey for console outputs.</a:t>
            </a:r>
          </a:p>
        </p:txBody>
      </p:sp>
      <p:sp>
        <p:nvSpPr>
          <p:cNvPr id="5" name="Rectangle 4">
            <a:extLst>
              <a:ext uri="{FF2B5EF4-FFF2-40B4-BE49-F238E27FC236}">
                <a16:creationId xmlns:a16="http://schemas.microsoft.com/office/drawing/2014/main" id="{F0CB9B29-E4C5-4A4F-9118-99BC76FA2AD9}"/>
              </a:ext>
            </a:extLst>
          </p:cNvPr>
          <p:cNvSpPr/>
          <p:nvPr/>
        </p:nvSpPr>
        <p:spPr>
          <a:xfrm>
            <a:off x="925417" y="2033855"/>
            <a:ext cx="5291769" cy="1323439"/>
          </a:xfrm>
          <a:prstGeom prst="rect">
            <a:avLst/>
          </a:prstGeom>
          <a:solidFill>
            <a:schemeClr val="accent4">
              <a:lumMod val="20000"/>
              <a:lumOff val="80000"/>
            </a:schemeClr>
          </a:solidFill>
        </p:spPr>
        <p:txBody>
          <a:bodyPr wrap="square">
            <a:spAutoFit/>
          </a:bodyPr>
          <a:lstStyle/>
          <a:p>
            <a:r>
              <a:rPr lang="en-US" sz="1000" dirty="0">
                <a:solidFill>
                  <a:srgbClr val="028009"/>
                </a:solidFill>
                <a:latin typeface="Courier New" panose="02070309020205020404" pitchFamily="49" charset="0"/>
              </a:rPr>
              <a:t>%% Example 1: simple three points</a:t>
            </a:r>
          </a:p>
          <a:p>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 = 1;</a:t>
            </a:r>
          </a:p>
          <a:p>
            <a:r>
              <a:rPr lang="en-US" sz="1000" dirty="0">
                <a:solidFill>
                  <a:srgbClr val="000000"/>
                </a:solidFill>
                <a:latin typeface="Courier New" panose="02070309020205020404" pitchFamily="49" charset="0"/>
              </a:rPr>
              <a:t> </a:t>
            </a:r>
          </a:p>
          <a:p>
            <a:r>
              <a:rPr lang="en-US" sz="1000" dirty="0">
                <a:solidFill>
                  <a:srgbClr val="000000"/>
                </a:solidFill>
                <a:latin typeface="Courier New" panose="02070309020205020404" pitchFamily="49" charset="0"/>
              </a:rPr>
              <a:t>x     = [-4;   -2;   1]; </a:t>
            </a:r>
          </a:p>
          <a:p>
            <a:r>
              <a:rPr lang="en-US" sz="1000" dirty="0">
                <a:solidFill>
                  <a:srgbClr val="000000"/>
                </a:solidFill>
                <a:latin typeface="Courier New" panose="02070309020205020404" pitchFamily="49" charset="0"/>
              </a:rPr>
              <a:t>y     = [0;     -4;  -1]; </a:t>
            </a:r>
          </a:p>
          <a:p>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 [x y];</a:t>
            </a:r>
          </a:p>
          <a:p>
            <a:r>
              <a:rPr lang="en-US" sz="1000" dirty="0" err="1">
                <a:solidFill>
                  <a:srgbClr val="000000"/>
                </a:solidFill>
                <a:latin typeface="Courier New" panose="02070309020205020404" pitchFamily="49" charset="0"/>
              </a:rPr>
              <a:t>fcn_FastestTraversal_calculateObstacleDirectionAtApexPoints</a:t>
            </a:r>
            <a:r>
              <a:rPr lang="en-US" sz="1000" dirty="0">
                <a:solidFill>
                  <a:srgbClr val="000000"/>
                </a:solidFill>
                <a:latin typeface="Courier New" panose="02070309020205020404" pitchFamily="49" charset="0"/>
              </a:rPr>
              <a:t>(</a:t>
            </a:r>
            <a:r>
              <a:rPr lang="en-US" sz="1000" dirty="0">
                <a:solidFill>
                  <a:srgbClr val="0E00FF"/>
                </a:solidFill>
                <a:latin typeface="Courier New" panose="02070309020205020404" pitchFamily="49" charset="0"/>
              </a:rPr>
              <a:t>...</a:t>
            </a:r>
          </a:p>
          <a:p>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apex_points</a:t>
            </a:r>
            <a:r>
              <a:rPr lang="en-US" sz="1000" dirty="0">
                <a:solidFill>
                  <a:srgbClr val="000000"/>
                </a:solidFill>
                <a:latin typeface="Courier New" panose="02070309020205020404" pitchFamily="49" charset="0"/>
              </a:rPr>
              <a:t>, </a:t>
            </a:r>
            <a:r>
              <a:rPr lang="en-US" sz="1000" dirty="0" err="1">
                <a:solidFill>
                  <a:srgbClr val="000000"/>
                </a:solidFill>
                <a:latin typeface="Courier New" panose="02070309020205020404" pitchFamily="49" charset="0"/>
              </a:rPr>
              <a:t>fig_num</a:t>
            </a:r>
            <a:r>
              <a:rPr lang="en-US" sz="1000" dirty="0">
                <a:solidFill>
                  <a:srgbClr val="000000"/>
                </a:solidFill>
                <a:latin typeface="Courier New" panose="02070309020205020404" pitchFamily="49" charset="0"/>
              </a:rPr>
              <a:t>);</a:t>
            </a:r>
          </a:p>
        </p:txBody>
      </p:sp>
      <p:sp>
        <p:nvSpPr>
          <p:cNvPr id="4" name="TextBox 3">
            <a:extLst>
              <a:ext uri="{FF2B5EF4-FFF2-40B4-BE49-F238E27FC236}">
                <a16:creationId xmlns:a16="http://schemas.microsoft.com/office/drawing/2014/main" id="{D7B38888-70E6-461D-A5D9-C2A59BB406B1}"/>
              </a:ext>
            </a:extLst>
          </p:cNvPr>
          <p:cNvSpPr txBox="1"/>
          <p:nvPr/>
        </p:nvSpPr>
        <p:spPr>
          <a:xfrm>
            <a:off x="6982997" y="4171950"/>
            <a:ext cx="3855720" cy="1015663"/>
          </a:xfrm>
          <a:prstGeom prst="rect">
            <a:avLst/>
          </a:prstGeom>
          <a:solidFill>
            <a:schemeClr val="bg1">
              <a:lumMod val="85000"/>
            </a:schemeClr>
          </a:solidFill>
        </p:spPr>
        <p:txBody>
          <a:bodyPr wrap="square" rtlCol="0">
            <a:spAutoFit/>
          </a:bodyPr>
          <a:lstStyle/>
          <a:p>
            <a:r>
              <a:rPr lang="en-US" sz="1200" dirty="0"/>
              <a:t>&gt;&gt; </a:t>
            </a:r>
            <a:r>
              <a:rPr lang="en-US" sz="1200" dirty="0" err="1"/>
              <a:t>script_test_fcn_geometry_selfCrossProduct</a:t>
            </a:r>
            <a:endParaRPr lang="en-US" sz="1200" dirty="0"/>
          </a:p>
          <a:p>
            <a:r>
              <a:rPr lang="en-US" sz="1200" dirty="0" err="1"/>
              <a:t>cross_products</a:t>
            </a:r>
            <a:r>
              <a:rPr lang="en-US" sz="1200" dirty="0"/>
              <a:t> =</a:t>
            </a:r>
          </a:p>
          <a:p>
            <a:r>
              <a:rPr lang="en-US" sz="1200" dirty="0"/>
              <a:t>     0</a:t>
            </a:r>
          </a:p>
          <a:p>
            <a:r>
              <a:rPr lang="en-US" sz="1200" dirty="0"/>
              <a:t>err =</a:t>
            </a:r>
          </a:p>
          <a:p>
            <a:r>
              <a:rPr lang="en-US" sz="1200" dirty="0"/>
              <a:t>     1</a:t>
            </a:r>
          </a:p>
        </p:txBody>
      </p:sp>
    </p:spTree>
    <p:extLst>
      <p:ext uri="{BB962C8B-B14F-4D97-AF65-F5344CB8AC3E}">
        <p14:creationId xmlns:p14="http://schemas.microsoft.com/office/powerpoint/2010/main" val="6265205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B9F0EA-7D51-4435-9B25-D72F74F47537}"/>
              </a:ext>
            </a:extLst>
          </p:cNvPr>
          <p:cNvSpPr>
            <a:spLocks noGrp="1"/>
          </p:cNvSpPr>
          <p:nvPr>
            <p:ph type="title"/>
          </p:nvPr>
        </p:nvSpPr>
        <p:spPr/>
        <p:txBody>
          <a:bodyPr>
            <a:normAutofit fontScale="90000"/>
          </a:bodyPr>
          <a:lstStyle/>
          <a:p>
            <a:r>
              <a:rPr lang="en-US" dirty="0"/>
              <a:t>When using edge cutting, particularly if repeatedly using this, significant computation time is saved if one avoids repeated calculation of the skeleton.</a:t>
            </a:r>
          </a:p>
        </p:txBody>
      </p:sp>
      <p:sp>
        <p:nvSpPr>
          <p:cNvPr id="3" name="Content Placeholder 2">
            <a:extLst>
              <a:ext uri="{FF2B5EF4-FFF2-40B4-BE49-F238E27FC236}">
                <a16:creationId xmlns:a16="http://schemas.microsoft.com/office/drawing/2014/main" id="{0492314A-F2A1-4184-876B-CDCAECC352B0}"/>
              </a:ext>
            </a:extLst>
          </p:cNvPr>
          <p:cNvSpPr>
            <a:spLocks noGrp="1"/>
          </p:cNvSpPr>
          <p:nvPr>
            <p:ph idx="1"/>
          </p:nvPr>
        </p:nvSpPr>
        <p:spPr>
          <a:xfrm>
            <a:off x="838200" y="2176461"/>
            <a:ext cx="3654287" cy="4000501"/>
          </a:xfrm>
        </p:spPr>
        <p:txBody>
          <a:bodyPr/>
          <a:lstStyle/>
          <a:p>
            <a:pPr marL="0" indent="0">
              <a:buNone/>
            </a:pPr>
            <a:r>
              <a:rPr lang="en-US" dirty="0"/>
              <a:t>If one precomputes, this and reuses it, it can save roughly 10 times the computation. If one avoids polytope calculations and just needs the vertices, it saves roughly 100 times the calculations</a:t>
            </a:r>
          </a:p>
        </p:txBody>
      </p:sp>
      <p:pic>
        <p:nvPicPr>
          <p:cNvPr id="5" name="Picture 4">
            <a:extLst>
              <a:ext uri="{FF2B5EF4-FFF2-40B4-BE49-F238E27FC236}">
                <a16:creationId xmlns:a16="http://schemas.microsoft.com/office/drawing/2014/main" id="{B62711FD-801A-4D54-B77C-6D5CA306874A}"/>
              </a:ext>
            </a:extLst>
          </p:cNvPr>
          <p:cNvPicPr>
            <a:picLocks noChangeAspect="1"/>
          </p:cNvPicPr>
          <p:nvPr/>
        </p:nvPicPr>
        <p:blipFill>
          <a:blip r:embed="rId2"/>
          <a:stretch>
            <a:fillRect/>
          </a:stretch>
        </p:blipFill>
        <p:spPr>
          <a:xfrm>
            <a:off x="5555974" y="2176463"/>
            <a:ext cx="5334000" cy="4000500"/>
          </a:xfrm>
          <a:prstGeom prst="rect">
            <a:avLst/>
          </a:prstGeom>
        </p:spPr>
      </p:pic>
    </p:spTree>
    <p:extLst>
      <p:ext uri="{BB962C8B-B14F-4D97-AF65-F5344CB8AC3E}">
        <p14:creationId xmlns:p14="http://schemas.microsoft.com/office/powerpoint/2010/main" val="153533220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045656-9D79-B6B9-BD65-C195D94C644B}"/>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135D236-AE4D-D5E7-757F-13CE285A97A7}"/>
              </a:ext>
            </a:extLst>
          </p:cNvPr>
          <p:cNvSpPr>
            <a:spLocks noGrp="1"/>
          </p:cNvSpPr>
          <p:nvPr>
            <p:ph type="title"/>
          </p:nvPr>
        </p:nvSpPr>
        <p:spPr/>
        <p:txBody>
          <a:bodyPr>
            <a:normAutofit fontScale="90000"/>
          </a:bodyPr>
          <a:lstStyle/>
          <a:p>
            <a:r>
              <a:rPr lang="en-US" sz="5400" dirty="0"/>
              <a:t>How to Shrink from Edges with Non-Convex Polytopes</a:t>
            </a:r>
          </a:p>
        </p:txBody>
      </p:sp>
      <p:sp>
        <p:nvSpPr>
          <p:cNvPr id="5" name="Subtitle 4">
            <a:extLst>
              <a:ext uri="{FF2B5EF4-FFF2-40B4-BE49-F238E27FC236}">
                <a16:creationId xmlns:a16="http://schemas.microsoft.com/office/drawing/2014/main" id="{BF3C0536-22DD-B12D-B609-5910A0ADEC95}"/>
              </a:ext>
            </a:extLst>
          </p:cNvPr>
          <p:cNvSpPr>
            <a:spLocks noGrp="1"/>
          </p:cNvSpPr>
          <p:nvPr>
            <p:ph idx="1"/>
          </p:nvPr>
        </p:nvSpPr>
        <p:spPr/>
        <p:txBody>
          <a:bodyPr>
            <a:normAutofit/>
          </a:bodyPr>
          <a:lstStyle/>
          <a:p>
            <a:r>
              <a:rPr lang="en-US" dirty="0"/>
              <a:t>Updated 2025-04-19 by S. Brennan</a:t>
            </a:r>
          </a:p>
        </p:txBody>
      </p:sp>
      <p:pic>
        <p:nvPicPr>
          <p:cNvPr id="6" name="Picture 5">
            <a:extLst>
              <a:ext uri="{FF2B5EF4-FFF2-40B4-BE49-F238E27FC236}">
                <a16:creationId xmlns:a16="http://schemas.microsoft.com/office/drawing/2014/main" id="{8E4257A1-BF36-5081-23BF-0FEFF5A49C3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4948911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845036-7746-986A-2D88-4BD99F151F0C}"/>
              </a:ext>
            </a:extLst>
          </p:cNvPr>
          <p:cNvSpPr>
            <a:spLocks noGrp="1"/>
          </p:cNvSpPr>
          <p:nvPr>
            <p:ph type="title"/>
          </p:nvPr>
        </p:nvSpPr>
        <p:spPr/>
        <p:txBody>
          <a:bodyPr/>
          <a:lstStyle/>
          <a:p>
            <a:r>
              <a:rPr lang="en-US" dirty="0"/>
              <a:t>For non-convex polytopes, the previous methods will not work.</a:t>
            </a:r>
          </a:p>
        </p:txBody>
      </p:sp>
      <p:sp>
        <p:nvSpPr>
          <p:cNvPr id="3" name="Content Placeholder 2">
            <a:extLst>
              <a:ext uri="{FF2B5EF4-FFF2-40B4-BE49-F238E27FC236}">
                <a16:creationId xmlns:a16="http://schemas.microsoft.com/office/drawing/2014/main" id="{A103C2A9-388C-8E33-E28D-78728043ED0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4381181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C0FB59-CA88-9633-C77A-2BF2FDC787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3C51CD-8AB1-51CF-673F-0B9316C60568}"/>
              </a:ext>
            </a:extLst>
          </p:cNvPr>
          <p:cNvSpPr>
            <a:spLocks noGrp="1"/>
          </p:cNvSpPr>
          <p:nvPr>
            <p:ph type="title"/>
          </p:nvPr>
        </p:nvSpPr>
        <p:spPr/>
        <p:txBody>
          <a:bodyPr/>
          <a:lstStyle/>
          <a:p>
            <a:r>
              <a:rPr lang="en-US" dirty="0"/>
              <a:t>For non-convex polytopes, the previous method requires modification.</a:t>
            </a:r>
          </a:p>
        </p:txBody>
      </p:sp>
      <p:sp>
        <p:nvSpPr>
          <p:cNvPr id="3" name="Content Placeholder 2">
            <a:extLst>
              <a:ext uri="{FF2B5EF4-FFF2-40B4-BE49-F238E27FC236}">
                <a16:creationId xmlns:a16="http://schemas.microsoft.com/office/drawing/2014/main" id="{80FBFB79-EB7C-08D7-D13F-606E969781CF}"/>
              </a:ext>
            </a:extLst>
          </p:cNvPr>
          <p:cNvSpPr>
            <a:spLocks noGrp="1"/>
          </p:cNvSpPr>
          <p:nvPr>
            <p:ph idx="1"/>
          </p:nvPr>
        </p:nvSpPr>
        <p:spPr/>
        <p:txBody>
          <a:bodyPr/>
          <a:lstStyle/>
          <a:p>
            <a:pPr marL="0" indent="0">
              <a:buNone/>
            </a:pPr>
            <a:r>
              <a:rPr lang="en-US" dirty="0"/>
              <a:t>Namely, in step 2, the intersections may include other sides</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solidFill>
                  <a:srgbClr val="FF0000"/>
                </a:solidFill>
              </a:rPr>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317737587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BB3D00-1AA9-178D-003D-D44FE67B171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BA1B8AB-F900-2747-EB6A-118CC8B36037}"/>
              </a:ext>
            </a:extLst>
          </p:cNvPr>
          <p:cNvSpPr>
            <a:spLocks noGrp="1"/>
          </p:cNvSpPr>
          <p:nvPr>
            <p:ph type="title"/>
          </p:nvPr>
        </p:nvSpPr>
        <p:spPr/>
        <p:txBody>
          <a:bodyPr>
            <a:noAutofit/>
          </a:bodyPr>
          <a:lstStyle/>
          <a:p>
            <a:r>
              <a:rPr lang="en-US" sz="3600" dirty="0"/>
              <a:t>Step 1: Remains largely the same, to calculate key vectors and angles. </a:t>
            </a:r>
          </a:p>
        </p:txBody>
      </p:sp>
      <p:sp>
        <p:nvSpPr>
          <p:cNvPr id="4" name="Content Placeholder 3">
            <a:extLst>
              <a:ext uri="{FF2B5EF4-FFF2-40B4-BE49-F238E27FC236}">
                <a16:creationId xmlns:a16="http://schemas.microsoft.com/office/drawing/2014/main" id="{26F3DE35-F96D-3707-380B-87848458E841}"/>
              </a:ext>
            </a:extLst>
          </p:cNvPr>
          <p:cNvSpPr>
            <a:spLocks noGrp="1"/>
          </p:cNvSpPr>
          <p:nvPr>
            <p:ph idx="1"/>
          </p:nvPr>
        </p:nvSpPr>
        <p:spPr/>
        <p:txBody>
          <a:bodyPr>
            <a:normAutofit/>
          </a:bodyPr>
          <a:lstStyle/>
          <a:p>
            <a:pPr marL="0" indent="0">
              <a:buNone/>
            </a:pPr>
            <a:r>
              <a:rPr lang="en-US" sz="2000" dirty="0"/>
              <a:t>These include: </a:t>
            </a:r>
          </a:p>
          <a:p>
            <a:pPr marL="0" indent="0">
              <a:buNone/>
            </a:pPr>
            <a:r>
              <a:rPr lang="en-US" sz="2000" dirty="0"/>
              <a:t>Unit normal for segment ahead of each vertex</a:t>
            </a:r>
          </a:p>
          <a:p>
            <a:pPr marL="0" indent="0">
              <a:buNone/>
            </a:pPr>
            <a:r>
              <a:rPr lang="en-US" sz="2000" dirty="0"/>
              <a:t>Unit vectors inward at each vertex</a:t>
            </a:r>
          </a:p>
          <a:p>
            <a:pPr marL="0" indent="0">
              <a:buNone/>
            </a:pPr>
            <a:endParaRPr lang="en-US" sz="2000" dirty="0"/>
          </a:p>
          <a:p>
            <a:pPr marL="0" indent="0">
              <a:buNone/>
            </a:pPr>
            <a:r>
              <a:rPr lang="en-US" sz="2000" dirty="0"/>
              <a:t>Inside the function, the following are also calculated</a:t>
            </a:r>
          </a:p>
          <a:p>
            <a:pPr marL="0" indent="0">
              <a:buNone/>
            </a:pPr>
            <a:r>
              <a:rPr lang="en-US" sz="2000" dirty="0"/>
              <a:t>Distances from vertex-to-vertex, </a:t>
            </a:r>
          </a:p>
          <a:p>
            <a:pPr marL="0" indent="0">
              <a:buNone/>
            </a:pPr>
            <a:r>
              <a:rPr lang="en-US" sz="2000" dirty="0"/>
              <a:t>Unit vectors from vertex to vertex,</a:t>
            </a:r>
          </a:p>
          <a:p>
            <a:pPr marL="0" indent="0">
              <a:buNone/>
            </a:pPr>
            <a:endParaRPr lang="en-US" sz="2000" dirty="0"/>
          </a:p>
        </p:txBody>
      </p:sp>
      <p:sp>
        <p:nvSpPr>
          <p:cNvPr id="6" name="Rectangle 5">
            <a:extLst>
              <a:ext uri="{FF2B5EF4-FFF2-40B4-BE49-F238E27FC236}">
                <a16:creationId xmlns:a16="http://schemas.microsoft.com/office/drawing/2014/main" id="{9DC9F0FC-CF50-BFE9-2064-4564A680FA6A}"/>
              </a:ext>
            </a:extLst>
          </p:cNvPr>
          <p:cNvSpPr/>
          <p:nvPr/>
        </p:nvSpPr>
        <p:spPr>
          <a:xfrm>
            <a:off x="332706" y="4719761"/>
            <a:ext cx="6569962" cy="461665"/>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unit_normal_vectors</a:t>
            </a:r>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vertex_projection_vectors</a:t>
            </a:r>
            <a:r>
              <a:rPr lang="en-US" sz="1200" b="0" i="0" u="none" strike="noStrike" baseline="0" dirty="0">
                <a:solidFill>
                  <a:srgbClr val="000000"/>
                </a:solidFill>
                <a:latin typeface="Courier New" panose="02070309020205020404" pitchFamily="49" charset="0"/>
              </a:rPr>
              <a:t>] =... </a:t>
            </a:r>
            <a:r>
              <a:rPr lang="en-US" sz="1200" b="0" i="0" u="none" strike="noStrike" baseline="0" dirty="0" err="1">
                <a:solidFill>
                  <a:srgbClr val="000000"/>
                </a:solidFill>
                <a:latin typeface="Courier New" panose="02070309020205020404" pitchFamily="49" charset="0"/>
              </a:rPr>
              <a:t>fcn_VSkel_fcn_polytopeFindUnitDirectionVectors</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8" name="Picture 7">
            <a:extLst>
              <a:ext uri="{FF2B5EF4-FFF2-40B4-BE49-F238E27FC236}">
                <a16:creationId xmlns:a16="http://schemas.microsoft.com/office/drawing/2014/main" id="{1BCC176B-9E58-60FC-DFA1-5852A85B4023}"/>
              </a:ext>
            </a:extLst>
          </p:cNvPr>
          <p:cNvPicPr>
            <a:picLocks noChangeAspect="1"/>
          </p:cNvPicPr>
          <p:nvPr/>
        </p:nvPicPr>
        <p:blipFill>
          <a:blip r:embed="rId2"/>
          <a:stretch>
            <a:fillRect/>
          </a:stretch>
        </p:blipFill>
        <p:spPr>
          <a:xfrm>
            <a:off x="6525294" y="1428750"/>
            <a:ext cx="5334000" cy="4000500"/>
          </a:xfrm>
          <a:prstGeom prst="rect">
            <a:avLst/>
          </a:prstGeom>
        </p:spPr>
      </p:pic>
    </p:spTree>
    <p:extLst>
      <p:ext uri="{BB962C8B-B14F-4D97-AF65-F5344CB8AC3E}">
        <p14:creationId xmlns:p14="http://schemas.microsoft.com/office/powerpoint/2010/main" val="141363112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6E311F-5A1A-1E51-BB93-306E0186B127}"/>
            </a:ext>
          </a:extLst>
        </p:cNvPr>
        <p:cNvGrpSpPr/>
        <p:nvPr/>
      </p:nvGrpSpPr>
      <p:grpSpPr>
        <a:xfrm>
          <a:off x="0" y="0"/>
          <a:ext cx="0" cy="0"/>
          <a:chOff x="0" y="0"/>
          <a:chExt cx="0" cy="0"/>
        </a:xfrm>
      </p:grpSpPr>
      <p:sp>
        <p:nvSpPr>
          <p:cNvPr id="38" name="Oval 37">
            <a:extLst>
              <a:ext uri="{FF2B5EF4-FFF2-40B4-BE49-F238E27FC236}">
                <a16:creationId xmlns:a16="http://schemas.microsoft.com/office/drawing/2014/main" id="{D9AC65B1-8D38-ED6F-5DCC-EF61823FE99C}"/>
              </a:ext>
            </a:extLst>
          </p:cNvPr>
          <p:cNvSpPr/>
          <p:nvPr/>
        </p:nvSpPr>
        <p:spPr>
          <a:xfrm>
            <a:off x="5988259" y="1834837"/>
            <a:ext cx="2219234" cy="2302570"/>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sp>
        <p:nvSpPr>
          <p:cNvPr id="2" name="Title 1">
            <a:extLst>
              <a:ext uri="{FF2B5EF4-FFF2-40B4-BE49-F238E27FC236}">
                <a16:creationId xmlns:a16="http://schemas.microsoft.com/office/drawing/2014/main" id="{D573E8F9-8D43-DE90-AD3E-0186FE4369A0}"/>
              </a:ext>
            </a:extLst>
          </p:cNvPr>
          <p:cNvSpPr>
            <a:spLocks noGrp="1"/>
          </p:cNvSpPr>
          <p:nvPr>
            <p:ph type="title"/>
          </p:nvPr>
        </p:nvSpPr>
        <p:spPr/>
        <p:txBody>
          <a:bodyPr>
            <a:noAutofit/>
          </a:bodyPr>
          <a:lstStyle/>
          <a:p>
            <a:r>
              <a:rPr lang="en-US" sz="3600" dirty="0"/>
              <a:t>Step 2: This step uses a function to calculate the smallest radius that is circumscribed at a given vertex  </a:t>
            </a:r>
          </a:p>
        </p:txBody>
      </p:sp>
      <p:sp>
        <p:nvSpPr>
          <p:cNvPr id="4" name="Content Placeholder 3">
            <a:extLst>
              <a:ext uri="{FF2B5EF4-FFF2-40B4-BE49-F238E27FC236}">
                <a16:creationId xmlns:a16="http://schemas.microsoft.com/office/drawing/2014/main" id="{450DC9AE-5325-FBA0-C385-4238E3C12EC0}"/>
              </a:ext>
            </a:extLst>
          </p:cNvPr>
          <p:cNvSpPr>
            <a:spLocks noGrp="1"/>
          </p:cNvSpPr>
          <p:nvPr>
            <p:ph idx="1"/>
          </p:nvPr>
        </p:nvSpPr>
        <p:spPr>
          <a:xfrm>
            <a:off x="838200" y="1825625"/>
            <a:ext cx="4552666" cy="4351338"/>
          </a:xfrm>
        </p:spPr>
        <p:txBody>
          <a:bodyPr>
            <a:normAutofit fontScale="92500" lnSpcReduction="10000"/>
          </a:bodyPr>
          <a:lstStyle/>
          <a:p>
            <a:pPr marL="0" indent="0">
              <a:buNone/>
            </a:pPr>
            <a:r>
              <a:rPr lang="en-US" sz="2800" dirty="0"/>
              <a:t>Given a unit vertex projection, </a:t>
            </a:r>
            <a:r>
              <a:rPr lang="en-US" sz="2800" dirty="0" err="1"/>
              <a:t>v_i</a:t>
            </a:r>
            <a:r>
              <a:rPr lang="en-US" sz="2800" dirty="0"/>
              <a:t>, this vertex will always be on the centerline of any circle center that is tangent to edges to the right and left, </a:t>
            </a:r>
            <a:r>
              <a:rPr lang="en-US" dirty="0" err="1"/>
              <a:t>e</a:t>
            </a:r>
            <a:r>
              <a:rPr lang="en-US" sz="2800" dirty="0" err="1"/>
              <a:t>_i</a:t>
            </a:r>
            <a:r>
              <a:rPr lang="en-US" sz="2800" dirty="0"/>
              <a:t> and e_i-1. So a projection from another edge must intersect </a:t>
            </a:r>
            <a:r>
              <a:rPr lang="en-US" sz="2800" dirty="0" err="1"/>
              <a:t>v_j</a:t>
            </a:r>
            <a:r>
              <a:rPr lang="en-US" sz="2800" dirty="0"/>
              <a:t> such that the orthogonal distance between both are equal. Note that this method works for any dimension (2D, 3D, and maybe 4+ D)</a:t>
            </a:r>
            <a:endParaRPr lang="en-US" dirty="0"/>
          </a:p>
        </p:txBody>
      </p:sp>
      <p:cxnSp>
        <p:nvCxnSpPr>
          <p:cNvPr id="5" name="Straight Connector 4">
            <a:extLst>
              <a:ext uri="{FF2B5EF4-FFF2-40B4-BE49-F238E27FC236}">
                <a16:creationId xmlns:a16="http://schemas.microsoft.com/office/drawing/2014/main" id="{4DF0D4EB-8936-6464-A968-26557B4F1E94}"/>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70F4C731-9455-E9BC-ABC0-DF00652AD00A}"/>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26" name="Group 25">
            <a:extLst>
              <a:ext uri="{FF2B5EF4-FFF2-40B4-BE49-F238E27FC236}">
                <a16:creationId xmlns:a16="http://schemas.microsoft.com/office/drawing/2014/main" id="{F3E4828B-1074-C430-693D-FFA0D578DDD5}"/>
              </a:ext>
            </a:extLst>
          </p:cNvPr>
          <p:cNvGrpSpPr/>
          <p:nvPr/>
        </p:nvGrpSpPr>
        <p:grpSpPr>
          <a:xfrm>
            <a:off x="6972766" y="3719509"/>
            <a:ext cx="250325" cy="844435"/>
            <a:chOff x="6972766" y="3719509"/>
            <a:chExt cx="250325" cy="844435"/>
          </a:xfrm>
        </p:grpSpPr>
        <p:cxnSp>
          <p:nvCxnSpPr>
            <p:cNvPr id="12" name="Straight Connector 11">
              <a:extLst>
                <a:ext uri="{FF2B5EF4-FFF2-40B4-BE49-F238E27FC236}">
                  <a16:creationId xmlns:a16="http://schemas.microsoft.com/office/drawing/2014/main" id="{2BBEB2EF-F9A7-DDF7-47FB-9EE724DE094B}"/>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F7FCBA7A-D404-50E4-E61A-710C042C12CF}"/>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14" name="TextBox 13">
                  <a:extLst>
                    <a:ext uri="{FF2B5EF4-FFF2-40B4-BE49-F238E27FC236}">
                      <a16:creationId xmlns:a16="http://schemas.microsoft.com/office/drawing/2014/main" id="{F7FCBA7A-D404-50E4-E61A-710C042C12CF}"/>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3913" r="-56098" b="-17391"/>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CED1370-F792-F26E-C677-4AD4AC3C575F}"/>
                  </a:ext>
                </a:extLst>
              </p:cNvPr>
              <p:cNvSpPr txBox="1"/>
              <p:nvPr/>
            </p:nvSpPr>
            <p:spPr>
              <a:xfrm>
                <a:off x="7153701" y="4425444"/>
                <a:ext cx="248465"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oMath>
                  </m:oMathPara>
                </a14:m>
                <a:endParaRPr lang="en-US" dirty="0"/>
              </a:p>
            </p:txBody>
          </p:sp>
        </mc:Choice>
        <mc:Fallback xmlns="">
          <p:sp>
            <p:nvSpPr>
              <p:cNvPr id="16" name="TextBox 15">
                <a:extLst>
                  <a:ext uri="{FF2B5EF4-FFF2-40B4-BE49-F238E27FC236}">
                    <a16:creationId xmlns:a16="http://schemas.microsoft.com/office/drawing/2014/main" id="{BCED1370-F792-F26E-C677-4AD4AC3C575F}"/>
                  </a:ext>
                </a:extLst>
              </p:cNvPr>
              <p:cNvSpPr txBox="1">
                <a:spLocks noRot="1" noChangeAspect="1" noMove="1" noResize="1" noEditPoints="1" noAdjustHandles="1" noChangeArrowheads="1" noChangeShapeType="1" noTextEdit="1"/>
              </p:cNvSpPr>
              <p:nvPr/>
            </p:nvSpPr>
            <p:spPr>
              <a:xfrm>
                <a:off x="7153701" y="4425444"/>
                <a:ext cx="248465" cy="276999"/>
              </a:xfrm>
              <a:prstGeom prst="rect">
                <a:avLst/>
              </a:prstGeom>
              <a:blipFill>
                <a:blip r:embed="rId3"/>
                <a:stretch>
                  <a:fillRect l="-25000" r="-10000" b="-26667"/>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2996C7C4-9A99-020C-4326-4D152E0D264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CC89C53-02AA-C635-1933-9042DA56288E}"/>
                  </a:ext>
                </a:extLst>
              </p:cNvPr>
              <p:cNvSpPr txBox="1"/>
              <p:nvPr/>
            </p:nvSpPr>
            <p:spPr>
              <a:xfrm>
                <a:off x="7702921" y="4425444"/>
                <a:ext cx="26058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𝑖</m:t>
                              </m:r>
                            </m:sub>
                          </m:sSub>
                        </m:e>
                      </m:acc>
                    </m:oMath>
                  </m:oMathPara>
                </a14:m>
                <a:endParaRPr lang="en-US" b="0" dirty="0"/>
              </a:p>
            </p:txBody>
          </p:sp>
        </mc:Choice>
        <mc:Fallback xmlns="">
          <p:sp>
            <p:nvSpPr>
              <p:cNvPr id="18" name="TextBox 17">
                <a:extLst>
                  <a:ext uri="{FF2B5EF4-FFF2-40B4-BE49-F238E27FC236}">
                    <a16:creationId xmlns:a16="http://schemas.microsoft.com/office/drawing/2014/main" id="{1CC89C53-02AA-C635-1933-9042DA56288E}"/>
                  </a:ext>
                </a:extLst>
              </p:cNvPr>
              <p:cNvSpPr txBox="1">
                <a:spLocks noRot="1" noChangeAspect="1" noMove="1" noResize="1" noEditPoints="1" noAdjustHandles="1" noChangeArrowheads="1" noChangeShapeType="1" noTextEdit="1"/>
              </p:cNvSpPr>
              <p:nvPr/>
            </p:nvSpPr>
            <p:spPr>
              <a:xfrm>
                <a:off x="7702921" y="4425444"/>
                <a:ext cx="260584" cy="276999"/>
              </a:xfrm>
              <a:prstGeom prst="rect">
                <a:avLst/>
              </a:prstGeom>
              <a:blipFill>
                <a:blip r:embed="rId4"/>
                <a:stretch>
                  <a:fillRect l="-14286" t="-26667" r="-59524" b="-17778"/>
                </a:stretch>
              </a:blipFill>
            </p:spPr>
            <p:txBody>
              <a:bodyPr/>
              <a:lstStyle/>
              <a:p>
                <a:r>
                  <a:rPr lang="en-US">
                    <a:noFill/>
                  </a:rPr>
                  <a:t> </a:t>
                </a:r>
              </a:p>
            </p:txBody>
          </p:sp>
        </mc:Fallback>
      </mc:AlternateContent>
      <p:grpSp>
        <p:nvGrpSpPr>
          <p:cNvPr id="22" name="Group 21">
            <a:extLst>
              <a:ext uri="{FF2B5EF4-FFF2-40B4-BE49-F238E27FC236}">
                <a16:creationId xmlns:a16="http://schemas.microsoft.com/office/drawing/2014/main" id="{9084C01C-09F7-51DB-AD58-6B936AADFDF2}"/>
              </a:ext>
            </a:extLst>
          </p:cNvPr>
          <p:cNvGrpSpPr/>
          <p:nvPr/>
        </p:nvGrpSpPr>
        <p:grpSpPr>
          <a:xfrm rot="11704470">
            <a:off x="7558295" y="2015067"/>
            <a:ext cx="1309163" cy="1325275"/>
            <a:chOff x="7558295" y="2015067"/>
            <a:chExt cx="1309163" cy="1325275"/>
          </a:xfrm>
        </p:grpSpPr>
        <p:cxnSp>
          <p:nvCxnSpPr>
            <p:cNvPr id="20" name="Straight Connector 19">
              <a:extLst>
                <a:ext uri="{FF2B5EF4-FFF2-40B4-BE49-F238E27FC236}">
                  <a16:creationId xmlns:a16="http://schemas.microsoft.com/office/drawing/2014/main" id="{7F1605C2-4950-BF41-37D2-8C1051A8038C}"/>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C11B3259-AD26-2726-D6CF-29994D2FD5ED}"/>
                </a:ext>
              </a:extLst>
            </p:cNvPr>
            <p:cNvCxnSpPr>
              <a:cxnSpLocks/>
            </p:cNvCxnSpPr>
            <p:nvPr/>
          </p:nvCxnSpPr>
          <p:spPr>
            <a:xfrm flipV="1">
              <a:off x="8282827" y="2432556"/>
              <a:ext cx="223857" cy="288446"/>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TextBox 24">
                <a:extLst>
                  <a:ext uri="{FF2B5EF4-FFF2-40B4-BE49-F238E27FC236}">
                    <a16:creationId xmlns:a16="http://schemas.microsoft.com/office/drawing/2014/main" id="{4967CCDB-705F-B324-5849-3F9417B6570B}"/>
                  </a:ext>
                </a:extLst>
              </p:cNvPr>
              <p:cNvSpPr txBox="1"/>
              <p:nvPr/>
            </p:nvSpPr>
            <p:spPr>
              <a:xfrm>
                <a:off x="7865422" y="2844267"/>
                <a:ext cx="259302" cy="29931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p:txBody>
          </p:sp>
        </mc:Choice>
        <mc:Fallback xmlns="">
          <p:sp>
            <p:nvSpPr>
              <p:cNvPr id="25" name="TextBox 24">
                <a:extLst>
                  <a:ext uri="{FF2B5EF4-FFF2-40B4-BE49-F238E27FC236}">
                    <a16:creationId xmlns:a16="http://schemas.microsoft.com/office/drawing/2014/main" id="{4967CCDB-705F-B324-5849-3F9417B6570B}"/>
                  </a:ext>
                </a:extLst>
              </p:cNvPr>
              <p:cNvSpPr txBox="1">
                <a:spLocks noRot="1" noChangeAspect="1" noMove="1" noResize="1" noEditPoints="1" noAdjustHandles="1" noChangeArrowheads="1" noChangeShapeType="1" noTextEdit="1"/>
              </p:cNvSpPr>
              <p:nvPr/>
            </p:nvSpPr>
            <p:spPr>
              <a:xfrm>
                <a:off x="7865422" y="2844267"/>
                <a:ext cx="259302" cy="299313"/>
              </a:xfrm>
              <a:prstGeom prst="rect">
                <a:avLst/>
              </a:prstGeom>
              <a:blipFill>
                <a:blip r:embed="rId5"/>
                <a:stretch>
                  <a:fillRect l="-13953" t="-22449" r="-55814" b="-2653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A2872DDE-4EC5-68B3-C5F8-9701954FF880}"/>
                  </a:ext>
                </a:extLst>
              </p:cNvPr>
              <p:cNvSpPr txBox="1"/>
              <p:nvPr/>
            </p:nvSpPr>
            <p:spPr>
              <a:xfrm>
                <a:off x="8652680" y="3387722"/>
                <a:ext cx="248465" cy="29931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oMath>
                  </m:oMathPara>
                </a14:m>
                <a:endParaRPr lang="en-US" dirty="0"/>
              </a:p>
            </p:txBody>
          </p:sp>
        </mc:Choice>
        <mc:Fallback xmlns="">
          <p:sp>
            <p:nvSpPr>
              <p:cNvPr id="32" name="TextBox 31">
                <a:extLst>
                  <a:ext uri="{FF2B5EF4-FFF2-40B4-BE49-F238E27FC236}">
                    <a16:creationId xmlns:a16="http://schemas.microsoft.com/office/drawing/2014/main" id="{A2872DDE-4EC5-68B3-C5F8-9701954FF880}"/>
                  </a:ext>
                </a:extLst>
              </p:cNvPr>
              <p:cNvSpPr txBox="1">
                <a:spLocks noRot="1" noChangeAspect="1" noMove="1" noResize="1" noEditPoints="1" noAdjustHandles="1" noChangeArrowheads="1" noChangeShapeType="1" noTextEdit="1"/>
              </p:cNvSpPr>
              <p:nvPr/>
            </p:nvSpPr>
            <p:spPr>
              <a:xfrm>
                <a:off x="8652680" y="3387722"/>
                <a:ext cx="248465" cy="299313"/>
              </a:xfrm>
              <a:prstGeom prst="rect">
                <a:avLst/>
              </a:prstGeom>
              <a:blipFill>
                <a:blip r:embed="rId6"/>
                <a:stretch>
                  <a:fillRect l="-26829" r="-19512" b="-2653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5" name="TextBox 34">
                <a:extLst>
                  <a:ext uri="{FF2B5EF4-FFF2-40B4-BE49-F238E27FC236}">
                    <a16:creationId xmlns:a16="http://schemas.microsoft.com/office/drawing/2014/main" id="{0513E42A-84B2-581D-920E-BCD5A2655E86}"/>
                  </a:ext>
                </a:extLst>
              </p:cNvPr>
              <p:cNvSpPr txBox="1"/>
              <p:nvPr/>
            </p:nvSpPr>
            <p:spPr>
              <a:xfrm>
                <a:off x="7665027" y="3996508"/>
                <a:ext cx="4693228" cy="78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endParaRPr lang="en-US" dirty="0"/>
              </a:p>
            </p:txBody>
          </p:sp>
        </mc:Choice>
        <mc:Fallback>
          <p:sp>
            <p:nvSpPr>
              <p:cNvPr id="35" name="TextBox 34">
                <a:extLst>
                  <a:ext uri="{FF2B5EF4-FFF2-40B4-BE49-F238E27FC236}">
                    <a16:creationId xmlns:a16="http://schemas.microsoft.com/office/drawing/2014/main" id="{0513E42A-84B2-581D-920E-BCD5A2655E86}"/>
                  </a:ext>
                </a:extLst>
              </p:cNvPr>
              <p:cNvSpPr txBox="1">
                <a:spLocks noRot="1" noChangeAspect="1" noMove="1" noResize="1" noEditPoints="1" noAdjustHandles="1" noChangeArrowheads="1" noChangeShapeType="1" noTextEdit="1"/>
              </p:cNvSpPr>
              <p:nvPr/>
            </p:nvSpPr>
            <p:spPr>
              <a:xfrm>
                <a:off x="7665027" y="3996508"/>
                <a:ext cx="4693228" cy="783869"/>
              </a:xfrm>
              <a:prstGeom prst="rect">
                <a:avLst/>
              </a:prstGeom>
              <a:blipFill>
                <a:blip r:embed="rId7"/>
                <a:stretch>
                  <a:fillRect/>
                </a:stretch>
              </a:blipFill>
            </p:spPr>
            <p:txBody>
              <a:bodyPr/>
              <a:lstStyle/>
              <a:p>
                <a:r>
                  <a:rPr lang="en-US">
                    <a:noFill/>
                  </a:rPr>
                  <a:t> </a:t>
                </a:r>
              </a:p>
            </p:txBody>
          </p:sp>
        </mc:Fallback>
      </mc:AlternateContent>
      <p:cxnSp>
        <p:nvCxnSpPr>
          <p:cNvPr id="36" name="Straight Connector 35">
            <a:extLst>
              <a:ext uri="{FF2B5EF4-FFF2-40B4-BE49-F238E27FC236}">
                <a16:creationId xmlns:a16="http://schemas.microsoft.com/office/drawing/2014/main" id="{3A8B0404-31C4-D831-F4BD-6346ED48E0E2}"/>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60919936-0F58-90C0-DF77-5A38523C4B4B}"/>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26069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09D7AC-CDAA-C652-1078-6B82B4DF8597}"/>
              </a:ext>
            </a:extLst>
          </p:cNvPr>
          <p:cNvSpPr>
            <a:spLocks noGrp="1"/>
          </p:cNvSpPr>
          <p:nvPr>
            <p:ph type="title"/>
          </p:nvPr>
        </p:nvSpPr>
        <p:spPr/>
        <p:txBody>
          <a:bodyPr>
            <a:normAutofit fontScale="90000"/>
          </a:bodyPr>
          <a:lstStyle/>
          <a:p>
            <a:r>
              <a:rPr lang="en-US" dirty="0"/>
              <a:t>This can be solved to determine the projection distance, d, and radius from vertex </a:t>
            </a:r>
            <a:r>
              <a:rPr lang="en-US" dirty="0" err="1"/>
              <a:t>i</a:t>
            </a:r>
            <a:r>
              <a:rPr lang="en-US" dirty="0"/>
              <a:t> to edge j</a:t>
            </a:r>
          </a:p>
        </p:txBody>
      </p:sp>
      <p:sp>
        <p:nvSpPr>
          <p:cNvPr id="3" name="Content Placeholder 2">
            <a:extLst>
              <a:ext uri="{FF2B5EF4-FFF2-40B4-BE49-F238E27FC236}">
                <a16:creationId xmlns:a16="http://schemas.microsoft.com/office/drawing/2014/main" id="{340F2101-0D5B-553E-4D25-A72EF0909982}"/>
              </a:ext>
            </a:extLst>
          </p:cNvPr>
          <p:cNvSpPr>
            <a:spLocks noGrp="1"/>
          </p:cNvSpPr>
          <p:nvPr>
            <p:ph idx="1"/>
          </p:nvPr>
        </p:nvSpPr>
        <p:spPr/>
        <p:txBody>
          <a:bodyPr/>
          <a:lstStyle/>
          <a:p>
            <a:pPr marL="0" indent="0">
              <a:buNone/>
            </a:pPr>
            <a:r>
              <a:rPr lang="en-US" dirty="0"/>
              <a:t>The projection distance, d:</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The radius:</a:t>
            </a:r>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C7F8782B-D637-116A-DC62-B3EEFCA8169C}"/>
                  </a:ext>
                </a:extLst>
              </p:cNvPr>
              <p:cNvSpPr txBox="1"/>
              <p:nvPr/>
            </p:nvSpPr>
            <p:spPr>
              <a:xfrm>
                <a:off x="5085112" y="1825625"/>
                <a:ext cx="4693228" cy="338753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e>
                          </m:d>
                          <m:r>
                            <a:rPr lang="en-US" b="0" i="1" smtClean="0">
                              <a:latin typeface="Cambria Math" panose="02040503050406030204" pitchFamily="18" charset="0"/>
                            </a:rPr>
                            <m:t>+</m:t>
                          </m:r>
                          <m:d>
                            <m:dPr>
                              <m:ctrlPr>
                                <a:rPr lang="en-US" i="1" smtClean="0">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 </m:t>
                          </m:r>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r>
                            <a:rPr lang="en-US" i="1">
                              <a:latin typeface="Cambria Math" panose="02040503050406030204" pitchFamily="18" charset="0"/>
                            </a:rPr>
                            <m:t>𝑑</m:t>
                          </m:r>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b="0" dirty="0"/>
              </a:p>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f>
                        <m:fPr>
                          <m:ctrlPr>
                            <a:rPr lang="en-US" b="0" i="1" smtClean="0">
                              <a:latin typeface="Cambria Math" panose="02040503050406030204" pitchFamily="18" charset="0"/>
                            </a:rPr>
                          </m:ctrlPr>
                        </m:fPr>
                        <m:num>
                          <m:d>
                            <m:dPr>
                              <m:ctrlPr>
                                <a:rPr lang="en-US" i="1">
                                  <a:latin typeface="Cambria Math" panose="02040503050406030204" pitchFamily="18" charset="0"/>
                                </a:rPr>
                              </m:ctrlPr>
                            </m:dPr>
                            <m:e>
                              <m:sSub>
                                <m:sSubPr>
                                  <m:ctrlPr>
                                    <a:rPr lang="en-US" i="1">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𝑝</m:t>
                                  </m:r>
                                </m:e>
                                <m:sub>
                                  <m:r>
                                    <a:rPr lang="en-US" i="1">
                                      <a:latin typeface="Cambria Math" panose="02040503050406030204" pitchFamily="18" charset="0"/>
                                    </a:rPr>
                                    <m:t>𝑗</m:t>
                                  </m:r>
                                </m:sub>
                              </m:sSub>
                            </m:e>
                          </m:d>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i="1">
                              <a:latin typeface="Cambria Math" panose="02040503050406030204" pitchFamily="18" charset="0"/>
                            </a:rPr>
                            <m:t>⋅</m:t>
                          </m:r>
                          <m:d>
                            <m:dPr>
                              <m:ctrlPr>
                                <a:rPr lang="en-US" i="1">
                                  <a:latin typeface="Cambria Math" panose="02040503050406030204" pitchFamily="18" charset="0"/>
                                </a:rPr>
                              </m:ctrlPr>
                            </m:dPr>
                            <m:e>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𝑖</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e>
                          </m:d>
                        </m:den>
                      </m:f>
                    </m:oMath>
                  </m:oMathPara>
                </a14:m>
                <a:endParaRPr lang="en-US" b="0" dirty="0"/>
              </a:p>
              <a:p>
                <a:endParaRPr lang="en-US" b="0" dirty="0"/>
              </a:p>
              <a:p>
                <a:pPr/>
                <a:endParaRPr lang="en-US" b="0" dirty="0"/>
              </a:p>
              <a:p>
                <a:endParaRPr lang="en-US" dirty="0"/>
              </a:p>
            </p:txBody>
          </p:sp>
        </mc:Choice>
        <mc:Fallback>
          <p:sp>
            <p:nvSpPr>
              <p:cNvPr id="4" name="TextBox 3">
                <a:extLst>
                  <a:ext uri="{FF2B5EF4-FFF2-40B4-BE49-F238E27FC236}">
                    <a16:creationId xmlns:a16="http://schemas.microsoft.com/office/drawing/2014/main" id="{C7F8782B-D637-116A-DC62-B3EEFCA8169C}"/>
                  </a:ext>
                </a:extLst>
              </p:cNvPr>
              <p:cNvSpPr txBox="1">
                <a:spLocks noRot="1" noChangeAspect="1" noMove="1" noResize="1" noEditPoints="1" noAdjustHandles="1" noChangeArrowheads="1" noChangeShapeType="1" noTextEdit="1"/>
              </p:cNvSpPr>
              <p:nvPr/>
            </p:nvSpPr>
            <p:spPr>
              <a:xfrm>
                <a:off x="5085112" y="1825625"/>
                <a:ext cx="4693228" cy="338753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0E5F323-6B30-8B45-B55E-7AB449E685DA}"/>
                  </a:ext>
                </a:extLst>
              </p:cNvPr>
              <p:cNvSpPr txBox="1"/>
              <p:nvPr/>
            </p:nvSpPr>
            <p:spPr>
              <a:xfrm>
                <a:off x="2663599" y="4978760"/>
                <a:ext cx="6094638"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𝑖𝑗</m:t>
                          </m:r>
                        </m:sub>
                      </m:sSub>
                      <m:r>
                        <a:rPr lang="en-US" b="0" i="1" smtClean="0">
                          <a:latin typeface="Cambria Math" panose="02040503050406030204" pitchFamily="18" charset="0"/>
                        </a:rPr>
                        <m:t>=</m:t>
                      </m:r>
                      <m:r>
                        <a:rPr lang="en-US" b="0" i="1" smtClean="0">
                          <a:latin typeface="Cambria Math" panose="02040503050406030204" pitchFamily="18" charset="0"/>
                        </a:rPr>
                        <m:t>𝑑</m:t>
                      </m:r>
                      <m:r>
                        <a:rPr lang="en-US" b="0" i="1" smtClean="0">
                          <a:latin typeface="Cambria Math" panose="02040503050406030204" pitchFamily="18" charset="0"/>
                        </a:rPr>
                        <m:t>⋅</m:t>
                      </m:r>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𝑖</m:t>
                              </m:r>
                            </m:sub>
                          </m:sSub>
                        </m:e>
                      </m:acc>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b="0" i="1" smtClean="0">
                                  <a:latin typeface="Cambria Math" panose="02040503050406030204" pitchFamily="18" charset="0"/>
                                </a:rPr>
                                <m:t>𝑛</m:t>
                              </m:r>
                            </m:e>
                            <m:sub>
                              <m:r>
                                <a:rPr lang="en-US" i="1">
                                  <a:latin typeface="Cambria Math" panose="02040503050406030204" pitchFamily="18" charset="0"/>
                                </a:rPr>
                                <m:t>𝑖</m:t>
                              </m:r>
                            </m:sub>
                          </m:sSub>
                        </m:e>
                      </m:acc>
                    </m:oMath>
                  </m:oMathPara>
                </a14:m>
                <a:endParaRPr lang="en-US" dirty="0"/>
              </a:p>
            </p:txBody>
          </p:sp>
        </mc:Choice>
        <mc:Fallback>
          <p:sp>
            <p:nvSpPr>
              <p:cNvPr id="6" name="TextBox 5">
                <a:extLst>
                  <a:ext uri="{FF2B5EF4-FFF2-40B4-BE49-F238E27FC236}">
                    <a16:creationId xmlns:a16="http://schemas.microsoft.com/office/drawing/2014/main" id="{60E5F323-6B30-8B45-B55E-7AB449E685DA}"/>
                  </a:ext>
                </a:extLst>
              </p:cNvPr>
              <p:cNvSpPr txBox="1">
                <a:spLocks noRot="1" noChangeAspect="1" noMove="1" noResize="1" noEditPoints="1" noAdjustHandles="1" noChangeArrowheads="1" noChangeShapeType="1" noTextEdit="1"/>
              </p:cNvSpPr>
              <p:nvPr/>
            </p:nvSpPr>
            <p:spPr>
              <a:xfrm>
                <a:off x="2663599" y="4978760"/>
                <a:ext cx="6094638" cy="391646"/>
              </a:xfrm>
              <a:prstGeom prst="rect">
                <a:avLst/>
              </a:prstGeom>
              <a:blipFill>
                <a:blip r:embed="rId3"/>
                <a:stretch>
                  <a:fillRect t="-4688" b="-7813"/>
                </a:stretch>
              </a:blipFill>
            </p:spPr>
            <p:txBody>
              <a:bodyPr/>
              <a:lstStyle/>
              <a:p>
                <a:r>
                  <a:rPr lang="en-US">
                    <a:noFill/>
                  </a:rPr>
                  <a:t> </a:t>
                </a:r>
              </a:p>
            </p:txBody>
          </p:sp>
        </mc:Fallback>
      </mc:AlternateContent>
    </p:spTree>
    <p:extLst>
      <p:ext uri="{BB962C8B-B14F-4D97-AF65-F5344CB8AC3E}">
        <p14:creationId xmlns:p14="http://schemas.microsoft.com/office/powerpoint/2010/main" val="309463919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4BEF0D-68CB-EC75-4557-65310F26DC0F}"/>
              </a:ext>
            </a:extLst>
          </p:cNvPr>
          <p:cNvSpPr>
            <a:spLocks noGrp="1"/>
          </p:cNvSpPr>
          <p:nvPr>
            <p:ph type="title"/>
          </p:nvPr>
        </p:nvSpPr>
        <p:spPr/>
        <p:txBody>
          <a:bodyPr/>
          <a:lstStyle/>
          <a:p>
            <a:r>
              <a:rPr lang="en-US" dirty="0"/>
              <a:t>Not all edges participate in this calculation</a:t>
            </a:r>
          </a:p>
        </p:txBody>
      </p:sp>
      <p:sp>
        <p:nvSpPr>
          <p:cNvPr id="3" name="Content Placeholder 2">
            <a:extLst>
              <a:ext uri="{FF2B5EF4-FFF2-40B4-BE49-F238E27FC236}">
                <a16:creationId xmlns:a16="http://schemas.microsoft.com/office/drawing/2014/main" id="{49F522CE-64B1-FC5F-5A40-6D0BDDA3EBB3}"/>
              </a:ext>
            </a:extLst>
          </p:cNvPr>
          <p:cNvSpPr>
            <a:spLocks noGrp="1"/>
          </p:cNvSpPr>
          <p:nvPr>
            <p:ph idx="1"/>
          </p:nvPr>
        </p:nvSpPr>
        <p:spPr>
          <a:xfrm>
            <a:off x="838200" y="1825625"/>
            <a:ext cx="3183340" cy="4351338"/>
          </a:xfrm>
        </p:spPr>
        <p:txBody>
          <a:bodyPr>
            <a:normAutofit fontScale="92500" lnSpcReduction="10000"/>
          </a:bodyPr>
          <a:lstStyle/>
          <a:p>
            <a:pPr marL="0" indent="0">
              <a:buNone/>
            </a:pPr>
            <a:r>
              <a:rPr lang="en-US" dirty="0"/>
              <a:t>The center of the resulting circle must be “within” the shrink envelope of the test edge. For example, the circle shown here is “inscribed” by 3 edges, but the top-left edge would not actually project enough to contact the circle at this radius.</a:t>
            </a:r>
          </a:p>
        </p:txBody>
      </p:sp>
      <mc:AlternateContent xmlns:mc="http://schemas.openxmlformats.org/markup-compatibility/2006" xmlns:p14="http://schemas.microsoft.com/office/powerpoint/2010/main">
        <mc:Choice Requires="p14">
          <p:contentPart p14:bwMode="auto" r:id="rId2">
            <p14:nvContentPartPr>
              <p14:cNvPr id="22" name="Ink 21">
                <a:extLst>
                  <a:ext uri="{FF2B5EF4-FFF2-40B4-BE49-F238E27FC236}">
                    <a16:creationId xmlns:a16="http://schemas.microsoft.com/office/drawing/2014/main" id="{6191A9C2-6780-4794-B41F-4E7304F51037}"/>
                  </a:ext>
                </a:extLst>
              </p14:cNvPr>
              <p14:cNvContentPartPr/>
              <p14:nvPr/>
            </p14:nvContentPartPr>
            <p14:xfrm>
              <a:off x="5923010" y="2569787"/>
              <a:ext cx="27720" cy="1319760"/>
            </p14:xfrm>
          </p:contentPart>
        </mc:Choice>
        <mc:Fallback xmlns="">
          <p:pic>
            <p:nvPicPr>
              <p:cNvPr id="22" name="Ink 21">
                <a:extLst>
                  <a:ext uri="{FF2B5EF4-FFF2-40B4-BE49-F238E27FC236}">
                    <a16:creationId xmlns:a16="http://schemas.microsoft.com/office/drawing/2014/main" id="{6191A9C2-6780-4794-B41F-4E7304F51037}"/>
                  </a:ext>
                </a:extLst>
              </p:cNvPr>
              <p:cNvPicPr/>
              <p:nvPr/>
            </p:nvPicPr>
            <p:blipFill>
              <a:blip r:embed="rId3"/>
              <a:stretch>
                <a:fillRect/>
              </a:stretch>
            </p:blipFill>
            <p:spPr>
              <a:xfrm>
                <a:off x="5916890" y="2563667"/>
                <a:ext cx="39960" cy="133200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24" name="Ink 23">
                <a:extLst>
                  <a:ext uri="{FF2B5EF4-FFF2-40B4-BE49-F238E27FC236}">
                    <a16:creationId xmlns:a16="http://schemas.microsoft.com/office/drawing/2014/main" id="{5605DC39-726F-FFCB-0B9B-9E0F9CE975F0}"/>
                  </a:ext>
                </a:extLst>
              </p14:cNvPr>
              <p14:cNvContentPartPr/>
              <p14:nvPr/>
            </p14:nvContentPartPr>
            <p14:xfrm>
              <a:off x="5950370" y="2569787"/>
              <a:ext cx="2823840" cy="720"/>
            </p14:xfrm>
          </p:contentPart>
        </mc:Choice>
        <mc:Fallback xmlns="">
          <p:pic>
            <p:nvPicPr>
              <p:cNvPr id="24" name="Ink 23">
                <a:extLst>
                  <a:ext uri="{FF2B5EF4-FFF2-40B4-BE49-F238E27FC236}">
                    <a16:creationId xmlns:a16="http://schemas.microsoft.com/office/drawing/2014/main" id="{5605DC39-726F-FFCB-0B9B-9E0F9CE975F0}"/>
                  </a:ext>
                </a:extLst>
              </p:cNvPr>
              <p:cNvPicPr/>
              <p:nvPr/>
            </p:nvPicPr>
            <p:blipFill>
              <a:blip r:embed="rId5"/>
              <a:stretch>
                <a:fillRect/>
              </a:stretch>
            </p:blipFill>
            <p:spPr>
              <a:xfrm>
                <a:off x="5944250" y="2557547"/>
                <a:ext cx="283608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26" name="Ink 25">
                <a:extLst>
                  <a:ext uri="{FF2B5EF4-FFF2-40B4-BE49-F238E27FC236}">
                    <a16:creationId xmlns:a16="http://schemas.microsoft.com/office/drawing/2014/main" id="{BCEEE500-717D-AFA0-4774-12A4050317DA}"/>
                  </a:ext>
                </a:extLst>
              </p14:cNvPr>
              <p14:cNvContentPartPr/>
              <p14:nvPr/>
            </p14:nvContentPartPr>
            <p14:xfrm>
              <a:off x="8797970" y="2569787"/>
              <a:ext cx="2602440" cy="1292760"/>
            </p14:xfrm>
          </p:contentPart>
        </mc:Choice>
        <mc:Fallback xmlns="">
          <p:pic>
            <p:nvPicPr>
              <p:cNvPr id="26" name="Ink 25">
                <a:extLst>
                  <a:ext uri="{FF2B5EF4-FFF2-40B4-BE49-F238E27FC236}">
                    <a16:creationId xmlns:a16="http://schemas.microsoft.com/office/drawing/2014/main" id="{BCEEE500-717D-AFA0-4774-12A4050317DA}"/>
                  </a:ext>
                </a:extLst>
              </p:cNvPr>
              <p:cNvPicPr/>
              <p:nvPr/>
            </p:nvPicPr>
            <p:blipFill>
              <a:blip r:embed="rId7"/>
              <a:stretch>
                <a:fillRect/>
              </a:stretch>
            </p:blipFill>
            <p:spPr>
              <a:xfrm>
                <a:off x="8791850" y="2563667"/>
                <a:ext cx="2614680" cy="13050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28" name="Ink 27">
                <a:extLst>
                  <a:ext uri="{FF2B5EF4-FFF2-40B4-BE49-F238E27FC236}">
                    <a16:creationId xmlns:a16="http://schemas.microsoft.com/office/drawing/2014/main" id="{9EA17BEB-956B-425B-73B9-2E511B8FF68D}"/>
                  </a:ext>
                </a:extLst>
              </p14:cNvPr>
              <p14:cNvContentPartPr/>
              <p14:nvPr/>
            </p14:nvContentPartPr>
            <p14:xfrm>
              <a:off x="11413730" y="3461867"/>
              <a:ext cx="487440" cy="386640"/>
            </p14:xfrm>
          </p:contentPart>
        </mc:Choice>
        <mc:Fallback xmlns="">
          <p:pic>
            <p:nvPicPr>
              <p:cNvPr id="28" name="Ink 27">
                <a:extLst>
                  <a:ext uri="{FF2B5EF4-FFF2-40B4-BE49-F238E27FC236}">
                    <a16:creationId xmlns:a16="http://schemas.microsoft.com/office/drawing/2014/main" id="{9EA17BEB-956B-425B-73B9-2E511B8FF68D}"/>
                  </a:ext>
                </a:extLst>
              </p:cNvPr>
              <p:cNvPicPr/>
              <p:nvPr/>
            </p:nvPicPr>
            <p:blipFill>
              <a:blip r:embed="rId9"/>
              <a:stretch>
                <a:fillRect/>
              </a:stretch>
            </p:blipFill>
            <p:spPr>
              <a:xfrm>
                <a:off x="11407610" y="3455747"/>
                <a:ext cx="499680" cy="398880"/>
              </a:xfrm>
              <a:prstGeom prst="rect">
                <a:avLst/>
              </a:prstGeom>
            </p:spPr>
          </p:pic>
        </mc:Fallback>
      </mc:AlternateContent>
      <p:grpSp>
        <p:nvGrpSpPr>
          <p:cNvPr id="36" name="Group 35">
            <a:extLst>
              <a:ext uri="{FF2B5EF4-FFF2-40B4-BE49-F238E27FC236}">
                <a16:creationId xmlns:a16="http://schemas.microsoft.com/office/drawing/2014/main" id="{4A423E9B-A5EE-3173-0465-229EF60C5F30}"/>
              </a:ext>
            </a:extLst>
          </p:cNvPr>
          <p:cNvGrpSpPr/>
          <p:nvPr/>
        </p:nvGrpSpPr>
        <p:grpSpPr>
          <a:xfrm>
            <a:off x="4997856" y="3282080"/>
            <a:ext cx="3776354" cy="2739999"/>
            <a:chOff x="4997856" y="3282080"/>
            <a:chExt cx="3776354" cy="2739999"/>
          </a:xfrm>
        </p:grpSpPr>
        <p:sp>
          <p:nvSpPr>
            <p:cNvPr id="30" name="Oval 29">
              <a:extLst>
                <a:ext uri="{FF2B5EF4-FFF2-40B4-BE49-F238E27FC236}">
                  <a16:creationId xmlns:a16="http://schemas.microsoft.com/office/drawing/2014/main" id="{1A52B41F-435E-40CD-31A5-3F0FE1EF786A}"/>
                </a:ext>
              </a:extLst>
            </p:cNvPr>
            <p:cNvSpPr/>
            <p:nvPr/>
          </p:nvSpPr>
          <p:spPr>
            <a:xfrm>
              <a:off x="6738162" y="3889547"/>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4" name="Straight Connector 3">
              <a:extLst>
                <a:ext uri="{FF2B5EF4-FFF2-40B4-BE49-F238E27FC236}">
                  <a16:creationId xmlns:a16="http://schemas.microsoft.com/office/drawing/2014/main" id="{F5B25AC3-02B1-BCB9-F930-520A3A46E17E}"/>
                </a:ext>
              </a:extLst>
            </p:cNvPr>
            <p:cNvCxnSpPr>
              <a:cxnSpLocks/>
            </p:cNvCxnSpPr>
            <p:nvPr/>
          </p:nvCxnSpPr>
          <p:spPr>
            <a:xfrm flipV="1">
              <a:off x="5659272" y="4563944"/>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CAF92664-7AC7-D2BE-BA18-3C97A5A6D4B6}"/>
                </a:ext>
              </a:extLst>
            </p:cNvPr>
            <p:cNvCxnSpPr>
              <a:cxnSpLocks/>
            </p:cNvCxnSpPr>
            <p:nvPr/>
          </p:nvCxnSpPr>
          <p:spPr>
            <a:xfrm flipH="1" flipV="1">
              <a:off x="7085593" y="4563944"/>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6" name="Group 5">
              <a:extLst>
                <a:ext uri="{FF2B5EF4-FFF2-40B4-BE49-F238E27FC236}">
                  <a16:creationId xmlns:a16="http://schemas.microsoft.com/office/drawing/2014/main" id="{5B5BABE2-A1DF-DC4D-1513-849879A94D73}"/>
                </a:ext>
              </a:extLst>
            </p:cNvPr>
            <p:cNvGrpSpPr/>
            <p:nvPr/>
          </p:nvGrpSpPr>
          <p:grpSpPr>
            <a:xfrm>
              <a:off x="6972766" y="3719509"/>
              <a:ext cx="250325" cy="844435"/>
              <a:chOff x="6972766" y="3719509"/>
              <a:chExt cx="250325" cy="844435"/>
            </a:xfrm>
          </p:grpSpPr>
          <p:cxnSp>
            <p:nvCxnSpPr>
              <p:cNvPr id="7" name="Straight Connector 6">
                <a:extLst>
                  <a:ext uri="{FF2B5EF4-FFF2-40B4-BE49-F238E27FC236}">
                    <a16:creationId xmlns:a16="http://schemas.microsoft.com/office/drawing/2014/main" id="{BAE950CA-92F0-53F0-79CE-909EE1D104AF}"/>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32D10848-8DF6-8576-1A2C-29A868A96B1C}"/>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8" name="TextBox 7">
                    <a:extLst>
                      <a:ext uri="{FF2B5EF4-FFF2-40B4-BE49-F238E27FC236}">
                        <a16:creationId xmlns:a16="http://schemas.microsoft.com/office/drawing/2014/main" id="{32D10848-8DF6-8576-1A2C-29A868A96B1C}"/>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10"/>
                    <a:stretch>
                      <a:fillRect l="-14634" t="-23913" r="-56098" b="-17391"/>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FBEC0FBF-0B40-CD80-1F3C-711C1E18B419}"/>
                </a:ext>
              </a:extLst>
            </p:cNvPr>
            <p:cNvCxnSpPr>
              <a:cxnSpLocks/>
            </p:cNvCxnSpPr>
            <p:nvPr/>
          </p:nvCxnSpPr>
          <p:spPr>
            <a:xfrm flipV="1">
              <a:off x="7810125" y="4981433"/>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grpSp>
          <p:nvGrpSpPr>
            <p:cNvPr id="10" name="Group 9">
              <a:extLst>
                <a:ext uri="{FF2B5EF4-FFF2-40B4-BE49-F238E27FC236}">
                  <a16:creationId xmlns:a16="http://schemas.microsoft.com/office/drawing/2014/main" id="{EF548428-01EC-F833-1F9D-37AB56740BBA}"/>
                </a:ext>
              </a:extLst>
            </p:cNvPr>
            <p:cNvGrpSpPr/>
            <p:nvPr/>
          </p:nvGrpSpPr>
          <p:grpSpPr>
            <a:xfrm rot="8193490">
              <a:off x="5429400" y="3655284"/>
              <a:ext cx="459744" cy="580060"/>
              <a:chOff x="7558295" y="1666605"/>
              <a:chExt cx="1309163" cy="1673737"/>
            </a:xfrm>
          </p:grpSpPr>
          <p:cxnSp>
            <p:nvCxnSpPr>
              <p:cNvPr id="11" name="Straight Connector 10">
                <a:extLst>
                  <a:ext uri="{FF2B5EF4-FFF2-40B4-BE49-F238E27FC236}">
                    <a16:creationId xmlns:a16="http://schemas.microsoft.com/office/drawing/2014/main" id="{05A744F2-74DE-A256-B6BE-D0FF496DE699}"/>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AD45A54-CB17-AAB6-3AE7-A5CFE4F89525}"/>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15" name="Straight Connector 14">
              <a:extLst>
                <a:ext uri="{FF2B5EF4-FFF2-40B4-BE49-F238E27FC236}">
                  <a16:creationId xmlns:a16="http://schemas.microsoft.com/office/drawing/2014/main" id="{A36C846B-D7D2-6D3A-EC81-E9DFF3C57BFD}"/>
                </a:ext>
              </a:extLst>
            </p:cNvPr>
            <p:cNvCxnSpPr>
              <a:cxnSpLocks/>
            </p:cNvCxnSpPr>
            <p:nvPr/>
          </p:nvCxnSpPr>
          <p:spPr>
            <a:xfrm flipH="1" flipV="1">
              <a:off x="5758471" y="3283329"/>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8EC303E8-F7D2-723E-3625-041A4179C969}"/>
                </a:ext>
              </a:extLst>
            </p:cNvPr>
            <p:cNvCxnSpPr>
              <a:cxnSpLocks/>
            </p:cNvCxnSpPr>
            <p:nvPr/>
          </p:nvCxnSpPr>
          <p:spPr>
            <a:xfrm flipV="1">
              <a:off x="7088949" y="3282080"/>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6F42D957-021B-BF51-C058-37A49CBC963B}"/>
                </a:ext>
              </a:extLst>
            </p:cNvPr>
            <p:cNvCxnSpPr>
              <a:cxnSpLocks/>
            </p:cNvCxnSpPr>
            <p:nvPr/>
          </p:nvCxnSpPr>
          <p:spPr>
            <a:xfrm flipH="1" flipV="1">
              <a:off x="5942566" y="3905209"/>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0521A4DB-8F1A-4359-0A90-C16B087878A9}"/>
                </a:ext>
              </a:extLst>
            </p:cNvPr>
            <p:cNvCxnSpPr>
              <a:cxnSpLocks/>
            </p:cNvCxnSpPr>
            <p:nvPr/>
          </p:nvCxnSpPr>
          <p:spPr>
            <a:xfrm flipV="1">
              <a:off x="4997856" y="3917712"/>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E9D6F629-C1F0-18E2-A075-D489C2339340}"/>
                </a:ext>
              </a:extLst>
            </p:cNvPr>
            <p:cNvCxnSpPr>
              <a:cxnSpLocks/>
            </p:cNvCxnSpPr>
            <p:nvPr/>
          </p:nvCxnSpPr>
          <p:spPr>
            <a:xfrm flipH="1" flipV="1">
              <a:off x="5936870" y="3896007"/>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21" name="Connecteur droit 20">
              <a:extLst>
                <a:ext uri="{FF2B5EF4-FFF2-40B4-BE49-F238E27FC236}">
                  <a16:creationId xmlns:a16="http://schemas.microsoft.com/office/drawing/2014/main" id="{0FEC644D-29C2-4FCA-B552-30A37134F6E7}"/>
                </a:ext>
              </a:extLst>
            </p:cNvPr>
            <p:cNvSpPr/>
            <p:nvPr/>
          </p:nvSpPr>
          <p:spPr>
            <a:xfrm rot="2930468">
              <a:off x="5828965" y="4119120"/>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grpSp>
    </p:spTree>
    <p:extLst>
      <p:ext uri="{BB962C8B-B14F-4D97-AF65-F5344CB8AC3E}">
        <p14:creationId xmlns:p14="http://schemas.microsoft.com/office/powerpoint/2010/main" val="36585744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1AC3-5020-3A08-636D-09846795A9A0}"/>
              </a:ext>
            </a:extLst>
          </p:cNvPr>
          <p:cNvSpPr>
            <a:spLocks noGrp="1"/>
          </p:cNvSpPr>
          <p:nvPr>
            <p:ph type="title"/>
          </p:nvPr>
        </p:nvSpPr>
        <p:spPr/>
        <p:txBody>
          <a:bodyPr/>
          <a:lstStyle/>
          <a:p>
            <a:r>
              <a:rPr lang="en-US" dirty="0"/>
              <a:t>How does one find which edges participate in the vertex expansion?</a:t>
            </a:r>
          </a:p>
        </p:txBody>
      </p:sp>
      <p:sp>
        <p:nvSpPr>
          <p:cNvPr id="3" name="Content Placeholder 2">
            <a:extLst>
              <a:ext uri="{FF2B5EF4-FFF2-40B4-BE49-F238E27FC236}">
                <a16:creationId xmlns:a16="http://schemas.microsoft.com/office/drawing/2014/main" id="{55984613-0D4D-1D60-C13B-E74864EE60C4}"/>
              </a:ext>
            </a:extLst>
          </p:cNvPr>
          <p:cNvSpPr>
            <a:spLocks noGrp="1"/>
          </p:cNvSpPr>
          <p:nvPr>
            <p:ph idx="1"/>
          </p:nvPr>
        </p:nvSpPr>
        <p:spPr>
          <a:xfrm>
            <a:off x="838200" y="1825625"/>
            <a:ext cx="3979520" cy="4351338"/>
          </a:xfrm>
        </p:spPr>
        <p:txBody>
          <a:bodyPr>
            <a:normAutofit/>
          </a:bodyPr>
          <a:lstStyle/>
          <a:p>
            <a:pPr marL="0" indent="0">
              <a:buNone/>
            </a:pPr>
            <a:r>
              <a:rPr lang="en-US" dirty="0"/>
              <a:t>The circle center, after it is found, can be projected in the opposite direction of the edge’s unit normal vector, by a radius distance. This projection MUST be on the edge for the point to </a:t>
            </a:r>
            <a:r>
              <a:rPr lang="en-US"/>
              <a:t>be valid.</a:t>
            </a:r>
            <a:endParaRPr lang="en-US" dirty="0"/>
          </a:p>
        </p:txBody>
      </p:sp>
      <p:sp>
        <p:nvSpPr>
          <p:cNvPr id="5" name="Oval 4">
            <a:extLst>
              <a:ext uri="{FF2B5EF4-FFF2-40B4-BE49-F238E27FC236}">
                <a16:creationId xmlns:a16="http://schemas.microsoft.com/office/drawing/2014/main" id="{18C3732B-0D7C-7926-69A0-60A58F4CA337}"/>
              </a:ext>
            </a:extLst>
          </p:cNvPr>
          <p:cNvSpPr/>
          <p:nvPr/>
        </p:nvSpPr>
        <p:spPr>
          <a:xfrm>
            <a:off x="8260819" y="3015429"/>
            <a:ext cx="636187" cy="546604"/>
          </a:xfrm>
          <a:prstGeom prst="ellipse">
            <a:avLst/>
          </a:prstGeom>
          <a:solidFill>
            <a:schemeClr val="accent4">
              <a:lumMod val="20000"/>
              <a:lumOff val="80000"/>
            </a:schemeClr>
          </a:solidFill>
        </p:spPr>
        <p:txBody>
          <a:bodyPr wrap="square" lIns="91440" tIns="45720" rIns="91440" bIns="45720" rtlCol="0" anchor="t">
            <a:spAutoFit/>
          </a:bodyPr>
          <a:lstStyle/>
          <a:p>
            <a:pPr algn="l"/>
            <a:endParaRPr lang="en-US" sz="1200" dirty="0">
              <a:solidFill>
                <a:schemeClr val="accent6">
                  <a:lumMod val="75000"/>
                </a:schemeClr>
              </a:solidFill>
              <a:latin typeface="Courier New"/>
              <a:cs typeface="Calibri"/>
            </a:endParaRPr>
          </a:p>
        </p:txBody>
      </p:sp>
      <p:cxnSp>
        <p:nvCxnSpPr>
          <p:cNvPr id="6" name="Straight Connector 5">
            <a:extLst>
              <a:ext uri="{FF2B5EF4-FFF2-40B4-BE49-F238E27FC236}">
                <a16:creationId xmlns:a16="http://schemas.microsoft.com/office/drawing/2014/main" id="{1630D919-F8B0-13E2-48FA-29FA4C17FACB}"/>
              </a:ext>
            </a:extLst>
          </p:cNvPr>
          <p:cNvCxnSpPr>
            <a:cxnSpLocks/>
          </p:cNvCxnSpPr>
          <p:nvPr/>
        </p:nvCxnSpPr>
        <p:spPr>
          <a:xfrm flipV="1">
            <a:off x="7181929" y="3689826"/>
            <a:ext cx="1426321" cy="145813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B44DA686-0054-EC41-1B7A-952CC616F9C7}"/>
              </a:ext>
            </a:extLst>
          </p:cNvPr>
          <p:cNvCxnSpPr>
            <a:cxnSpLocks/>
          </p:cNvCxnSpPr>
          <p:nvPr/>
        </p:nvCxnSpPr>
        <p:spPr>
          <a:xfrm flipH="1" flipV="1">
            <a:off x="8608250" y="3689826"/>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259D63D2-6251-19FE-6505-CCF241B45714}"/>
              </a:ext>
            </a:extLst>
          </p:cNvPr>
          <p:cNvGrpSpPr/>
          <p:nvPr/>
        </p:nvGrpSpPr>
        <p:grpSpPr>
          <a:xfrm>
            <a:off x="8495423" y="2845391"/>
            <a:ext cx="250325" cy="844435"/>
            <a:chOff x="6972766" y="3719509"/>
            <a:chExt cx="250325" cy="844435"/>
          </a:xfrm>
        </p:grpSpPr>
        <p:cxnSp>
          <p:nvCxnSpPr>
            <p:cNvPr id="19" name="Straight Connector 18">
              <a:extLst>
                <a:ext uri="{FF2B5EF4-FFF2-40B4-BE49-F238E27FC236}">
                  <a16:creationId xmlns:a16="http://schemas.microsoft.com/office/drawing/2014/main" id="{8533CB50-C502-3BCD-6817-35340F61499E}"/>
                </a:ext>
              </a:extLst>
            </p:cNvPr>
            <p:cNvCxnSpPr>
              <a:cxnSpLocks/>
            </p:cNvCxnSpPr>
            <p:nvPr/>
          </p:nvCxnSpPr>
          <p:spPr>
            <a:xfrm flipV="1">
              <a:off x="7079970" y="4063977"/>
              <a:ext cx="17959" cy="499967"/>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2368835-3184-95E7-A849-99B1370058DD}"/>
                    </a:ext>
                  </a:extLst>
                </p:cNvPr>
                <p:cNvSpPr txBox="1"/>
                <p:nvPr/>
              </p:nvSpPr>
              <p:spPr>
                <a:xfrm>
                  <a:off x="6972766" y="3719509"/>
                  <a:ext cx="250325"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acc>
                      </m:oMath>
                    </m:oMathPara>
                  </a14:m>
                  <a:endParaRPr lang="en-US" b="0" dirty="0"/>
                </a:p>
              </p:txBody>
            </p:sp>
          </mc:Choice>
          <mc:Fallback xmlns="">
            <p:sp>
              <p:nvSpPr>
                <p:cNvPr id="20" name="TextBox 19">
                  <a:extLst>
                    <a:ext uri="{FF2B5EF4-FFF2-40B4-BE49-F238E27FC236}">
                      <a16:creationId xmlns:a16="http://schemas.microsoft.com/office/drawing/2014/main" id="{C2368835-3184-95E7-A849-99B1370058DD}"/>
                    </a:ext>
                  </a:extLst>
                </p:cNvPr>
                <p:cNvSpPr txBox="1">
                  <a:spLocks noRot="1" noChangeAspect="1" noMove="1" noResize="1" noEditPoints="1" noAdjustHandles="1" noChangeArrowheads="1" noChangeShapeType="1" noTextEdit="1"/>
                </p:cNvSpPr>
                <p:nvPr/>
              </p:nvSpPr>
              <p:spPr>
                <a:xfrm>
                  <a:off x="6972766" y="3719509"/>
                  <a:ext cx="250325" cy="276999"/>
                </a:xfrm>
                <a:prstGeom prst="rect">
                  <a:avLst/>
                </a:prstGeom>
                <a:blipFill>
                  <a:blip r:embed="rId2"/>
                  <a:stretch>
                    <a:fillRect l="-14634" t="-26667" r="-56098" b="-17778"/>
                  </a:stretch>
                </a:blipFill>
              </p:spPr>
              <p:txBody>
                <a:bodyPr/>
                <a:lstStyle/>
                <a:p>
                  <a:r>
                    <a:rPr lang="en-US">
                      <a:noFill/>
                    </a:rPr>
                    <a:t> </a:t>
                  </a:r>
                </a:p>
              </p:txBody>
            </p:sp>
          </mc:Fallback>
        </mc:AlternateContent>
      </p:grpSp>
      <p:cxnSp>
        <p:nvCxnSpPr>
          <p:cNvPr id="9" name="Straight Connector 8">
            <a:extLst>
              <a:ext uri="{FF2B5EF4-FFF2-40B4-BE49-F238E27FC236}">
                <a16:creationId xmlns:a16="http://schemas.microsoft.com/office/drawing/2014/main" id="{EA3AE6C3-15AE-CF75-DEDD-2E85E136F87C}"/>
              </a:ext>
            </a:extLst>
          </p:cNvPr>
          <p:cNvCxnSpPr>
            <a:cxnSpLocks/>
          </p:cNvCxnSpPr>
          <p:nvPr/>
        </p:nvCxnSpPr>
        <p:spPr>
          <a:xfrm flipV="1">
            <a:off x="9332782" y="4107315"/>
            <a:ext cx="223857" cy="288446"/>
          </a:xfrm>
          <a:prstGeom prst="line">
            <a:avLst/>
          </a:prstGeom>
          <a:ln w="31750">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54CD5415-D347-2F5D-2F04-30DD4B534D13}"/>
              </a:ext>
            </a:extLst>
          </p:cNvPr>
          <p:cNvCxnSpPr>
            <a:cxnSpLocks/>
          </p:cNvCxnSpPr>
          <p:nvPr/>
        </p:nvCxnSpPr>
        <p:spPr>
          <a:xfrm rot="8193490" flipH="1" flipV="1">
            <a:off x="6910537" y="2797706"/>
            <a:ext cx="459744" cy="45929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410B5434-3B14-CE65-A72B-7306CAC93F72}"/>
              </a:ext>
            </a:extLst>
          </p:cNvPr>
          <p:cNvCxnSpPr>
            <a:cxnSpLocks/>
          </p:cNvCxnSpPr>
          <p:nvPr/>
        </p:nvCxnSpPr>
        <p:spPr>
          <a:xfrm flipV="1">
            <a:off x="7230336" y="3021908"/>
            <a:ext cx="10930" cy="24090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23DB0B55-04A1-6D4B-E9D6-7C97C6EC4024}"/>
              </a:ext>
            </a:extLst>
          </p:cNvPr>
          <p:cNvCxnSpPr>
            <a:cxnSpLocks/>
          </p:cNvCxnSpPr>
          <p:nvPr/>
        </p:nvCxnSpPr>
        <p:spPr>
          <a:xfrm flipH="1" flipV="1">
            <a:off x="7281128" y="2409211"/>
            <a:ext cx="1309163" cy="132527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F4BF9C75-EFEC-E363-675D-A4D914CE8E71}"/>
              </a:ext>
            </a:extLst>
          </p:cNvPr>
          <p:cNvCxnSpPr>
            <a:cxnSpLocks/>
          </p:cNvCxnSpPr>
          <p:nvPr/>
        </p:nvCxnSpPr>
        <p:spPr>
          <a:xfrm flipV="1">
            <a:off x="8611606" y="2407962"/>
            <a:ext cx="1305807" cy="127126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50D3152-FB99-9BF1-E81C-F15910AB1B99}"/>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E4A6393-EDB7-1E25-9AB1-DBAEF75BD55F}"/>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A924EF3-8C9B-A40D-508D-37BDE715280A}"/>
              </a:ext>
            </a:extLst>
          </p:cNvPr>
          <p:cNvCxnSpPr>
            <a:cxnSpLocks/>
          </p:cNvCxnSpPr>
          <p:nvPr/>
        </p:nvCxnSpPr>
        <p:spPr>
          <a:xfrm flipH="1" flipV="1">
            <a:off x="7459527" y="3021889"/>
            <a:ext cx="2837340" cy="11905"/>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16" name="Connecteur droit 20">
            <a:extLst>
              <a:ext uri="{FF2B5EF4-FFF2-40B4-BE49-F238E27FC236}">
                <a16:creationId xmlns:a16="http://schemas.microsoft.com/office/drawing/2014/main" id="{1BE3E344-781E-3254-67D2-F4239F23DAFF}"/>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1" name="Connecteur droit 20">
            <a:extLst>
              <a:ext uri="{FF2B5EF4-FFF2-40B4-BE49-F238E27FC236}">
                <a16:creationId xmlns:a16="http://schemas.microsoft.com/office/drawing/2014/main" id="{56CF0554-17F3-7485-F28E-E9EB35265B38}"/>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27" name="Conector recto 26">
            <a:extLst>
              <a:ext uri="{FF2B5EF4-FFF2-40B4-BE49-F238E27FC236}">
                <a16:creationId xmlns:a16="http://schemas.microsoft.com/office/drawing/2014/main" id="{C5ABBC4D-6B3B-474A-9CD0-B5232BA525B9}"/>
              </a:ext>
            </a:extLst>
          </p:cNvPr>
          <p:cNvSpPr/>
          <p:nvPr/>
        </p:nvSpPr>
        <p:spPr>
          <a:xfrm flipV="1">
            <a:off x="7459526" y="3019186"/>
            <a:ext cx="2245147" cy="11905"/>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p:spTree>
    <p:extLst>
      <p:ext uri="{BB962C8B-B14F-4D97-AF65-F5344CB8AC3E}">
        <p14:creationId xmlns:p14="http://schemas.microsoft.com/office/powerpoint/2010/main" val="323047784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C18456-FE65-117C-A754-596E594E63C8}"/>
              </a:ext>
            </a:extLst>
          </p:cNvPr>
          <p:cNvSpPr>
            <a:spLocks noGrp="1"/>
          </p:cNvSpPr>
          <p:nvPr>
            <p:ph type="title"/>
          </p:nvPr>
        </p:nvSpPr>
        <p:spPr/>
        <p:txBody>
          <a:bodyPr/>
          <a:lstStyle/>
          <a:p>
            <a:r>
              <a:rPr lang="en-US" dirty="0"/>
              <a:t>How to find if the center is “enclosed” by the projected plane? </a:t>
            </a:r>
          </a:p>
        </p:txBody>
      </p:sp>
      <p:sp>
        <p:nvSpPr>
          <p:cNvPr id="3" name="Content Placeholder 2">
            <a:extLst>
              <a:ext uri="{FF2B5EF4-FFF2-40B4-BE49-F238E27FC236}">
                <a16:creationId xmlns:a16="http://schemas.microsoft.com/office/drawing/2014/main" id="{5A82A140-D2C8-7EE0-F8B5-930900879F40}"/>
              </a:ext>
            </a:extLst>
          </p:cNvPr>
          <p:cNvSpPr>
            <a:spLocks noGrp="1"/>
          </p:cNvSpPr>
          <p:nvPr>
            <p:ph idx="1"/>
          </p:nvPr>
        </p:nvSpPr>
        <p:spPr/>
        <p:txBody>
          <a:bodyPr/>
          <a:lstStyle/>
          <a:p>
            <a:pPr marL="0" indent="0">
              <a:buNone/>
            </a:pPr>
            <a:r>
              <a:rPr lang="en-US" dirty="0"/>
              <a:t>Knowing the projection distance, d, we can calculate the projection distance of each unit vector vertex using:</a:t>
            </a:r>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r>
              <a:rPr lang="en-US" dirty="0"/>
              <a:t>Each point of the vertex, defined by the point </a:t>
            </a:r>
            <a:r>
              <a:rPr lang="en-US" dirty="0" err="1"/>
              <a:t>Pj</a:t>
            </a:r>
            <a:r>
              <a:rPr lang="en-US" dirty="0"/>
              <a:t> projected outward to </a:t>
            </a:r>
            <a:r>
              <a:rPr lang="en-US" dirty="0" err="1"/>
              <a:t>Pj</a:t>
            </a:r>
            <a:r>
              <a:rPr lang="en-US" dirty="0"/>
              <a:t>’, creates an encirclement criterion </a:t>
            </a:r>
          </a:p>
        </p:txBody>
      </p:sp>
      <p:grpSp>
        <p:nvGrpSpPr>
          <p:cNvPr id="4" name="Group 3">
            <a:extLst>
              <a:ext uri="{FF2B5EF4-FFF2-40B4-BE49-F238E27FC236}">
                <a16:creationId xmlns:a16="http://schemas.microsoft.com/office/drawing/2014/main" id="{02B621B5-45BD-DE58-B78E-D164000E107F}"/>
              </a:ext>
            </a:extLst>
          </p:cNvPr>
          <p:cNvGrpSpPr/>
          <p:nvPr/>
        </p:nvGrpSpPr>
        <p:grpSpPr>
          <a:xfrm rot="8193490">
            <a:off x="6952057" y="2781166"/>
            <a:ext cx="459744" cy="580060"/>
            <a:chOff x="7558295" y="1666605"/>
            <a:chExt cx="1309163" cy="1673737"/>
          </a:xfrm>
        </p:grpSpPr>
        <p:cxnSp>
          <p:nvCxnSpPr>
            <p:cNvPr id="5" name="Straight Connector 4">
              <a:extLst>
                <a:ext uri="{FF2B5EF4-FFF2-40B4-BE49-F238E27FC236}">
                  <a16:creationId xmlns:a16="http://schemas.microsoft.com/office/drawing/2014/main" id="{F1FD2CDC-18EE-FB3A-A54D-142611CFA967}"/>
                </a:ext>
              </a:extLst>
            </p:cNvPr>
            <p:cNvCxnSpPr>
              <a:cxnSpLocks/>
            </p:cNvCxnSpPr>
            <p:nvPr/>
          </p:nvCxnSpPr>
          <p:spPr>
            <a:xfrm flipH="1" flipV="1">
              <a:off x="7558295" y="2015067"/>
              <a:ext cx="1309163" cy="1325275"/>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0E012661-90C1-C36F-D889-F51953FF2858}"/>
                </a:ext>
              </a:extLst>
            </p:cNvPr>
            <p:cNvCxnSpPr>
              <a:cxnSpLocks/>
            </p:cNvCxnSpPr>
            <p:nvPr/>
          </p:nvCxnSpPr>
          <p:spPr>
            <a:xfrm rot="13406510" flipH="1">
              <a:off x="8698972" y="1666605"/>
              <a:ext cx="111648" cy="1266617"/>
            </a:xfrm>
            <a:prstGeom prst="line">
              <a:avLst/>
            </a:prstGeom>
            <a:ln w="38100">
              <a:tailEnd type="triangle"/>
            </a:ln>
          </p:spPr>
          <p:style>
            <a:lnRef idx="1">
              <a:schemeClr val="accent1"/>
            </a:lnRef>
            <a:fillRef idx="0">
              <a:schemeClr val="accent1"/>
            </a:fillRef>
            <a:effectRef idx="0">
              <a:schemeClr val="accent1"/>
            </a:effectRef>
            <a:fontRef idx="minor">
              <a:schemeClr val="tx1"/>
            </a:fontRef>
          </p:style>
        </p:cxnSp>
      </p:grpSp>
      <p:cxnSp>
        <p:nvCxnSpPr>
          <p:cNvPr id="7" name="Straight Connector 6">
            <a:extLst>
              <a:ext uri="{FF2B5EF4-FFF2-40B4-BE49-F238E27FC236}">
                <a16:creationId xmlns:a16="http://schemas.microsoft.com/office/drawing/2014/main" id="{8BF8D311-EF46-EDE5-1052-946C0FC79B4E}"/>
              </a:ext>
            </a:extLst>
          </p:cNvPr>
          <p:cNvCxnSpPr>
            <a:cxnSpLocks/>
          </p:cNvCxnSpPr>
          <p:nvPr/>
        </p:nvCxnSpPr>
        <p:spPr>
          <a:xfrm flipH="1" flipV="1">
            <a:off x="7465223" y="3031091"/>
            <a:ext cx="626986" cy="71399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06127B8B-03AB-5375-31B7-CA0F7ABF2B88}"/>
              </a:ext>
            </a:extLst>
          </p:cNvPr>
          <p:cNvCxnSpPr>
            <a:cxnSpLocks/>
          </p:cNvCxnSpPr>
          <p:nvPr/>
        </p:nvCxnSpPr>
        <p:spPr>
          <a:xfrm flipV="1">
            <a:off x="6520513" y="3043594"/>
            <a:ext cx="312098" cy="836258"/>
          </a:xfrm>
          <a:prstGeom prst="line">
            <a:avLst/>
          </a:prstGeom>
          <a:ln>
            <a:prstDash val="sysDot"/>
          </a:ln>
        </p:spPr>
        <p:style>
          <a:lnRef idx="1">
            <a:schemeClr val="accent1"/>
          </a:lnRef>
          <a:fillRef idx="0">
            <a:schemeClr val="accent1"/>
          </a:fillRef>
          <a:effectRef idx="0">
            <a:schemeClr val="accent1"/>
          </a:effectRef>
          <a:fontRef idx="minor">
            <a:schemeClr val="tx1"/>
          </a:fontRef>
        </p:style>
      </p:cxnSp>
      <p:sp>
        <p:nvSpPr>
          <p:cNvPr id="9" name="Connecteur droit 20">
            <a:extLst>
              <a:ext uri="{FF2B5EF4-FFF2-40B4-BE49-F238E27FC236}">
                <a16:creationId xmlns:a16="http://schemas.microsoft.com/office/drawing/2014/main" id="{662C6EA7-A350-C68A-CD99-4C37221CFA49}"/>
              </a:ext>
            </a:extLst>
          </p:cNvPr>
          <p:cNvSpPr/>
          <p:nvPr/>
        </p:nvSpPr>
        <p:spPr>
          <a:xfrm rot="2930468">
            <a:off x="7351622" y="3245002"/>
            <a:ext cx="548640" cy="0"/>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0" name="Connecteur droit 20">
            <a:extLst>
              <a:ext uri="{FF2B5EF4-FFF2-40B4-BE49-F238E27FC236}">
                <a16:creationId xmlns:a16="http://schemas.microsoft.com/office/drawing/2014/main" id="{30DAE494-4BDB-9A71-E195-658F97571936}"/>
              </a:ext>
            </a:extLst>
          </p:cNvPr>
          <p:cNvSpPr/>
          <p:nvPr/>
        </p:nvSpPr>
        <p:spPr>
          <a:xfrm rot="2930468">
            <a:off x="6619944" y="3041861"/>
            <a:ext cx="239638" cy="410926"/>
          </a:xfrm>
          <a:prstGeom prst="line">
            <a:avLst/>
          </a:prstGeom>
          <a:solidFill>
            <a:srgbClr val="000000">
              <a:alpha val="5000"/>
            </a:srgbClr>
          </a:solidFill>
          <a:ln w="12600">
            <a:solidFill>
              <a:srgbClr val="000000"/>
            </a:solidFill>
            <a:tailEnd type="triangle"/>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000000"/>
              </a:solidFill>
            </a:endParaRPr>
          </a:p>
        </p:txBody>
      </p:sp>
      <p:sp>
        <p:nvSpPr>
          <p:cNvPr id="11" name="Conector recto 26">
            <a:extLst>
              <a:ext uri="{FF2B5EF4-FFF2-40B4-BE49-F238E27FC236}">
                <a16:creationId xmlns:a16="http://schemas.microsoft.com/office/drawing/2014/main" id="{FE822832-0058-12F7-3391-21F3CCD1CC9E}"/>
              </a:ext>
            </a:extLst>
          </p:cNvPr>
          <p:cNvSpPr/>
          <p:nvPr/>
        </p:nvSpPr>
        <p:spPr>
          <a:xfrm>
            <a:off x="6690240" y="3459960"/>
            <a:ext cx="1097280" cy="0"/>
          </a:xfrm>
          <a:prstGeom prst="line">
            <a:avLst/>
          </a:prstGeom>
          <a:solidFill>
            <a:srgbClr val="E71224">
              <a:alpha val="5000"/>
            </a:srgbClr>
          </a:solidFill>
          <a:ln w="57150">
            <a:solidFill>
              <a:srgbClr val="E71224"/>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dirty="0">
              <a:solidFill>
                <a:srgbClr val="E71224"/>
              </a:solidFill>
            </a:endParaRP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E14DBCDD-05B8-C092-698A-B7AEF24A5AF9}"/>
                  </a:ext>
                </a:extLst>
              </p:cNvPr>
              <p:cNvSpPr txBox="1"/>
              <p:nvPr/>
            </p:nvSpPr>
            <p:spPr>
              <a:xfrm>
                <a:off x="1587239" y="3038469"/>
                <a:ext cx="4693228" cy="1458733"/>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a:p>
                <a:pPr algn="ctr"/>
                <a14:m>
                  <m:oMathPara xmlns:m="http://schemas.openxmlformats.org/officeDocument/2006/math">
                    <m:oMathParaPr>
                      <m:jc m:val="centerGroup"/>
                    </m:oMathParaPr>
                    <m:oMath xmlns:m="http://schemas.openxmlformats.org/officeDocument/2006/math">
                      <m:f>
                        <m:fPr>
                          <m:ctrlPr>
                            <a:rPr lang="en-US" b="0" i="1" smtClean="0">
                              <a:latin typeface="Cambria Math" panose="02040503050406030204" pitchFamily="18" charset="0"/>
                            </a:rPr>
                          </m:ctrlPr>
                        </m:fPr>
                        <m:num>
                          <m:r>
                            <a:rPr lang="en-US" b="0" i="1" smtClean="0">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i="1">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a:p>
                <a:pPr algn="ct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r>
                          <a:rPr lang="en-US" b="0" i="1" smtClean="0">
                            <a:latin typeface="Cambria Math" panose="02040503050406030204" pitchFamily="18" charset="0"/>
                          </a:rPr>
                          <m:t>′</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𝑃</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r>
                      <a:rPr lang="en-US" b="0" i="1" smtClean="0">
                        <a:latin typeface="Cambria Math" panose="02040503050406030204" pitchFamily="18" charset="0"/>
                      </a:rPr>
                      <m:t>⋅</m:t>
                    </m:r>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𝑗</m:t>
                            </m:r>
                          </m:sub>
                        </m:sSub>
                      </m:e>
                    </m:acc>
                    <m:r>
                      <a:rPr lang="en-US" b="0" i="1" smtClean="0">
                        <a:latin typeface="Cambria Math" panose="02040503050406030204" pitchFamily="18" charset="0"/>
                      </a:rPr>
                      <m:t>=</m:t>
                    </m:r>
                  </m:oMath>
                </a14:m>
                <a:r>
                  <a:rPr lang="en-US" dirty="0"/>
                  <a:t>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𝑃</m:t>
                        </m:r>
                      </m:e>
                      <m:sub>
                        <m:r>
                          <a:rPr lang="en-US" i="1">
                            <a:latin typeface="Cambria Math" panose="02040503050406030204" pitchFamily="18" charset="0"/>
                          </a:rPr>
                          <m:t>𝑗</m:t>
                        </m:r>
                      </m:sub>
                    </m:sSub>
                    <m:r>
                      <a:rPr lang="en-US" i="1">
                        <a:latin typeface="Cambria Math" panose="02040503050406030204" pitchFamily="18" charset="0"/>
                      </a:rPr>
                      <m:t>+</m:t>
                    </m:r>
                    <m:f>
                      <m:fPr>
                        <m:ctrlPr>
                          <a:rPr lang="en-US" i="1">
                            <a:latin typeface="Cambria Math" panose="02040503050406030204" pitchFamily="18" charset="0"/>
                          </a:rPr>
                        </m:ctrlPr>
                      </m:fPr>
                      <m:num>
                        <m:r>
                          <a:rPr lang="en-US" i="1">
                            <a:latin typeface="Cambria Math" panose="02040503050406030204" pitchFamily="18" charset="0"/>
                          </a:rPr>
                          <m:t>𝑑</m:t>
                        </m:r>
                      </m:num>
                      <m:den>
                        <m:acc>
                          <m:accPr>
                            <m:chr m:val="̂"/>
                            <m:ctrlPr>
                              <a:rPr lang="en-US" i="1">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i="1">
                                    <a:latin typeface="Cambria Math" panose="02040503050406030204" pitchFamily="18" charset="0"/>
                                  </a:rPr>
                                  <m:t>𝑗</m:t>
                                </m:r>
                              </m:sub>
                            </m:sSub>
                          </m:e>
                        </m:acc>
                      </m:den>
                    </m:f>
                  </m:oMath>
                </a14:m>
                <a:endParaRPr lang="en-US" dirty="0"/>
              </a:p>
            </p:txBody>
          </p:sp>
        </mc:Choice>
        <mc:Fallback xmlns="">
          <p:sp>
            <p:nvSpPr>
              <p:cNvPr id="12" name="TextBox 11">
                <a:extLst>
                  <a:ext uri="{FF2B5EF4-FFF2-40B4-BE49-F238E27FC236}">
                    <a16:creationId xmlns:a16="http://schemas.microsoft.com/office/drawing/2014/main" id="{E14DBCDD-05B8-C092-698A-B7AEF24A5AF9}"/>
                  </a:ext>
                </a:extLst>
              </p:cNvPr>
              <p:cNvSpPr txBox="1">
                <a:spLocks noRot="1" noChangeAspect="1" noMove="1" noResize="1" noEditPoints="1" noAdjustHandles="1" noChangeArrowheads="1" noChangeShapeType="1" noTextEdit="1"/>
              </p:cNvSpPr>
              <p:nvPr/>
            </p:nvSpPr>
            <p:spPr>
              <a:xfrm>
                <a:off x="1587239" y="3038469"/>
                <a:ext cx="4693228" cy="1458733"/>
              </a:xfrm>
              <a:prstGeom prst="rect">
                <a:avLst/>
              </a:prstGeom>
              <a:blipFill>
                <a:blip r:embed="rId2"/>
                <a:stretch>
                  <a:fillRect t="-1250" b="-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22101277-4EEF-32F3-34BA-42DFFBCA2A76}"/>
                  </a:ext>
                </a:extLst>
              </p:cNvPr>
              <p:cNvSpPr txBox="1"/>
              <p:nvPr/>
            </p:nvSpPr>
            <p:spPr>
              <a:xfrm>
                <a:off x="6366774" y="2712821"/>
                <a:ext cx="577755"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b="0" i="1" smtClean="0">
                                  <a:latin typeface="Cambria Math" panose="02040503050406030204" pitchFamily="18" charset="0"/>
                                </a:rPr>
                                <m:t>𝑗</m:t>
                              </m:r>
                            </m:sub>
                          </m:sSub>
                        </m:e>
                      </m:acc>
                    </m:oMath>
                  </m:oMathPara>
                </a14:m>
                <a:endParaRPr lang="en-US" dirty="0"/>
              </a:p>
            </p:txBody>
          </p:sp>
        </mc:Choice>
        <mc:Fallback xmlns="">
          <p:sp>
            <p:nvSpPr>
              <p:cNvPr id="14" name="TextBox 13">
                <a:extLst>
                  <a:ext uri="{FF2B5EF4-FFF2-40B4-BE49-F238E27FC236}">
                    <a16:creationId xmlns:a16="http://schemas.microsoft.com/office/drawing/2014/main" id="{22101277-4EEF-32F3-34BA-42DFFBCA2A76}"/>
                  </a:ext>
                </a:extLst>
              </p:cNvPr>
              <p:cNvSpPr txBox="1">
                <a:spLocks noRot="1" noChangeAspect="1" noMove="1" noResize="1" noEditPoints="1" noAdjustHandles="1" noChangeArrowheads="1" noChangeShapeType="1" noTextEdit="1"/>
              </p:cNvSpPr>
              <p:nvPr/>
            </p:nvSpPr>
            <p:spPr>
              <a:xfrm>
                <a:off x="6366774" y="2712821"/>
                <a:ext cx="577755" cy="391646"/>
              </a:xfrm>
              <a:prstGeom prst="rect">
                <a:avLst/>
              </a:prstGeom>
              <a:blipFill>
                <a:blip r:embed="rId3"/>
                <a:stretch>
                  <a:fillRect t="-4688" r="-22105" b="-9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81F70075-E495-0782-6385-14BEB3262BA0}"/>
                  </a:ext>
                </a:extLst>
              </p:cNvPr>
              <p:cNvSpPr txBox="1"/>
              <p:nvPr/>
            </p:nvSpPr>
            <p:spPr>
              <a:xfrm>
                <a:off x="6905273" y="3032490"/>
                <a:ext cx="763066"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en-US"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𝑛</m:t>
                              </m:r>
                            </m:e>
                            <m:sub>
                              <m:r>
                                <a:rPr lang="en-US" b="0" i="1" smtClean="0">
                                  <a:latin typeface="Cambria Math" panose="02040503050406030204" pitchFamily="18" charset="0"/>
                                </a:rPr>
                                <m:t>𝑗</m:t>
                              </m:r>
                            </m:sub>
                          </m:sSub>
                        </m:e>
                      </m:acc>
                    </m:oMath>
                  </m:oMathPara>
                </a14:m>
                <a:endParaRPr lang="en-US" dirty="0"/>
              </a:p>
            </p:txBody>
          </p:sp>
        </mc:Choice>
        <mc:Fallback xmlns="">
          <p:sp>
            <p:nvSpPr>
              <p:cNvPr id="16" name="TextBox 15">
                <a:extLst>
                  <a:ext uri="{FF2B5EF4-FFF2-40B4-BE49-F238E27FC236}">
                    <a16:creationId xmlns:a16="http://schemas.microsoft.com/office/drawing/2014/main" id="{81F70075-E495-0782-6385-14BEB3262BA0}"/>
                  </a:ext>
                </a:extLst>
              </p:cNvPr>
              <p:cNvSpPr txBox="1">
                <a:spLocks noRot="1" noChangeAspect="1" noMove="1" noResize="1" noEditPoints="1" noAdjustHandles="1" noChangeArrowheads="1" noChangeShapeType="1" noTextEdit="1"/>
              </p:cNvSpPr>
              <p:nvPr/>
            </p:nvSpPr>
            <p:spPr>
              <a:xfrm>
                <a:off x="6905273" y="3032490"/>
                <a:ext cx="763066" cy="391646"/>
              </a:xfrm>
              <a:prstGeom prst="rect">
                <a:avLst/>
              </a:prstGeom>
              <a:blipFill>
                <a:blip r:embed="rId4"/>
                <a:stretch>
                  <a:fillRect t="-4615" r="-23200" b="-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5D77E69E-9C8B-A856-9753-39943AC56ED6}"/>
                  </a:ext>
                </a:extLst>
              </p:cNvPr>
              <p:cNvSpPr txBox="1"/>
              <p:nvPr/>
            </p:nvSpPr>
            <p:spPr>
              <a:xfrm>
                <a:off x="6369664" y="3021888"/>
                <a:ext cx="468573" cy="391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𝑙</m:t>
                          </m:r>
                        </m:e>
                        <m:sub>
                          <m:r>
                            <a:rPr lang="en-US" b="0" i="1" smtClean="0">
                              <a:latin typeface="Cambria Math" panose="02040503050406030204" pitchFamily="18" charset="0"/>
                            </a:rPr>
                            <m:t>𝑗</m:t>
                          </m:r>
                        </m:sub>
                      </m:sSub>
                    </m:oMath>
                  </m:oMathPara>
                </a14:m>
                <a:endParaRPr lang="en-US" dirty="0"/>
              </a:p>
            </p:txBody>
          </p:sp>
        </mc:Choice>
        <mc:Fallback xmlns="">
          <p:sp>
            <p:nvSpPr>
              <p:cNvPr id="18" name="TextBox 17">
                <a:extLst>
                  <a:ext uri="{FF2B5EF4-FFF2-40B4-BE49-F238E27FC236}">
                    <a16:creationId xmlns:a16="http://schemas.microsoft.com/office/drawing/2014/main" id="{5D77E69E-9C8B-A856-9753-39943AC56ED6}"/>
                  </a:ext>
                </a:extLst>
              </p:cNvPr>
              <p:cNvSpPr txBox="1">
                <a:spLocks noRot="1" noChangeAspect="1" noMove="1" noResize="1" noEditPoints="1" noAdjustHandles="1" noChangeArrowheads="1" noChangeShapeType="1" noTextEdit="1"/>
              </p:cNvSpPr>
              <p:nvPr/>
            </p:nvSpPr>
            <p:spPr>
              <a:xfrm>
                <a:off x="6369664" y="3021888"/>
                <a:ext cx="468573" cy="391646"/>
              </a:xfrm>
              <a:prstGeom prst="rect">
                <a:avLst/>
              </a:prstGeom>
              <a:blipFill>
                <a:blip r:embed="rId5"/>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0C42DB23-9755-27CF-FB75-3F9115E34465}"/>
                  </a:ext>
                </a:extLst>
              </p:cNvPr>
              <p:cNvSpPr txBox="1"/>
              <p:nvPr/>
            </p:nvSpPr>
            <p:spPr>
              <a:xfrm>
                <a:off x="6746574" y="2955070"/>
                <a:ext cx="468573"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𝑑</m:t>
                      </m:r>
                    </m:oMath>
                  </m:oMathPara>
                </a14:m>
                <a:endParaRPr lang="en-US" dirty="0"/>
              </a:p>
            </p:txBody>
          </p:sp>
        </mc:Choice>
        <mc:Fallback xmlns="">
          <p:sp>
            <p:nvSpPr>
              <p:cNvPr id="19" name="TextBox 18">
                <a:extLst>
                  <a:ext uri="{FF2B5EF4-FFF2-40B4-BE49-F238E27FC236}">
                    <a16:creationId xmlns:a16="http://schemas.microsoft.com/office/drawing/2014/main" id="{0C42DB23-9755-27CF-FB75-3F9115E34465}"/>
                  </a:ext>
                </a:extLst>
              </p:cNvPr>
              <p:cNvSpPr txBox="1">
                <a:spLocks noRot="1" noChangeAspect="1" noMove="1" noResize="1" noEditPoints="1" noAdjustHandles="1" noChangeArrowheads="1" noChangeShapeType="1" noTextEdit="1"/>
              </p:cNvSpPr>
              <p:nvPr/>
            </p:nvSpPr>
            <p:spPr>
              <a:xfrm>
                <a:off x="6746574" y="2955070"/>
                <a:ext cx="468573" cy="369332"/>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60538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1BB289-6F7D-4E26-9549-A418B0B98DBB}"/>
              </a:ext>
            </a:extLst>
          </p:cNvPr>
          <p:cNvSpPr>
            <a:spLocks noGrp="1"/>
          </p:cNvSpPr>
          <p:nvPr>
            <p:ph type="title"/>
          </p:nvPr>
        </p:nvSpPr>
        <p:spPr/>
        <p:txBody>
          <a:bodyPr>
            <a:normAutofit/>
          </a:bodyPr>
          <a:lstStyle/>
          <a:p>
            <a:r>
              <a:rPr lang="en-US" dirty="0"/>
              <a:t>Each function uses a class-specific argument check function</a:t>
            </a:r>
          </a:p>
        </p:txBody>
      </p:sp>
      <p:sp>
        <p:nvSpPr>
          <p:cNvPr id="5" name="Rectangle 4">
            <a:extLst>
              <a:ext uri="{FF2B5EF4-FFF2-40B4-BE49-F238E27FC236}">
                <a16:creationId xmlns:a16="http://schemas.microsoft.com/office/drawing/2014/main" id="{F0CB9B29-E4C5-4A4F-9118-99BC76FA2AD9}"/>
              </a:ext>
            </a:extLst>
          </p:cNvPr>
          <p:cNvSpPr/>
          <p:nvPr/>
        </p:nvSpPr>
        <p:spPr>
          <a:xfrm>
            <a:off x="374433" y="2022133"/>
            <a:ext cx="5909136" cy="3554819"/>
          </a:xfrm>
          <a:prstGeom prst="rect">
            <a:avLst/>
          </a:prstGeom>
          <a:solidFill>
            <a:schemeClr val="accent4">
              <a:lumMod val="20000"/>
              <a:lumOff val="80000"/>
            </a:schemeClr>
          </a:solidFill>
        </p:spPr>
        <p:txBody>
          <a:bodyPr wrap="square">
            <a:spAutoFit/>
          </a:bodyPr>
          <a:lstStyle/>
          <a:p>
            <a:r>
              <a:rPr lang="en-US" sz="900" dirty="0">
                <a:solidFill>
                  <a:srgbClr val="0E00FF"/>
                </a:solidFill>
                <a:latin typeface="Courier New" panose="02070309020205020404" pitchFamily="49" charset="0"/>
              </a:rPr>
              <a:t>function</a:t>
            </a:r>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a:solidFill>
                  <a:srgbClr val="0E00FF"/>
                </a:solidFill>
                <a:latin typeface="Courier New" panose="02070309020205020404" pitchFamily="49" charset="0"/>
              </a:rPr>
              <a:t>...</a:t>
            </a:r>
          </a:p>
          <a:p>
            <a:r>
              <a:rPr lang="en-US" sz="900" dirty="0">
                <a:solidFill>
                  <a:srgbClr val="000000"/>
                </a:solidFill>
                <a:latin typeface="Courier New" panose="02070309020205020404" pitchFamily="49" charset="0"/>
              </a:rPr>
              <a:t>    </a:t>
            </a:r>
            <a:r>
              <a:rPr lang="en-US" sz="900" dirty="0" err="1">
                <a:solidFill>
                  <a:srgbClr val="000000"/>
                </a:solidFill>
                <a:latin typeface="Courier New" panose="02070309020205020404" pitchFamily="49" charset="0"/>
              </a:rPr>
              <a:t>variable,variable_type_string,varargin</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endParaRPr lang="en-US" sz="900" dirty="0">
              <a:solidFill>
                <a:srgbClr val="028009"/>
              </a:solidFill>
              <a:latin typeface="Courier New" panose="02070309020205020404" pitchFamily="49" charset="0"/>
            </a:endParaRPr>
          </a:p>
          <a:p>
            <a:r>
              <a:rPr lang="en-US" sz="900" dirty="0">
                <a:solidFill>
                  <a:srgbClr val="028009"/>
                </a:solidFill>
                <a:latin typeface="Courier New" panose="02070309020205020404" pitchFamily="49" charset="0"/>
              </a:rPr>
              <a:t>% Checks the variable types commonly used in the </a:t>
            </a:r>
            <a:r>
              <a:rPr lang="en-US" sz="900" dirty="0" err="1">
                <a:solidFill>
                  <a:srgbClr val="028009"/>
                </a:solidFill>
                <a:latin typeface="Courier New" panose="02070309020205020404" pitchFamily="49" charset="0"/>
              </a:rPr>
              <a:t>MapGen</a:t>
            </a:r>
            <a:r>
              <a:rPr lang="en-US" sz="900" dirty="0">
                <a:solidFill>
                  <a:srgbClr val="028009"/>
                </a:solidFill>
                <a:latin typeface="Courier New" panose="02070309020205020404" pitchFamily="49" charset="0"/>
              </a:rPr>
              <a:t> codes to</a:t>
            </a:r>
          </a:p>
          <a:p>
            <a:r>
              <a:rPr lang="en-US" sz="900" dirty="0">
                <a:solidFill>
                  <a:srgbClr val="028009"/>
                </a:solidFill>
                <a:latin typeface="Courier New" panose="02070309020205020404" pitchFamily="49" charset="0"/>
              </a:rPr>
              <a:t>% ensure they are correctly formed.</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is typically called at the top of most functions. The input</a:t>
            </a:r>
          </a:p>
          <a:p>
            <a:r>
              <a:rPr lang="en-US" sz="900" dirty="0">
                <a:solidFill>
                  <a:srgbClr val="028009"/>
                </a:solidFill>
                <a:latin typeface="Courier New" panose="02070309020205020404" pitchFamily="49" charset="0"/>
              </a:rPr>
              <a:t>% is a variable and a string defining the "type" of the variable. This</a:t>
            </a:r>
          </a:p>
          <a:p>
            <a:r>
              <a:rPr lang="en-US" sz="900" dirty="0">
                <a:solidFill>
                  <a:srgbClr val="028009"/>
                </a:solidFill>
                <a:latin typeface="Courier New" panose="02070309020205020404" pitchFamily="49" charset="0"/>
              </a:rPr>
              <a:t>% function checks to see that they are compatible. For example, say there</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of variables used in the function that is always a N</a:t>
            </a:r>
          </a:p>
          <a:p>
            <a:r>
              <a:rPr lang="en-US" sz="900" dirty="0">
                <a:solidFill>
                  <a:srgbClr val="028009"/>
                </a:solidFill>
                <a:latin typeface="Courier New" panose="02070309020205020404" pitchFamily="49" charset="0"/>
              </a:rPr>
              <a:t>% x 1 array; if someone had a variable called "</a:t>
            </a:r>
            <a:r>
              <a:rPr lang="en-US" sz="900" dirty="0" err="1">
                <a:solidFill>
                  <a:srgbClr val="028009"/>
                </a:solidFill>
                <a:latin typeface="Courier New" panose="02070309020205020404" pitchFamily="49" charset="0"/>
              </a:rPr>
              <a:t>test_example</a:t>
            </a:r>
            <a:r>
              <a:rPr lang="en-US" sz="900" dirty="0">
                <a:solidFill>
                  <a:srgbClr val="028009"/>
                </a:solidFill>
                <a:latin typeface="Courier New" panose="02070309020205020404" pitchFamily="49" charset="0"/>
              </a:rPr>
              <a:t>", they could</a:t>
            </a:r>
          </a:p>
          <a:p>
            <a:r>
              <a:rPr lang="en-US" sz="900" dirty="0">
                <a:solidFill>
                  <a:srgbClr val="028009"/>
                </a:solidFill>
                <a:latin typeface="Courier New" panose="02070309020205020404" pitchFamily="49" charset="0"/>
              </a:rPr>
              <a:t>% check that this fit the '</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 type by calling</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(test_example,'</a:t>
            </a:r>
            <a:r>
              <a:rPr lang="en-US" sz="900" dirty="0" err="1">
                <a:solidFill>
                  <a:srgbClr val="028009"/>
                </a:solidFill>
                <a:latin typeface="Courier New" panose="02070309020205020404" pitchFamily="49" charset="0"/>
              </a:rPr>
              <a:t>column_vector</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This function would then check that the array was N x 1, and if it was</a:t>
            </a:r>
          </a:p>
          <a:p>
            <a:r>
              <a:rPr lang="en-US" sz="900" dirty="0">
                <a:solidFill>
                  <a:srgbClr val="028009"/>
                </a:solidFill>
                <a:latin typeface="Courier New" panose="02070309020205020404" pitchFamily="49" charset="0"/>
              </a:rPr>
              <a:t>% not, it would send out an error warning.</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FORMAT: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fcn_MapGen_checkInputsToFunctions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a:t>
            </a:r>
            <a:r>
              <a:rPr lang="en-US" sz="900" dirty="0" err="1">
                <a:solidFill>
                  <a:srgbClr val="028009"/>
                </a:solidFill>
                <a:latin typeface="Courier New" panose="02070309020205020404" pitchFamily="49" charset="0"/>
              </a:rPr>
              <a:t>variable,variable_type_string</a:t>
            </a:r>
            <a:r>
              <a:rPr lang="en-US" sz="900" dirty="0">
                <a:solidFill>
                  <a:srgbClr val="028009"/>
                </a:solidFill>
                <a:latin typeface="Courier New" panose="02070309020205020404" pitchFamily="49" charset="0"/>
              </a:rPr>
              <a:t>,(</a:t>
            </a:r>
            <a:r>
              <a:rPr lang="en-US" sz="900" dirty="0" err="1">
                <a:solidFill>
                  <a:srgbClr val="028009"/>
                </a:solidFill>
                <a:latin typeface="Courier New" panose="02070309020205020404" pitchFamily="49" charset="0"/>
              </a:rPr>
              <a:t>optional_arguments</a:t>
            </a:r>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INPUTS:</a:t>
            </a:r>
          </a:p>
          <a:p>
            <a:r>
              <a:rPr lang="en-US" sz="900" dirty="0">
                <a:solidFill>
                  <a:srgbClr val="028009"/>
                </a:solidFill>
                <a:latin typeface="Courier New" panose="02070309020205020404" pitchFamily="49" charset="0"/>
              </a:rPr>
              <a:t>%</a:t>
            </a:r>
          </a:p>
          <a:p>
            <a:r>
              <a:rPr lang="en-US" sz="900" dirty="0">
                <a:solidFill>
                  <a:srgbClr val="028009"/>
                </a:solidFill>
                <a:latin typeface="Courier New" panose="02070309020205020404" pitchFamily="49" charset="0"/>
              </a:rPr>
              <a:t>%      variable: the variable to check</a:t>
            </a:r>
          </a:p>
        </p:txBody>
      </p:sp>
      <p:sp>
        <p:nvSpPr>
          <p:cNvPr id="3" name="Rectangle 2">
            <a:extLst>
              <a:ext uri="{FF2B5EF4-FFF2-40B4-BE49-F238E27FC236}">
                <a16:creationId xmlns:a16="http://schemas.microsoft.com/office/drawing/2014/main" id="{75616B01-3EEF-43F9-B062-A030413183B5}"/>
              </a:ext>
            </a:extLst>
          </p:cNvPr>
          <p:cNvSpPr/>
          <p:nvPr/>
        </p:nvSpPr>
        <p:spPr>
          <a:xfrm>
            <a:off x="3692063" y="6308209"/>
            <a:ext cx="7414594" cy="369332"/>
          </a:xfrm>
          <a:prstGeom prst="rect">
            <a:avLst/>
          </a:prstGeom>
        </p:spPr>
        <p:txBody>
          <a:bodyPr wrap="none">
            <a:spAutoFit/>
          </a:bodyPr>
          <a:lstStyle/>
          <a:p>
            <a:r>
              <a:rPr lang="en-US" dirty="0"/>
              <a:t>See: </a:t>
            </a:r>
            <a:r>
              <a:rPr lang="en-US" dirty="0" err="1"/>
              <a:t>script_test_fcn_MapGen_checkInputsToFunctions.m</a:t>
            </a:r>
            <a:r>
              <a:rPr lang="en-US" dirty="0"/>
              <a:t> for example usages</a:t>
            </a:r>
          </a:p>
        </p:txBody>
      </p:sp>
    </p:spTree>
    <p:extLst>
      <p:ext uri="{BB962C8B-B14F-4D97-AF65-F5344CB8AC3E}">
        <p14:creationId xmlns:p14="http://schemas.microsoft.com/office/powerpoint/2010/main" val="328317828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7B615-DD34-9F76-3378-32A88136AB9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EAB47625-3F95-A826-39DF-D706732828AA}"/>
              </a:ext>
            </a:extLst>
          </p:cNvPr>
          <p:cNvSpPr>
            <a:spLocks noGrp="1"/>
          </p:cNvSpPr>
          <p:nvPr>
            <p:ph idx="1"/>
          </p:nvPr>
        </p:nvSpPr>
        <p:spPr/>
        <p:txBody>
          <a:bodyPr/>
          <a:lstStyle/>
          <a:p>
            <a:r>
              <a:rPr lang="en-US" dirty="0">
                <a:hlinkClick r:id="rId2"/>
              </a:rPr>
              <a:t>https://www.mdpi.com/2220-9964/9/5/304</a:t>
            </a:r>
            <a:endParaRPr lang="en-US" dirty="0"/>
          </a:p>
          <a:p>
            <a:r>
              <a:rPr lang="en-US" dirty="0">
                <a:hlinkClick r:id="rId3"/>
              </a:rPr>
              <a:t>https://stackoverflow.com/questions/69237154/how-do-you-get-the-medial-axis-of-a-multipolygon-using-cgal</a:t>
            </a:r>
            <a:endParaRPr lang="en-US" dirty="0"/>
          </a:p>
          <a:p>
            <a:endParaRPr lang="en-US" dirty="0"/>
          </a:p>
          <a:p>
            <a:r>
              <a:rPr lang="en-US" dirty="0">
                <a:hlinkClick r:id="rId4"/>
              </a:rPr>
              <a:t>https://groups.csail.mit.edu/graphics/classes/6.838/S98/meetings/m25/m25.html</a:t>
            </a:r>
            <a:r>
              <a:rPr lang="en-US" dirty="0"/>
              <a:t> </a:t>
            </a:r>
          </a:p>
          <a:p>
            <a:endParaRPr lang="en-US" dirty="0"/>
          </a:p>
        </p:txBody>
      </p:sp>
    </p:spTree>
    <p:extLst>
      <p:ext uri="{BB962C8B-B14F-4D97-AF65-F5344CB8AC3E}">
        <p14:creationId xmlns:p14="http://schemas.microsoft.com/office/powerpoint/2010/main" val="4045957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7DDBE8-36CC-4927-9870-E0F8CEA9D030}"/>
              </a:ext>
            </a:extLst>
          </p:cNvPr>
          <p:cNvSpPr>
            <a:spLocks noGrp="1"/>
          </p:cNvSpPr>
          <p:nvPr>
            <p:ph type="title"/>
          </p:nvPr>
        </p:nvSpPr>
        <p:spPr>
          <a:xfrm>
            <a:off x="838200" y="618266"/>
            <a:ext cx="10515600" cy="1325563"/>
          </a:xfrm>
        </p:spPr>
        <p:txBody>
          <a:bodyPr>
            <a:normAutofit fontScale="90000"/>
          </a:bodyPr>
          <a:lstStyle/>
          <a:p>
            <a:r>
              <a:rPr lang="en-US" dirty="0"/>
              <a:t>A demonstration script exists that shows most of the functionality in this document:</a:t>
            </a:r>
            <a:br>
              <a:rPr lang="en-US" dirty="0"/>
            </a:br>
            <a:r>
              <a:rPr lang="en-US" dirty="0" err="1">
                <a:solidFill>
                  <a:srgbClr val="028009"/>
                </a:solidFill>
                <a:latin typeface="Courier New" panose="02070309020205020404" pitchFamily="49" charset="0"/>
              </a:rPr>
              <a:t>script_demo_MapGenLibrary</a:t>
            </a:r>
            <a:br>
              <a:rPr lang="en-US" dirty="0">
                <a:solidFill>
                  <a:srgbClr val="028009"/>
                </a:solidFill>
                <a:latin typeface="Courier New" panose="02070309020205020404" pitchFamily="49" charset="0"/>
              </a:rPr>
            </a:br>
            <a:endParaRPr lang="en-US" dirty="0"/>
          </a:p>
        </p:txBody>
      </p:sp>
      <p:sp>
        <p:nvSpPr>
          <p:cNvPr id="4" name="Rectangle 3">
            <a:extLst>
              <a:ext uri="{FF2B5EF4-FFF2-40B4-BE49-F238E27FC236}">
                <a16:creationId xmlns:a16="http://schemas.microsoft.com/office/drawing/2014/main" id="{ED6B6C78-C512-4D1D-90D5-01BF838E0A27}"/>
              </a:ext>
            </a:extLst>
          </p:cNvPr>
          <p:cNvSpPr/>
          <p:nvPr/>
        </p:nvSpPr>
        <p:spPr>
          <a:xfrm>
            <a:off x="374433" y="2022133"/>
            <a:ext cx="5909136" cy="2446824"/>
          </a:xfrm>
          <a:prstGeom prst="rect">
            <a:avLst/>
          </a:prstGeom>
          <a:solidFill>
            <a:schemeClr val="accent4">
              <a:lumMod val="20000"/>
              <a:lumOff val="80000"/>
            </a:schemeClr>
          </a:solidFill>
        </p:spPr>
        <p:txBody>
          <a:bodyPr wrap="square">
            <a:spAutoFit/>
          </a:bodyPr>
          <a:lstStyle/>
          <a:p>
            <a:r>
              <a:rPr lang="en-US" sz="900" dirty="0">
                <a:solidFill>
                  <a:srgbClr val="028009"/>
                </a:solidFill>
                <a:latin typeface="Courier New" panose="02070309020205020404" pitchFamily="49" charset="0"/>
              </a:rPr>
              <a:t>%% Show how inputs are checked</a:t>
            </a:r>
          </a:p>
          <a:p>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 [4 1; 3 0; 2 5];</a:t>
            </a:r>
          </a:p>
          <a:p>
            <a:r>
              <a:rPr lang="en-US" sz="900" dirty="0" err="1">
                <a:solidFill>
                  <a:srgbClr val="000000"/>
                </a:solidFill>
                <a:latin typeface="Courier New" panose="02070309020205020404" pitchFamily="49" charset="0"/>
              </a:rPr>
              <a:t>fcn_MapGen_checkInputsToFunctions</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Twocolumn_of_numbers_test</a:t>
            </a:r>
            <a:r>
              <a:rPr lang="en-US" sz="900" dirty="0">
                <a:solidFill>
                  <a:srgbClr val="000000"/>
                </a:solidFill>
                <a:latin typeface="Courier New" panose="02070309020205020404" pitchFamily="49" charset="0"/>
              </a:rPr>
              <a:t>, </a:t>
            </a:r>
            <a:r>
              <a:rPr lang="en-US" sz="900" dirty="0">
                <a:solidFill>
                  <a:srgbClr val="AA04F9"/>
                </a:solidFill>
                <a:latin typeface="Courier New" panose="02070309020205020404" pitchFamily="49" charset="0"/>
              </a:rPr>
              <a:t>'2column_of_numbers'</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various pseudo-random sources</a:t>
            </a:r>
          </a:p>
          <a:p>
            <a:r>
              <a:rPr lang="en-US" sz="900" dirty="0">
                <a:solidFill>
                  <a:srgbClr val="028009"/>
                </a:solidFill>
                <a:latin typeface="Courier New" panose="02070309020205020404" pitchFamily="49" charset="0"/>
              </a:rPr>
              <a:t>% Generate a set of polytopes from the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11;</a:t>
            </a:r>
          </a:p>
          <a:p>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a:t>
            </a:r>
            <a:r>
              <a:rPr lang="en-US" sz="900" dirty="0" err="1">
                <a:solidFill>
                  <a:srgbClr val="028009"/>
                </a:solidFill>
                <a:latin typeface="Courier New" panose="02070309020205020404" pitchFamily="49" charset="0"/>
              </a:rPr>
              <a:t>Sobol</a:t>
            </a:r>
            <a:r>
              <a:rPr lang="en-US" sz="900" dirty="0">
                <a:solidFill>
                  <a:srgbClr val="028009"/>
                </a:solidFill>
                <a:latin typeface="Courier New" panose="02070309020205020404" pitchFamily="49" charset="0"/>
              </a:rPr>
              <a:t>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fcn_MapGen_sobolVoronoiTiling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Sobol_range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r>
              <a:rPr lang="en-US" sz="900" dirty="0">
                <a:solidFill>
                  <a:srgbClr val="000000"/>
                </a:solidFill>
                <a:latin typeface="Courier New" panose="02070309020205020404" pitchFamily="49" charset="0"/>
              </a:rPr>
              <a:t> </a:t>
            </a:r>
          </a:p>
          <a:p>
            <a:r>
              <a:rPr lang="en-US" sz="900" dirty="0">
                <a:solidFill>
                  <a:srgbClr val="000000"/>
                </a:solidFill>
                <a:latin typeface="Courier New" panose="02070309020205020404" pitchFamily="49" charset="0"/>
              </a:rPr>
              <a:t> </a:t>
            </a:r>
          </a:p>
          <a:p>
            <a:r>
              <a:rPr lang="en-US" sz="900" dirty="0">
                <a:solidFill>
                  <a:srgbClr val="028009"/>
                </a:solidFill>
                <a:latin typeface="Courier New" panose="02070309020205020404" pitchFamily="49" charset="0"/>
              </a:rPr>
              <a:t>% Generate a set of polytopes from the Halton set</a:t>
            </a:r>
          </a:p>
          <a:p>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 = 12;</a:t>
            </a:r>
          </a:p>
          <a:p>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 = [1 1000]; </a:t>
            </a:r>
            <a:r>
              <a:rPr lang="en-US" sz="900" dirty="0">
                <a:solidFill>
                  <a:srgbClr val="028009"/>
                </a:solidFill>
                <a:latin typeface="Courier New" panose="02070309020205020404" pitchFamily="49" charset="0"/>
              </a:rPr>
              <a:t>% range of Halton points to use to generate the tiling</a:t>
            </a:r>
          </a:p>
          <a:p>
            <a:r>
              <a:rPr lang="en-US" sz="900" dirty="0" err="1">
                <a:solidFill>
                  <a:srgbClr val="000000"/>
                </a:solidFill>
                <a:latin typeface="Courier New" panose="02070309020205020404" pitchFamily="49" charset="0"/>
              </a:rPr>
              <a:t>tiled_polytopes</a:t>
            </a:r>
            <a:r>
              <a:rPr lang="en-US" sz="900" dirty="0">
                <a:solidFill>
                  <a:srgbClr val="000000"/>
                </a:solidFill>
                <a:latin typeface="Courier New" panose="02070309020205020404" pitchFamily="49" charset="0"/>
              </a:rPr>
              <a:t> = </a:t>
            </a:r>
            <a:r>
              <a:rPr lang="en-US" sz="900" dirty="0" err="1">
                <a:solidFill>
                  <a:srgbClr val="000000"/>
                </a:solidFill>
                <a:latin typeface="Courier New" panose="02070309020205020404" pitchFamily="49" charset="0"/>
              </a:rPr>
              <a:t>fcn_MapGen_haltonVoronoiTiling</a:t>
            </a:r>
            <a:r>
              <a:rPr lang="en-US" sz="900" dirty="0">
                <a:solidFill>
                  <a:srgbClr val="000000"/>
                </a:solidFill>
                <a:latin typeface="Courier New" panose="02070309020205020404" pitchFamily="49" charset="0"/>
              </a:rPr>
              <a:t>(</a:t>
            </a:r>
            <a:r>
              <a:rPr lang="en-US" sz="900" dirty="0" err="1">
                <a:solidFill>
                  <a:srgbClr val="000000"/>
                </a:solidFill>
                <a:latin typeface="Courier New" panose="02070309020205020404" pitchFamily="49" charset="0"/>
              </a:rPr>
              <a:t>Halton_range</a:t>
            </a:r>
            <a:r>
              <a:rPr lang="en-US" sz="900" dirty="0">
                <a:solidFill>
                  <a:srgbClr val="000000"/>
                </a:solidFill>
                <a:latin typeface="Courier New" panose="02070309020205020404" pitchFamily="49" charset="0"/>
              </a:rPr>
              <a:t>,[1 1],</a:t>
            </a:r>
            <a:r>
              <a:rPr lang="en-US" sz="900" dirty="0" err="1">
                <a:solidFill>
                  <a:srgbClr val="000000"/>
                </a:solidFill>
                <a:latin typeface="Courier New" panose="02070309020205020404" pitchFamily="49" charset="0"/>
              </a:rPr>
              <a:t>fig_num</a:t>
            </a:r>
            <a:r>
              <a:rPr lang="en-US" sz="900" dirty="0">
                <a:solidFill>
                  <a:srgbClr val="000000"/>
                </a:solidFill>
                <a:latin typeface="Courier New" panose="02070309020205020404" pitchFamily="49" charset="0"/>
              </a:rPr>
              <a:t>);</a:t>
            </a:r>
          </a:p>
          <a:p>
            <a:endParaRPr lang="en-US" sz="900" dirty="0"/>
          </a:p>
        </p:txBody>
      </p:sp>
    </p:spTree>
    <p:extLst>
      <p:ext uri="{BB962C8B-B14F-4D97-AF65-F5344CB8AC3E}">
        <p14:creationId xmlns:p14="http://schemas.microsoft.com/office/powerpoint/2010/main" val="36847999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Rectangle 27">
            <a:extLst>
              <a:ext uri="{FF2B5EF4-FFF2-40B4-BE49-F238E27FC236}">
                <a16:creationId xmlns:a16="http://schemas.microsoft.com/office/drawing/2014/main" id="{D4D28E87-62D2-4602-B72F-5F74AA236CC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1" cy="191506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Title 3">
            <a:extLst>
              <a:ext uri="{FF2B5EF4-FFF2-40B4-BE49-F238E27FC236}">
                <a16:creationId xmlns:a16="http://schemas.microsoft.com/office/drawing/2014/main" id="{6E87C877-5A2F-4BBC-B935-15EFE2E278C7}"/>
              </a:ext>
            </a:extLst>
          </p:cNvPr>
          <p:cNvSpPr>
            <a:spLocks noGrp="1"/>
          </p:cNvSpPr>
          <p:nvPr>
            <p:ph type="ctrTitle"/>
          </p:nvPr>
        </p:nvSpPr>
        <p:spPr>
          <a:xfrm>
            <a:off x="838199" y="291090"/>
            <a:ext cx="10515599" cy="932688"/>
          </a:xfrm>
        </p:spPr>
        <p:txBody>
          <a:bodyPr>
            <a:normAutofit/>
          </a:bodyPr>
          <a:lstStyle/>
          <a:p>
            <a:r>
              <a:rPr lang="en-US" sz="5400">
                <a:solidFill>
                  <a:schemeClr val="bg1"/>
                </a:solidFill>
              </a:rPr>
              <a:t>Shrink from Edges Functionality</a:t>
            </a:r>
          </a:p>
        </p:txBody>
      </p:sp>
      <p:sp>
        <p:nvSpPr>
          <p:cNvPr id="5" name="Subtitle 4">
            <a:extLst>
              <a:ext uri="{FF2B5EF4-FFF2-40B4-BE49-F238E27FC236}">
                <a16:creationId xmlns:a16="http://schemas.microsoft.com/office/drawing/2014/main" id="{AB1A0E7B-B03D-4421-BFE5-A07DAE98F404}"/>
              </a:ext>
            </a:extLst>
          </p:cNvPr>
          <p:cNvSpPr>
            <a:spLocks noGrp="1"/>
          </p:cNvSpPr>
          <p:nvPr>
            <p:ph type="subTitle" idx="1"/>
          </p:nvPr>
        </p:nvSpPr>
        <p:spPr>
          <a:xfrm>
            <a:off x="838199" y="1335726"/>
            <a:ext cx="10515599" cy="420624"/>
          </a:xfrm>
        </p:spPr>
        <p:txBody>
          <a:bodyPr>
            <a:normAutofit/>
          </a:bodyPr>
          <a:lstStyle/>
          <a:p>
            <a:r>
              <a:rPr lang="en-US">
                <a:solidFill>
                  <a:schemeClr val="accent1">
                    <a:lumMod val="20000"/>
                    <a:lumOff val="80000"/>
                  </a:schemeClr>
                </a:solidFill>
              </a:rPr>
              <a:t>Updated 2025-04-29 by S. </a:t>
            </a:r>
            <a:r>
              <a:rPr lang="en-US" dirty="0">
                <a:solidFill>
                  <a:schemeClr val="accent1">
                    <a:lumMod val="20000"/>
                    <a:lumOff val="80000"/>
                  </a:schemeClr>
                </a:solidFill>
              </a:rPr>
              <a:t>Brennan</a:t>
            </a:r>
          </a:p>
        </p:txBody>
      </p:sp>
      <p:pic>
        <p:nvPicPr>
          <p:cNvPr id="6" name="Picture 5">
            <a:extLst>
              <a:ext uri="{FF2B5EF4-FFF2-40B4-BE49-F238E27FC236}">
                <a16:creationId xmlns:a16="http://schemas.microsoft.com/office/drawing/2014/main" id="{858E82CD-BD84-4934-8355-945AFBCA94B6}"/>
              </a:ext>
            </a:extLst>
          </p:cNvPr>
          <p:cNvPicPr>
            <a:picLocks noChangeAspect="1"/>
          </p:cNvPicPr>
          <p:nvPr/>
        </p:nvPicPr>
        <p:blipFill>
          <a:blip r:embed="rId2"/>
          <a:stretch>
            <a:fillRect/>
          </a:stretch>
        </p:blipFill>
        <p:spPr>
          <a:xfrm>
            <a:off x="2643553" y="2139351"/>
            <a:ext cx="6904893" cy="4165196"/>
          </a:xfrm>
          <a:prstGeom prst="rect">
            <a:avLst/>
          </a:prstGeom>
        </p:spPr>
      </p:pic>
    </p:spTree>
    <p:extLst>
      <p:ext uri="{BB962C8B-B14F-4D97-AF65-F5344CB8AC3E}">
        <p14:creationId xmlns:p14="http://schemas.microsoft.com/office/powerpoint/2010/main" val="26791694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2E4A42-771F-473D-A7D1-F032DA798E2B}"/>
              </a:ext>
            </a:extLst>
          </p:cNvPr>
          <p:cNvSpPr>
            <a:spLocks noGrp="1"/>
          </p:cNvSpPr>
          <p:nvPr>
            <p:ph type="title"/>
          </p:nvPr>
        </p:nvSpPr>
        <p:spPr>
          <a:xfrm>
            <a:off x="838200" y="365125"/>
            <a:ext cx="10515600" cy="2628337"/>
          </a:xfrm>
        </p:spPr>
        <p:txBody>
          <a:bodyPr vert="horz" lIns="91440" tIns="45720" rIns="91440" bIns="45720" rtlCol="0" anchor="ctr">
            <a:noAutofit/>
          </a:bodyPr>
          <a:lstStyle/>
          <a:p>
            <a:r>
              <a:rPr lang="en-US" sz="3200" dirty="0">
                <a:cs typeface="Calibri Light"/>
              </a:rPr>
              <a:t>Individual polytopes can be shrunk by edges, and the first step is to find the Vertex Skeleton via: </a:t>
            </a:r>
            <a:br>
              <a:rPr lang="en-US" sz="3200" dirty="0">
                <a:cs typeface="Calibri Light"/>
              </a:rPr>
            </a:br>
            <a:r>
              <a:rPr lang="en-US" sz="3200" dirty="0" err="1">
                <a:solidFill>
                  <a:srgbClr val="00B050"/>
                </a:solidFill>
                <a:latin typeface="Courier New"/>
                <a:cs typeface="Courier New"/>
              </a:rPr>
              <a:t>fcn_MapGen_polytopeFindVertexSkeleton</a:t>
            </a:r>
            <a:r>
              <a:rPr lang="en-US" sz="3200" dirty="0">
                <a:solidFill>
                  <a:srgbClr val="00B050"/>
                </a:solidFill>
                <a:latin typeface="Courier New"/>
                <a:cs typeface="Courier New"/>
              </a:rPr>
              <a:t> </a:t>
            </a:r>
            <a:br>
              <a:rPr lang="en-US" sz="3200" dirty="0">
                <a:solidFill>
                  <a:srgbClr val="00B050"/>
                </a:solidFill>
                <a:latin typeface="Courier New"/>
                <a:cs typeface="Courier New"/>
              </a:rPr>
            </a:br>
            <a:r>
              <a:rPr lang="en-US" sz="3200" dirty="0">
                <a:cs typeface="Calibri Light"/>
              </a:rPr>
              <a:t>This function defines how the vertices “move” as edges are trimmed inward by the same amount. </a:t>
            </a:r>
          </a:p>
        </p:txBody>
      </p:sp>
      <p:sp>
        <p:nvSpPr>
          <p:cNvPr id="5" name="Rectangle 4">
            <a:extLst>
              <a:ext uri="{FF2B5EF4-FFF2-40B4-BE49-F238E27FC236}">
                <a16:creationId xmlns:a16="http://schemas.microsoft.com/office/drawing/2014/main" id="{DAD36BB6-5195-4557-9528-BAFE14B7A978}"/>
              </a:ext>
            </a:extLst>
          </p:cNvPr>
          <p:cNvSpPr/>
          <p:nvPr/>
        </p:nvSpPr>
        <p:spPr>
          <a:xfrm>
            <a:off x="838200" y="3218208"/>
            <a:ext cx="6569962" cy="646331"/>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err="1">
                <a:solidFill>
                  <a:srgbClr val="000000"/>
                </a:solidFill>
                <a:latin typeface="Courier New" panose="02070309020205020404" pitchFamily="49" charset="0"/>
              </a:rPr>
              <a:t>fig_num</a:t>
            </a:r>
            <a:r>
              <a:rPr lang="en-US" sz="1200" b="0" i="0" u="none" strike="noStrike" baseline="0" dirty="0">
                <a:solidFill>
                  <a:srgbClr val="000000"/>
                </a:solidFill>
                <a:latin typeface="Courier New" panose="02070309020205020404" pitchFamily="49" charset="0"/>
              </a:rPr>
              <a:t> = 675;</a:t>
            </a:r>
          </a:p>
          <a:p>
            <a:r>
              <a:rPr lang="fr-FR" sz="1200" b="0" i="0" u="none" strike="noStrike" baseline="0" dirty="0" err="1">
                <a:solidFill>
                  <a:srgbClr val="000000"/>
                </a:solidFill>
                <a:latin typeface="Courier New" panose="02070309020205020404" pitchFamily="49" charset="0"/>
              </a:rPr>
              <a:t>vertices</a:t>
            </a:r>
            <a:r>
              <a:rPr lang="fr-FR" sz="1200" b="0" i="0" u="none" strike="noStrike" baseline="0" dirty="0">
                <a:solidFill>
                  <a:srgbClr val="000000"/>
                </a:solidFill>
                <a:latin typeface="Courier New" panose="02070309020205020404" pitchFamily="49" charset="0"/>
              </a:rPr>
              <a:t> = [0 0; 2 0; 1 2; 0 1; 0 0]*5;</a:t>
            </a:r>
          </a:p>
          <a:p>
            <a:r>
              <a:rPr lang="en-US" sz="1200" b="0" i="0" u="none" strike="noStrike" baseline="0" dirty="0" err="1">
                <a:solidFill>
                  <a:srgbClr val="000000"/>
                </a:solidFill>
                <a:latin typeface="Courier New" panose="02070309020205020404" pitchFamily="49" charset="0"/>
              </a:rPr>
              <a:t>fcn_MapGen_polytopeFindVertexSkeleton</a:t>
            </a:r>
            <a:r>
              <a:rPr lang="en-US" sz="1200" b="0" i="0" u="none" strike="noStrike" baseline="0" dirty="0">
                <a:solidFill>
                  <a:srgbClr val="000000"/>
                </a:solidFill>
                <a:latin typeface="Courier New" panose="02070309020205020404" pitchFamily="49" charset="0"/>
              </a:rPr>
              <a:t>(</a:t>
            </a:r>
            <a:r>
              <a:rPr lang="en-US" sz="1200" b="0" i="0" u="none" strike="noStrike" baseline="0" dirty="0" err="1">
                <a:solidFill>
                  <a:srgbClr val="000000"/>
                </a:solidFill>
                <a:latin typeface="Courier New" panose="02070309020205020404" pitchFamily="49" charset="0"/>
              </a:rPr>
              <a:t>vertices,fig_num</a:t>
            </a:r>
            <a:r>
              <a:rPr lang="en-US" sz="1200" b="0" i="0" u="none" strike="noStrike" baseline="0" dirty="0">
                <a:solidFill>
                  <a:srgbClr val="000000"/>
                </a:solidFill>
                <a:latin typeface="Courier New" panose="02070309020205020404" pitchFamily="49" charset="0"/>
              </a:rPr>
              <a:t>);</a:t>
            </a:r>
          </a:p>
        </p:txBody>
      </p:sp>
      <p:pic>
        <p:nvPicPr>
          <p:cNvPr id="9" name="Picture 8">
            <a:extLst>
              <a:ext uri="{FF2B5EF4-FFF2-40B4-BE49-F238E27FC236}">
                <a16:creationId xmlns:a16="http://schemas.microsoft.com/office/drawing/2014/main" id="{BBD1B757-9FE2-4C1A-A4BF-7F5BCB0C4CC2}"/>
              </a:ext>
            </a:extLst>
          </p:cNvPr>
          <p:cNvPicPr>
            <a:picLocks noChangeAspect="1"/>
          </p:cNvPicPr>
          <p:nvPr/>
        </p:nvPicPr>
        <p:blipFill>
          <a:blip r:embed="rId2"/>
          <a:stretch>
            <a:fillRect/>
          </a:stretch>
        </p:blipFill>
        <p:spPr>
          <a:xfrm>
            <a:off x="5863281" y="2857500"/>
            <a:ext cx="5334000" cy="4000500"/>
          </a:xfrm>
          <a:prstGeom prst="rect">
            <a:avLst/>
          </a:prstGeom>
        </p:spPr>
      </p:pic>
    </p:spTree>
    <p:extLst>
      <p:ext uri="{BB962C8B-B14F-4D97-AF65-F5344CB8AC3E}">
        <p14:creationId xmlns:p14="http://schemas.microsoft.com/office/powerpoint/2010/main" val="17756954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FB4483-6251-47C8-93F3-F7F178F1AB48}"/>
              </a:ext>
            </a:extLst>
          </p:cNvPr>
          <p:cNvSpPr>
            <a:spLocks noGrp="1"/>
          </p:cNvSpPr>
          <p:nvPr>
            <p:ph type="title"/>
          </p:nvPr>
        </p:nvSpPr>
        <p:spPr/>
        <p:txBody>
          <a:bodyPr/>
          <a:lstStyle/>
          <a:p>
            <a:r>
              <a:rPr lang="en-US" dirty="0"/>
              <a:t>The skeleton is calculated by iterating inward from the given vertices</a:t>
            </a:r>
          </a:p>
        </p:txBody>
      </p:sp>
      <p:sp>
        <p:nvSpPr>
          <p:cNvPr id="3" name="Content Placeholder 2">
            <a:extLst>
              <a:ext uri="{FF2B5EF4-FFF2-40B4-BE49-F238E27FC236}">
                <a16:creationId xmlns:a16="http://schemas.microsoft.com/office/drawing/2014/main" id="{A217E775-0D81-458A-8241-0D79BEB2038D}"/>
              </a:ext>
            </a:extLst>
          </p:cNvPr>
          <p:cNvSpPr>
            <a:spLocks noGrp="1"/>
          </p:cNvSpPr>
          <p:nvPr>
            <p:ph idx="1"/>
          </p:nvPr>
        </p:nvSpPr>
        <p:spPr/>
        <p:txBody>
          <a:bodyPr/>
          <a:lstStyle/>
          <a:p>
            <a:pPr marL="0" indent="0">
              <a:buNone/>
            </a:pPr>
            <a:r>
              <a:rPr lang="en-US" dirty="0"/>
              <a:t>As long as there are more than 2 vertices, it:</a:t>
            </a:r>
          </a:p>
          <a:p>
            <a:pPr marL="514350" indent="-514350">
              <a:buFont typeface="+mj-lt"/>
              <a:buAutoNum type="arabicPeriod"/>
            </a:pPr>
            <a:r>
              <a:rPr lang="en-US" dirty="0"/>
              <a:t>Calculates the vectors pointing inward, and angles they make relative to next segment (“half angles”)</a:t>
            </a:r>
          </a:p>
          <a:p>
            <a:pPr marL="514350" indent="-514350">
              <a:buFont typeface="+mj-lt"/>
              <a:buAutoNum type="arabicPeriod"/>
            </a:pPr>
            <a:r>
              <a:rPr lang="en-US" dirty="0"/>
              <a:t>Using the angles and vectors, calculates where the vectors intersect</a:t>
            </a:r>
          </a:p>
          <a:p>
            <a:pPr marL="514350" indent="-514350">
              <a:buFont typeface="+mj-lt"/>
              <a:buAutoNum type="arabicPeriod"/>
            </a:pPr>
            <a:r>
              <a:rPr lang="en-US" dirty="0"/>
              <a:t>Finds the minimum distance of intersection</a:t>
            </a:r>
          </a:p>
          <a:p>
            <a:pPr marL="514350" indent="-514350">
              <a:buFont typeface="+mj-lt"/>
              <a:buAutoNum type="arabicPeriod"/>
            </a:pPr>
            <a:r>
              <a:rPr lang="en-US" dirty="0"/>
              <a:t>Merges vertices that come together</a:t>
            </a:r>
          </a:p>
          <a:p>
            <a:pPr marL="514350" indent="-514350">
              <a:buFont typeface="+mj-lt"/>
              <a:buAutoNum type="arabicPeriod"/>
            </a:pPr>
            <a:r>
              <a:rPr lang="en-US" dirty="0"/>
              <a:t>Repeats</a:t>
            </a:r>
          </a:p>
          <a:p>
            <a:pPr marL="514350" indent="-514350">
              <a:buFont typeface="+mj-lt"/>
              <a:buAutoNum type="arabicPeriod"/>
            </a:pPr>
            <a:endParaRPr lang="en-US" dirty="0"/>
          </a:p>
          <a:p>
            <a:pPr marL="514350" indent="-514350">
              <a:buFont typeface="+mj-lt"/>
              <a:buAutoNum type="arabicPeriod"/>
            </a:pPr>
            <a:endParaRPr lang="en-US" dirty="0"/>
          </a:p>
        </p:txBody>
      </p:sp>
    </p:spTree>
    <p:extLst>
      <p:ext uri="{BB962C8B-B14F-4D97-AF65-F5344CB8AC3E}">
        <p14:creationId xmlns:p14="http://schemas.microsoft.com/office/powerpoint/2010/main" val="14232544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239C3-EBB0-47EB-AFDF-5ACD5273AEB3}"/>
              </a:ext>
            </a:extLst>
          </p:cNvPr>
          <p:cNvSpPr>
            <a:spLocks noGrp="1"/>
          </p:cNvSpPr>
          <p:nvPr>
            <p:ph type="title"/>
          </p:nvPr>
        </p:nvSpPr>
        <p:spPr>
          <a:xfrm>
            <a:off x="838200" y="563908"/>
            <a:ext cx="10515600" cy="1325563"/>
          </a:xfrm>
        </p:spPr>
        <p:txBody>
          <a:bodyPr>
            <a:noAutofit/>
          </a:bodyPr>
          <a:lstStyle/>
          <a:p>
            <a:r>
              <a:rPr lang="en-US" sz="3600" dirty="0"/>
              <a:t>Step 1: To calculate the vectors inward, the function calls an internal function to obtain unit vectors inward, the half angles, the distances from vertex-to-vertex, and unit vectors from vertex to vertex.</a:t>
            </a:r>
          </a:p>
        </p:txBody>
      </p:sp>
      <p:sp>
        <p:nvSpPr>
          <p:cNvPr id="6" name="Rectangle 5">
            <a:extLst>
              <a:ext uri="{FF2B5EF4-FFF2-40B4-BE49-F238E27FC236}">
                <a16:creationId xmlns:a16="http://schemas.microsoft.com/office/drawing/2014/main" id="{066016C0-36CF-4FF8-88DD-4043D0AB8016}"/>
              </a:ext>
            </a:extLst>
          </p:cNvPr>
          <p:cNvSpPr/>
          <p:nvPr/>
        </p:nvSpPr>
        <p:spPr>
          <a:xfrm>
            <a:off x="530087" y="2681495"/>
            <a:ext cx="6569962" cy="1200329"/>
          </a:xfrm>
          <a:prstGeom prst="rect">
            <a:avLst/>
          </a:prstGeom>
          <a:solidFill>
            <a:schemeClr val="accent4">
              <a:lumMod val="20000"/>
              <a:lumOff val="80000"/>
            </a:schemeClr>
          </a:solidFill>
        </p:spPr>
        <p:txBody>
          <a:bodyPr wrap="square" lIns="91440" tIns="45720" rIns="91440" bIns="45720" anchor="t">
            <a:spAutoFit/>
          </a:bodyPr>
          <a:lstStyle/>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vector_direction_of_unit_cut</a:t>
            </a:r>
            <a:r>
              <a:rPr lang="en-US" sz="1200" b="0" i="0" u="none" strike="noStrike" baseline="0" dirty="0">
                <a:solidFill>
                  <a:srgbClr val="000000"/>
                </a:solidFill>
                <a:latin typeface="Courier New" panose="02070309020205020404" pitchFamily="49" charset="0"/>
              </a:rPr>
              <a:t>,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half_angles</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distances_vertex_to_vertex</a:t>
            </a:r>
            <a:r>
              <a:rPr lang="en-US" sz="1200" b="0" i="0" u="none" strike="noStrike" baseline="0" dirty="0">
                <a:solidFill>
                  <a:srgbClr val="000000"/>
                </a:solidFill>
                <a:latin typeface="Courier New" panose="02070309020205020404" pitchFamily="49" charset="0"/>
              </a:rPr>
              <a:t>,</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unit_vectors_vertex_to_vertex</a:t>
            </a:r>
            <a:r>
              <a:rPr lang="en-US" sz="1200" b="0" i="0" u="none" strike="noStrike" baseline="0" dirty="0">
                <a:solidFill>
                  <a:srgbClr val="000000"/>
                </a:solidFill>
                <a:latin typeface="Courier New" panose="02070309020205020404" pitchFamily="49" charset="0"/>
              </a:rPr>
              <a:t>] = </a:t>
            </a:r>
            <a:r>
              <a:rPr lang="en-US" sz="1200" b="0" i="0" u="none" strike="noStrike" baseline="0" dirty="0">
                <a:solidFill>
                  <a:srgbClr val="0E00FF"/>
                </a:solidFill>
                <a:latin typeface="Courier New" panose="02070309020205020404" pitchFamily="49" charset="0"/>
              </a:rPr>
              <a:t>...</a:t>
            </a:r>
          </a:p>
          <a:p>
            <a:r>
              <a:rPr lang="en-US" sz="1200" b="0" i="0" u="none" strike="noStrike" baseline="0" dirty="0">
                <a:solidFill>
                  <a:srgbClr val="000000"/>
                </a:solidFill>
                <a:latin typeface="Courier New" panose="02070309020205020404" pitchFamily="49" charset="0"/>
              </a:rPr>
              <a:t>            </a:t>
            </a:r>
            <a:r>
              <a:rPr lang="en-US" sz="1200" b="0" i="0" u="none" strike="noStrike" baseline="0" dirty="0" err="1">
                <a:solidFill>
                  <a:srgbClr val="000000"/>
                </a:solidFill>
                <a:latin typeface="Courier New" panose="02070309020205020404" pitchFamily="49" charset="0"/>
              </a:rPr>
              <a:t>INTERNAL_fcn_findUnitDirectionVectors</a:t>
            </a:r>
            <a:r>
              <a:rPr lang="en-US" sz="1200" b="0" i="0" u="none" strike="noStrike" baseline="0" dirty="0">
                <a:solidFill>
                  <a:srgbClr val="000000"/>
                </a:solidFill>
                <a:latin typeface="Courier New" panose="02070309020205020404" pitchFamily="49" charset="0"/>
              </a:rPr>
              <a:t>(working_vertices,333);</a:t>
            </a:r>
            <a:endParaRPr lang="en-US" sz="1200" dirty="0"/>
          </a:p>
        </p:txBody>
      </p:sp>
      <p:pic>
        <p:nvPicPr>
          <p:cNvPr id="10" name="Picture 9">
            <a:extLst>
              <a:ext uri="{FF2B5EF4-FFF2-40B4-BE49-F238E27FC236}">
                <a16:creationId xmlns:a16="http://schemas.microsoft.com/office/drawing/2014/main" id="{51AEA7FE-0B93-4C07-A6B1-78256677D2F7}"/>
              </a:ext>
            </a:extLst>
          </p:cNvPr>
          <p:cNvPicPr>
            <a:picLocks noChangeAspect="1"/>
          </p:cNvPicPr>
          <p:nvPr/>
        </p:nvPicPr>
        <p:blipFill>
          <a:blip r:embed="rId2"/>
          <a:stretch>
            <a:fillRect/>
          </a:stretch>
        </p:blipFill>
        <p:spPr>
          <a:xfrm>
            <a:off x="5834269" y="2857500"/>
            <a:ext cx="5334000" cy="4000500"/>
          </a:xfrm>
          <a:prstGeom prst="rect">
            <a:avLst/>
          </a:prstGeom>
        </p:spPr>
      </p:pic>
    </p:spTree>
    <p:extLst>
      <p:ext uri="{BB962C8B-B14F-4D97-AF65-F5344CB8AC3E}">
        <p14:creationId xmlns:p14="http://schemas.microsoft.com/office/powerpoint/2010/main" val="396619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38BD3F17-596A-420D-B6C3-68CC9F44F2DF}"/>
                  </a:ext>
                </a:extLst>
              </p:cNvPr>
              <p:cNvSpPr txBox="1"/>
              <p:nvPr/>
            </p:nvSpPr>
            <p:spPr>
              <a:xfrm>
                <a:off x="3644341" y="4884628"/>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8" name="TextBox 47">
                <a:extLst>
                  <a:ext uri="{FF2B5EF4-FFF2-40B4-BE49-F238E27FC236}">
                    <a16:creationId xmlns:a16="http://schemas.microsoft.com/office/drawing/2014/main" id="{38BD3F17-596A-420D-B6C3-68CC9F44F2DF}"/>
                  </a:ext>
                </a:extLst>
              </p:cNvPr>
              <p:cNvSpPr txBox="1">
                <a:spLocks noRot="1" noChangeAspect="1" noMove="1" noResize="1" noEditPoints="1" noAdjustHandles="1" noChangeArrowheads="1" noChangeShapeType="1" noTextEdit="1"/>
              </p:cNvSpPr>
              <p:nvPr/>
            </p:nvSpPr>
            <p:spPr>
              <a:xfrm>
                <a:off x="3644341" y="4884628"/>
                <a:ext cx="466603" cy="36933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97D46781-4D21-4C62-80D4-85675643F16D}"/>
                  </a:ext>
                </a:extLst>
              </p:cNvPr>
              <p:cNvSpPr txBox="1"/>
              <p:nvPr/>
            </p:nvSpPr>
            <p:spPr>
              <a:xfrm flipH="1">
                <a:off x="2144127" y="3351069"/>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49" name="TextBox 48">
                <a:extLst>
                  <a:ext uri="{FF2B5EF4-FFF2-40B4-BE49-F238E27FC236}">
                    <a16:creationId xmlns:a16="http://schemas.microsoft.com/office/drawing/2014/main" id="{97D46781-4D21-4C62-80D4-85675643F16D}"/>
                  </a:ext>
                </a:extLst>
              </p:cNvPr>
              <p:cNvSpPr txBox="1">
                <a:spLocks noRot="1" noChangeAspect="1" noMove="1" noResize="1" noEditPoints="1" noAdjustHandles="1" noChangeArrowheads="1" noChangeShapeType="1" noTextEdit="1"/>
              </p:cNvSpPr>
              <p:nvPr/>
            </p:nvSpPr>
            <p:spPr>
              <a:xfrm flipH="1">
                <a:off x="2144127" y="3351069"/>
                <a:ext cx="230334" cy="369332"/>
              </a:xfrm>
              <a:prstGeom prst="rect">
                <a:avLst/>
              </a:prstGeom>
              <a:blipFill>
                <a:blip r:embed="rId3"/>
                <a:stretch>
                  <a:fillRect r="-5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E8F7A834-928D-40DF-AF33-D27481C9F7A7}"/>
                  </a:ext>
                </a:extLst>
              </p:cNvPr>
              <p:cNvSpPr>
                <a:spLocks noGrp="1"/>
              </p:cNvSpPr>
              <p:nvPr>
                <p:ph type="title"/>
              </p:nvPr>
            </p:nvSpPr>
            <p:spPr/>
            <p:txBody>
              <a:bodyPr>
                <a:noAutofit/>
              </a:bodyPr>
              <a:lstStyle/>
              <a:p>
                <a:r>
                  <a:rPr lang="en-US" sz="3200" dirty="0"/>
                  <a:t>To calculate the intersection points, the following geometry is used to find </a:t>
                </a:r>
                <a14:m>
                  <m:oMath xmlns:m="http://schemas.openxmlformats.org/officeDocument/2006/math">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𝐿</m:t>
                        </m:r>
                      </m:e>
                      <m:sub>
                        <m:r>
                          <a:rPr lang="en-US" sz="3200" b="0" i="1" smtClean="0">
                            <a:latin typeface="Cambria Math" panose="02040503050406030204" pitchFamily="18" charset="0"/>
                          </a:rPr>
                          <m:t>𝑐𝑢𝑡</m:t>
                        </m:r>
                      </m:sub>
                    </m:sSub>
                  </m:oMath>
                </a14:m>
                <a:r>
                  <a:rPr lang="en-US" sz="3200" dirty="0"/>
                  <a:t>, and </a:t>
                </a:r>
                <a:r>
                  <a:rPr lang="en-US" sz="3200" dirty="0">
                    <a:solidFill>
                      <a:srgbClr val="00B050"/>
                    </a:solidFill>
                  </a:rPr>
                  <a:t>the projection point</a:t>
                </a:r>
                <a:r>
                  <a:rPr lang="en-US" sz="3200" dirty="0"/>
                  <a:t> where the edge projects inward directly toward the intersection.</a:t>
                </a:r>
              </a:p>
            </p:txBody>
          </p:sp>
        </mc:Choice>
        <mc:Fallback xmlns="">
          <p:sp>
            <p:nvSpPr>
              <p:cNvPr id="2" name="Title 1">
                <a:extLst>
                  <a:ext uri="{FF2B5EF4-FFF2-40B4-BE49-F238E27FC236}">
                    <a16:creationId xmlns:a16="http://schemas.microsoft.com/office/drawing/2014/main" id="{E8F7A834-928D-40DF-AF33-D27481C9F7A7}"/>
                  </a:ext>
                </a:extLst>
              </p:cNvPr>
              <p:cNvSpPr>
                <a:spLocks noGrp="1" noRot="1" noChangeAspect="1" noMove="1" noResize="1" noEditPoints="1" noAdjustHandles="1" noChangeArrowheads="1" noChangeShapeType="1" noTextEdit="1"/>
              </p:cNvSpPr>
              <p:nvPr>
                <p:ph type="title"/>
              </p:nvPr>
            </p:nvSpPr>
            <p:spPr>
              <a:blipFill>
                <a:blip r:embed="rId4"/>
                <a:stretch>
                  <a:fillRect l="-1507" t="-12903" b="-18433"/>
                </a:stretch>
              </a:blipFill>
            </p:spPr>
            <p:txBody>
              <a:bodyPr/>
              <a:lstStyle/>
              <a:p>
                <a:r>
                  <a:rPr lang="en-US">
                    <a:noFill/>
                  </a:rPr>
                  <a:t> </a:t>
                </a:r>
              </a:p>
            </p:txBody>
          </p:sp>
        </mc:Fallback>
      </mc:AlternateContent>
      <p:cxnSp>
        <p:nvCxnSpPr>
          <p:cNvPr id="9" name="Straight Connector 8">
            <a:extLst>
              <a:ext uri="{FF2B5EF4-FFF2-40B4-BE49-F238E27FC236}">
                <a16:creationId xmlns:a16="http://schemas.microsoft.com/office/drawing/2014/main" id="{ADF11E9F-8F4C-4F7B-B8AC-2E0E9371E985}"/>
              </a:ext>
            </a:extLst>
          </p:cNvPr>
          <p:cNvCxnSpPr>
            <a:cxnSpLocks/>
          </p:cNvCxnSpPr>
          <p:nvPr/>
        </p:nvCxnSpPr>
        <p:spPr>
          <a:xfrm flipV="1">
            <a:off x="4025348" y="5208872"/>
            <a:ext cx="2276874" cy="317285"/>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6B86E1C-4A76-401A-8EF1-1F069E487901}"/>
              </a:ext>
            </a:extLst>
          </p:cNvPr>
          <p:cNvCxnSpPr/>
          <p:nvPr/>
        </p:nvCxnSpPr>
        <p:spPr>
          <a:xfrm>
            <a:off x="1918252" y="4201767"/>
            <a:ext cx="1789044" cy="1552990"/>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64037DB-8E60-49C6-9A65-6241102EC3A8}"/>
              </a:ext>
            </a:extLst>
          </p:cNvPr>
          <p:cNvCxnSpPr>
            <a:cxnSpLocks/>
          </p:cNvCxnSpPr>
          <p:nvPr/>
        </p:nvCxnSpPr>
        <p:spPr>
          <a:xfrm flipV="1">
            <a:off x="4025348" y="3209046"/>
            <a:ext cx="469557" cy="23171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7FAC81C-BB12-40DB-AEFD-5231C610A5FE}"/>
              </a:ext>
            </a:extLst>
          </p:cNvPr>
          <p:cNvCxnSpPr>
            <a:cxnSpLocks/>
          </p:cNvCxnSpPr>
          <p:nvPr/>
        </p:nvCxnSpPr>
        <p:spPr>
          <a:xfrm flipV="1">
            <a:off x="2216426" y="2695345"/>
            <a:ext cx="1910731" cy="11809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A1EB1C88-19FC-4321-BD4D-DB08923EBD07}"/>
              </a:ext>
            </a:extLst>
          </p:cNvPr>
          <p:cNvSpPr txBox="1"/>
          <p:nvPr/>
        </p:nvSpPr>
        <p:spPr>
          <a:xfrm>
            <a:off x="2584174" y="4880919"/>
            <a:ext cx="327334" cy="369332"/>
          </a:xfrm>
          <a:prstGeom prst="rect">
            <a:avLst/>
          </a:prstGeom>
          <a:noFill/>
        </p:spPr>
        <p:txBody>
          <a:bodyPr wrap="none" rtlCol="0">
            <a:spAutoFit/>
          </a:bodyPr>
          <a:lstStyle/>
          <a:p>
            <a:r>
              <a:rPr lang="en-US" dirty="0"/>
              <a:t>D</a:t>
            </a:r>
          </a:p>
        </p:txBody>
      </p:sp>
      <p:cxnSp>
        <p:nvCxnSpPr>
          <p:cNvPr id="28" name="Straight Arrow Connector 27">
            <a:extLst>
              <a:ext uri="{FF2B5EF4-FFF2-40B4-BE49-F238E27FC236}">
                <a16:creationId xmlns:a16="http://schemas.microsoft.com/office/drawing/2014/main" id="{DD856E82-51B6-4822-96B6-CB8569B61387}"/>
              </a:ext>
            </a:extLst>
          </p:cNvPr>
          <p:cNvCxnSpPr>
            <a:cxnSpLocks/>
          </p:cNvCxnSpPr>
          <p:nvPr/>
        </p:nvCxnSpPr>
        <p:spPr>
          <a:xfrm>
            <a:off x="3065416" y="4849555"/>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4EE947C-161B-4183-9ACA-86754C73D546}"/>
              </a:ext>
            </a:extLst>
          </p:cNvPr>
          <p:cNvCxnSpPr>
            <a:cxnSpLocks/>
          </p:cNvCxnSpPr>
          <p:nvPr/>
        </p:nvCxnSpPr>
        <p:spPr>
          <a:xfrm>
            <a:off x="2115034" y="3975717"/>
            <a:ext cx="796474" cy="676602"/>
          </a:xfrm>
          <a:prstGeom prst="straightConnector1">
            <a:avLst/>
          </a:prstGeom>
          <a:ln>
            <a:headEnd type="arrow"/>
            <a:tailEnd type="arrow"/>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TextBox 34">
                <a:extLst>
                  <a:ext uri="{FF2B5EF4-FFF2-40B4-BE49-F238E27FC236}">
                    <a16:creationId xmlns:a16="http://schemas.microsoft.com/office/drawing/2014/main" id="{84E11CF4-243E-4D06-859A-D898B9C98508}"/>
                  </a:ext>
                </a:extLst>
              </p:cNvPr>
              <p:cNvSpPr txBox="1"/>
              <p:nvPr/>
            </p:nvSpPr>
            <p:spPr>
              <a:xfrm>
                <a:off x="2229723" y="4058151"/>
                <a:ext cx="463012"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𝐿</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5" name="TextBox 34">
                <a:extLst>
                  <a:ext uri="{FF2B5EF4-FFF2-40B4-BE49-F238E27FC236}">
                    <a16:creationId xmlns:a16="http://schemas.microsoft.com/office/drawing/2014/main" id="{84E11CF4-243E-4D06-859A-D898B9C98508}"/>
                  </a:ext>
                </a:extLst>
              </p:cNvPr>
              <p:cNvSpPr txBox="1">
                <a:spLocks noRot="1" noChangeAspect="1" noMove="1" noResize="1" noEditPoints="1" noAdjustHandles="1" noChangeArrowheads="1" noChangeShapeType="1" noTextEdit="1"/>
              </p:cNvSpPr>
              <p:nvPr/>
            </p:nvSpPr>
            <p:spPr>
              <a:xfrm>
                <a:off x="2229723" y="4058151"/>
                <a:ext cx="463012" cy="36933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B24E36C4-2AC9-43BC-B271-0E8B5259A7E5}"/>
                  </a:ext>
                </a:extLst>
              </p:cNvPr>
              <p:cNvSpPr txBox="1"/>
              <p:nvPr/>
            </p:nvSpPr>
            <p:spPr>
              <a:xfrm>
                <a:off x="3244284" y="4972160"/>
                <a:ext cx="46833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𝐿</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36" name="TextBox 35">
                <a:extLst>
                  <a:ext uri="{FF2B5EF4-FFF2-40B4-BE49-F238E27FC236}">
                    <a16:creationId xmlns:a16="http://schemas.microsoft.com/office/drawing/2014/main" id="{B24E36C4-2AC9-43BC-B271-0E8B5259A7E5}"/>
                  </a:ext>
                </a:extLst>
              </p:cNvPr>
              <p:cNvSpPr txBox="1">
                <a:spLocks noRot="1" noChangeAspect="1" noMove="1" noResize="1" noEditPoints="1" noAdjustHandles="1" noChangeArrowheads="1" noChangeShapeType="1" noTextEdit="1"/>
              </p:cNvSpPr>
              <p:nvPr/>
            </p:nvSpPr>
            <p:spPr>
              <a:xfrm>
                <a:off x="3244284" y="4972160"/>
                <a:ext cx="468333" cy="369332"/>
              </a:xfrm>
              <a:prstGeom prst="rect">
                <a:avLst/>
              </a:prstGeom>
              <a:blipFill>
                <a:blip r:embed="rId6"/>
                <a:stretch>
                  <a:fillRect/>
                </a:stretch>
              </a:blipFill>
            </p:spPr>
            <p:txBody>
              <a:bodyPr/>
              <a:lstStyle/>
              <a:p>
                <a:r>
                  <a:rPr lang="en-US">
                    <a:noFill/>
                  </a:rPr>
                  <a:t> </a:t>
                </a:r>
              </a:p>
            </p:txBody>
          </p:sp>
        </mc:Fallback>
      </mc:AlternateContent>
      <p:cxnSp>
        <p:nvCxnSpPr>
          <p:cNvPr id="38" name="Straight Connector 37">
            <a:extLst>
              <a:ext uri="{FF2B5EF4-FFF2-40B4-BE49-F238E27FC236}">
                <a16:creationId xmlns:a16="http://schemas.microsoft.com/office/drawing/2014/main" id="{2361343E-041D-48F1-85BC-9D588E08F6F5}"/>
              </a:ext>
            </a:extLst>
          </p:cNvPr>
          <p:cNvCxnSpPr/>
          <p:nvPr/>
        </p:nvCxnSpPr>
        <p:spPr>
          <a:xfrm flipV="1">
            <a:off x="3065416" y="2557849"/>
            <a:ext cx="1556011" cy="209447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869C4705-3175-4F29-9F1E-87A15E8A3598}"/>
                  </a:ext>
                </a:extLst>
              </p:cNvPr>
              <p:cNvSpPr txBox="1"/>
              <p:nvPr/>
            </p:nvSpPr>
            <p:spPr>
              <a:xfrm>
                <a:off x="2781272" y="3215876"/>
                <a:ext cx="49436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𝐻</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39" name="TextBox 38">
                <a:extLst>
                  <a:ext uri="{FF2B5EF4-FFF2-40B4-BE49-F238E27FC236}">
                    <a16:creationId xmlns:a16="http://schemas.microsoft.com/office/drawing/2014/main" id="{869C4705-3175-4F29-9F1E-87A15E8A3598}"/>
                  </a:ext>
                </a:extLst>
              </p:cNvPr>
              <p:cNvSpPr txBox="1">
                <a:spLocks noRot="1" noChangeAspect="1" noMove="1" noResize="1" noEditPoints="1" noAdjustHandles="1" noChangeArrowheads="1" noChangeShapeType="1" noTextEdit="1"/>
              </p:cNvSpPr>
              <p:nvPr/>
            </p:nvSpPr>
            <p:spPr>
              <a:xfrm>
                <a:off x="2781272" y="3215876"/>
                <a:ext cx="494366" cy="369332"/>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AF403554-894B-4060-BDDA-53C299E425CE}"/>
                  </a:ext>
                </a:extLst>
              </p:cNvPr>
              <p:cNvSpPr txBox="1"/>
              <p:nvPr/>
            </p:nvSpPr>
            <p:spPr>
              <a:xfrm>
                <a:off x="1824992" y="3506931"/>
                <a:ext cx="365806"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FF0000"/>
                          </a:solidFill>
                          <a:latin typeface="Cambria Math" panose="02040503050406030204" pitchFamily="18" charset="0"/>
                        </a:rPr>
                        <m:t>1</m:t>
                      </m:r>
                    </m:oMath>
                  </m:oMathPara>
                </a14:m>
                <a:endParaRPr lang="en-US" dirty="0">
                  <a:solidFill>
                    <a:srgbClr val="FF0000"/>
                  </a:solidFill>
                </a:endParaRPr>
              </a:p>
            </p:txBody>
          </p:sp>
        </mc:Choice>
        <mc:Fallback xmlns="">
          <p:sp>
            <p:nvSpPr>
              <p:cNvPr id="40" name="TextBox 39">
                <a:extLst>
                  <a:ext uri="{FF2B5EF4-FFF2-40B4-BE49-F238E27FC236}">
                    <a16:creationId xmlns:a16="http://schemas.microsoft.com/office/drawing/2014/main" id="{AF403554-894B-4060-BDDA-53C299E425CE}"/>
                  </a:ext>
                </a:extLst>
              </p:cNvPr>
              <p:cNvSpPr txBox="1">
                <a:spLocks noRot="1" noChangeAspect="1" noMove="1" noResize="1" noEditPoints="1" noAdjustHandles="1" noChangeArrowheads="1" noChangeShapeType="1" noTextEdit="1"/>
              </p:cNvSpPr>
              <p:nvPr/>
            </p:nvSpPr>
            <p:spPr>
              <a:xfrm>
                <a:off x="1824992" y="3506931"/>
                <a:ext cx="365806" cy="369332"/>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589CB824-D739-4627-8A20-54D932CB3636}"/>
                  </a:ext>
                </a:extLst>
              </p:cNvPr>
              <p:cNvSpPr txBox="1"/>
              <p:nvPr/>
            </p:nvSpPr>
            <p:spPr>
              <a:xfrm>
                <a:off x="4024842" y="5570091"/>
                <a:ext cx="365805"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70C0"/>
                          </a:solidFill>
                          <a:latin typeface="Cambria Math" panose="02040503050406030204" pitchFamily="18" charset="0"/>
                        </a:rPr>
                        <m:t>2</m:t>
                      </m:r>
                    </m:oMath>
                  </m:oMathPara>
                </a14:m>
                <a:endParaRPr lang="en-US" dirty="0">
                  <a:solidFill>
                    <a:srgbClr val="0070C0"/>
                  </a:solidFill>
                </a:endParaRPr>
              </a:p>
            </p:txBody>
          </p:sp>
        </mc:Choice>
        <mc:Fallback xmlns="">
          <p:sp>
            <p:nvSpPr>
              <p:cNvPr id="41" name="TextBox 40">
                <a:extLst>
                  <a:ext uri="{FF2B5EF4-FFF2-40B4-BE49-F238E27FC236}">
                    <a16:creationId xmlns:a16="http://schemas.microsoft.com/office/drawing/2014/main" id="{589CB824-D739-4627-8A20-54D932CB3636}"/>
                  </a:ext>
                </a:extLst>
              </p:cNvPr>
              <p:cNvSpPr txBox="1">
                <a:spLocks noRot="1" noChangeAspect="1" noMove="1" noResize="1" noEditPoints="1" noAdjustHandles="1" noChangeArrowheads="1" noChangeShapeType="1" noTextEdit="1"/>
              </p:cNvSpPr>
              <p:nvPr/>
            </p:nvSpPr>
            <p:spPr>
              <a:xfrm>
                <a:off x="4024842" y="5570091"/>
                <a:ext cx="365805" cy="369332"/>
              </a:xfrm>
              <a:prstGeom prst="rect">
                <a:avLst/>
              </a:prstGeom>
              <a:blipFill>
                <a:blip r:embed="rId9"/>
                <a:stretch>
                  <a:fillRect/>
                </a:stretch>
              </a:blipFill>
            </p:spPr>
            <p:txBody>
              <a:bodyPr/>
              <a:lstStyle/>
              <a:p>
                <a:r>
                  <a:rPr lang="en-US">
                    <a:noFill/>
                  </a:rPr>
                  <a:t> </a:t>
                </a:r>
              </a:p>
            </p:txBody>
          </p:sp>
        </mc:Fallback>
      </mc:AlternateContent>
      <p:sp>
        <p:nvSpPr>
          <p:cNvPr id="42" name="Oval 41">
            <a:extLst>
              <a:ext uri="{FF2B5EF4-FFF2-40B4-BE49-F238E27FC236}">
                <a16:creationId xmlns:a16="http://schemas.microsoft.com/office/drawing/2014/main" id="{7ED0BF0C-EC8F-4870-BCD2-6084548B52C3}"/>
              </a:ext>
            </a:extLst>
          </p:cNvPr>
          <p:cNvSpPr/>
          <p:nvPr/>
        </p:nvSpPr>
        <p:spPr>
          <a:xfrm>
            <a:off x="4692003" y="2347784"/>
            <a:ext cx="91440" cy="9144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44C7C0D-0E4B-45A1-8ADD-03DC37A21C2C}"/>
              </a:ext>
            </a:extLst>
          </p:cNvPr>
          <p:cNvSpPr/>
          <p:nvPr/>
        </p:nvSpPr>
        <p:spPr>
          <a:xfrm>
            <a:off x="3993052" y="5456684"/>
            <a:ext cx="91440" cy="91440"/>
          </a:xfrm>
          <a:prstGeom prst="ellipse">
            <a:avLst/>
          </a:prstGeom>
          <a:solidFill>
            <a:srgbClr val="0070C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F0"/>
              </a:solidFill>
            </a:endParaRPr>
          </a:p>
        </p:txBody>
      </p:sp>
      <p:sp>
        <p:nvSpPr>
          <p:cNvPr id="44" name="Oval 43">
            <a:extLst>
              <a:ext uri="{FF2B5EF4-FFF2-40B4-BE49-F238E27FC236}">
                <a16:creationId xmlns:a16="http://schemas.microsoft.com/office/drawing/2014/main" id="{13F3DA8B-8EE3-4F2C-A6B8-1CA034C83D23}"/>
              </a:ext>
            </a:extLst>
          </p:cNvPr>
          <p:cNvSpPr/>
          <p:nvPr/>
        </p:nvSpPr>
        <p:spPr>
          <a:xfrm>
            <a:off x="2187649" y="3821185"/>
            <a:ext cx="91440" cy="91440"/>
          </a:xfrm>
          <a:prstGeom prst="ellipse">
            <a:avLst/>
          </a:prstGeom>
          <a:solidFill>
            <a:srgbClr val="FF000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FF0000"/>
              </a:solidFill>
            </a:endParaRPr>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9E9CBC55-AD24-4960-9761-D55521B98F78}"/>
                  </a:ext>
                </a:extLst>
              </p:cNvPr>
              <p:cNvSpPr txBox="1"/>
              <p:nvPr/>
            </p:nvSpPr>
            <p:spPr>
              <a:xfrm>
                <a:off x="4147088" y="4179421"/>
                <a:ext cx="499689"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𝐻</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46" name="TextBox 45">
                <a:extLst>
                  <a:ext uri="{FF2B5EF4-FFF2-40B4-BE49-F238E27FC236}">
                    <a16:creationId xmlns:a16="http://schemas.microsoft.com/office/drawing/2014/main" id="{9E9CBC55-AD24-4960-9761-D55521B98F78}"/>
                  </a:ext>
                </a:extLst>
              </p:cNvPr>
              <p:cNvSpPr txBox="1">
                <a:spLocks noRot="1" noChangeAspect="1" noMove="1" noResize="1" noEditPoints="1" noAdjustHandles="1" noChangeArrowheads="1" noChangeShapeType="1" noTextEdit="1"/>
              </p:cNvSpPr>
              <p:nvPr/>
            </p:nvSpPr>
            <p:spPr>
              <a:xfrm>
                <a:off x="4147088" y="4179421"/>
                <a:ext cx="499689" cy="369332"/>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76D99599-7A36-4D72-AE32-4E8F8126E489}"/>
                  </a:ext>
                </a:extLst>
              </p:cNvPr>
              <p:cNvSpPr txBox="1"/>
              <p:nvPr/>
            </p:nvSpPr>
            <p:spPr>
              <a:xfrm>
                <a:off x="3391850" y="3732982"/>
                <a:ext cx="642740"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oMath>
                  </m:oMathPara>
                </a14:m>
                <a:endParaRPr lang="en-US" dirty="0"/>
              </a:p>
            </p:txBody>
          </p:sp>
        </mc:Choice>
        <mc:Fallback xmlns="">
          <p:sp>
            <p:nvSpPr>
              <p:cNvPr id="47" name="TextBox 46">
                <a:extLst>
                  <a:ext uri="{FF2B5EF4-FFF2-40B4-BE49-F238E27FC236}">
                    <a16:creationId xmlns:a16="http://schemas.microsoft.com/office/drawing/2014/main" id="{76D99599-7A36-4D72-AE32-4E8F8126E489}"/>
                  </a:ext>
                </a:extLst>
              </p:cNvPr>
              <p:cNvSpPr txBox="1">
                <a:spLocks noRot="1" noChangeAspect="1" noMove="1" noResize="1" noEditPoints="1" noAdjustHandles="1" noChangeArrowheads="1" noChangeShapeType="1" noTextEdit="1"/>
              </p:cNvSpPr>
              <p:nvPr/>
            </p:nvSpPr>
            <p:spPr>
              <a:xfrm>
                <a:off x="3391850" y="3732982"/>
                <a:ext cx="642740" cy="369332"/>
              </a:xfrm>
              <a:prstGeom prst="rect">
                <a:avLst/>
              </a:prstGeom>
              <a:blipFill>
                <a:blip r:embed="rId11"/>
                <a:stretch>
                  <a:fillRect/>
                </a:stretch>
              </a:blipFill>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2C85BD55-5B5B-4A10-AF3C-EC256F6E4792}"/>
              </a:ext>
            </a:extLst>
          </p:cNvPr>
          <p:cNvCxnSpPr>
            <a:cxnSpLocks/>
          </p:cNvCxnSpPr>
          <p:nvPr/>
        </p:nvCxnSpPr>
        <p:spPr>
          <a:xfrm>
            <a:off x="2216426" y="3876261"/>
            <a:ext cx="1808922" cy="1649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0D21E0AE-7FB1-4D54-956E-465E085BA342}"/>
              </a:ext>
            </a:extLst>
          </p:cNvPr>
          <p:cNvCxnSpPr>
            <a:cxnSpLocks/>
          </p:cNvCxnSpPr>
          <p:nvPr/>
        </p:nvCxnSpPr>
        <p:spPr>
          <a:xfrm>
            <a:off x="1473140" y="1947345"/>
            <a:ext cx="743286" cy="1928916"/>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DD2E6BCC-54A8-4DD8-ADA7-E084DB08B038}"/>
                  </a:ext>
                </a:extLst>
              </p:cNvPr>
              <p:cNvSpPr txBox="1"/>
              <p:nvPr/>
            </p:nvSpPr>
            <p:spPr>
              <a:xfrm>
                <a:off x="7097004" y="2070785"/>
                <a:ext cx="2372508"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oMath>
                  </m:oMathPara>
                </a14:m>
                <a:endParaRPr lang="en-US" dirty="0"/>
              </a:p>
            </p:txBody>
          </p:sp>
        </mc:Choice>
        <mc:Fallback xmlns="">
          <p:sp>
            <p:nvSpPr>
              <p:cNvPr id="50" name="TextBox 49">
                <a:extLst>
                  <a:ext uri="{FF2B5EF4-FFF2-40B4-BE49-F238E27FC236}">
                    <a16:creationId xmlns:a16="http://schemas.microsoft.com/office/drawing/2014/main" id="{DD2E6BCC-54A8-4DD8-ADA7-E084DB08B038}"/>
                  </a:ext>
                </a:extLst>
              </p:cNvPr>
              <p:cNvSpPr txBox="1">
                <a:spLocks noRot="1" noChangeAspect="1" noMove="1" noResize="1" noEditPoints="1" noAdjustHandles="1" noChangeArrowheads="1" noChangeShapeType="1" noTextEdit="1"/>
              </p:cNvSpPr>
              <p:nvPr/>
            </p:nvSpPr>
            <p:spPr>
              <a:xfrm>
                <a:off x="7097004" y="2070785"/>
                <a:ext cx="2372508" cy="276999"/>
              </a:xfrm>
              <a:prstGeom prst="rect">
                <a:avLst/>
              </a:prstGeom>
              <a:blipFill>
                <a:blip r:embed="rId12"/>
                <a:stretch>
                  <a:fillRect l="-514" b="-1555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TextBox 50">
                <a:extLst>
                  <a:ext uri="{FF2B5EF4-FFF2-40B4-BE49-F238E27FC236}">
                    <a16:creationId xmlns:a16="http://schemas.microsoft.com/office/drawing/2014/main" id="{3A5D26BA-D539-49A0-B3C4-949E3546A52F}"/>
                  </a:ext>
                </a:extLst>
              </p:cNvPr>
              <p:cNvSpPr txBox="1"/>
              <p:nvPr/>
            </p:nvSpPr>
            <p:spPr>
              <a:xfrm>
                <a:off x="7097004" y="2548764"/>
                <a:ext cx="1565300"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b="0" i="1" smtClean="0">
                              <a:latin typeface="Cambria Math" panose="02040503050406030204" pitchFamily="18" charset="0"/>
                            </a:rPr>
                            <m:t>2</m:t>
                          </m:r>
                        </m:sub>
                      </m:sSub>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1" name="TextBox 50">
                <a:extLst>
                  <a:ext uri="{FF2B5EF4-FFF2-40B4-BE49-F238E27FC236}">
                    <a16:creationId xmlns:a16="http://schemas.microsoft.com/office/drawing/2014/main" id="{3A5D26BA-D539-49A0-B3C4-949E3546A52F}"/>
                  </a:ext>
                </a:extLst>
              </p:cNvPr>
              <p:cNvSpPr txBox="1">
                <a:spLocks noRot="1" noChangeAspect="1" noMove="1" noResize="1" noEditPoints="1" noAdjustHandles="1" noChangeArrowheads="1" noChangeShapeType="1" noTextEdit="1"/>
              </p:cNvSpPr>
              <p:nvPr/>
            </p:nvSpPr>
            <p:spPr>
              <a:xfrm>
                <a:off x="7097004" y="2548764"/>
                <a:ext cx="1565300" cy="568041"/>
              </a:xfrm>
              <a:prstGeom prst="rect">
                <a:avLst/>
              </a:prstGeom>
              <a:blipFill>
                <a:blip r:embed="rId13"/>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TextBox 51">
                <a:extLst>
                  <a:ext uri="{FF2B5EF4-FFF2-40B4-BE49-F238E27FC236}">
                    <a16:creationId xmlns:a16="http://schemas.microsoft.com/office/drawing/2014/main" id="{B8A16E2D-3010-46B9-8B47-1DA19054E1CF}"/>
                  </a:ext>
                </a:extLst>
              </p:cNvPr>
              <p:cNvSpPr txBox="1"/>
              <p:nvPr/>
            </p:nvSpPr>
            <p:spPr>
              <a:xfrm>
                <a:off x="9284150" y="2627782"/>
                <a:ext cx="125322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2</m:t>
                          </m:r>
                        </m:sub>
                      </m:sSub>
                      <m:r>
                        <a:rPr lang="en-US" b="0" i="1" smtClean="0">
                          <a:latin typeface="Cambria Math" panose="02040503050406030204" pitchFamily="18" charset="0"/>
                        </a:rPr>
                        <m:t>=</m:t>
                      </m:r>
                      <m:r>
                        <a:rPr lang="en-US" i="1" smtClean="0">
                          <a:latin typeface="Cambria Math" panose="02040503050406030204" pitchFamily="18" charset="0"/>
                        </a:rPr>
                        <m:t>𝐷</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oMath>
                  </m:oMathPara>
                </a14:m>
                <a:endParaRPr lang="en-US" dirty="0"/>
              </a:p>
            </p:txBody>
          </p:sp>
        </mc:Choice>
        <mc:Fallback xmlns="">
          <p:sp>
            <p:nvSpPr>
              <p:cNvPr id="52" name="TextBox 51">
                <a:extLst>
                  <a:ext uri="{FF2B5EF4-FFF2-40B4-BE49-F238E27FC236}">
                    <a16:creationId xmlns:a16="http://schemas.microsoft.com/office/drawing/2014/main" id="{B8A16E2D-3010-46B9-8B47-1DA19054E1CF}"/>
                  </a:ext>
                </a:extLst>
              </p:cNvPr>
              <p:cNvSpPr txBox="1">
                <a:spLocks noRot="1" noChangeAspect="1" noMove="1" noResize="1" noEditPoints="1" noAdjustHandles="1" noChangeArrowheads="1" noChangeShapeType="1" noTextEdit="1"/>
              </p:cNvSpPr>
              <p:nvPr/>
            </p:nvSpPr>
            <p:spPr>
              <a:xfrm>
                <a:off x="9284150" y="2627782"/>
                <a:ext cx="1253227" cy="276999"/>
              </a:xfrm>
              <a:prstGeom prst="rect">
                <a:avLst/>
              </a:prstGeom>
              <a:blipFill>
                <a:blip r:embed="rId14"/>
                <a:stretch>
                  <a:fillRect l="-4369" r="-971"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32742341-A789-4A9C-B6FB-75CCBED20964}"/>
                  </a:ext>
                </a:extLst>
              </p:cNvPr>
              <p:cNvSpPr txBox="1"/>
              <p:nvPr/>
            </p:nvSpPr>
            <p:spPr>
              <a:xfrm>
                <a:off x="7097004" y="3222910"/>
                <a:ext cx="2194319"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i="1">
                              <a:latin typeface="Cambria Math" panose="02040503050406030204" pitchFamily="18" charset="0"/>
                            </a:rPr>
                            <m:t>𝐷</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𝐿</m:t>
                              </m:r>
                            </m:e>
                            <m:sub>
                              <m:r>
                                <a:rPr lang="en-US" i="1">
                                  <a:latin typeface="Cambria Math" panose="02040503050406030204" pitchFamily="18" charset="0"/>
                                </a:rPr>
                                <m:t>1</m:t>
                              </m:r>
                            </m:sub>
                          </m:sSub>
                        </m:e>
                      </m:d>
                      <m:r>
                        <a:rPr lang="en-US" i="1">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3" name="TextBox 52">
                <a:extLst>
                  <a:ext uri="{FF2B5EF4-FFF2-40B4-BE49-F238E27FC236}">
                    <a16:creationId xmlns:a16="http://schemas.microsoft.com/office/drawing/2014/main" id="{32742341-A789-4A9C-B6FB-75CCBED20964}"/>
                  </a:ext>
                </a:extLst>
              </p:cNvPr>
              <p:cNvSpPr txBox="1">
                <a:spLocks noRot="1" noChangeAspect="1" noMove="1" noResize="1" noEditPoints="1" noAdjustHandles="1" noChangeArrowheads="1" noChangeShapeType="1" noTextEdit="1"/>
              </p:cNvSpPr>
              <p:nvPr/>
            </p:nvSpPr>
            <p:spPr>
              <a:xfrm>
                <a:off x="7097004" y="3222910"/>
                <a:ext cx="2194319" cy="568041"/>
              </a:xfrm>
              <a:prstGeom prst="rect">
                <a:avLst/>
              </a:prstGeom>
              <a:blipFill>
                <a:blip r:embed="rId15"/>
                <a:stretch>
                  <a:fillRect/>
                </a:stretch>
              </a:blipFill>
            </p:spPr>
            <p:txBody>
              <a:bodyPr/>
              <a:lstStyle/>
              <a:p>
                <a:r>
                  <a:rPr lang="en-US">
                    <a:noFill/>
                  </a:rPr>
                  <a:t> </a:t>
                </a:r>
              </a:p>
            </p:txBody>
          </p:sp>
        </mc:Fallback>
      </mc:AlternateContent>
      <p:cxnSp>
        <p:nvCxnSpPr>
          <p:cNvPr id="55" name="Connector: Elbow 54">
            <a:extLst>
              <a:ext uri="{FF2B5EF4-FFF2-40B4-BE49-F238E27FC236}">
                <a16:creationId xmlns:a16="http://schemas.microsoft.com/office/drawing/2014/main" id="{B5408344-35C6-4E04-A632-A2B98DFA2304}"/>
              </a:ext>
            </a:extLst>
          </p:cNvPr>
          <p:cNvCxnSpPr>
            <a:stCxn id="52" idx="2"/>
            <a:endCxn id="53" idx="3"/>
          </p:cNvCxnSpPr>
          <p:nvPr/>
        </p:nvCxnSpPr>
        <p:spPr>
          <a:xfrm rot="5400000">
            <a:off x="9299969" y="2896136"/>
            <a:ext cx="602150" cy="619441"/>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7" name="TextBox 56">
                <a:extLst>
                  <a:ext uri="{FF2B5EF4-FFF2-40B4-BE49-F238E27FC236}">
                    <a16:creationId xmlns:a16="http://schemas.microsoft.com/office/drawing/2014/main" id="{7BD8FABA-5418-4733-A567-4D2B1089A451}"/>
                  </a:ext>
                </a:extLst>
              </p:cNvPr>
              <p:cNvSpPr txBox="1"/>
              <p:nvPr/>
            </p:nvSpPr>
            <p:spPr>
              <a:xfrm>
                <a:off x="7097005" y="3975717"/>
                <a:ext cx="1474443" cy="56804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𝐿𝑒𝑡</m:t>
                      </m:r>
                      <m:r>
                        <a:rPr lang="en-US" b="0"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b="0" i="1" smtClean="0">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den>
                      </m:f>
                    </m:oMath>
                  </m:oMathPara>
                </a14:m>
                <a:endParaRPr lang="en-US" dirty="0"/>
              </a:p>
            </p:txBody>
          </p:sp>
        </mc:Choice>
        <mc:Fallback xmlns="">
          <p:sp>
            <p:nvSpPr>
              <p:cNvPr id="57" name="TextBox 56">
                <a:extLst>
                  <a:ext uri="{FF2B5EF4-FFF2-40B4-BE49-F238E27FC236}">
                    <a16:creationId xmlns:a16="http://schemas.microsoft.com/office/drawing/2014/main" id="{7BD8FABA-5418-4733-A567-4D2B1089A451}"/>
                  </a:ext>
                </a:extLst>
              </p:cNvPr>
              <p:cNvSpPr txBox="1">
                <a:spLocks noRot="1" noChangeAspect="1" noMove="1" noResize="1" noEditPoints="1" noAdjustHandles="1" noChangeArrowheads="1" noChangeShapeType="1" noTextEdit="1"/>
              </p:cNvSpPr>
              <p:nvPr/>
            </p:nvSpPr>
            <p:spPr>
              <a:xfrm>
                <a:off x="7097005" y="3975717"/>
                <a:ext cx="1474443" cy="568041"/>
              </a:xfrm>
              <a:prstGeom prst="rect">
                <a:avLst/>
              </a:prstGeom>
              <a:blipFill>
                <a:blip r:embed="rId16"/>
                <a:stretch>
                  <a:fillRect b="-10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TextBox 58">
                <a:extLst>
                  <a:ext uri="{FF2B5EF4-FFF2-40B4-BE49-F238E27FC236}">
                    <a16:creationId xmlns:a16="http://schemas.microsoft.com/office/drawing/2014/main" id="{B0889789-5440-49C4-BFE7-E0726DEE8B9B}"/>
                  </a:ext>
                </a:extLst>
              </p:cNvPr>
              <p:cNvSpPr txBox="1"/>
              <p:nvPr/>
            </p:nvSpPr>
            <p:spPr>
              <a:xfrm>
                <a:off x="7089831" y="4596898"/>
                <a:ext cx="1467133" cy="5250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i="1" smtClean="0">
                              <a:latin typeface="Cambria Math" panose="02040503050406030204" pitchFamily="18" charset="0"/>
                            </a:rPr>
                            <m:t>𝐴</m:t>
                          </m:r>
                        </m:num>
                        <m:den>
                          <m:r>
                            <a:rPr lang="en-US" b="0" i="1" smtClean="0">
                              <a:latin typeface="Cambria Math" panose="02040503050406030204" pitchFamily="18" charset="0"/>
                            </a:rPr>
                            <m:t>𝐴</m:t>
                          </m:r>
                          <m:r>
                            <a:rPr lang="en-US" b="0" i="1" smtClean="0">
                              <a:latin typeface="Cambria Math" panose="02040503050406030204" pitchFamily="18" charset="0"/>
                            </a:rPr>
                            <m:t>+1</m:t>
                          </m:r>
                        </m:den>
                      </m:f>
                      <m:r>
                        <a:rPr lang="en-US" b="0" i="1" smtClean="0">
                          <a:latin typeface="Cambria Math" panose="02040503050406030204" pitchFamily="18" charset="0"/>
                        </a:rPr>
                        <m:t>⋅</m:t>
                      </m:r>
                      <m:r>
                        <a:rPr lang="en-US" b="0" i="1" smtClean="0">
                          <a:latin typeface="Cambria Math" panose="02040503050406030204" pitchFamily="18" charset="0"/>
                        </a:rPr>
                        <m:t>𝐷</m:t>
                      </m:r>
                    </m:oMath>
                  </m:oMathPara>
                </a14:m>
                <a:endParaRPr lang="en-US" dirty="0"/>
              </a:p>
            </p:txBody>
          </p:sp>
        </mc:Choice>
        <mc:Fallback xmlns="">
          <p:sp>
            <p:nvSpPr>
              <p:cNvPr id="59" name="TextBox 58">
                <a:extLst>
                  <a:ext uri="{FF2B5EF4-FFF2-40B4-BE49-F238E27FC236}">
                    <a16:creationId xmlns:a16="http://schemas.microsoft.com/office/drawing/2014/main" id="{B0889789-5440-49C4-BFE7-E0726DEE8B9B}"/>
                  </a:ext>
                </a:extLst>
              </p:cNvPr>
              <p:cNvSpPr txBox="1">
                <a:spLocks noRot="1" noChangeAspect="1" noMove="1" noResize="1" noEditPoints="1" noAdjustHandles="1" noChangeArrowheads="1" noChangeShapeType="1" noTextEdit="1"/>
              </p:cNvSpPr>
              <p:nvPr/>
            </p:nvSpPr>
            <p:spPr>
              <a:xfrm>
                <a:off x="7089831" y="4596898"/>
                <a:ext cx="1467133" cy="525016"/>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0D80E869-2F8F-4391-A7D5-577E8C9CDA99}"/>
                  </a:ext>
                </a:extLst>
              </p:cNvPr>
              <p:cNvSpPr txBox="1"/>
              <p:nvPr/>
            </p:nvSpPr>
            <p:spPr>
              <a:xfrm flipH="1">
                <a:off x="2432997" y="3736746"/>
                <a:ext cx="230334" cy="369332"/>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FF0000"/>
                              </a:solidFill>
                              <a:latin typeface="Cambria Math" panose="02040503050406030204" pitchFamily="18" charset="0"/>
                            </a:rPr>
                          </m:ctrlPr>
                        </m:sSubPr>
                        <m:e>
                          <m:r>
                            <a:rPr lang="en-US" b="0" i="1" smtClean="0">
                              <a:solidFill>
                                <a:srgbClr val="FF0000"/>
                              </a:solidFill>
                              <a:latin typeface="Cambria Math" panose="02040503050406030204" pitchFamily="18" charset="0"/>
                            </a:rPr>
                            <m:t>𝜃</m:t>
                          </m:r>
                        </m:e>
                        <m:sub>
                          <m:r>
                            <a:rPr lang="en-US" b="0" i="1" smtClean="0">
                              <a:solidFill>
                                <a:srgbClr val="FF0000"/>
                              </a:solidFill>
                              <a:latin typeface="Cambria Math" panose="02040503050406030204" pitchFamily="18" charset="0"/>
                            </a:rPr>
                            <m:t>1</m:t>
                          </m:r>
                        </m:sub>
                      </m:sSub>
                    </m:oMath>
                  </m:oMathPara>
                </a14:m>
                <a:endParaRPr lang="en-US" dirty="0">
                  <a:solidFill>
                    <a:srgbClr val="FF0000"/>
                  </a:solidFill>
                </a:endParaRPr>
              </a:p>
            </p:txBody>
          </p:sp>
        </mc:Choice>
        <mc:Fallback xmlns="">
          <p:sp>
            <p:nvSpPr>
              <p:cNvPr id="61" name="TextBox 60">
                <a:extLst>
                  <a:ext uri="{FF2B5EF4-FFF2-40B4-BE49-F238E27FC236}">
                    <a16:creationId xmlns:a16="http://schemas.microsoft.com/office/drawing/2014/main" id="{0D80E869-2F8F-4391-A7D5-577E8C9CDA99}"/>
                  </a:ext>
                </a:extLst>
              </p:cNvPr>
              <p:cNvSpPr txBox="1">
                <a:spLocks noRot="1" noChangeAspect="1" noMove="1" noResize="1" noEditPoints="1" noAdjustHandles="1" noChangeArrowheads="1" noChangeShapeType="1" noTextEdit="1"/>
              </p:cNvSpPr>
              <p:nvPr/>
            </p:nvSpPr>
            <p:spPr>
              <a:xfrm flipH="1">
                <a:off x="2432997" y="3736746"/>
                <a:ext cx="230334" cy="369332"/>
              </a:xfrm>
              <a:prstGeom prst="rect">
                <a:avLst/>
              </a:prstGeom>
              <a:blipFill>
                <a:blip r:embed="rId18"/>
                <a:stretch>
                  <a:fillRect r="-5789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591524D0-842A-44C6-AF82-970053258CAA}"/>
                  </a:ext>
                </a:extLst>
              </p:cNvPr>
              <p:cNvSpPr txBox="1"/>
              <p:nvPr/>
            </p:nvSpPr>
            <p:spPr>
              <a:xfrm>
                <a:off x="4143240" y="5030987"/>
                <a:ext cx="466603" cy="369332"/>
              </a:xfrm>
              <a:prstGeom prst="rect">
                <a:avLst/>
              </a:prstGeom>
              <a:solidFill>
                <a:schemeClr val="bg1"/>
              </a:solid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solidFill>
                                <a:srgbClr val="0070C0"/>
                              </a:solidFill>
                              <a:latin typeface="Cambria Math" panose="02040503050406030204" pitchFamily="18" charset="0"/>
                            </a:rPr>
                          </m:ctrlPr>
                        </m:sSubPr>
                        <m:e>
                          <m:r>
                            <a:rPr lang="en-US" b="0" i="1" smtClean="0">
                              <a:solidFill>
                                <a:srgbClr val="0070C0"/>
                              </a:solidFill>
                              <a:latin typeface="Cambria Math" panose="02040503050406030204" pitchFamily="18" charset="0"/>
                            </a:rPr>
                            <m:t>𝜃</m:t>
                          </m:r>
                        </m:e>
                        <m:sub>
                          <m:r>
                            <a:rPr lang="en-US" b="0" i="1" smtClean="0">
                              <a:solidFill>
                                <a:srgbClr val="0070C0"/>
                              </a:solidFill>
                              <a:latin typeface="Cambria Math" panose="02040503050406030204" pitchFamily="18" charset="0"/>
                            </a:rPr>
                            <m:t>2</m:t>
                          </m:r>
                        </m:sub>
                      </m:sSub>
                    </m:oMath>
                  </m:oMathPara>
                </a14:m>
                <a:endParaRPr lang="en-US" dirty="0">
                  <a:solidFill>
                    <a:srgbClr val="0070C0"/>
                  </a:solidFill>
                </a:endParaRPr>
              </a:p>
            </p:txBody>
          </p:sp>
        </mc:Choice>
        <mc:Fallback xmlns="">
          <p:sp>
            <p:nvSpPr>
              <p:cNvPr id="62" name="TextBox 61">
                <a:extLst>
                  <a:ext uri="{FF2B5EF4-FFF2-40B4-BE49-F238E27FC236}">
                    <a16:creationId xmlns:a16="http://schemas.microsoft.com/office/drawing/2014/main" id="{591524D0-842A-44C6-AF82-970053258CAA}"/>
                  </a:ext>
                </a:extLst>
              </p:cNvPr>
              <p:cNvSpPr txBox="1">
                <a:spLocks noRot="1" noChangeAspect="1" noMove="1" noResize="1" noEditPoints="1" noAdjustHandles="1" noChangeArrowheads="1" noChangeShapeType="1" noTextEdit="1"/>
              </p:cNvSpPr>
              <p:nvPr/>
            </p:nvSpPr>
            <p:spPr>
              <a:xfrm>
                <a:off x="4143240" y="5030987"/>
                <a:ext cx="466603" cy="369332"/>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84679CA2-C66C-4673-9544-DB09F959AE90}"/>
                  </a:ext>
                </a:extLst>
              </p:cNvPr>
              <p:cNvSpPr txBox="1"/>
              <p:nvPr/>
            </p:nvSpPr>
            <p:spPr>
              <a:xfrm>
                <a:off x="9172115" y="4720906"/>
                <a:ext cx="1824154"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1</m:t>
                          </m:r>
                        </m:sub>
                      </m:sSub>
                      <m:r>
                        <a:rPr lang="en-US" b="0" i="1" smtClean="0">
                          <a:latin typeface="Cambria Math" panose="02040503050406030204" pitchFamily="18" charset="0"/>
                        </a:rPr>
                        <m:t>⋅</m:t>
                      </m:r>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sSub>
                            <m:sSubPr>
                              <m:ctrlPr>
                                <a:rPr lang="en-US" b="0" i="1" smtClean="0">
                                  <a:latin typeface="Cambria Math" panose="02040503050406030204" pitchFamily="18" charset="0"/>
                                </a:rPr>
                              </m:ctrlPr>
                            </m:sSubPr>
                            <m:e>
                              <m:r>
                                <a:rPr lang="en-US" b="0" i="1" smtClean="0">
                                  <a:latin typeface="Cambria Math" panose="02040503050406030204" pitchFamily="18" charset="0"/>
                                </a:rPr>
                                <m:t>𝜃</m:t>
                              </m:r>
                            </m:e>
                            <m:sub>
                              <m:r>
                                <a:rPr lang="en-US" b="0" i="1" smtClean="0">
                                  <a:latin typeface="Cambria Math" panose="02040503050406030204" pitchFamily="18" charset="0"/>
                                </a:rPr>
                                <m:t>1</m:t>
                              </m:r>
                            </m:sub>
                          </m:sSub>
                        </m:e>
                      </m:func>
                      <m:r>
                        <a:rPr lang="en-US" b="0" i="1" smtClean="0">
                          <a:latin typeface="Cambria Math" panose="02040503050406030204" pitchFamily="18" charset="0"/>
                        </a:rPr>
                        <m:t>⁡</m:t>
                      </m:r>
                    </m:oMath>
                  </m:oMathPara>
                </a14:m>
                <a:endParaRPr lang="en-US" dirty="0"/>
              </a:p>
            </p:txBody>
          </p:sp>
        </mc:Choice>
        <mc:Fallback xmlns="">
          <p:sp>
            <p:nvSpPr>
              <p:cNvPr id="63" name="TextBox 62">
                <a:extLst>
                  <a:ext uri="{FF2B5EF4-FFF2-40B4-BE49-F238E27FC236}">
                    <a16:creationId xmlns:a16="http://schemas.microsoft.com/office/drawing/2014/main" id="{84679CA2-C66C-4673-9544-DB09F959AE90}"/>
                  </a:ext>
                </a:extLst>
              </p:cNvPr>
              <p:cNvSpPr txBox="1">
                <a:spLocks noRot="1" noChangeAspect="1" noMove="1" noResize="1" noEditPoints="1" noAdjustHandles="1" noChangeArrowheads="1" noChangeShapeType="1" noTextEdit="1"/>
              </p:cNvSpPr>
              <p:nvPr/>
            </p:nvSpPr>
            <p:spPr>
              <a:xfrm>
                <a:off x="9172115" y="4720906"/>
                <a:ext cx="1824154" cy="276999"/>
              </a:xfrm>
              <a:prstGeom prst="rect">
                <a:avLst/>
              </a:prstGeom>
              <a:blipFill>
                <a:blip r:embed="rId20"/>
                <a:stretch>
                  <a:fillRect l="-2676" b="-152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56E80306-12C2-4C69-9AB4-64341F246223}"/>
                  </a:ext>
                </a:extLst>
              </p:cNvPr>
              <p:cNvSpPr txBox="1"/>
              <p:nvPr/>
            </p:nvSpPr>
            <p:spPr>
              <a:xfrm>
                <a:off x="7097004" y="5383785"/>
                <a:ext cx="2589491" cy="568041"/>
              </a:xfrm>
              <a:prstGeom prst="rect">
                <a:avLst/>
              </a:prstGeom>
              <a:noFill/>
              <a:ln w="38100">
                <a:solidFill>
                  <a:srgbClr val="FF0000"/>
                </a:solidFill>
              </a:ln>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𝑐𝑢𝑡</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i="1">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num>
                        <m:den>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1</m:t>
                                  </m:r>
                                </m:sub>
                              </m:sSub>
                            </m:e>
                          </m:func>
                          <m:r>
                            <a:rPr lang="en-US" b="0" i="1" smtClean="0">
                              <a:latin typeface="Cambria Math" panose="02040503050406030204" pitchFamily="18" charset="0"/>
                            </a:rPr>
                            <m:t>+</m:t>
                          </m:r>
                          <m:func>
                            <m:funcPr>
                              <m:ctrlPr>
                                <a:rPr lang="en-US" i="1">
                                  <a:latin typeface="Cambria Math" panose="02040503050406030204" pitchFamily="18" charset="0"/>
                                </a:rPr>
                              </m:ctrlPr>
                            </m:funcPr>
                            <m:fName>
                              <m:r>
                                <m:rPr>
                                  <m:sty m:val="p"/>
                                </m:rPr>
                                <a:rPr lang="en-US">
                                  <a:latin typeface="Cambria Math" panose="02040503050406030204" pitchFamily="18" charset="0"/>
                                </a:rPr>
                                <m:t>tan</m:t>
                              </m:r>
                            </m:fName>
                            <m:e>
                              <m:sSub>
                                <m:sSubPr>
                                  <m:ctrlPr>
                                    <a:rPr lang="en-US" i="1">
                                      <a:latin typeface="Cambria Math" panose="02040503050406030204" pitchFamily="18" charset="0"/>
                                    </a:rPr>
                                  </m:ctrlPr>
                                </m:sSubPr>
                                <m:e>
                                  <m:r>
                                    <a:rPr lang="en-US" i="1">
                                      <a:latin typeface="Cambria Math" panose="02040503050406030204" pitchFamily="18" charset="0"/>
                                    </a:rPr>
                                    <m:t>𝜃</m:t>
                                  </m:r>
                                </m:e>
                                <m:sub>
                                  <m:r>
                                    <a:rPr lang="en-US" i="1">
                                      <a:latin typeface="Cambria Math" panose="02040503050406030204" pitchFamily="18" charset="0"/>
                                    </a:rPr>
                                    <m:t>2</m:t>
                                  </m:r>
                                </m:sub>
                              </m:sSub>
                            </m:e>
                          </m:func>
                        </m:den>
                      </m:f>
                      <m:r>
                        <a:rPr lang="en-US" b="0" i="1" smtClean="0">
                          <a:latin typeface="Cambria Math" panose="02040503050406030204" pitchFamily="18" charset="0"/>
                        </a:rPr>
                        <m:t>⋅</m:t>
                      </m:r>
                      <m:r>
                        <a:rPr lang="en-US" b="0" i="1" smtClean="0">
                          <a:latin typeface="Cambria Math" panose="02040503050406030204" pitchFamily="18" charset="0"/>
                        </a:rPr>
                        <m:t>𝐷</m:t>
                      </m:r>
                      <m:r>
                        <a:rPr lang="en-US" b="0" i="1" smtClean="0">
                          <a:latin typeface="Cambria Math" panose="02040503050406030204" pitchFamily="18" charset="0"/>
                        </a:rPr>
                        <m:t>⁡</m:t>
                      </m:r>
                    </m:oMath>
                  </m:oMathPara>
                </a14:m>
                <a:endParaRPr lang="en-US" dirty="0"/>
              </a:p>
            </p:txBody>
          </p:sp>
        </mc:Choice>
        <mc:Fallback xmlns="">
          <p:sp>
            <p:nvSpPr>
              <p:cNvPr id="64" name="TextBox 63">
                <a:extLst>
                  <a:ext uri="{FF2B5EF4-FFF2-40B4-BE49-F238E27FC236}">
                    <a16:creationId xmlns:a16="http://schemas.microsoft.com/office/drawing/2014/main" id="{56E80306-12C2-4C69-9AB4-64341F246223}"/>
                  </a:ext>
                </a:extLst>
              </p:cNvPr>
              <p:cNvSpPr txBox="1">
                <a:spLocks noRot="1" noChangeAspect="1" noMove="1" noResize="1" noEditPoints="1" noAdjustHandles="1" noChangeArrowheads="1" noChangeShapeType="1" noTextEdit="1"/>
              </p:cNvSpPr>
              <p:nvPr/>
            </p:nvSpPr>
            <p:spPr>
              <a:xfrm>
                <a:off x="7097004" y="5383785"/>
                <a:ext cx="2589491" cy="568041"/>
              </a:xfrm>
              <a:prstGeom prst="rect">
                <a:avLst/>
              </a:prstGeom>
              <a:blipFill>
                <a:blip r:embed="rId21"/>
                <a:stretch>
                  <a:fillRect/>
                </a:stretch>
              </a:blipFill>
              <a:ln w="38100">
                <a:solidFill>
                  <a:srgbClr val="FF0000"/>
                </a:solidFill>
              </a:ln>
            </p:spPr>
            <p:txBody>
              <a:bodyPr/>
              <a:lstStyle/>
              <a:p>
                <a:r>
                  <a:rPr lang="en-US">
                    <a:noFill/>
                  </a:rPr>
                  <a:t> </a:t>
                </a:r>
              </a:p>
            </p:txBody>
          </p:sp>
        </mc:Fallback>
      </mc:AlternateContent>
      <p:sp>
        <p:nvSpPr>
          <p:cNvPr id="65" name="Oval 64">
            <a:extLst>
              <a:ext uri="{FF2B5EF4-FFF2-40B4-BE49-F238E27FC236}">
                <a16:creationId xmlns:a16="http://schemas.microsoft.com/office/drawing/2014/main" id="{FF6D70D6-2E2C-4CA6-B552-E41DCAF7A3C3}"/>
              </a:ext>
            </a:extLst>
          </p:cNvPr>
          <p:cNvSpPr/>
          <p:nvPr/>
        </p:nvSpPr>
        <p:spPr>
          <a:xfrm>
            <a:off x="3015447" y="4614810"/>
            <a:ext cx="91440" cy="91440"/>
          </a:xfrm>
          <a:prstGeom prst="ellipse">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rgbClr val="00B050"/>
              </a:solidFill>
            </a:endParaRPr>
          </a:p>
        </p:txBody>
      </p:sp>
    </p:spTree>
    <p:extLst>
      <p:ext uri="{BB962C8B-B14F-4D97-AF65-F5344CB8AC3E}">
        <p14:creationId xmlns:p14="http://schemas.microsoft.com/office/powerpoint/2010/main" val="298199547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4">
            <a:lumMod val="20000"/>
            <a:lumOff val="80000"/>
          </a:schemeClr>
        </a:solidFill>
      </a:spPr>
      <a:bodyPr wrap="square" lIns="91440" tIns="45720" rIns="91440" bIns="45720" anchor="t">
        <a:spAutoFit/>
      </a:bodyPr>
      <a:lstStyle>
        <a:defPPr algn="l">
          <a:defRPr sz="1200" dirty="0">
            <a:solidFill>
              <a:schemeClr val="accent6">
                <a:lumMod val="75000"/>
              </a:schemeClr>
            </a:solidFill>
            <a:latin typeface="Courier New"/>
            <a:cs typeface="Calibri"/>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15967</TotalTime>
  <Words>2631</Words>
  <Application>Microsoft Office PowerPoint</Application>
  <PresentationFormat>Widescreen</PresentationFormat>
  <Paragraphs>259</Paragraphs>
  <Slides>30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30</vt:i4>
      </vt:variant>
    </vt:vector>
  </HeadingPairs>
  <TitlesOfParts>
    <vt:vector size="36" baseType="lpstr">
      <vt:lpstr>Arial</vt:lpstr>
      <vt:lpstr>Calibri</vt:lpstr>
      <vt:lpstr>Calibri Light</vt:lpstr>
      <vt:lpstr>Cambria Math</vt:lpstr>
      <vt:lpstr>Courier New</vt:lpstr>
      <vt:lpstr>Office Theme</vt:lpstr>
      <vt:lpstr>Introduction to the Vertex Skeleton “Vskel” Library</vt:lpstr>
      <vt:lpstr>For many examples below, MATLAB code will be given. It is usually highlighted as shown here: yellow for scripts, grey for console outputs.</vt:lpstr>
      <vt:lpstr>Each function uses a class-specific argument check function</vt:lpstr>
      <vt:lpstr>A demonstration script exists that shows most of the functionality in this document: script_demo_MapGenLibrary </vt:lpstr>
      <vt:lpstr>Shrink from Edges Functionality</vt:lpstr>
      <vt:lpstr>Individual polytopes can be shrunk by edges, and the first step is to find the Vertex Skeleton via:  fcn_MapGen_polytopeFindVertexSkeleton  This function defines how the vertices “move” as edges are trimmed inward by the same amount. </vt:lpstr>
      <vt:lpstr>The skeleton is calculated by iterating inward from the given vertices</vt:lpstr>
      <vt:lpstr>Step 1: To calculate the vectors inward, the function calls an internal function to obtain unit vectors inward, the half angles, the distances from vertex-to-vertex, and unit vectors from vertex to vertex.</vt:lpstr>
      <vt:lpstr>To calculate the intersection points, the following geometry is used to find L_cut, and the projection point where the edge projects inward directly toward the intersection.</vt:lpstr>
      <vt:lpstr>Using the half-angles to define the theta1 and theta2 values, one can find the projection points from each edge</vt:lpstr>
      <vt:lpstr>We next rotate the unit vectors from one corner to another by 90 degrees, and starting from the projection points, move inward by Lcut. This predicts the intersection points of the vertices.</vt:lpstr>
      <vt:lpstr>The minimum cut distance defines how far we can cut inward before vertices merge. The indices that merge have to have the same cut distance and  follow one after the other.</vt:lpstr>
      <vt:lpstr>Before starting on the next step, in case there are only 2 points left, we calculate the vector direction of the unit cuts for the new vertices just created.</vt:lpstr>
      <vt:lpstr>The final result is the skeleton plot</vt:lpstr>
      <vt:lpstr>To use this, we index the template corresponding to our cut depth, and cut more if needed</vt:lpstr>
      <vt:lpstr>Here’s other examples:</vt:lpstr>
      <vt:lpstr>The function fcn_MapGen_polytopeShrinkFromEdges implements the skeleton calculations to perform the shrinkage</vt:lpstr>
      <vt:lpstr>The code that performs the cutting is relatively simple. It uses the largest template that corresponds to a cut smaller or equal to the requested cut.</vt:lpstr>
      <vt:lpstr>The results are as expected</vt:lpstr>
      <vt:lpstr>When using edge cutting, particularly if repeatedly using this, significant computation time is saved if one avoids repeated calculation of the skeleton.</vt:lpstr>
      <vt:lpstr>How to Shrink from Edges with Non-Convex Polytopes</vt:lpstr>
      <vt:lpstr>For non-convex polytopes, the previous methods will not work.</vt:lpstr>
      <vt:lpstr>For non-convex polytopes, the previous method requires modification.</vt:lpstr>
      <vt:lpstr>Step 1: Remains largely the same, to calculate key vectors and angles. </vt:lpstr>
      <vt:lpstr>Step 2: This step uses a function to calculate the smallest radius that is circumscribed at a given vertex  </vt:lpstr>
      <vt:lpstr>This can be solved to determine the projection distance, d, and radius from vertex i to edge j</vt:lpstr>
      <vt:lpstr>Not all edges participate in this calculation</vt:lpstr>
      <vt:lpstr>How does one find which edges participate in the vertex expansion?</vt:lpstr>
      <vt:lpstr>How to find if the center is “enclosed” by the projected plane? </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Finding the Path</dc:title>
  <dc:creator>Sean Brennan</dc:creator>
  <cp:lastModifiedBy>Brennan, Sean N</cp:lastModifiedBy>
  <cp:revision>233</cp:revision>
  <dcterms:created xsi:type="dcterms:W3CDTF">2021-01-09T16:12:09Z</dcterms:created>
  <dcterms:modified xsi:type="dcterms:W3CDTF">2025-05-03T12:30:38Z</dcterms:modified>
</cp:coreProperties>
</file>