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DD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85FAD-567D-44E9-9EFD-E8F4CCF18B69}" v="391" dt="2023-10-06T00:38:00.99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182" autoAdjust="0"/>
  </p:normalViewPr>
  <p:slideViewPr>
    <p:cSldViewPr showGuides="1">
      <p:cViewPr varScale="1">
        <p:scale>
          <a:sx n="113" d="100"/>
          <a:sy n="113" d="100"/>
        </p:scale>
        <p:origin x="510" y="11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6AFFA3-6612-4AE5-874C-1299A53263F9}" type="datetime1">
              <a:rPr lang="pt-BR" smtClean="0">
                <a:solidFill>
                  <a:schemeClr val="tx2"/>
                </a:solidFill>
              </a:rPr>
              <a:t>06/10/2023</a:t>
            </a:fld>
            <a:endParaRPr lang="pt-BR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>
              <a:solidFill>
                <a:schemeClr val="tx2"/>
              </a:solidFill>
            </a:endParaRP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pt-BR">
                <a:solidFill>
                  <a:schemeClr val="tx2"/>
                </a:solidFill>
              </a:rPr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DAC12E39-A99A-4A2F-9996-9C1AD912B342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pt-BR" noProof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BBF81A0-ADA6-4623-BE4F-40CFB8BBCB3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5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4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3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37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7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4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6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42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4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 descr="Pilha de livro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tângulo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Imagem 8" descr="Pilha de livro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tângulo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F6F72B-23A9-4816-86E2-ADB95345CA2D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657011-BE8A-4536-B3F4-25CE571D1C4F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417CB-A710-46D2-94A5-51730887C445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601D04-CDA9-4B92-9C2E-F70CF239912C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tângulo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BR" noProof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tângulo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b="0" noProof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Imagem 4" descr="Pilha de livr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C7519-D5F7-470E-9594-99E63F58EFDB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A058E7-9B47-4A40-B508-AD0EFF27BCE7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E74F93-00B3-4926-AE12-E2D761B63E50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49B101-54D4-45E4-906F-2F3C4AB81A24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B24B0A-E65C-4634-BDC3-CF12E9A2249F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0C39D-1ED1-4756-B880-D7075542DE8B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147B1-1D9D-45DF-B21E-3306A9A49FA8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tângulo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6FAF24D7-1C92-4529-B83D-E0395335D5B9}" type="datetime1">
              <a:rPr lang="pt-BR" noProof="0" smtClean="0"/>
              <a:t>06/10/2023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Avaliação:</a:t>
            </a:r>
            <a:br>
              <a:rPr lang="pt-BR" dirty="0"/>
            </a:br>
            <a:r>
              <a:rPr lang="pt-BR" dirty="0"/>
              <a:t>Bem-vindo!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Alunos: Israel Vieira e </a:t>
            </a:r>
            <a:r>
              <a:rPr lang="pt-BR" dirty="0" err="1"/>
              <a:t>Tainah</a:t>
            </a:r>
            <a:r>
              <a:rPr lang="pt-BR" dirty="0"/>
              <a:t> </a:t>
            </a:r>
            <a:r>
              <a:rPr lang="pt-BR" dirty="0" err="1"/>
              <a:t>Aki</a:t>
            </a:r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796" y="367556"/>
            <a:ext cx="11161240" cy="63648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Pesquisa sobre métodos: Splice, Shift e Pop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F4E4F59-093A-4E1B-9E4B-997C14ACAF40}"/>
              </a:ext>
            </a:extLst>
          </p:cNvPr>
          <p:cNvCxnSpPr/>
          <p:nvPr/>
        </p:nvCxnSpPr>
        <p:spPr>
          <a:xfrm>
            <a:off x="1773932" y="2348880"/>
            <a:ext cx="14401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E16135-5CCA-4D20-BB70-CC3C867EEC4D}"/>
              </a:ext>
            </a:extLst>
          </p:cNvPr>
          <p:cNvSpPr txBox="1"/>
          <p:nvPr/>
        </p:nvSpPr>
        <p:spPr>
          <a:xfrm>
            <a:off x="3286100" y="2127281"/>
            <a:ext cx="8424935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Esse método altera o conteúdo de uma lista, adicionando novos elementos enquanto remove elementos antigos.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B138B2-D0EA-4411-B4EE-0D2DA4F2C7D5}"/>
              </a:ext>
            </a:extLst>
          </p:cNvPr>
          <p:cNvSpPr txBox="1"/>
          <p:nvPr/>
        </p:nvSpPr>
        <p:spPr>
          <a:xfrm>
            <a:off x="591964" y="3329339"/>
            <a:ext cx="1008112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dirty="0">
                <a:solidFill>
                  <a:srgbClr val="FF0000"/>
                </a:solidFill>
              </a:rPr>
              <a:t>Shift()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8E6F97C-7F44-4EEC-B891-644734EF348C}"/>
              </a:ext>
            </a:extLst>
          </p:cNvPr>
          <p:cNvCxnSpPr/>
          <p:nvPr/>
        </p:nvCxnSpPr>
        <p:spPr>
          <a:xfrm>
            <a:off x="1773932" y="3563918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8F3CAA79-E8DB-4B44-9D7D-C6023ED2BDE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7947" y="3307829"/>
            <a:ext cx="832308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1B1B1B"/>
                </a:solidFill>
                <a:latin typeface="Inter"/>
              </a:rPr>
              <a:t>Esse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método remove o 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primeiro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elemento de um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array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e retorna esse elemento. Este método muda o tamanho do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array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4E3262-D02F-40A6-BC98-923E4AC26210}"/>
              </a:ext>
            </a:extLst>
          </p:cNvPr>
          <p:cNvSpPr txBox="1"/>
          <p:nvPr/>
        </p:nvSpPr>
        <p:spPr>
          <a:xfrm>
            <a:off x="591964" y="2108882"/>
            <a:ext cx="132598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dirty="0">
                <a:solidFill>
                  <a:srgbClr val="7030A0"/>
                </a:solidFill>
              </a:rPr>
              <a:t>Splice()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E7CCEE-B7E9-491B-8EAA-47DB076E245E}"/>
              </a:ext>
            </a:extLst>
          </p:cNvPr>
          <p:cNvSpPr txBox="1"/>
          <p:nvPr/>
        </p:nvSpPr>
        <p:spPr>
          <a:xfrm>
            <a:off x="591964" y="4725144"/>
            <a:ext cx="1008112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dirty="0">
                <a:solidFill>
                  <a:srgbClr val="FFFF00"/>
                </a:solidFill>
              </a:rPr>
              <a:t>Pop()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3F98F87-6F0C-41F2-BDD4-E156D48089B5}"/>
              </a:ext>
            </a:extLst>
          </p:cNvPr>
          <p:cNvCxnSpPr/>
          <p:nvPr/>
        </p:nvCxnSpPr>
        <p:spPr>
          <a:xfrm>
            <a:off x="1773932" y="4959723"/>
            <a:ext cx="144016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4">
            <a:extLst>
              <a:ext uri="{FF2B5EF4-FFF2-40B4-BE49-F238E27FC236}">
                <a16:creationId xmlns:a16="http://schemas.microsoft.com/office/drawing/2014/main" id="{3038E00C-4D17-4611-9589-49DAC0E28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132" y="4808374"/>
            <a:ext cx="633670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1B1B1B"/>
                </a:solidFill>
                <a:latin typeface="Inter"/>
              </a:rPr>
              <a:t>Esse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método remove o 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último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elemento de um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array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e retorna aquele elemento.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5F2BD-BE57-4A5B-B63C-8488F10C9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49" y="3068960"/>
            <a:ext cx="7008574" cy="1584175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“</a:t>
            </a:r>
            <a:r>
              <a:rPr lang="pt-BR" sz="3200" dirty="0" err="1"/>
              <a:t>Commitaras</a:t>
            </a:r>
            <a:r>
              <a:rPr lang="pt-BR" sz="3200" dirty="0"/>
              <a:t> ao anoitecer, pois cada </a:t>
            </a:r>
            <a:r>
              <a:rPr lang="pt-BR" sz="3200" dirty="0" err="1"/>
              <a:t>commitada</a:t>
            </a:r>
            <a:r>
              <a:rPr lang="pt-BR" sz="3200" dirty="0"/>
              <a:t> traz a segurança de viver” Romullua1:7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C4C67-F4F6-4F0C-84D8-474E6E02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249" y="5301208"/>
            <a:ext cx="2519462" cy="654968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2760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000" b="1" dirty="0"/>
              <a:t>Principais </a:t>
            </a:r>
            <a:r>
              <a:rPr lang="pt-BR" sz="3000" b="1" dirty="0" err="1"/>
              <a:t>tags</a:t>
            </a:r>
            <a:r>
              <a:rPr lang="pt-BR" sz="3000" b="1" dirty="0"/>
              <a:t> de uma estrutura base para construção de um documento HTML: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349996" y="1916832"/>
            <a:ext cx="475252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422004" y="5733256"/>
            <a:ext cx="475252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have Direita 10"/>
          <p:cNvSpPr/>
          <p:nvPr/>
        </p:nvSpPr>
        <p:spPr>
          <a:xfrm>
            <a:off x="7462564" y="1916832"/>
            <a:ext cx="1080120" cy="3816424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67817" y="3223341"/>
            <a:ext cx="2407618" cy="12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b="1" dirty="0"/>
              <a:t>Início e fim do documento: </a:t>
            </a:r>
            <a:r>
              <a:rPr lang="pt-BR" sz="1400" dirty="0"/>
              <a:t>todos os códigos devem estar aqui.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2566020" y="2420888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566020" y="3573016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have Direita 15"/>
          <p:cNvSpPr/>
          <p:nvPr/>
        </p:nvSpPr>
        <p:spPr>
          <a:xfrm>
            <a:off x="4510236" y="2420888"/>
            <a:ext cx="504056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2566020" y="4077072"/>
            <a:ext cx="1872208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566020" y="5211195"/>
            <a:ext cx="18002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have Direita 19"/>
          <p:cNvSpPr/>
          <p:nvPr/>
        </p:nvSpPr>
        <p:spPr>
          <a:xfrm>
            <a:off x="4510236" y="4077072"/>
            <a:ext cx="648072" cy="1134123"/>
          </a:xfrm>
          <a:prstGeom prst="righ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105983" y="2512204"/>
            <a:ext cx="2560185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b="1" dirty="0"/>
              <a:t>Cabeçalho:</a:t>
            </a:r>
          </a:p>
          <a:p>
            <a:pPr>
              <a:lnSpc>
                <a:spcPct val="95000"/>
              </a:lnSpc>
            </a:pPr>
            <a:r>
              <a:rPr lang="pt-BR" sz="1400" dirty="0"/>
              <a:t>Aqui devem estar todas as </a:t>
            </a:r>
            <a:r>
              <a:rPr lang="pt-BR" sz="1400" dirty="0" err="1"/>
              <a:t>tags</a:t>
            </a:r>
            <a:r>
              <a:rPr lang="pt-BR" sz="1400" dirty="0"/>
              <a:t> cujas informações não são exibidas na tela.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230316" y="4210446"/>
            <a:ext cx="2560185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b="1" dirty="0"/>
              <a:t>Corpo:</a:t>
            </a:r>
          </a:p>
          <a:p>
            <a:pPr>
              <a:lnSpc>
                <a:spcPct val="95000"/>
              </a:lnSpc>
            </a:pPr>
            <a:r>
              <a:rPr lang="pt-BR" sz="1400" dirty="0"/>
              <a:t>Tudo o que será exibido pelo navegador deve estar aqui.</a:t>
            </a:r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Tag</a:t>
            </a:r>
            <a:r>
              <a:rPr lang="pt-BR" dirty="0"/>
              <a:t> ancora (hiperlink):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2348880"/>
            <a:ext cx="5265135" cy="2448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/>
          <p:cNvSpPr txBox="1"/>
          <p:nvPr/>
        </p:nvSpPr>
        <p:spPr>
          <a:xfrm>
            <a:off x="6742484" y="2810530"/>
            <a:ext cx="4532179" cy="15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&lt;a&gt; conhecida como </a:t>
            </a:r>
            <a:r>
              <a:rPr lang="pt-BR" sz="1400" dirty="0" err="1"/>
              <a:t>tag</a:t>
            </a:r>
            <a:r>
              <a:rPr lang="pt-BR" sz="1400" dirty="0"/>
              <a:t> de âncora, é responsável por vincular os demais documentos que o nosso HTML possui, links internos e externos.</a:t>
            </a:r>
          </a:p>
          <a:p>
            <a:pPr>
              <a:lnSpc>
                <a:spcPct val="95000"/>
              </a:lnSpc>
            </a:pPr>
            <a:endParaRPr lang="pt-BR" sz="1400" dirty="0"/>
          </a:p>
          <a:p>
            <a:pPr>
              <a:lnSpc>
                <a:spcPct val="95000"/>
              </a:lnSpc>
            </a:pPr>
            <a:r>
              <a:rPr lang="pt-BR" sz="1400" dirty="0"/>
              <a:t>Para conseguir declarar essa </a:t>
            </a:r>
            <a:r>
              <a:rPr lang="pt-BR" sz="1400" dirty="0" err="1"/>
              <a:t>tag</a:t>
            </a:r>
            <a:r>
              <a:rPr lang="pt-BR" sz="1400" dirty="0"/>
              <a:t>, deve ser incluído o atributo </a:t>
            </a:r>
            <a:r>
              <a:rPr lang="pt-BR" sz="1400" dirty="0" err="1"/>
              <a:t>href</a:t>
            </a:r>
            <a:r>
              <a:rPr lang="pt-BR" sz="1400" dirty="0"/>
              <a:t> e uma frase ou palavra dentro da </a:t>
            </a:r>
            <a:r>
              <a:rPr lang="pt-BR" sz="1400" dirty="0" err="1"/>
              <a:t>tag</a:t>
            </a:r>
            <a:r>
              <a:rPr lang="pt-BR" sz="1400" dirty="0"/>
              <a:t> &lt;a&gt;.</a:t>
            </a:r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Novas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tr</a:t>
            </a:r>
            <a:r>
              <a:rPr lang="pt-BR" dirty="0"/>
              <a:t>&gt;&lt;/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th</a:t>
            </a:r>
            <a:r>
              <a:rPr lang="pt-BR" dirty="0"/>
              <a:t>&gt;&lt;/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422004" y="1844824"/>
            <a:ext cx="45365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422004" y="5805264"/>
            <a:ext cx="45365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have Direita 13"/>
          <p:cNvSpPr/>
          <p:nvPr/>
        </p:nvSpPr>
        <p:spPr>
          <a:xfrm>
            <a:off x="7030516" y="1844824"/>
            <a:ext cx="1293981" cy="3960440"/>
          </a:xfrm>
          <a:prstGeom prst="rightBrace">
            <a:avLst>
              <a:gd name="adj1" fmla="val 8333"/>
              <a:gd name="adj2" fmla="val 50265"/>
            </a:avLst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566020" y="2852936"/>
            <a:ext cx="79208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2710036" y="3825044"/>
            <a:ext cx="79208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2657757" y="4797152"/>
            <a:ext cx="792088" cy="0"/>
          </a:xfrm>
          <a:prstGeom prst="straightConnector1">
            <a:avLst/>
          </a:prstGeom>
          <a:ln>
            <a:solidFill>
              <a:srgbClr val="FD4DD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367686" y="2704435"/>
            <a:ext cx="3058851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Representa uma linha na tabela.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493970" y="3576587"/>
            <a:ext cx="3536546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Representa um cabeçalho de coluna </a:t>
            </a:r>
          </a:p>
          <a:p>
            <a:pPr>
              <a:lnSpc>
                <a:spcPct val="95000"/>
              </a:lnSpc>
            </a:pPr>
            <a:r>
              <a:rPr lang="pt-BR" sz="1400" dirty="0"/>
              <a:t>(opcional, usado nas primeiras linhas).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449845" y="4635013"/>
            <a:ext cx="3773790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Representa um os dados de uma tabela.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470676" y="3574206"/>
            <a:ext cx="2933817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de abertura/fechamento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461" y="192282"/>
            <a:ext cx="10157354" cy="793151"/>
          </a:xfrm>
        </p:spPr>
        <p:txBody>
          <a:bodyPr rtlCol="0"/>
          <a:lstStyle/>
          <a:p>
            <a:r>
              <a:rPr lang="pt-BR" dirty="0"/>
              <a:t> vetores e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9100" y="1171291"/>
            <a:ext cx="11106012" cy="4959229"/>
          </a:xfrm>
          <a:ln>
            <a:solidFill>
              <a:srgbClr val="4472C4"/>
            </a:solidFill>
          </a:ln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>
              <a:lnSpc>
                <a:spcPct val="100000"/>
              </a:lnSpc>
              <a:spcBef>
                <a:spcPts val="0"/>
              </a:spcBef>
            </a:pPr>
            <a:r>
              <a:rPr lang="pt-BR" sz="1400" b="1" err="1"/>
              <a:t>let</a:t>
            </a:r>
            <a:r>
              <a:rPr lang="pt-BR" sz="1400" b="1" dirty="0"/>
              <a:t> </a:t>
            </a:r>
            <a:r>
              <a:rPr lang="pt-BR" sz="1400" b="1" err="1"/>
              <a:t>blooms</a:t>
            </a:r>
            <a:r>
              <a:rPr lang="pt-BR" sz="1400" b="1" dirty="0"/>
              <a:t> = [] </a:t>
            </a:r>
            <a:r>
              <a:rPr lang="pt-BR" sz="1400" dirty="0"/>
              <a:t>cria uma nova variável chamada </a:t>
            </a:r>
            <a:r>
              <a:rPr lang="pt-BR" sz="1400" err="1"/>
              <a:t>blooms</a:t>
            </a:r>
            <a:r>
              <a:rPr lang="pt-BR" sz="1400" dirty="0"/>
              <a:t> usando a palavra-chave </a:t>
            </a:r>
            <a:r>
              <a:rPr lang="pt-BR" sz="1400" err="1"/>
              <a:t>let</a:t>
            </a:r>
            <a:r>
              <a:rPr lang="pt-BR" sz="1400" dirty="0"/>
              <a:t> em </a:t>
            </a:r>
            <a:r>
              <a:rPr lang="pt-BR" sz="1400" err="1"/>
              <a:t>JavaScript</a:t>
            </a:r>
            <a:r>
              <a:rPr lang="pt-BR" sz="1400" dirty="0"/>
              <a:t>. Esta variável é inicializada como um </a:t>
            </a:r>
            <a:r>
              <a:rPr lang="pt-BR" sz="1400" err="1"/>
              <a:t>array</a:t>
            </a:r>
            <a:r>
              <a:rPr lang="pt-BR" sz="1400" dirty="0"/>
              <a:t> vazio [].</a:t>
            </a:r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r>
              <a:rPr lang="pt-BR" sz="1400" dirty="0"/>
              <a:t>Variável: Uma variável é um nome que pode ser usado para armazenar dados em um programa.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endParaRPr lang="pt-BR" sz="1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r>
              <a:rPr lang="pt-BR" sz="1400" b="1" dirty="0"/>
              <a:t>Palavra-chave </a:t>
            </a:r>
            <a:r>
              <a:rPr lang="pt-BR" sz="1400" b="1" err="1"/>
              <a:t>let</a:t>
            </a:r>
            <a:r>
              <a:rPr lang="pt-BR" sz="1400" b="1" dirty="0"/>
              <a:t>: </a:t>
            </a:r>
            <a:r>
              <a:rPr lang="pt-BR" sz="1400" dirty="0"/>
              <a:t>Em </a:t>
            </a:r>
            <a:r>
              <a:rPr lang="pt-BR" sz="1400" err="1"/>
              <a:t>JavaScript</a:t>
            </a:r>
            <a:r>
              <a:rPr lang="pt-BR" sz="1400" dirty="0"/>
              <a:t>, </a:t>
            </a:r>
            <a:r>
              <a:rPr lang="pt-BR" sz="1400" err="1"/>
              <a:t>let</a:t>
            </a:r>
            <a:r>
              <a:rPr lang="pt-BR" sz="1400" dirty="0"/>
              <a:t> é usado para declarar variáveis que podem ser alteradas (ou seja, que podem receber novos valores) posteriormente no código.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r>
              <a:rPr lang="pt-BR" sz="1400" b="1" err="1"/>
              <a:t>Array</a:t>
            </a:r>
            <a:r>
              <a:rPr lang="pt-BR" sz="1400" b="1" dirty="0"/>
              <a:t>: </a:t>
            </a:r>
            <a:r>
              <a:rPr lang="pt-BR" sz="1400" dirty="0"/>
              <a:t>Um </a:t>
            </a:r>
            <a:r>
              <a:rPr lang="pt-BR" sz="1400" err="1"/>
              <a:t>array</a:t>
            </a:r>
            <a:r>
              <a:rPr lang="pt-BR" sz="1400" dirty="0"/>
              <a:t> é uma estrutura de dados em </a:t>
            </a:r>
            <a:r>
              <a:rPr lang="pt-BR" sz="1400" err="1"/>
              <a:t>JavaScript</a:t>
            </a:r>
            <a:r>
              <a:rPr lang="pt-BR" sz="1400" dirty="0"/>
              <a:t> que pode armazenar uma coleção de valores, como números, </a:t>
            </a:r>
            <a:r>
              <a:rPr lang="pt-BR" sz="1400" err="1"/>
              <a:t>strings</a:t>
            </a:r>
            <a:r>
              <a:rPr lang="pt-BR" sz="1400" dirty="0"/>
              <a:t>, objetos, etc.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r>
              <a:rPr lang="pt-BR" sz="1400" b="1" dirty="0"/>
              <a:t>Portanto, </a:t>
            </a:r>
            <a:r>
              <a:rPr lang="pt-BR" sz="1400" b="1" err="1"/>
              <a:t>let</a:t>
            </a:r>
            <a:r>
              <a:rPr lang="pt-BR" sz="1400" b="1" dirty="0"/>
              <a:t> </a:t>
            </a:r>
            <a:r>
              <a:rPr lang="pt-BR" sz="1400" b="1" err="1"/>
              <a:t>blooms</a:t>
            </a:r>
            <a:r>
              <a:rPr lang="pt-BR" sz="1400" b="1" dirty="0"/>
              <a:t> = []</a:t>
            </a:r>
            <a:r>
              <a:rPr lang="pt-BR" sz="1400" dirty="0"/>
              <a:t>; cria uma variável chamada </a:t>
            </a:r>
            <a:r>
              <a:rPr lang="pt-BR" sz="1400" err="1"/>
              <a:t>blooms</a:t>
            </a:r>
            <a:r>
              <a:rPr lang="pt-BR" sz="1400" dirty="0"/>
              <a:t> que é um </a:t>
            </a:r>
            <a:r>
              <a:rPr lang="pt-BR" sz="1400" err="1"/>
              <a:t>array</a:t>
            </a:r>
            <a:r>
              <a:rPr lang="pt-BR" sz="1400" dirty="0"/>
              <a:t> vazio, pronto para armazenar elementos. Você pode adicionar elementos a esse </a:t>
            </a:r>
            <a:r>
              <a:rPr lang="pt-BR" sz="1400" err="1"/>
              <a:t>array</a:t>
            </a:r>
            <a:r>
              <a:rPr lang="pt-BR" sz="1400" dirty="0"/>
              <a:t> posteriormente no seu código usando métodos como </a:t>
            </a:r>
            <a:r>
              <a:rPr lang="pt-BR" sz="1400" err="1"/>
              <a:t>push</a:t>
            </a:r>
            <a:r>
              <a:rPr lang="pt-BR" sz="1400" dirty="0"/>
              <a:t>, </a:t>
            </a:r>
            <a:r>
              <a:rPr lang="pt-BR" sz="1400" err="1"/>
              <a:t>splice</a:t>
            </a:r>
            <a:r>
              <a:rPr lang="pt-BR" sz="1400" dirty="0"/>
              <a:t>, ou atribuindo valores diretamente a índices específicos.</a:t>
            </a:r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r>
              <a:rPr lang="pt-BR" sz="1400" dirty="0"/>
              <a:t>Agora, o </a:t>
            </a:r>
            <a:r>
              <a:rPr lang="pt-BR" sz="1400" err="1"/>
              <a:t>array</a:t>
            </a:r>
            <a:r>
              <a:rPr lang="pt-BR" sz="1400" dirty="0"/>
              <a:t> </a:t>
            </a:r>
            <a:r>
              <a:rPr lang="pt-BR" sz="1400" err="1"/>
              <a:t>blooms</a:t>
            </a:r>
            <a:r>
              <a:rPr lang="pt-BR" sz="1400" dirty="0"/>
              <a:t> conteria dois elementos: "rosa" e "lírio". Isso ilustra como usar </a:t>
            </a:r>
            <a:r>
              <a:rPr lang="pt-BR" sz="1400" err="1"/>
              <a:t>arrays</a:t>
            </a:r>
            <a:r>
              <a:rPr lang="pt-BR" sz="1400" dirty="0"/>
              <a:t> em </a:t>
            </a:r>
            <a:r>
              <a:rPr lang="pt-BR" sz="1400" err="1"/>
              <a:t>JavaScript</a:t>
            </a:r>
            <a:r>
              <a:rPr lang="pt-BR" sz="1400" dirty="0"/>
              <a:t> para armazenar dados de maneira organizada e acessá-los quando necessário.</a:t>
            </a:r>
          </a:p>
          <a:p>
            <a:pPr marL="304165" indent="-304165"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buClr>
                <a:srgbClr val="066E9F"/>
              </a:buClr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AF40A1-5A0D-8CFA-3296-0C3E9817657E}"/>
              </a:ext>
            </a:extLst>
          </p:cNvPr>
          <p:cNvSpPr txBox="1"/>
          <p:nvPr/>
        </p:nvSpPr>
        <p:spPr>
          <a:xfrm>
            <a:off x="5501308" y="186358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9C0F4D-3F33-880A-3250-BE7F4076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58" y="4025444"/>
            <a:ext cx="7586394" cy="8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290" y="260648"/>
            <a:ext cx="10945216" cy="748019"/>
          </a:xfrm>
        </p:spPr>
        <p:txBody>
          <a:bodyPr rtlCol="0"/>
          <a:lstStyle/>
          <a:p>
            <a:r>
              <a:rPr lang="pt-BR" dirty="0"/>
              <a:t>Comentando linha a linha do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4126D9-59B4-4DD5-B6F6-437DAEBA5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2" y="1412776"/>
            <a:ext cx="5624810" cy="45365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1DAD66C-D392-4BA5-A6E3-ECD5A844E9F1}"/>
              </a:ext>
            </a:extLst>
          </p:cNvPr>
          <p:cNvSpPr/>
          <p:nvPr/>
        </p:nvSpPr>
        <p:spPr>
          <a:xfrm>
            <a:off x="6238428" y="3019308"/>
            <a:ext cx="52751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Em resumo, este código lida com a submissão de um formulário para cadastrar "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Blooms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". Ele extrai o nome do "Bloom" do formulário, gera um novo ID com base no comprimento do 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array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existente, cadastra o "Bloom" no 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array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atualiza a exibição e limpa o campo de entrada do nome.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813" y="260648"/>
            <a:ext cx="10157354" cy="715176"/>
          </a:xfrm>
        </p:spPr>
        <p:txBody>
          <a:bodyPr rtlCol="0"/>
          <a:lstStyle/>
          <a:p>
            <a:r>
              <a:rPr lang="pt-BR" dirty="0"/>
              <a:t>Explicando linha a linha do código: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309" y="1185340"/>
            <a:ext cx="10157354" cy="4470400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 algn="just"/>
            <a:endParaRPr lang="pt-BR" sz="1400" dirty="0"/>
          </a:p>
          <a:p>
            <a:pPr marL="304165" indent="-304165" algn="just"/>
            <a:endParaRPr lang="pt-BR" sz="8000"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C893ED8-2967-8948-E41D-566389F0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9" y="1202260"/>
            <a:ext cx="6307142" cy="49011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E1D61F-F423-62D6-3AE5-E957C4A3933E}"/>
              </a:ext>
            </a:extLst>
          </p:cNvPr>
          <p:cNvSpPr txBox="1"/>
          <p:nvPr/>
        </p:nvSpPr>
        <p:spPr>
          <a:xfrm>
            <a:off x="9228908" y="143038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5ACDD5-6CA5-4349-965C-E07B2159D39E}"/>
              </a:ext>
            </a:extLst>
          </p:cNvPr>
          <p:cNvSpPr txBox="1"/>
          <p:nvPr/>
        </p:nvSpPr>
        <p:spPr>
          <a:xfrm>
            <a:off x="6878198" y="1415499"/>
            <a:ext cx="474518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função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exibirBloom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atualiza a tabela na página HTML com informações dos 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Blooms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".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Ela começa obtendo uma referência ao elemento do corpo da tabela com o id 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bloomTableBody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Em seguida, ela limpa o conteúdo atual desse elemento para preparar a tabela para uma nova exibição.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Em um loop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forEach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ela itera sobre cada "Bloom" no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cada "Bloom", ela cria uma nova linha 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na tabela e define o conteúdo da linha com as informações do "Bloom", incluindo ID, nome e botões "Editar" e "Excluir".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 fim, a linha é adicionada ao corpo da tabela usando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tableBody.appendChild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Isso constrói visualmente a tabela com os dados atualizados dos "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Blooms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". </a:t>
            </a:r>
          </a:p>
        </p:txBody>
      </p:sp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920" y="216441"/>
            <a:ext cx="10157354" cy="793151"/>
          </a:xfrm>
        </p:spPr>
        <p:txBody>
          <a:bodyPr rtlCol="0"/>
          <a:lstStyle/>
          <a:p>
            <a:r>
              <a:rPr lang="pt-BR" dirty="0"/>
              <a:t>Explicando linha a linha do código:</a:t>
            </a:r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4F24FF1F-1FDA-692D-21A1-63D2811E3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0714"/>
          <a:stretch/>
        </p:blipFill>
        <p:spPr>
          <a:xfrm>
            <a:off x="488032" y="1268760"/>
            <a:ext cx="6552728" cy="5049424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B1F8D4-C136-49EE-9BB6-B439B0D0B735}"/>
              </a:ext>
            </a:extLst>
          </p:cNvPr>
          <p:cNvSpPr txBox="1"/>
          <p:nvPr/>
        </p:nvSpPr>
        <p:spPr>
          <a:xfrm>
            <a:off x="7197287" y="1592869"/>
            <a:ext cx="44865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função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editarBloom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é chamada com um argumento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que representa o ID do "Bloom" a ser editado.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Ela usa a função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prompt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exibir uma caixa de diálogo que permite ao usuário editar o nome do "Bloom". O valor atual do nome é recuperado usando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blooms.find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=&gt; bloom.id === id).nome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é exibido como valor padrão no prompt.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função verifica se o resultado da caixa de diálogo não é nulo (ou seja, o usuário não pressionou "Cancelar" ou deixou o campo em branco). Se o usuário forneceu um novo nome, o código continua.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 seguida, a função procura o índice do "Bloom" com o ID fornecido no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usando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blooms.findIndex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=&gt; bloom.id === id)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nome do "Bloom" no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é atualizado com o novo nome usando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[index].nome = nome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Finalmente, a função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exibirBloom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é chamada para atualizar a exibição da tabela com os dados atualizados após a edição do "Bloom". </a:t>
            </a:r>
          </a:p>
        </p:txBody>
      </p:sp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5780" y="476672"/>
            <a:ext cx="10157354" cy="636488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Explicando linha a linha do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AFB87-9F91-453E-B3B1-C16408600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132856"/>
            <a:ext cx="6624737" cy="316835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04B3DE6-B202-4B50-87A9-0986C6FFED74}"/>
              </a:ext>
            </a:extLst>
          </p:cNvPr>
          <p:cNvSpPr/>
          <p:nvPr/>
        </p:nvSpPr>
        <p:spPr>
          <a:xfrm>
            <a:off x="7390556" y="1700808"/>
            <a:ext cx="3960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 função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excluirBloom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é chamada com um argumento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que representa o ID do "Bloom" a ser excluído.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Ela usa a função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confirm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para exibir uma caixa de diálogo de confirmação ao usuário, perguntando se eles têm certeza de que desejam excluir o "Bloom".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 resposta do usuário (verdadeiro ou falso) é armazenada na variável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confirmação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 função verifica se o valor de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confirmacao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é verdadeiro (ou seja, o usuário confirmou a exclusão).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Se o usuário confirmou a exclusão, a função usa a função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para criar um novo 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array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blooms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que exclui o "Bloom" com o ID fornecido. Isso remove efetivamente o "Bloom" do 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array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Por fim, a função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exibirBloom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é chamada para atualizar a exibição da tabela, refletindo a exclusão do "Bloom". A tabela agora mostrará os "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Blooms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" restantes após a exclusão. </a:t>
            </a:r>
          </a:p>
        </p:txBody>
      </p:sp>
    </p:spTree>
    <p:extLst>
      <p:ext uri="{BB962C8B-B14F-4D97-AF65-F5344CB8AC3E}">
        <p14:creationId xmlns:p14="http://schemas.microsoft.com/office/powerpoint/2010/main" val="3596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m-vindo novamente à apresentação da escol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8363_TF03460615" id="{F0B2D297-5CAE-475E-90C7-422630BC7EF9}" vid="{667CB918-9663-4A68-A1DE-62E14911E329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Bem-vindo novamente à apresentação da escola</Template>
  <TotalTime>103</TotalTime>
  <Words>1140</Words>
  <Application>Microsoft Office PowerPoint</Application>
  <PresentationFormat>Personalizar</PresentationFormat>
  <Paragraphs>102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Arial,Sans-Serif</vt:lpstr>
      <vt:lpstr>Century Gothic</vt:lpstr>
      <vt:lpstr>Courier New</vt:lpstr>
      <vt:lpstr>Inter</vt:lpstr>
      <vt:lpstr>Times New Roman</vt:lpstr>
      <vt:lpstr>Bem-vindo novamente à apresentação da escola</vt:lpstr>
      <vt:lpstr>Avaliação: Bem-vindo!</vt:lpstr>
      <vt:lpstr>Principais tags de uma estrutura base para construção de um documento HTML:</vt:lpstr>
      <vt:lpstr>Tag ancora (hiperlink):</vt:lpstr>
      <vt:lpstr>Novas tags html:</vt:lpstr>
      <vt:lpstr> vetores e matrizes</vt:lpstr>
      <vt:lpstr>Comentando linha a linha do código:</vt:lpstr>
      <vt:lpstr>Explicando linha a linha do código:</vt:lpstr>
      <vt:lpstr>Explicando linha a linha do código:</vt:lpstr>
      <vt:lpstr>Explicando linha a linha do código:</vt:lpstr>
      <vt:lpstr>Pesquisa sobre métodos: Splice, Shift e Pop</vt:lpstr>
      <vt:lpstr>“Commitaras ao anoitecer, pois cada commitada traz a segurança de viver” Romullua1:7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Avaliação: Bem-vindo!</dc:title>
  <dc:creator>Aluno</dc:creator>
  <cp:lastModifiedBy>Aluno</cp:lastModifiedBy>
  <cp:revision>152</cp:revision>
  <dcterms:created xsi:type="dcterms:W3CDTF">2023-10-04T23:18:51Z</dcterms:created>
  <dcterms:modified xsi:type="dcterms:W3CDTF">2023-10-06T23:53:30Z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