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90" r:id="rId19"/>
    <p:sldId id="289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482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411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0.xml"/><Relationship Id="rId3" Type="http://schemas.openxmlformats.org/officeDocument/2006/relationships/image" Target="../media/image4.jpg"/><Relationship Id="rId21" Type="http://schemas.openxmlformats.org/officeDocument/2006/relationships/image" Target="../media/image4.png"/><Relationship Id="rId34" Type="http://schemas.openxmlformats.org/officeDocument/2006/relationships/customXml" Target="../ink/ink27.xml"/><Relationship Id="rId17" Type="http://schemas.openxmlformats.org/officeDocument/2006/relationships/customXml" Target="../ink/ink13.xml"/><Relationship Id="rId25" Type="http://schemas.openxmlformats.org/officeDocument/2006/relationships/customXml" Target="../ink/ink19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5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11" Type="http://schemas.openxmlformats.org/officeDocument/2006/relationships/customXml" Target="../ink/ink12.xml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6.png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image" Target="../media/image7.png"/><Relationship Id="rId10" Type="http://schemas.openxmlformats.org/officeDocument/2006/relationships/customXml" Target="../ink/ink11.xml"/><Relationship Id="rId19" Type="http://schemas.openxmlformats.org/officeDocument/2006/relationships/customXml" Target="../ink/ink14.xml"/><Relationship Id="rId31" Type="http://schemas.openxmlformats.org/officeDocument/2006/relationships/customXml" Target="../ink/ink25.xml"/><Relationship Id="rId4" Type="http://schemas.openxmlformats.org/officeDocument/2006/relationships/customXml" Target="../ink/ink9.xml"/><Relationship Id="rId9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customXml" Target="../ink/ink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8.png"/><Relationship Id="rId18" Type="http://schemas.openxmlformats.org/officeDocument/2006/relationships/customXml" Target="../ink/ink38.xml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customXml" Target="../ink/ink33.xml"/><Relationship Id="rId17" Type="http://schemas.openxmlformats.org/officeDocument/2006/relationships/customXml" Target="../ink/ink37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5.xml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customXml" Target="../ink/ink31.xml"/><Relationship Id="rId14" Type="http://schemas.openxmlformats.org/officeDocument/2006/relationships/customXml" Target="../ink/ink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alcon_9_and_Falcon_Heavy_launches" TargetMode="External"/><Relationship Id="rId2" Type="http://schemas.openxmlformats.org/officeDocument/2006/relationships/hyperlink" Target="https://github.com/ivstarkov/IBM-Capstone-Project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hyperlink" Target="https://www.coursera.org/professional-certificates/ibm-data-science" TargetMode="External"/><Relationship Id="rId4" Type="http://schemas.openxmlformats.org/officeDocument/2006/relationships/hyperlink" Target="api.spacexdata.com/v4/launches/pa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D47340-A6C2-466B-BF39-24CE9D7F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5" b="6056"/>
          <a:stretch/>
        </p:blipFill>
        <p:spPr>
          <a:xfrm>
            <a:off x="7815" y="0"/>
            <a:ext cx="12184185" cy="6866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8" y="1651434"/>
            <a:ext cx="3666054" cy="74848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Science</a:t>
            </a:r>
            <a:endParaRPr 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2280" y="6269050"/>
            <a:ext cx="2110870" cy="437379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 05,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6E0A5B3-46D2-4287-8418-D824CB2CA48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25360" y="261020"/>
            <a:ext cx="3672174" cy="13546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60A902-5112-459C-94EB-13E2FCDC2D32}"/>
              </a:ext>
            </a:extLst>
          </p:cNvPr>
          <p:cNvSpPr txBox="1"/>
          <p:nvPr/>
        </p:nvSpPr>
        <p:spPr>
          <a:xfrm>
            <a:off x="8754913" y="4870128"/>
            <a:ext cx="337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Capstone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0ADF4-563B-481E-B90B-7CEA59E7D418}"/>
              </a:ext>
            </a:extLst>
          </p:cNvPr>
          <p:cNvSpPr txBox="1"/>
          <p:nvPr/>
        </p:nvSpPr>
        <p:spPr>
          <a:xfrm>
            <a:off x="7882767" y="5441748"/>
            <a:ext cx="4309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IVAN STARKOV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EXPLORATORY DATA ANALYSIS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Visualization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B43A-7D28-43E6-990A-CBEA592E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383" y="1569787"/>
            <a:ext cx="10120417" cy="88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Perform exploratory Data Analysis and Feature Engineering using Pandas and Matplotlib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612919-4264-4231-A084-F748A864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4" y="2365045"/>
            <a:ext cx="3577798" cy="3156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83CC8-232F-45E7-8E8B-D0D10508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57" y="2365045"/>
            <a:ext cx="3667113" cy="3156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BB966-DE65-4669-BC94-CA15EBC0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62" y="2365044"/>
            <a:ext cx="3273653" cy="31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2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EXPLORATORY DATA ANALYSIS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Visualization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1233383" y="1569787"/>
            <a:ext cx="10120417" cy="540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Year to the average success rate plot. Success rate kept increasing since 2013 to 2020. </a:t>
            </a:r>
          </a:p>
          <a:p>
            <a:pPr marL="0" indent="0">
              <a:buFont typeface="Arial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257BF-6936-4144-8564-E6CC312B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35" y="2171850"/>
            <a:ext cx="5336998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Interactive Visual Analytics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Folium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838201" y="1569787"/>
            <a:ext cx="10515600" cy="1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Interactive visual analytics enables users to explore and manipulate data in an interactive and real-time way. With interactive visual analytics, users could find visual patterns faster and more effectively.</a:t>
            </a:r>
          </a:p>
          <a:p>
            <a:pPr marL="0" indent="0">
              <a:buFont typeface="Arial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36BB8-CD7D-4FC4-B646-E2A7B18C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61" y="2763682"/>
            <a:ext cx="3743001" cy="3428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BF61B-EE6F-4D37-BCC9-A57C70A1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68" y="2763681"/>
            <a:ext cx="3616418" cy="34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9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Interactive Visual Analytics –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Plotty 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E35B4-5A01-4D3E-A49F-33DD71C3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06" y="1552893"/>
            <a:ext cx="10351994" cy="483849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569787"/>
            <a:ext cx="4141004" cy="24374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Plotly Dash application for users to perform interactive visual analytics on SpaceX launch data in real-time. Dashboard application contains input components such as a dropdown list and a range slider to interact with a pie chart and a scatter point chart.</a:t>
            </a:r>
          </a:p>
          <a:p>
            <a:pPr marL="0" indent="0">
              <a:buFont typeface="Arial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PREDICTIVE ANALYSIS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Logical Regression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569787"/>
            <a:ext cx="10972800" cy="830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Perform exploratory Data Analysis and determine Training Labels, find best Hyperparameters.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F7077-0F64-479E-8EA9-9F562F8F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07" y="2108745"/>
            <a:ext cx="4939247" cy="4137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B2E4D-C8BA-41DE-A51B-24DEFA5C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55390"/>
            <a:ext cx="6213411" cy="29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3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B9BA2-428B-44B7-A5EA-169E8431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8497"/>
            <a:ext cx="6471753" cy="3112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PREDICTIVE ANALYSIS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SVM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569787"/>
            <a:ext cx="10972800" cy="830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Perform exploratory Data Analysis and determine Training Labels, find best Hyperparameters.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F7077-0F64-479E-8EA9-9F562F8F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20" y="2101572"/>
            <a:ext cx="4939247" cy="41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B52AEB-29DC-45CA-A88E-978BD3D3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7" y="2328554"/>
            <a:ext cx="6528999" cy="348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PREDICTIVE ANALYSIS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Decision Tree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1832F-2E1E-4366-BB94-04B0EFCB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2038606"/>
            <a:ext cx="4955242" cy="4205402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B684818-1F3A-4943-897B-7D6B59353579}"/>
              </a:ext>
            </a:extLst>
          </p:cNvPr>
          <p:cNvSpPr txBox="1">
            <a:spLocks/>
          </p:cNvSpPr>
          <p:nvPr/>
        </p:nvSpPr>
        <p:spPr>
          <a:xfrm>
            <a:off x="609600" y="1569787"/>
            <a:ext cx="10972800" cy="830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Perform exploratory Data Analysis and determine Training Labels, find best Hyperparameters.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8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43222-81AB-40F4-8285-40CF9E9B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8" y="2394946"/>
            <a:ext cx="6684690" cy="3135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PREDICTIVE ANALYSIS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 Nearest Neighbors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569787"/>
            <a:ext cx="10972800" cy="8305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Perform exploratory Data Analysis and determine Training Labels, find best Hyperparameters.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F7077-0F64-479E-8EA9-9F562F8F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85" y="2101572"/>
            <a:ext cx="4939247" cy="41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PREDICTIVE ANALYSIS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Comparison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545976"/>
            <a:ext cx="10972800" cy="6422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Due to relatively small size of Logistic Regression, Support Vector Machine, Decision Tree Classifier and k-Nearest Neighbor algorithms showed the same accuracy on the test sample.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511E9-500C-43FD-BA01-86885B64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1" y="3150067"/>
            <a:ext cx="10188099" cy="26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CONCLUSION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SpaceX Data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835524"/>
            <a:ext cx="10972800" cy="4296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The success rate of landing the first stage has a clear upward trend.</a:t>
            </a:r>
          </a:p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Most launches were from Kennedy Space center. It’s close to  SpaceX production factory.</a:t>
            </a:r>
          </a:p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Lower payloads have a higher first stage return success rate than higher payloads.</a:t>
            </a:r>
          </a:p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VLEO orbit began to dominate recently when SpaceX began deploying the StarLink network.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864D-26BA-468C-B147-B4EA364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183" y="4807323"/>
            <a:ext cx="3370729" cy="22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880" y="2053759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Executive Summary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Methodology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Dashboard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CONCLUSION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Machine Learning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09600" y="1835524"/>
            <a:ext cx="10972800" cy="4296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All four machine learning algorithms give us predictions with about 83% accuracy, although the actual success rate is about 70%. This means that machine learnings models provide 10-15% more accuracy than assuming that all first stages land successfully.</a:t>
            </a:r>
          </a:p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All four machine learning algorithms provides the same accuracy rate on test set, this was expected as all of these algorithms suits binary classification task. </a:t>
            </a:r>
          </a:p>
          <a:p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All four models give the same 3 false positive predictions. This fact can be explained by the lack of data to create more accurate models.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864D-26BA-468C-B147-B4EA364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183" y="4807323"/>
            <a:ext cx="3370729" cy="22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100406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APPENDIX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F1B2857-A210-450A-B67C-E65F3A7192D9}"/>
              </a:ext>
            </a:extLst>
          </p:cNvPr>
          <p:cNvSpPr txBox="1">
            <a:spLocks/>
          </p:cNvSpPr>
          <p:nvPr/>
        </p:nvSpPr>
        <p:spPr>
          <a:xfrm>
            <a:off x="640862" y="1835524"/>
            <a:ext cx="10972800" cy="42963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Link to the GitHub repository: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https://github.com/ivstarkov/IBM-Capstone-Project.git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Link to the SpaceX Wikipedia web page: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https://en.wikipedia.org/wiki/List_of_Falcon_9_and_Falcon_Heavy_launches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Link to the SpaceX REST API: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  <a:hlinkClick r:id="rId4" action="ppaction://hlinkfile"/>
              </a:rPr>
              <a:t>api.spacexdata.com/v4/launches/past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Link to the IBM Data Science Course: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https://www.coursera.org/professional-certificates/ibm-data-science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864D-26BA-468C-B147-B4EA364D7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183" y="4807323"/>
            <a:ext cx="3370729" cy="22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5106" y="1825624"/>
            <a:ext cx="6187540" cy="44654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Methodology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Data Collection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Data Wrangling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Exploratory Data Analysis with Data Visualization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Exploratory Data Analysis with SQL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Interactive Visual Analytics with Folium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Interactive Dashboard with Plotly Dash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Predictive Analysi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Exploratory Data Analysis 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Interactive Dashboard  </a:t>
            </a: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Predictive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602154"/>
            <a:ext cx="7068725" cy="4704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spc="100" dirty="0">
                <a:solidFill>
                  <a:schemeClr val="tx2">
                    <a:lumMod val="75000"/>
                  </a:schemeClr>
                </a:solidFill>
              </a:rPr>
              <a:t>Project background and context</a:t>
            </a:r>
          </a:p>
          <a:p>
            <a:pPr lvl="1"/>
            <a:r>
              <a:rPr lang="en-US" sz="7200" spc="100" dirty="0">
                <a:solidFill>
                  <a:schemeClr val="tx2">
                    <a:lumMod val="75000"/>
                  </a:schemeClr>
                </a:solidFill>
              </a:rPr>
              <a:t>The commercial space age is here, companies are making space travel affordable for everyone. Perhaps the most successful is SpaceX. </a:t>
            </a:r>
          </a:p>
          <a:p>
            <a:pPr lvl="1"/>
            <a:r>
              <a:rPr lang="en-US" sz="7200" spc="100" dirty="0">
                <a:solidFill>
                  <a:schemeClr val="tx2">
                    <a:lumMod val="75000"/>
                  </a:schemeClr>
                </a:solidFill>
              </a:rPr>
              <a:t>One reason SpaceX can do this is the rocket launches are relatively inexpensive. SpaceX advertises Falcon 9 rocket launches with a cost of 62 million dollars; other providers cost upwards of 165 million dollars each, much of the savings is because SpaceX can reuse the first stage.</a:t>
            </a:r>
          </a:p>
          <a:p>
            <a:pPr lvl="1"/>
            <a:r>
              <a:rPr lang="en-US" sz="7200" spc="100" dirty="0">
                <a:solidFill>
                  <a:schemeClr val="tx2">
                    <a:lumMod val="75000"/>
                  </a:schemeClr>
                </a:solidFill>
              </a:rPr>
              <a:t>We will train a machine learning model and use public information to predict if SpaceX will reuse the first stage.</a:t>
            </a:r>
          </a:p>
          <a:p>
            <a:pPr marL="457200" lvl="1" indent="0">
              <a:buNone/>
            </a:pPr>
            <a:endParaRPr lang="en-US" sz="7200" spc="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9600" spc="100" dirty="0">
                <a:solidFill>
                  <a:schemeClr val="tx2">
                    <a:lumMod val="75000"/>
                  </a:schemeClr>
                </a:solidFill>
              </a:rPr>
              <a:t>Problems to find answers</a:t>
            </a:r>
          </a:p>
          <a:p>
            <a:pPr lvl="1"/>
            <a:r>
              <a:rPr lang="en-US" sz="7200" spc="100" dirty="0">
                <a:solidFill>
                  <a:schemeClr val="tx2">
                    <a:lumMod val="75000"/>
                  </a:schemeClr>
                </a:solidFill>
              </a:rPr>
              <a:t>Sometimes the first stage does not land. Sometimes it will crash. Other times, Space X will sacrifice the first stage due to the mission parameters like payload, orbit, and customer</a:t>
            </a:r>
          </a:p>
          <a:p>
            <a:pPr lvl="1"/>
            <a:r>
              <a:rPr lang="en-US" sz="7200" spc="100" dirty="0">
                <a:solidFill>
                  <a:schemeClr val="tx2">
                    <a:lumMod val="75000"/>
                  </a:schemeClr>
                </a:solidFill>
              </a:rPr>
              <a:t>Based on the available data, we build a model to predict the successful landing of the first stage.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4269" y="1513011"/>
            <a:ext cx="4680595" cy="3715482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Data Collection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SpaceX REST API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Web Scrapping with Beautiful Soup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Data Wrangling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Data Cleaning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Data normalization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Data conversion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Exploratory Data Analysis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SQL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Scatterplot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C613-322B-4E90-994D-F777F3ECF74D}"/>
              </a:ext>
            </a:extLst>
          </p:cNvPr>
          <p:cNvSpPr txBox="1"/>
          <p:nvPr/>
        </p:nvSpPr>
        <p:spPr>
          <a:xfrm>
            <a:off x="6666522" y="3494457"/>
            <a:ext cx="4821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Interactive Visual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Interactive Maps with Folium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Dashboard with Ploty Dash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Predictive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Logical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Support Vector Machine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Decision tree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IBM Plex Mono Text" panose="020B0509050203000203"/>
              </a:rPr>
              <a:t>k Nearest Neighbors</a:t>
            </a:r>
          </a:p>
          <a:p>
            <a:endParaRPr lang="en-US" dirty="0">
              <a:latin typeface="IBM Plex Mono Text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COLLECTION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SpaceX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046" y="1482448"/>
            <a:ext cx="11149416" cy="97158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SpaceX REST API will give us data about launches, including information about the rocket used,  payload delivered, launch specifications, landing specifications, and landing outcome.</a:t>
            </a:r>
            <a:endParaRPr lang="en-US" sz="2000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DB7616-22D2-49C4-B235-C010BEBD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4" y="2869679"/>
            <a:ext cx="733425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AD97CE-26C7-4C00-A0D9-E8E179AC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54" y="4034857"/>
            <a:ext cx="4800600" cy="49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8C59BD-6604-43F7-95D2-03F4D2B5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5047636"/>
            <a:ext cx="9229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COLLECTION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82448"/>
            <a:ext cx="10515600" cy="1135706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Another popular data source for obtaining Falcon 9 Launch data is web scraping related Wiki pages. We will be using the Python Beautiful Soup package to web scrape some HTML tables that contain valuable Falcon 9 launch records.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724C6-B3DF-48C4-844E-9394F667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74" y="2690693"/>
            <a:ext cx="81819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84D09-8853-46F3-A8AF-20E54B60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59" y="3624383"/>
            <a:ext cx="5143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099FE-A94F-45D4-9918-499328D9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23" y="4311624"/>
            <a:ext cx="5629275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3EFF7-3BBF-44C6-9975-86D101662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475" y="4994552"/>
            <a:ext cx="4676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WRANGING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82448"/>
            <a:ext cx="10515600" cy="2386167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0" i="0" spc="100" dirty="0">
                <a:solidFill>
                  <a:srgbClr val="1F1F1F"/>
                </a:solidFill>
                <a:effectLst/>
                <a:latin typeface="+mn-lt"/>
              </a:rPr>
              <a:t>After collecting the data we check the missing data and data.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spc="100" dirty="0">
                <a:solidFill>
                  <a:srgbClr val="1F1F1F"/>
                </a:solidFill>
                <a:effectLst/>
                <a:latin typeface="+mn-lt"/>
              </a:rPr>
              <a:t>Some of the attributes are: Flight Number, Date, Booster version, Payload mass Orbit, Launch Site, Outcome: this is the status of the first stage Flights, Grid Fins: these help with landing Reused, Legs: used in landing pad, Block, Reused count, Serial, Longitude and latitude of launch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spc="100" dirty="0">
                <a:solidFill>
                  <a:schemeClr val="tx2">
                    <a:lumMod val="75000"/>
                  </a:schemeClr>
                </a:solidFill>
              </a:rPr>
              <a:t>We would like landing outcomes to be converted to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97596-F5E1-4B4D-A93A-80100AFD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68" y="4074889"/>
            <a:ext cx="402907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E81EFC-91B5-4BE0-9F98-377604924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47" y="4093939"/>
            <a:ext cx="1476375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74A3B2-69A4-4278-8D2F-F1B5DBB60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23836"/>
            <a:ext cx="105251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EXPLORATORY DATA ANALYSIS -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348AC-D7F5-4F62-AA4B-3FAC7E8AB88A}"/>
              </a:ext>
            </a:extLst>
          </p:cNvPr>
          <p:cNvSpPr txBox="1"/>
          <p:nvPr/>
        </p:nvSpPr>
        <p:spPr>
          <a:xfrm>
            <a:off x="10773886" y="3376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38DA3D3-0549-4052-96DA-C18719B37C68}"/>
              </a:ext>
            </a:extLst>
          </p:cNvPr>
          <p:cNvSpPr txBox="1">
            <a:spLocks/>
          </p:cNvSpPr>
          <p:nvPr/>
        </p:nvSpPr>
        <p:spPr>
          <a:xfrm>
            <a:off x="1233383" y="1569787"/>
            <a:ext cx="10120417" cy="88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25487BD0-BF99-4120-B34A-B91C95D8FC74}"/>
              </a:ext>
            </a:extLst>
          </p:cNvPr>
          <p:cNvSpPr txBox="1">
            <a:spLocks/>
          </p:cNvSpPr>
          <p:nvPr/>
        </p:nvSpPr>
        <p:spPr>
          <a:xfrm>
            <a:off x="1233383" y="1636096"/>
            <a:ext cx="11175999" cy="88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Load the dataset into the table in a Db2 database. Execute SQL queries to answer questions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D5924E-4130-416D-989D-B8677978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07" y="2194658"/>
            <a:ext cx="2975651" cy="39008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A2D7F5-A7BD-4351-939F-4E7A16EB9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40" y="2437784"/>
            <a:ext cx="2943225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49A0F9-8243-4632-9EC3-1B4B3F49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40" y="4337661"/>
            <a:ext cx="2914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299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937</Words>
  <Application>Microsoft Office PowerPoint</Application>
  <PresentationFormat>Widescreen</PresentationFormat>
  <Paragraphs>106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IBM Plex Sans Text</vt:lpstr>
      <vt:lpstr>OpenSans</vt:lpstr>
      <vt:lpstr>Source Sans Pro</vt:lpstr>
      <vt:lpstr>SLIDE_TEMPLATE_skill_network</vt:lpstr>
      <vt:lpstr>Data Science</vt:lpstr>
      <vt:lpstr>OUTLINE</vt:lpstr>
      <vt:lpstr>EXECUTIVE SUMMARY</vt:lpstr>
      <vt:lpstr>INTRODUCTION</vt:lpstr>
      <vt:lpstr>METHODOLOGY</vt:lpstr>
      <vt:lpstr>DATA COLLECTION - SpaceX REST API</vt:lpstr>
      <vt:lpstr>DATA COLLECTION – Web Scrapping</vt:lpstr>
      <vt:lpstr>DATA WRANGING</vt:lpstr>
      <vt:lpstr>EXPLORATORY DATA ANALYSIS - SQL</vt:lpstr>
      <vt:lpstr>EXPLORATORY DATA ANALYSIS - Visualization</vt:lpstr>
      <vt:lpstr>EXPLORATORY DATA ANALYSIS - Visualization</vt:lpstr>
      <vt:lpstr>Interactive Visual Analytics - Folium</vt:lpstr>
      <vt:lpstr>Interactive Visual Analytics – Plotty Dash</vt:lpstr>
      <vt:lpstr>PREDICTIVE ANALYSIS – Logical Regression</vt:lpstr>
      <vt:lpstr>PREDICTIVE ANALYSIS – SVM</vt:lpstr>
      <vt:lpstr>PREDICTIVE ANALYSIS – Decision Tree</vt:lpstr>
      <vt:lpstr>PREDICTIVE ANALYSIS – k Nearest Neighbors</vt:lpstr>
      <vt:lpstr>PREDICTIVE ANALYSIS – Comparison</vt:lpstr>
      <vt:lpstr>CONCLUSION – SpaceX Data</vt:lpstr>
      <vt:lpstr>CONCLUSION – Machine Learning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Ivan Starkov</cp:lastModifiedBy>
  <cp:revision>40</cp:revision>
  <dcterms:created xsi:type="dcterms:W3CDTF">2020-10-28T18:29:43Z</dcterms:created>
  <dcterms:modified xsi:type="dcterms:W3CDTF">2022-12-09T17:52:24Z</dcterms:modified>
</cp:coreProperties>
</file>