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8" r:id="rId4"/>
    <p:sldId id="259" r:id="rId5"/>
    <p:sldId id="265" r:id="rId6"/>
    <p:sldId id="270" r:id="rId7"/>
    <p:sldId id="268" r:id="rId8"/>
    <p:sldId id="269" r:id="rId9"/>
    <p:sldId id="261" r:id="rId10"/>
    <p:sldId id="26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3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241"/>
            <a:ext cx="7772400" cy="2696210"/>
          </a:xfrm>
        </p:spPr>
        <p:txBody>
          <a:bodyPr>
            <a:normAutofit/>
          </a:bodyPr>
          <a:lstStyle/>
          <a:p>
            <a:r>
              <a:rPr lang="ru-RU" sz="3200" dirty="0"/>
              <a:t>Построение объяснений моделей машинного обучения, используемых для классификации </a:t>
            </a:r>
            <a:r>
              <a:rPr lang="en-US" sz="3200" dirty="0"/>
              <a:t>Spoofing</a:t>
            </a:r>
            <a:r>
              <a:rPr lang="ru-RU" sz="3200" dirty="0"/>
              <a:t> атак на системы </a:t>
            </a:r>
            <a:r>
              <a:rPr lang="ru-RU" sz="3200" dirty="0" err="1"/>
              <a:t>IoT</a:t>
            </a:r>
            <a:r>
              <a:rPr lang="ru-RU" sz="3200" dirty="0"/>
              <a:t> </a:t>
            </a: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Сухарев Иван</a:t>
            </a:r>
          </a:p>
          <a:p>
            <a:r>
              <a:rPr lang="ru-RU" sz="1800" dirty="0" err="1"/>
              <a:t>Вититнев</a:t>
            </a:r>
            <a:r>
              <a:rPr lang="ru-RU" sz="1800" dirty="0"/>
              <a:t> </a:t>
            </a:r>
            <a:r>
              <a:rPr lang="ru-RU" sz="1800" dirty="0" err="1"/>
              <a:t>кирилл</a:t>
            </a:r>
            <a:r>
              <a:rPr lang="ru-RU" sz="1800" dirty="0"/>
              <a:t>					</a:t>
            </a:r>
          </a:p>
          <a:p>
            <a:r>
              <a:rPr lang="ru-RU" sz="1800" dirty="0"/>
              <a:t>							535 гр.</a:t>
            </a:r>
          </a:p>
          <a:p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Оценка полученных метрик после атаки</a:t>
            </a:r>
            <a:endParaRPr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99818"/>
              </p:ext>
            </p:extLst>
          </p:nvPr>
        </p:nvGraphicFramePr>
        <p:xfrm>
          <a:off x="457200" y="4438623"/>
          <a:ext cx="7645940" cy="152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963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Класс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264">
                <a:tc>
                  <a:txBody>
                    <a:bodyPr/>
                    <a:lstStyle/>
                    <a:p>
                      <a:pPr algn="ctr"/>
                      <a:r>
                        <a:rPr sz="1700" dirty="0" err="1"/>
                        <a:t>DNS_Spoofing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0.65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0.10 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0.18 </a:t>
                      </a:r>
                      <a:endParaRPr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64"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MITM-</a:t>
                      </a:r>
                      <a:r>
                        <a:rPr sz="1700" dirty="0" err="1"/>
                        <a:t>ArpSpoofing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0.89 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0.31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0.46</a:t>
                      </a:r>
                      <a:endParaRPr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67"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88E0BF5-7107-5C08-38AD-D7D6C4915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75263"/>
              </p:ext>
            </p:extLst>
          </p:nvPr>
        </p:nvGraphicFramePr>
        <p:xfrm>
          <a:off x="457200" y="2371608"/>
          <a:ext cx="7645940" cy="145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689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Класс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 algn="ctr"/>
                      <a:r>
                        <a:rPr sz="1700" dirty="0" err="1"/>
                        <a:t>DNS_Spoofing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 b="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MITM-</a:t>
                      </a:r>
                      <a:r>
                        <a:rPr sz="1700" dirty="0" err="1"/>
                        <a:t>ArpSpoofing</a:t>
                      </a:r>
                      <a:endParaRPr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92"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7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4EA34C-C1CA-49E0-2AA7-2708F91D7348}"/>
              </a:ext>
            </a:extLst>
          </p:cNvPr>
          <p:cNvSpPr txBox="1"/>
          <p:nvPr/>
        </p:nvSpPr>
        <p:spPr>
          <a:xfrm>
            <a:off x="375271" y="1943575"/>
            <a:ext cx="194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До атаки: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5D4CB-6BD0-0E33-2865-425FEF852EEC}"/>
              </a:ext>
            </a:extLst>
          </p:cNvPr>
          <p:cNvSpPr txBox="1"/>
          <p:nvPr/>
        </p:nvSpPr>
        <p:spPr>
          <a:xfrm>
            <a:off x="375270" y="4053864"/>
            <a:ext cx="194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После атаки: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Результаты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Большая часть пакетов спуфинг </a:t>
            </a:r>
            <a:r>
              <a:rPr lang="en-US" dirty="0"/>
              <a:t>DNS/ARP-</a:t>
            </a:r>
            <a:r>
              <a:rPr lang="ru-RU" dirty="0"/>
              <a:t>атак осталась необнаруженной</a:t>
            </a:r>
            <a:r>
              <a:rPr lang="en-US" dirty="0"/>
              <a:t>. </a:t>
            </a:r>
            <a:r>
              <a:rPr lang="en-US" b="1" dirty="0"/>
              <a:t>Recall</a:t>
            </a:r>
            <a:r>
              <a:rPr lang="en-US" dirty="0"/>
              <a:t> </a:t>
            </a:r>
            <a:r>
              <a:rPr lang="ru-RU" b="1" dirty="0"/>
              <a:t>снизился</a:t>
            </a:r>
            <a:r>
              <a:rPr lang="ru-RU" dirty="0"/>
              <a:t> до критических значений (10% для DNS</a:t>
            </a:r>
            <a:r>
              <a:rPr lang="en-US" dirty="0"/>
              <a:t>_Spoofing</a:t>
            </a:r>
            <a:r>
              <a:rPr lang="ru-RU" dirty="0"/>
              <a:t> и 31% для </a:t>
            </a:r>
            <a:r>
              <a:rPr lang="en-US" dirty="0"/>
              <a:t>MITM-</a:t>
            </a:r>
            <a:r>
              <a:rPr lang="en-US" dirty="0" err="1"/>
              <a:t>ArpSpoofing</a:t>
            </a:r>
            <a:r>
              <a:rPr lang="ru-RU" dirty="0"/>
              <a:t>).</a:t>
            </a:r>
            <a:endParaRPr lang="en-US" dirty="0"/>
          </a:p>
          <a:p>
            <a:pPr marL="201168" lvl="1" indent="0">
              <a:buNone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Модель стала "видеть" </a:t>
            </a:r>
            <a:r>
              <a:rPr lang="ru-RU" b="1" dirty="0"/>
              <a:t>атакующие</a:t>
            </a:r>
            <a:r>
              <a:rPr lang="ru-RU" dirty="0"/>
              <a:t> </a:t>
            </a:r>
            <a:r>
              <a:rPr lang="ru-RU" b="1" dirty="0"/>
              <a:t>пакеты как безопасные </a:t>
            </a:r>
            <a:r>
              <a:rPr lang="ru-RU" dirty="0"/>
              <a:t>(класс </a:t>
            </a:r>
            <a:r>
              <a:rPr lang="ru-RU" dirty="0" err="1"/>
              <a:t>Others</a:t>
            </a:r>
            <a:r>
              <a:rPr lang="ru-RU" dirty="0"/>
              <a:t>).</a:t>
            </a:r>
            <a:endParaRPr lang="en-US" dirty="0"/>
          </a:p>
          <a:p>
            <a:pPr marL="201168" lvl="1" indent="0">
              <a:buNone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Модель показала </a:t>
            </a:r>
            <a:r>
              <a:rPr lang="ru-RU" b="1" dirty="0"/>
              <a:t>крайнюю чувствительность </a:t>
            </a:r>
            <a:r>
              <a:rPr lang="ru-RU" dirty="0"/>
              <a:t>к небольшим, но реалистичным изменениям ключевых признаков.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CFA8-86AC-FF79-EFC7-A1259A21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74152-FDDB-5E4B-675E-30A32D42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Реализовать классификатор для </a:t>
            </a:r>
            <a:r>
              <a:rPr lang="en-US" dirty="0"/>
              <a:t>Spoofing </a:t>
            </a:r>
            <a:r>
              <a:rPr lang="ru-RU" dirty="0"/>
              <a:t>атак.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Построить объяснение созданной модели.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Полученное объяснение проиллюстрировать и описать.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Сформулировать – какие признаки нужно изменить в имеющихся данных (минимальные изменения), чтобы такие записи классифицировались неверно.</a:t>
            </a:r>
          </a:p>
        </p:txBody>
      </p:sp>
    </p:spTree>
    <p:extLst>
      <p:ext uri="{BB962C8B-B14F-4D97-AF65-F5344CB8AC3E}">
        <p14:creationId xmlns:p14="http://schemas.microsoft.com/office/powerpoint/2010/main" val="188067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Исходные данные и модель</a:t>
            </a:r>
            <a:endParaRPr sz="32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4604C4C-2307-08F0-CB15-E67D31AEE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45078"/>
              </p:ext>
            </p:extLst>
          </p:nvPr>
        </p:nvGraphicFramePr>
        <p:xfrm>
          <a:off x="550741" y="1996440"/>
          <a:ext cx="8042518" cy="313473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795574">
                  <a:extLst>
                    <a:ext uri="{9D8B030D-6E8A-4147-A177-3AD203B41FA5}">
                      <a16:colId xmlns:a16="http://schemas.microsoft.com/office/drawing/2014/main" val="2515286616"/>
                    </a:ext>
                  </a:extLst>
                </a:gridCol>
                <a:gridCol w="5246944">
                  <a:extLst>
                    <a:ext uri="{9D8B030D-6E8A-4147-A177-3AD203B41FA5}">
                      <a16:colId xmlns:a16="http://schemas.microsoft.com/office/drawing/2014/main" val="2703370711"/>
                    </a:ext>
                  </a:extLst>
                </a:gridCol>
              </a:tblGrid>
              <a:tr h="1410024">
                <a:tc>
                  <a:txBody>
                    <a:bodyPr/>
                    <a:lstStyle/>
                    <a:p>
                      <a:r>
                        <a:rPr lang="ru-RU" sz="2000" b="1" dirty="0"/>
                        <a:t>Тестовая и обучающая выборка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1.191.264 </a:t>
                      </a:r>
                      <a:r>
                        <a:rPr lang="ru-RU" b="0" dirty="0"/>
                        <a:t>примеров всех вторжений</a:t>
                      </a:r>
                    </a:p>
                    <a:p>
                      <a:r>
                        <a:rPr lang="ru-RU" b="0" dirty="0"/>
                        <a:t>из них: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DNS_Spoofing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ru-RU" dirty="0"/>
                        <a:t>4034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MITM-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ArpSpoofing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ru-RU" dirty="0"/>
                        <a:t>7019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345539"/>
                  </a:ext>
                </a:extLst>
              </a:tr>
              <a:tr h="1084634">
                <a:tc>
                  <a:txBody>
                    <a:bodyPr/>
                    <a:lstStyle/>
                    <a:p>
                      <a:r>
                        <a:rPr lang="ru-RU" sz="2000" b="1" dirty="0"/>
                        <a:t>Обучающая выборка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DNS_Spoofing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MITM-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ArpSpoofing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1755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Others (≈ 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259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030941"/>
                  </a:ext>
                </a:extLst>
              </a:tr>
              <a:tr h="470008">
                <a:tc>
                  <a:txBody>
                    <a:bodyPr/>
                    <a:lstStyle/>
                    <a:p>
                      <a:r>
                        <a:rPr lang="ru-RU" sz="2000" b="1" dirty="0"/>
                        <a:t>Классификатор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Нормализация: </a:t>
                      </a:r>
                      <a:r>
                        <a:rPr lang="en-US" dirty="0" err="1"/>
                        <a:t>StandardScaler</a:t>
                      </a:r>
                      <a:r>
                        <a:rPr lang="ru-RU" dirty="0"/>
                        <a:t> </a:t>
                      </a:r>
                    </a:p>
                    <a:p>
                      <a:r>
                        <a:rPr lang="ru-RU" dirty="0"/>
                        <a:t>Алгоритм: </a:t>
                      </a:r>
                      <a:r>
                        <a:rPr lang="en-US" dirty="0" err="1"/>
                        <a:t>RandomForest</a:t>
                      </a:r>
                      <a:r>
                        <a:rPr lang="en-US" dirty="0"/>
                        <a:t> (100</a:t>
                      </a:r>
                      <a:r>
                        <a:rPr lang="ru-RU" dirty="0"/>
                        <a:t> деревьев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5011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Оценка метрик полученной классификации</a:t>
            </a:r>
            <a:endParaRPr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01249"/>
              </p:ext>
            </p:extLst>
          </p:nvPr>
        </p:nvGraphicFramePr>
        <p:xfrm>
          <a:off x="457200" y="2468880"/>
          <a:ext cx="82296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5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Класс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DNS_Spoofing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algn="ctr"/>
                      <a:r>
                        <a:t>MITM-ArpSpoofing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ctr"/>
                      <a: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0DC5C-045F-28A8-FB4F-071A5720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Выявление важных признаков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94D3D-04AD-0A1E-1D35-23E58655CE2E}"/>
              </a:ext>
            </a:extLst>
          </p:cNvPr>
          <p:cNvSpPr txBox="1"/>
          <p:nvPr/>
        </p:nvSpPr>
        <p:spPr>
          <a:xfrm>
            <a:off x="1046480" y="1770446"/>
            <a:ext cx="166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DNS_Spoofing</a:t>
            </a:r>
            <a:endParaRPr lang="ru-RU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AF66A-66D6-7A67-9502-6ED7A046CB60}"/>
              </a:ext>
            </a:extLst>
          </p:cNvPr>
          <p:cNvSpPr txBox="1"/>
          <p:nvPr/>
        </p:nvSpPr>
        <p:spPr>
          <a:xfrm>
            <a:off x="6075679" y="1770445"/>
            <a:ext cx="194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MITM-</a:t>
            </a:r>
            <a:r>
              <a:rPr lang="en-US" sz="1600" b="1" dirty="0" err="1"/>
              <a:t>ArpSpoofing</a:t>
            </a:r>
            <a:endParaRPr lang="ru-RU" sz="1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8457B5-A2AA-4AD6-5DB9-1FA1E5A7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138"/>
          <a:stretch>
            <a:fillRect/>
          </a:stretch>
        </p:blipFill>
        <p:spPr>
          <a:xfrm>
            <a:off x="0" y="2240037"/>
            <a:ext cx="4572000" cy="22760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3F1407-5458-DBEC-54A6-240F94B60E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153"/>
          <a:stretch>
            <a:fillRect/>
          </a:stretch>
        </p:blipFill>
        <p:spPr>
          <a:xfrm>
            <a:off x="4279597" y="2240036"/>
            <a:ext cx="4699033" cy="2276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36217-4037-6E1C-C967-3C4623EC4201}"/>
              </a:ext>
            </a:extLst>
          </p:cNvPr>
          <p:cNvSpPr txBox="1"/>
          <p:nvPr/>
        </p:nvSpPr>
        <p:spPr>
          <a:xfrm>
            <a:off x="525292" y="4552244"/>
            <a:ext cx="84533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На графике представлены топ-15 признаков (для классов </a:t>
            </a:r>
            <a:r>
              <a:rPr lang="en-US" sz="1400" dirty="0" err="1"/>
              <a:t>DNS_Spoofing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ArpSpoofing</a:t>
            </a:r>
            <a:r>
              <a:rPr lang="ru-RU" sz="1400" dirty="0"/>
              <a:t>)</a:t>
            </a:r>
            <a:r>
              <a:rPr lang="en-US" sz="1400" dirty="0"/>
              <a:t>,</a:t>
            </a:r>
            <a:r>
              <a:rPr lang="ru-RU" sz="1400" dirty="0"/>
              <a:t> отсортированных по важности</a:t>
            </a:r>
            <a:r>
              <a:rPr lang="en-US" sz="1400" dirty="0"/>
              <a:t>, </a:t>
            </a:r>
            <a:r>
              <a:rPr lang="ru-RU" sz="1400" dirty="0"/>
              <a:t>используя </a:t>
            </a:r>
            <a:r>
              <a:rPr lang="en-US" sz="1400" dirty="0"/>
              <a:t>SHAP-</a:t>
            </a:r>
            <a:r>
              <a:rPr lang="ru-RU" sz="1400" dirty="0"/>
              <a:t>значения</a:t>
            </a:r>
            <a:r>
              <a:rPr lang="en-US" sz="1400" dirty="0"/>
              <a:t>. </a:t>
            </a:r>
            <a:r>
              <a:rPr lang="ru-RU" sz="1400" dirty="0"/>
              <a:t>Значения всех признаков нормированы с использованием </a:t>
            </a:r>
            <a:r>
              <a:rPr lang="en-US" sz="1400" dirty="0" err="1"/>
              <a:t>StandardScaler</a:t>
            </a:r>
            <a:r>
              <a:rPr lang="ru-RU" sz="1400" dirty="0"/>
              <a:t>.</a:t>
            </a:r>
            <a:endParaRPr lang="en-US" sz="1400" dirty="0"/>
          </a:p>
          <a:p>
            <a:endParaRPr lang="en-US" sz="1400" dirty="0"/>
          </a:p>
          <a:p>
            <a:r>
              <a:rPr lang="ru-RU" sz="1400" dirty="0"/>
              <a:t>Из двух графиков можно сделать вывод, что наиболее важными признаками для двух рассматриваемых классов являются: </a:t>
            </a:r>
          </a:p>
          <a:p>
            <a:r>
              <a:rPr lang="en-US" sz="1400" b="1" dirty="0"/>
              <a:t>IAT, Number, Weight, </a:t>
            </a:r>
            <a:r>
              <a:rPr lang="en-US" sz="1400" b="1" dirty="0" err="1"/>
              <a:t>rst_count</a:t>
            </a:r>
            <a:r>
              <a:rPr lang="en-US" sz="1400" b="1" dirty="0"/>
              <a:t>, </a:t>
            </a:r>
            <a:r>
              <a:rPr lang="en-US" sz="1400" b="1" dirty="0" err="1"/>
              <a:t>urg_count</a:t>
            </a:r>
            <a:r>
              <a:rPr lang="en-US" sz="1400" b="1" dirty="0"/>
              <a:t>, </a:t>
            </a:r>
            <a:r>
              <a:rPr lang="en-US" sz="1400" b="1" dirty="0" err="1"/>
              <a:t>flow_duration</a:t>
            </a:r>
            <a:r>
              <a:rPr lang="en-US" sz="1400" b="1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165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026E5-625B-6C3D-B6A2-2A8FEF8B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9869"/>
            <a:ext cx="7543800" cy="1450757"/>
          </a:xfrm>
        </p:spPr>
        <p:txBody>
          <a:bodyPr>
            <a:normAutofit/>
          </a:bodyPr>
          <a:lstStyle/>
          <a:p>
            <a:r>
              <a:rPr lang="ru-RU" sz="3200" dirty="0"/>
              <a:t>Объяснение важных признаков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D3E38-6B34-A79B-9B86-3DC63F8098D4}"/>
              </a:ext>
            </a:extLst>
          </p:cNvPr>
          <p:cNvSpPr txBox="1"/>
          <p:nvPr/>
        </p:nvSpPr>
        <p:spPr>
          <a:xfrm>
            <a:off x="340469" y="1762655"/>
            <a:ext cx="865761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</a:t>
            </a:r>
            <a:r>
              <a:rPr lang="ru-RU" sz="1400" b="1" dirty="0"/>
              <a:t>	</a:t>
            </a:r>
            <a:r>
              <a:rPr lang="en" b="1" dirty="0"/>
              <a:t>IAT</a:t>
            </a:r>
            <a:r>
              <a:rPr lang="en" sz="1400" b="1" dirty="0"/>
              <a:t> —</a:t>
            </a:r>
            <a:r>
              <a:rPr lang="ru-RU" sz="1400" b="1" dirty="0"/>
              <a:t> время между приходом последовательных сетевых пакетов</a:t>
            </a:r>
            <a:r>
              <a:rPr lang="ru-RU" sz="1400" dirty="0"/>
              <a:t>. </a:t>
            </a:r>
          </a:p>
          <a:p>
            <a:r>
              <a:rPr lang="ru-RU" sz="1400" dirty="0"/>
              <a:t>	В </a:t>
            </a:r>
            <a:r>
              <a:rPr lang="en" sz="1400" dirty="0"/>
              <a:t>Spoofing-</a:t>
            </a:r>
            <a:r>
              <a:rPr lang="ru-RU" sz="1400" dirty="0"/>
              <a:t>атаках пакеты поступают часто, т.к. подмена требует частого обмена. У обычного трафика </a:t>
            </a:r>
            <a:r>
              <a:rPr lang="en" sz="1400" dirty="0"/>
              <a:t>IAT </a:t>
            </a:r>
            <a:r>
              <a:rPr lang="ru-RU" sz="1400" dirty="0"/>
              <a:t>	больше.</a:t>
            </a:r>
          </a:p>
          <a:p>
            <a:r>
              <a:rPr lang="ru-RU" b="1" dirty="0"/>
              <a:t>2.</a:t>
            </a:r>
            <a:r>
              <a:rPr lang="ru-RU" sz="1400" b="1" dirty="0"/>
              <a:t>	</a:t>
            </a:r>
            <a:r>
              <a:rPr lang="en-US" b="1" dirty="0"/>
              <a:t>Number</a:t>
            </a:r>
            <a:r>
              <a:rPr lang="ru-RU" sz="1400" b="1" dirty="0"/>
              <a:t> </a:t>
            </a:r>
            <a:r>
              <a:rPr lang="en" sz="1400" b="1" dirty="0"/>
              <a:t>— </a:t>
            </a:r>
            <a:r>
              <a:rPr lang="ru-RU" sz="1400" b="1" dirty="0"/>
              <a:t>общее количество пакетов в потоке (сессии)</a:t>
            </a:r>
            <a:r>
              <a:rPr lang="en-US" sz="1400" b="1" dirty="0"/>
              <a:t>.</a:t>
            </a:r>
            <a:endParaRPr lang="ru-RU" sz="1400" b="1" dirty="0"/>
          </a:p>
          <a:p>
            <a:r>
              <a:rPr lang="en-US" sz="1400" dirty="0"/>
              <a:t>	</a:t>
            </a:r>
            <a:r>
              <a:rPr lang="ru-RU" sz="1400" dirty="0"/>
              <a:t>В </a:t>
            </a:r>
            <a:r>
              <a:rPr lang="en-US" sz="1400" dirty="0"/>
              <a:t>Spoofing-</a:t>
            </a:r>
            <a:r>
              <a:rPr lang="ru-RU" sz="1400" dirty="0"/>
              <a:t>атаках этот признак обычно имеет высокое значение, так как пакетов много, из-за подделки 	DNS/</a:t>
            </a:r>
            <a:r>
              <a:rPr lang="en-US" sz="1400" dirty="0"/>
              <a:t>ARP</a:t>
            </a:r>
            <a:r>
              <a:rPr lang="ru-RU" sz="1400" dirty="0"/>
              <a:t>-ответов.</a:t>
            </a:r>
          </a:p>
          <a:p>
            <a:r>
              <a:rPr lang="ru-RU" b="1" dirty="0"/>
              <a:t>3.	</a:t>
            </a:r>
            <a:r>
              <a:rPr lang="en-US" b="1" dirty="0"/>
              <a:t>Weight</a:t>
            </a:r>
            <a:r>
              <a:rPr lang="ru-RU" sz="1400" b="1" dirty="0"/>
              <a:t> </a:t>
            </a:r>
            <a:r>
              <a:rPr lang="en" sz="1400" b="1" dirty="0"/>
              <a:t>— </a:t>
            </a:r>
            <a:r>
              <a:rPr lang="ru-RU" sz="1400" b="1" dirty="0"/>
              <a:t>совокупный объём переданных данных в рамках одного потока.</a:t>
            </a:r>
            <a:endParaRPr lang="en-US" sz="1400" b="1" dirty="0"/>
          </a:p>
          <a:p>
            <a:r>
              <a:rPr lang="en-US" sz="1400" b="1" dirty="0"/>
              <a:t>	</a:t>
            </a:r>
            <a:r>
              <a:rPr lang="en-US" sz="1400" dirty="0"/>
              <a:t>Spoofing</a:t>
            </a:r>
            <a:r>
              <a:rPr lang="en" sz="1400" dirty="0"/>
              <a:t>-</a:t>
            </a:r>
            <a:r>
              <a:rPr lang="ru-RU" sz="1400" dirty="0"/>
              <a:t>атаки имеют среднее или умеренное количество пакетов. Пакеты обычно небольшие, но их 	количество может быть значительным. </a:t>
            </a:r>
            <a:endParaRPr lang="ru-RU" sz="1400" b="1" dirty="0"/>
          </a:p>
          <a:p>
            <a:r>
              <a:rPr lang="en" b="1" dirty="0"/>
              <a:t>4.</a:t>
            </a:r>
            <a:r>
              <a:rPr lang="ru-RU" sz="1400" b="1" dirty="0"/>
              <a:t>	</a:t>
            </a:r>
            <a:r>
              <a:rPr lang="en-US" b="1" dirty="0" err="1"/>
              <a:t>rst_count</a:t>
            </a:r>
            <a:r>
              <a:rPr lang="en" b="1" dirty="0"/>
              <a:t> </a:t>
            </a:r>
            <a:r>
              <a:rPr lang="en" sz="1400" b="1" dirty="0"/>
              <a:t>— </a:t>
            </a:r>
            <a:r>
              <a:rPr lang="ru-RU" sz="1400" b="1" dirty="0"/>
              <a:t>число TCP-пакетов с флагом RST (</a:t>
            </a:r>
            <a:r>
              <a:rPr lang="ru-RU" sz="1400" b="1" dirty="0" err="1"/>
              <a:t>Reset</a:t>
            </a:r>
            <a:r>
              <a:rPr lang="ru-RU" sz="1400" b="1" dirty="0"/>
              <a:t>), используется, чтобы сбросить соединение.</a:t>
            </a:r>
          </a:p>
          <a:p>
            <a:r>
              <a:rPr lang="en-US" sz="1400" dirty="0"/>
              <a:t>	</a:t>
            </a:r>
            <a:r>
              <a:rPr lang="ru-RU" sz="1400" dirty="0"/>
              <a:t>Потоки в </a:t>
            </a:r>
            <a:r>
              <a:rPr lang="en" sz="1400" dirty="0"/>
              <a:t>Spoofing-</a:t>
            </a:r>
            <a:r>
              <a:rPr lang="ru-RU" sz="1400" dirty="0"/>
              <a:t>атаках часто большое число пакетов с RST-флагом может свидетельствовать о сбоях,	аномалиях или обрывах соединений. </a:t>
            </a:r>
            <a:endParaRPr lang="ru-RU" sz="1400" b="1" dirty="0"/>
          </a:p>
          <a:p>
            <a:pPr marL="342900" indent="-342900">
              <a:buAutoNum type="arabicPeriod" startAt="5"/>
            </a:pPr>
            <a:r>
              <a:rPr lang="ru-RU" b="1" dirty="0"/>
              <a:t>  </a:t>
            </a:r>
            <a:r>
              <a:rPr lang="en-US" b="1" dirty="0" err="1"/>
              <a:t>urg_count</a:t>
            </a:r>
            <a:r>
              <a:rPr lang="en" b="1" dirty="0"/>
              <a:t> </a:t>
            </a:r>
            <a:r>
              <a:rPr lang="en" sz="1400" b="1" dirty="0"/>
              <a:t>— </a:t>
            </a:r>
            <a:r>
              <a:rPr lang="ru-RU" sz="1400" b="1" dirty="0"/>
              <a:t>число пакетов с флагом URG (</a:t>
            </a:r>
            <a:r>
              <a:rPr lang="ru-RU" sz="1400" b="1" dirty="0" err="1"/>
              <a:t>Urgent</a:t>
            </a:r>
            <a:r>
              <a:rPr lang="ru-RU" sz="1400" b="1" dirty="0"/>
              <a:t>), используется для передачи срочных данных. </a:t>
            </a:r>
            <a:r>
              <a:rPr lang="ru-RU" sz="1400" dirty="0"/>
              <a:t>	Обычно имеют низкое значение в </a:t>
            </a:r>
            <a:r>
              <a:rPr lang="en-US" sz="1400" dirty="0"/>
              <a:t>Spoofing-</a:t>
            </a:r>
            <a:r>
              <a:rPr lang="ru-RU" sz="1400" dirty="0"/>
              <a:t>атаках, </a:t>
            </a:r>
            <a:r>
              <a:rPr lang="en-US" sz="1400" dirty="0"/>
              <a:t>DNS/ARP-</a:t>
            </a:r>
            <a:r>
              <a:rPr lang="ru-RU" sz="1400" dirty="0"/>
              <a:t>спуфинг очень редко использует такие 	флаги.</a:t>
            </a:r>
            <a:endParaRPr lang="en-US" sz="1400" dirty="0"/>
          </a:p>
          <a:p>
            <a:pPr marL="342900" indent="-342900">
              <a:buAutoNum type="arabicPeriod" startAt="5"/>
            </a:pPr>
            <a:r>
              <a:rPr lang="ru-RU" b="1" dirty="0"/>
              <a:t>  </a:t>
            </a:r>
            <a:r>
              <a:rPr lang="en-US" b="1" dirty="0" err="1"/>
              <a:t>flow_duration</a:t>
            </a:r>
            <a:r>
              <a:rPr lang="en-US" b="1" dirty="0"/>
              <a:t> </a:t>
            </a:r>
            <a:r>
              <a:rPr lang="en" sz="1400" b="1" dirty="0"/>
              <a:t>— </a:t>
            </a:r>
            <a:r>
              <a:rPr lang="ru-RU" sz="1400" b="1" dirty="0"/>
              <a:t>продолжительность потока (сессии)</a:t>
            </a:r>
            <a:r>
              <a:rPr lang="en-US" sz="1400" dirty="0"/>
              <a:t>.</a:t>
            </a:r>
          </a:p>
          <a:p>
            <a:r>
              <a:rPr lang="en-US" sz="1400" dirty="0"/>
              <a:t>	</a:t>
            </a:r>
            <a:r>
              <a:rPr lang="ru-RU" sz="1400" dirty="0"/>
              <a:t>Например для атаки DNS </a:t>
            </a:r>
            <a:r>
              <a:rPr lang="ru-RU" sz="1400" dirty="0" err="1"/>
              <a:t>Spoofing</a:t>
            </a:r>
            <a:r>
              <a:rPr lang="ru-RU" sz="1400" dirty="0"/>
              <a:t> типичны короткие </a:t>
            </a:r>
            <a:r>
              <a:rPr lang="ru-RU" sz="1400" dirty="0" err="1"/>
              <a:t>flow_duration</a:t>
            </a:r>
            <a:r>
              <a:rPr lang="ru-RU" sz="1400" dirty="0"/>
              <a:t> с краткими, интенсивными 	всплесками пакетов.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20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4B982-281E-AF8A-48FA-BA9783E6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1484"/>
            <a:ext cx="7543800" cy="1450757"/>
          </a:xfrm>
        </p:spPr>
        <p:txBody>
          <a:bodyPr>
            <a:normAutofit/>
          </a:bodyPr>
          <a:lstStyle/>
          <a:p>
            <a:r>
              <a:rPr lang="ru-RU" sz="3200" dirty="0"/>
              <a:t>Влияние признаков (</a:t>
            </a:r>
            <a:r>
              <a:rPr lang="en-US" sz="3200" dirty="0" err="1"/>
              <a:t>DNS_Spoofing</a:t>
            </a:r>
            <a:r>
              <a:rPr lang="ru-RU" sz="3200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AE127A-1279-A749-7E9F-A1884B5A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8" y="1984443"/>
            <a:ext cx="4309523" cy="343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5E78C-132C-570E-1B2D-FE02EE094B96}"/>
              </a:ext>
            </a:extLst>
          </p:cNvPr>
          <p:cNvSpPr txBox="1"/>
          <p:nvPr/>
        </p:nvSpPr>
        <p:spPr>
          <a:xfrm>
            <a:off x="1046480" y="1770446"/>
            <a:ext cx="166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DNS_Spoofing</a:t>
            </a:r>
            <a:endParaRPr lang="ru-RU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61842-D184-1B9D-F803-2A1950CED0B9}"/>
              </a:ext>
            </a:extLst>
          </p:cNvPr>
          <p:cNvSpPr txBox="1"/>
          <p:nvPr/>
        </p:nvSpPr>
        <p:spPr>
          <a:xfrm>
            <a:off x="4490289" y="2234973"/>
            <a:ext cx="453698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/>
              <a:t>На графике показано, как отдельные признаки повлияли на итоговое решение модели к классификации данного конкретного примера к классу </a:t>
            </a:r>
            <a:r>
              <a:rPr lang="en-US" sz="1400"/>
              <a:t>DNS_Spoofing</a:t>
            </a:r>
            <a:r>
              <a:rPr lang="ru-RU" sz="1400"/>
              <a:t>. </a:t>
            </a:r>
          </a:p>
          <a:p>
            <a:pPr marL="0" indent="0">
              <a:buNone/>
            </a:pPr>
            <a:endParaRPr lang="ru-RU" sz="1400"/>
          </a:p>
          <a:p>
            <a:pPr marL="0" indent="0">
              <a:buNone/>
            </a:pPr>
            <a:r>
              <a:rPr lang="ru-RU" sz="1400" u="sng"/>
              <a:t>Итоговое предсказание модели: </a:t>
            </a:r>
            <a:br>
              <a:rPr lang="ru-RU" sz="1400"/>
            </a:br>
            <a:r>
              <a:rPr lang="en"/>
              <a:t>f(x) = 0.</a:t>
            </a:r>
            <a:r>
              <a:rPr lang="ru-RU"/>
              <a:t>21</a:t>
            </a:r>
            <a:br>
              <a:rPr lang="en" sz="1400"/>
            </a:br>
            <a:endParaRPr lang="ru-RU" sz="1400"/>
          </a:p>
          <a:p>
            <a:pPr marL="0" indent="0">
              <a:buNone/>
            </a:pPr>
            <a:r>
              <a:rPr lang="ru-RU" sz="1400"/>
              <a:t>Здесь видим, что на конкретное данное решение сильное влияние оказал признак </a:t>
            </a:r>
            <a:r>
              <a:rPr lang="en-US" sz="1400" b="1"/>
              <a:t>flow_duration</a:t>
            </a:r>
            <a:r>
              <a:rPr lang="en-US" sz="1400"/>
              <a:t>.</a:t>
            </a:r>
            <a:endParaRPr lang="ru-RU" sz="1400"/>
          </a:p>
          <a:p>
            <a:pPr marL="0" indent="0">
              <a:buNone/>
            </a:pPr>
            <a:endParaRPr lang="en-US" sz="1400"/>
          </a:p>
          <a:p>
            <a:r>
              <a:rPr lang="ru-RU" sz="1400"/>
              <a:t>За этим признаком, как было ранее выявлено, наиболее влиятельные признаки остались все те же:</a:t>
            </a:r>
            <a:br>
              <a:rPr lang="ru-RU" sz="1400"/>
            </a:br>
            <a:r>
              <a:rPr lang="en-US" sz="1400" b="1"/>
              <a:t>IAT, Number, Weight, rst_count, urg_count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ru-RU" sz="1400"/>
              <a:t>Остальные признаки оказали меньший вклад на решение модели, но в сумме также корректируют исход.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BA11F-049B-877E-94A4-5F518E142C29}"/>
              </a:ext>
            </a:extLst>
          </p:cNvPr>
          <p:cNvSpPr txBox="1"/>
          <p:nvPr/>
        </p:nvSpPr>
        <p:spPr>
          <a:xfrm>
            <a:off x="600870" y="5424689"/>
            <a:ext cx="2648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</a:rPr>
              <a:t>+</a:t>
            </a:r>
            <a:r>
              <a:rPr lang="ru-RU" sz="1000" dirty="0"/>
              <a:t> в сторону положительного решения</a:t>
            </a:r>
            <a:br>
              <a:rPr lang="ru-RU" sz="1000" dirty="0"/>
            </a:br>
            <a:r>
              <a:rPr lang="ru-RU" sz="1400" b="1" dirty="0">
                <a:solidFill>
                  <a:srgbClr val="0070C0"/>
                </a:solidFill>
              </a:rPr>
              <a:t>- </a:t>
            </a:r>
            <a:r>
              <a:rPr lang="ru-RU" sz="1000" dirty="0"/>
              <a:t> в сторону отрицательного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30994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93AE-146B-1388-17A8-A6BF5154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006CD-303B-A198-BB9F-4925D0DA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14954"/>
            <a:ext cx="7543800" cy="1450757"/>
          </a:xfrm>
        </p:spPr>
        <p:txBody>
          <a:bodyPr>
            <a:normAutofit/>
          </a:bodyPr>
          <a:lstStyle/>
          <a:p>
            <a:r>
              <a:rPr lang="ru-RU" sz="3200" dirty="0"/>
              <a:t>Влияние признаков (</a:t>
            </a:r>
            <a:r>
              <a:rPr lang="en-US" sz="3200" dirty="0"/>
              <a:t>MITM-</a:t>
            </a:r>
            <a:r>
              <a:rPr lang="en-US" sz="3200" dirty="0" err="1"/>
              <a:t>ArpSpoofing</a:t>
            </a:r>
            <a:r>
              <a:rPr lang="ru-RU" sz="3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1779C-6018-0276-57BD-8C3C487A8184}"/>
              </a:ext>
            </a:extLst>
          </p:cNvPr>
          <p:cNvSpPr txBox="1"/>
          <p:nvPr/>
        </p:nvSpPr>
        <p:spPr>
          <a:xfrm>
            <a:off x="6075679" y="1770445"/>
            <a:ext cx="194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MITM-</a:t>
            </a:r>
            <a:r>
              <a:rPr lang="en-US" sz="1600" b="1" dirty="0" err="1"/>
              <a:t>ArpSpoofing</a:t>
            </a:r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B5FC44-9D1C-854F-AFDC-2894F8C5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99" y="2108999"/>
            <a:ext cx="4008196" cy="3309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348CE3-15FB-C841-070E-C716D6D75C4D}"/>
              </a:ext>
            </a:extLst>
          </p:cNvPr>
          <p:cNvSpPr txBox="1"/>
          <p:nvPr/>
        </p:nvSpPr>
        <p:spPr>
          <a:xfrm>
            <a:off x="389105" y="2089543"/>
            <a:ext cx="45132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На графике показано, как отдельные признаки повлияли на итоговое решение модели к классификации данного конкретного примера к классу </a:t>
            </a:r>
            <a:r>
              <a:rPr lang="en-US" sz="1400" dirty="0"/>
              <a:t>MITM-</a:t>
            </a:r>
            <a:r>
              <a:rPr lang="en-US" sz="1400" dirty="0" err="1"/>
              <a:t>ArpSpoofing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u="sng" dirty="0"/>
              <a:t>Итоговое предсказание модели: </a:t>
            </a:r>
            <a:br>
              <a:rPr lang="ru-RU" sz="1400" dirty="0"/>
            </a:br>
            <a:r>
              <a:rPr lang="en" sz="1400" dirty="0"/>
              <a:t>f(x) = 0.</a:t>
            </a:r>
            <a:r>
              <a:rPr lang="ru-RU" sz="1400" dirty="0"/>
              <a:t>16</a:t>
            </a:r>
            <a:br>
              <a:rPr lang="en" sz="1400" dirty="0"/>
            </a:br>
            <a:endParaRPr lang="ru-RU" sz="1400" dirty="0"/>
          </a:p>
          <a:p>
            <a:r>
              <a:rPr lang="ru-RU" sz="1400" dirty="0"/>
              <a:t>Здесь видим, что на данное решение наиболее сильное влияние оказали признаки </a:t>
            </a:r>
            <a:r>
              <a:rPr lang="en-US" sz="1400" b="1" dirty="0"/>
              <a:t>Number</a:t>
            </a:r>
            <a:r>
              <a:rPr lang="ru-RU" sz="1400" b="1" dirty="0"/>
              <a:t> </a:t>
            </a:r>
            <a:r>
              <a:rPr lang="ru-RU" sz="1400" dirty="0"/>
              <a:t>и</a:t>
            </a:r>
            <a:r>
              <a:rPr lang="en-US" sz="1400" b="1" dirty="0"/>
              <a:t> Weight</a:t>
            </a:r>
            <a:r>
              <a:rPr lang="en-US" sz="1400" dirty="0"/>
              <a:t>.</a:t>
            </a:r>
            <a:endParaRPr lang="ru-RU" sz="1400" dirty="0"/>
          </a:p>
          <a:p>
            <a:endParaRPr lang="en-US" sz="1400" dirty="0"/>
          </a:p>
          <a:p>
            <a:r>
              <a:rPr lang="ru-RU" sz="1400" dirty="0"/>
              <a:t>За этим признаком, также сильное влияние оказали признаки: </a:t>
            </a:r>
            <a:r>
              <a:rPr lang="en-US" sz="1400" b="1" dirty="0"/>
              <a:t>IAT, </a:t>
            </a:r>
            <a:r>
              <a:rPr lang="en-US" sz="1400" b="1" dirty="0" err="1"/>
              <a:t>flow_duration</a:t>
            </a:r>
            <a:r>
              <a:rPr lang="en-US" sz="1400" b="1" dirty="0"/>
              <a:t>, </a:t>
            </a:r>
            <a:r>
              <a:rPr lang="en-US" sz="1400" b="1" dirty="0" err="1"/>
              <a:t>urg_count</a:t>
            </a:r>
            <a:endParaRPr lang="en-US" sz="1400" b="1" dirty="0"/>
          </a:p>
          <a:p>
            <a:endParaRPr lang="en-US" sz="1400" dirty="0"/>
          </a:p>
          <a:p>
            <a:r>
              <a:rPr lang="ru-RU" sz="1400" dirty="0"/>
              <a:t>Остальные признаки оказали меньший вклад на решение модели, но в сумме также корректируют исход.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F5366-B1B4-E78A-92E0-862366224CD5}"/>
              </a:ext>
            </a:extLst>
          </p:cNvPr>
          <p:cNvSpPr txBox="1"/>
          <p:nvPr/>
        </p:nvSpPr>
        <p:spPr>
          <a:xfrm>
            <a:off x="5931627" y="5568283"/>
            <a:ext cx="2648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</a:rPr>
              <a:t>+</a:t>
            </a:r>
            <a:r>
              <a:rPr lang="ru-RU" sz="1000" dirty="0"/>
              <a:t> в сторону положительного решения</a:t>
            </a:r>
            <a:br>
              <a:rPr lang="ru-RU" sz="1000" dirty="0"/>
            </a:br>
            <a:r>
              <a:rPr lang="ru-RU" sz="1400" b="1" dirty="0">
                <a:solidFill>
                  <a:srgbClr val="0070C0"/>
                </a:solidFill>
              </a:rPr>
              <a:t>-</a:t>
            </a:r>
            <a:r>
              <a:rPr lang="ru-RU" sz="1000" dirty="0"/>
              <a:t>  в сторону отрицательного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99649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Построение атаки на классификатор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A85CB-DD71-5B57-6EDF-15D2FDF794CD}"/>
              </a:ext>
            </a:extLst>
          </p:cNvPr>
          <p:cNvSpPr txBox="1"/>
          <p:nvPr/>
        </p:nvSpPr>
        <p:spPr>
          <a:xfrm>
            <a:off x="822960" y="1901128"/>
            <a:ext cx="75438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На практике злоумышленники обычно могут относительно легко манипулировать следующими признаками: </a:t>
            </a:r>
            <a:r>
              <a:rPr lang="en-US" sz="1400" b="1" dirty="0"/>
              <a:t>IAT, </a:t>
            </a:r>
            <a:r>
              <a:rPr lang="en-US" sz="1400" b="1" dirty="0" err="1"/>
              <a:t>flow_duration</a:t>
            </a:r>
            <a:r>
              <a:rPr lang="ru-RU" sz="1400" b="1" dirty="0"/>
              <a:t>, </a:t>
            </a:r>
            <a:r>
              <a:rPr lang="en-US" sz="1400" b="1" dirty="0"/>
              <a:t>Number</a:t>
            </a:r>
            <a:r>
              <a:rPr lang="ru-RU" sz="1400" b="1" dirty="0"/>
              <a:t> </a:t>
            </a:r>
            <a:r>
              <a:rPr lang="ru-RU" sz="1400" dirty="0"/>
              <a:t>и</a:t>
            </a:r>
            <a:r>
              <a:rPr lang="en-US" sz="1400" b="1" dirty="0"/>
              <a:t> Weight</a:t>
            </a:r>
            <a:r>
              <a:rPr lang="en-US" sz="1400" dirty="0"/>
              <a:t>.</a:t>
            </a:r>
            <a:endParaRPr lang="ru-RU" sz="1400" dirty="0"/>
          </a:p>
          <a:p>
            <a:endParaRPr lang="ru-RU" sz="1400" dirty="0"/>
          </a:p>
          <a:p>
            <a:r>
              <a:rPr lang="ru-RU" sz="1400" b="1" dirty="0" err="1"/>
              <a:t>rst_count</a:t>
            </a:r>
            <a:r>
              <a:rPr lang="ru-RU" sz="1400" dirty="0"/>
              <a:t> и </a:t>
            </a:r>
            <a:r>
              <a:rPr lang="ru-RU" sz="1400" b="1" dirty="0" err="1"/>
              <a:t>urg_count</a:t>
            </a:r>
            <a:r>
              <a:rPr lang="ru-RU" sz="1400" dirty="0"/>
              <a:t> зависят от протокола и схемы атаки. Если атака нацелена на конкретный протокол (например, TCP), избежать или изменить эти признаки может быть труднее.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B7DAC-1FA8-7B67-4731-014387BCB418}"/>
              </a:ext>
            </a:extLst>
          </p:cNvPr>
          <p:cNvSpPr txBox="1"/>
          <p:nvPr/>
        </p:nvSpPr>
        <p:spPr>
          <a:xfrm>
            <a:off x="822960" y="3234447"/>
            <a:ext cx="774710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/>
              <a:t>Идея адаптивной атаки</a:t>
            </a:r>
          </a:p>
          <a:p>
            <a:r>
              <a:rPr lang="ru-RU" sz="1400" dirty="0"/>
              <a:t>Чтобы изменения признаков были минимальными, но достаточными для ошибочной классификации, будем постепенно менять признаки следующим образом:</a:t>
            </a:r>
            <a:endParaRPr lang="ru-RU" sz="1400" b="1" u="sng" dirty="0"/>
          </a:p>
          <a:p>
            <a:endParaRPr lang="ru-RU" sz="1400" dirty="0"/>
          </a:p>
          <a:p>
            <a:pPr marL="342900" indent="-342900">
              <a:buAutoNum type="arabicPeriod"/>
            </a:pPr>
            <a:r>
              <a:rPr lang="en-US" sz="1400" b="1" dirty="0"/>
              <a:t>IAT: </a:t>
            </a:r>
            <a:r>
              <a:rPr lang="ru-RU" sz="1400" dirty="0"/>
              <a:t>искусственно увеличивать задержку между отправками пакетов, «подражая» нормальному трафику.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 err="1"/>
              <a:t>flow_duration</a:t>
            </a:r>
            <a:r>
              <a:rPr lang="en-US" sz="1400" b="1" dirty="0"/>
              <a:t>: </a:t>
            </a:r>
            <a:r>
              <a:rPr lang="ru-RU" sz="1400" dirty="0"/>
              <a:t>искусственно поддерживать соединение открытым дольше, либо намеренно дробить потоки на короткие периоды, маскируя фактическое поведение.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b="1" dirty="0"/>
              <a:t>Number: </a:t>
            </a:r>
            <a:r>
              <a:rPr lang="ru-RU" sz="1400" dirty="0"/>
              <a:t>снизить количество пакетов, отправляя их небольшими партиями и периодами, чтобы избежать аномально высокого трафика.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b="1" dirty="0"/>
              <a:t>Weight: </a:t>
            </a:r>
            <a:r>
              <a:rPr lang="ru-RU" sz="1400" dirty="0"/>
              <a:t>регулировать размер передаваемых данных, распределяя их равномерно и избегая крупных всплесков трафика.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8101</TotalTime>
  <Words>927</Words>
  <Application>Microsoft Office PowerPoint</Application>
  <PresentationFormat>Экран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Построение объяснений моделей машинного обучения, используемых для классификации Spoofing атак на системы IoT </vt:lpstr>
      <vt:lpstr>Задание</vt:lpstr>
      <vt:lpstr>Исходные данные и модель</vt:lpstr>
      <vt:lpstr>Оценка метрик полученной классификации</vt:lpstr>
      <vt:lpstr>Выявление важных признаков</vt:lpstr>
      <vt:lpstr>Объяснение важных признаков</vt:lpstr>
      <vt:lpstr>Влияние признаков (DNS_Spoofing)</vt:lpstr>
      <vt:lpstr>Влияние признаков (MITM-ArpSpoofing)</vt:lpstr>
      <vt:lpstr>Построение атаки на классификатор</vt:lpstr>
      <vt:lpstr>Оценка полученных метрик после атаки</vt:lpstr>
      <vt:lpstr>Результаты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Иван Сухарев</cp:lastModifiedBy>
  <cp:revision>6</cp:revision>
  <dcterms:created xsi:type="dcterms:W3CDTF">2013-01-27T09:14:16Z</dcterms:created>
  <dcterms:modified xsi:type="dcterms:W3CDTF">2025-06-25T22:18:24Z</dcterms:modified>
  <cp:category/>
</cp:coreProperties>
</file>