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5" r:id="rId3"/>
    <p:sldId id="336" r:id="rId4"/>
    <p:sldId id="359" r:id="rId5"/>
    <p:sldId id="337" r:id="rId6"/>
    <p:sldId id="344" r:id="rId7"/>
    <p:sldId id="362" r:id="rId8"/>
    <p:sldId id="345" r:id="rId9"/>
    <p:sldId id="347" r:id="rId10"/>
    <p:sldId id="366" r:id="rId11"/>
    <p:sldId id="339" r:id="rId12"/>
    <p:sldId id="365" r:id="rId13"/>
    <p:sldId id="338" r:id="rId14"/>
    <p:sldId id="340" r:id="rId15"/>
    <p:sldId id="353" r:id="rId16"/>
    <p:sldId id="356" r:id="rId17"/>
    <p:sldId id="341" r:id="rId18"/>
    <p:sldId id="352" r:id="rId19"/>
    <p:sldId id="350" r:id="rId20"/>
    <p:sldId id="346" r:id="rId21"/>
    <p:sldId id="357" r:id="rId22"/>
    <p:sldId id="349" r:id="rId23"/>
    <p:sldId id="351" r:id="rId24"/>
    <p:sldId id="354" r:id="rId25"/>
    <p:sldId id="364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1/19/15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1/19/15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hyperlink" Target="mailto:atlas-adc-fax-operations@cernNOSPAMSPAMNOT.ch.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Ilija Vukotic </a:t>
            </a:r>
            <a:r>
              <a:rPr lang="en-US" dirty="0" smtClean="0">
                <a:hlinkClick r:id="rId14"/>
              </a:rPr>
              <a:t>atlas-adc-fax-operations@cern.ch.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Computing/FaxRedirecto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Computing/UsingFAXforEndUsersTutorial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auth/AtlasComputing/UsingFAXforEndUsersTutoria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pub/AtlasComputing/UsingFAXforEndUsersTutorial/Tutorial.t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tutorial 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532464"/>
            <a:ext cx="8441626" cy="17543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for the FAX team</a:t>
            </a:r>
            <a:endParaRPr lang="en-US" b="1" dirty="0" smtClean="0"/>
          </a:p>
          <a:p>
            <a:r>
              <a:rPr lang="en-US" b="1" dirty="0" smtClean="0"/>
              <a:t>Ilija Vukotic,  University of Chicago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command will fetch </a:t>
            </a:r>
            <a:r>
              <a:rPr lang="en-US" dirty="0" smtClean="0"/>
              <a:t>dataset from FAX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streams</a:t>
            </a:r>
          </a:p>
          <a:p>
            <a:r>
              <a:rPr lang="en-US" dirty="0" smtClean="0"/>
              <a:t>Retries</a:t>
            </a:r>
            <a:endParaRPr lang="en-US" dirty="0"/>
          </a:p>
          <a:p>
            <a:r>
              <a:rPr lang="en-US" dirty="0" smtClean="0"/>
              <a:t>Skipping non-root files</a:t>
            </a:r>
          </a:p>
          <a:p>
            <a:r>
              <a:rPr lang="en-US" dirty="0" smtClean="0"/>
              <a:t> Timeouts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886" y="2472645"/>
            <a:ext cx="481769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fax-</a:t>
            </a:r>
            <a:r>
              <a:rPr lang="da-DK" sz="1200" b="1" dirty="0" err="1">
                <a:solidFill>
                  <a:srgbClr val="E3A743"/>
                </a:solidFill>
                <a:latin typeface="Consolas"/>
                <a:cs typeface="Consolas"/>
              </a:rPr>
              <a:t>get</a:t>
            </a:r>
            <a:r>
              <a:rPr lang="da-DK" sz="1200" b="1" dirty="0">
                <a:solidFill>
                  <a:srgbClr val="E3A743"/>
                </a:solidFill>
                <a:latin typeface="Consolas"/>
                <a:cs typeface="Consolas"/>
              </a:rPr>
              <a:t> -v -s 4  user.ivukotic:user.ilijav.HCtest.1</a:t>
            </a:r>
            <a:endParaRPr lang="da-DK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gLFN looks like this: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</a:t>
            </a:r>
            <a:r>
              <a:rPr lang="en-US" b="1" dirty="0" smtClean="0"/>
              <a:t>//atlas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6863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186" y="523576"/>
            <a:ext cx="118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809343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0353" y="3197659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4572" y="3961876"/>
            <a:ext cx="694742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guess redirector address is automatically determined by </a:t>
            </a:r>
            <a:r>
              <a:rPr lang="en-US" dirty="0" err="1" smtClean="0"/>
              <a:t>localSetupFAX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Result </a:t>
            </a:r>
            <a:r>
              <a:rPr lang="en-US" dirty="0"/>
              <a:t>is in </a:t>
            </a:r>
            <a:r>
              <a:rPr lang="en-US" dirty="0" smtClean="0"/>
              <a:t>$STORAGEPREFIX</a:t>
            </a:r>
          </a:p>
          <a:p>
            <a:r>
              <a:rPr lang="en-US" dirty="0" smtClean="0"/>
              <a:t>You can always re-</a:t>
            </a:r>
            <a:r>
              <a:rPr lang="en-US" dirty="0"/>
              <a:t>run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Get list by providing a </a:t>
            </a:r>
            <a:r>
              <a:rPr lang="en-US" dirty="0" err="1" smtClean="0"/>
              <a:t>DataSet</a:t>
            </a:r>
            <a:r>
              <a:rPr lang="en-US" dirty="0" smtClean="0"/>
              <a:t> or </a:t>
            </a:r>
            <a:r>
              <a:rPr lang="en-US" dirty="0" err="1" smtClean="0"/>
              <a:t>DataContainer</a:t>
            </a:r>
            <a:r>
              <a:rPr lang="en-US" dirty="0" smtClean="0"/>
              <a:t> name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68630" lvl="1" indent="0"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7660" y="2754983"/>
            <a:ext cx="254256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fax-get-best-redirector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655" y="5347923"/>
            <a:ext cx="8350271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68580" indent="0">
              <a:buNone/>
            </a:pPr>
            <a:r>
              <a:rPr lang="en-US" dirty="0"/>
              <a:t>If you have a reason to use a different endpoint </a:t>
            </a:r>
            <a:r>
              <a:rPr lang="en-US" dirty="0" smtClean="0"/>
              <a:t>select </a:t>
            </a:r>
            <a:r>
              <a:rPr lang="en-US" dirty="0"/>
              <a:t>a green endpoint or </a:t>
            </a:r>
            <a:r>
              <a:rPr lang="en-US" dirty="0" smtClean="0"/>
              <a:t>a </a:t>
            </a:r>
            <a:r>
              <a:rPr lang="en-US" dirty="0"/>
              <a:t>redirector from here: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olidFill>
                  <a:srgbClr val="000000"/>
                </a:solidFill>
                <a:hlinkClick r:id="rId2"/>
              </a:rPr>
              <a:t>https://twiki.cern.ch/twiki/bin/view/AtlasComputing/FaxRedirectors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5434" y="3522721"/>
            <a:ext cx="671590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fax-get-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gLFNs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user.ivukotic:user.ilijav.HCtest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2812" y="527860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7318429" y="21269"/>
            <a:ext cx="18016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createFileList.sh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68" y="6421403"/>
            <a:ext cx="427189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will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>
            <a:normAutofit/>
          </a:bodyPr>
          <a:lstStyle/>
          <a:p>
            <a:r>
              <a:rPr lang="en-US" dirty="0" smtClean="0"/>
              <a:t>Use fax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15" y="918554"/>
            <a:ext cx="8734685" cy="576638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sz="1100" dirty="0" smtClean="0"/>
          </a:p>
          <a:p>
            <a:r>
              <a:rPr lang="en-US" dirty="0" smtClean="0"/>
              <a:t>Setup ROOT any way you like,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342900" lvl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 do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create a TFile and add it to 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TChain</a:t>
            </a:r>
          </a:p>
          <a:p>
            <a:pPr lvl="1"/>
            <a:r>
              <a:rPr lang="en-US" dirty="0" smtClean="0"/>
              <a:t>Do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00" y="2786737"/>
            <a:ext cx="8458199" cy="2492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[0] TFile *f = TFile::Open("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</a:p>
          <a:p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root [2] f-&gt;</a:t>
            </a:r>
            <a:r>
              <a:rPr lang="nl-NL" sz="12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Schema;1	</a:t>
            </a: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900" y="1334743"/>
            <a:ext cx="85181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&gt; xrdcp 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://fax.mwt2.org:1094//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de-DE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2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2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2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[</a:t>
            </a:r>
            <a:r>
              <a:rPr lang="nl-NL" sz="1200" b="1" dirty="0">
                <a:solidFill>
                  <a:srgbClr val="E3A743"/>
                </a:solidFill>
                <a:latin typeface="Consolas"/>
                <a:cs typeface="Consolas"/>
              </a:rPr>
              <a:t>xrootd] Total 760.22 MB	|====================| 100.00 % [53.1 MB/s]</a:t>
            </a:r>
            <a:endParaRPr lang="de-DE" sz="12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4571" y="906464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93852" y="2364603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44797" y="5851937"/>
            <a:ext cx="21669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UsingTChain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1193" y="5913562"/>
            <a:ext cx="542478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ch.AddFile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TChain::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kBigNumber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,"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reading from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$STORAGEPREFIX/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ivukotic:group.test.hc.NTUP_SMWZ.root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377534"/>
            <a:ext cx="8485094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306" y="1909159"/>
            <a:ext cx="8485094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$STORAGEPREFIX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rucio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user.ivukotic:group.test.hc.NTUP_SMWZ.root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out_$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RANDOM.root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hysics 10 30 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fax from A Tier3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Tier 3 sites use HTCondor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</a:t>
            </a:r>
            <a:r>
              <a:rPr lang="en-US" dirty="0" smtClean="0"/>
              <a:t>/SkimSlimT3</a:t>
            </a:r>
            <a:r>
              <a:rPr lang="en-US" dirty="0"/>
              <a:t>.sh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sz="1600" dirty="0" smtClean="0">
                <a:hlinkClick r:id="rId2"/>
              </a:rPr>
              <a:t>https://twiki.cern.ch/twiki/bin/viewauth/AtlasComputing/UsingFAXforEndUsersTutorial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sz="1600" dirty="0" smtClean="0">
                <a:solidFill>
                  <a:schemeClr val="bg1"/>
                </a:solidFill>
                <a:cs typeface="Consolas"/>
                <a:hlinkClick r:id="rId3"/>
              </a:rPr>
              <a:t>https://twiki.cern.ch/twiki/pub/AtlasComputing/UsingFAXforEndUsersTutorial/Tutorial.tar</a:t>
            </a:r>
            <a:endParaRPr lang="en-US" sz="1600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atlas-adc-fax-operations@cern.ch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might find it useful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lumOff val="5000"/>
              <a:alpha val="22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When a file can not be found in FAX, that’s reported as </a:t>
            </a:r>
            <a:r>
              <a:rPr lang="en-US" dirty="0"/>
              <a:t>a </a:t>
            </a:r>
            <a:endParaRPr lang="en-US" dirty="0" smtClean="0"/>
          </a:p>
          <a:p>
            <a:pPr marL="6858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Too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many redirections for request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kXR_open.</a:t>
            </a:r>
          </a:p>
          <a:p>
            <a:r>
              <a:rPr lang="en-US" dirty="0" smtClean="0"/>
              <a:t>Some xrootd errors should be neglected:</a:t>
            </a:r>
          </a:p>
          <a:p>
            <a:pPr marL="468630" lvl="1" indent="0">
              <a:buNone/>
            </a:pPr>
            <a:r>
              <a:rPr lang="en-US" b="1" dirty="0" smtClean="0">
                <a:solidFill>
                  <a:srgbClr val="649B1B"/>
                </a:solidFill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649B1B"/>
                </a:solidFill>
                <a:latin typeface="Consolas"/>
                <a:cs typeface="Consolas"/>
              </a:rPr>
              <a:t>Xrd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XrdClientMessage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::</a:t>
            </a:r>
            <a:r>
              <a:rPr lang="en-US" b="1" dirty="0" err="1">
                <a:solidFill>
                  <a:srgbClr val="649B1B"/>
                </a:solidFill>
                <a:latin typeface="Consolas"/>
                <a:cs typeface="Consolas"/>
              </a:rPr>
              <a:t>ReadRaw</a:t>
            </a:r>
            <a:r>
              <a:rPr lang="en-US" b="1" dirty="0">
                <a:solidFill>
                  <a:srgbClr val="649B1B"/>
                </a:solidFill>
                <a:latin typeface="Consolas"/>
                <a:cs typeface="Consolas"/>
              </a:rPr>
              <a:t>: Failed to read header</a:t>
            </a:r>
            <a:endParaRPr lang="en-US" b="1" dirty="0" smtClean="0">
              <a:solidFill>
                <a:srgbClr val="649B1B"/>
              </a:solidFill>
              <a:latin typeface="Consolas"/>
              <a:cs typeface="Consolas"/>
            </a:endParaRPr>
          </a:p>
          <a:p>
            <a:r>
              <a:rPr lang="en-US" dirty="0" smtClean="0"/>
              <a:t>Always check the return code of the file open and GetEntry operations.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8456" y="2421561"/>
            <a:ext cx="74697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r>
              <a:rPr lang="en-US" dirty="0" smtClean="0"/>
              <a:t>Just setup Athena environment and you have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684648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creenshot_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205"/>
            <a:ext cx="7876442" cy="632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3" y="159179"/>
            <a:ext cx="7772400" cy="1143000"/>
          </a:xfrm>
        </p:spPr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24" y="2204997"/>
            <a:ext cx="2534259" cy="32110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Read only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relies on a </a:t>
            </a:r>
            <a:r>
              <a:rPr lang="en-US" sz="1800" dirty="0" smtClean="0">
                <a:hlinkClick r:id="rId2"/>
              </a:rPr>
              <a:t>gLFN</a:t>
            </a:r>
            <a:r>
              <a:rPr lang="en-US" sz="1800" dirty="0" smtClean="0"/>
              <a:t> </a:t>
            </a:r>
            <a:r>
              <a:rPr lang="en-US" sz="1800" dirty="0" err="1" smtClean="0"/>
              <a:t>globalLogicalFileName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Currently </a:t>
            </a:r>
            <a:r>
              <a:rPr lang="en-US" sz="1800" dirty="0" smtClean="0"/>
              <a:t>64 sites </a:t>
            </a:r>
            <a:r>
              <a:rPr lang="en-US" sz="1800" dirty="0" smtClean="0"/>
              <a:t>are part of FAX </a:t>
            </a:r>
          </a:p>
          <a:p>
            <a:r>
              <a:rPr lang="en-US" sz="1800" dirty="0" smtClean="0"/>
              <a:t>all of the US, DE, UK, FR, IT, ES, CERN…</a:t>
            </a:r>
          </a:p>
          <a:p>
            <a:r>
              <a:rPr lang="en-US" sz="1800" dirty="0" smtClean="0"/>
              <a:t>&gt; </a:t>
            </a:r>
            <a:r>
              <a:rPr lang="en-US" sz="1800" dirty="0" smtClean="0"/>
              <a:t>96</a:t>
            </a:r>
            <a:r>
              <a:rPr lang="en-US" sz="1800" dirty="0" smtClean="0"/>
              <a:t>% </a:t>
            </a:r>
            <a:r>
              <a:rPr lang="en-US" sz="1800" dirty="0" smtClean="0"/>
              <a:t>of all disk</a:t>
            </a:r>
          </a:p>
          <a:p>
            <a:r>
              <a:rPr lang="en-US" sz="1800" dirty="0" smtClean="0"/>
              <a:t>&gt; </a:t>
            </a:r>
            <a:r>
              <a:rPr lang="en-US" sz="1800" dirty="0" smtClean="0"/>
              <a:t>98% </a:t>
            </a:r>
            <a:r>
              <a:rPr lang="en-US" sz="1800" dirty="0" smtClean="0"/>
              <a:t>of all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180319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  <p:pic>
        <p:nvPicPr>
          <p:cNvPr id="12" name="Picture 11" descr="Screen Shot 2014-06-23 at 16.21.35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83" y="2060329"/>
            <a:ext cx="6011513" cy="34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07" y="134400"/>
            <a:ext cx="7772400" cy="1143000"/>
          </a:xfrm>
        </p:spPr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1180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ATLAS-XRD-US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fax helps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6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have access to CPUs but not enough local disk space</a:t>
            </a:r>
          </a:p>
          <a:p>
            <a:pPr lvl="1"/>
            <a:r>
              <a:rPr lang="en-US" dirty="0" smtClean="0"/>
              <a:t>If you have Tier3 without or not enough storage</a:t>
            </a:r>
          </a:p>
          <a:p>
            <a:pPr lvl="1"/>
            <a:r>
              <a:rPr lang="en-US" dirty="0" smtClean="0"/>
              <a:t>If you have Proof cluster without or 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is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registered in DQ2</a:t>
            </a:r>
          </a:p>
          <a:p>
            <a:r>
              <a:rPr lang="en-US" dirty="0" smtClean="0"/>
              <a:t>Datasets exist in FAX enabled site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grid proxy</a:t>
            </a:r>
          </a:p>
          <a:p>
            <a:r>
              <a:rPr lang="en-US" dirty="0" smtClean="0"/>
              <a:t>Check if your dataset is in FAX</a:t>
            </a:r>
          </a:p>
          <a:p>
            <a:r>
              <a:rPr lang="en-US" dirty="0" smtClean="0"/>
              <a:t>Prepare gLFNs</a:t>
            </a:r>
          </a:p>
          <a:p>
            <a:r>
              <a:rPr lang="en-US" dirty="0" smtClean="0"/>
              <a:t>Make sure your code is using </a:t>
            </a:r>
            <a:r>
              <a:rPr lang="en-US" dirty="0" err="1" smtClean="0"/>
              <a:t>TTreeCache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Use FAX interactively</a:t>
            </a:r>
          </a:p>
          <a:p>
            <a:r>
              <a:rPr lang="en-US" dirty="0" smtClean="0"/>
              <a:t>Read data directly from FAX</a:t>
            </a:r>
          </a:p>
          <a:p>
            <a:r>
              <a:rPr lang="en-US" dirty="0" smtClean="0"/>
              <a:t>Read/write example</a:t>
            </a:r>
          </a:p>
          <a:p>
            <a:r>
              <a:rPr lang="en-US" dirty="0" smtClean="0"/>
              <a:t>Multi-site FAX examples – Slim Skim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468773"/>
            <a:ext cx="8229600" cy="7386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Quick start:  Type these two commands and you’ll get everything set up for you</a:t>
            </a:r>
            <a:r>
              <a:rPr lang="en-US" dirty="0" smtClean="0"/>
              <a:t>:</a:t>
            </a:r>
          </a:p>
          <a:p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wget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https://twiki.cern.ch/twiki/pub/AtlasComputing/UsingFAXforEndUsersTutorial/</a:t>
            </a:r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  <a:hlinkClick r:id="rId2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nsolas"/>
                <a:cs typeface="Consolas"/>
              </a:rPr>
              <a:t>tar 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-</a:t>
            </a:r>
            <a:r>
              <a:rPr lang="en-US" sz="12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2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2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182"/>
            <a:ext cx="7772400" cy="4355316"/>
          </a:xfrm>
        </p:spPr>
        <p:txBody>
          <a:bodyPr>
            <a:normAutofit/>
          </a:bodyPr>
          <a:lstStyle/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Sets dq2, grid environment </a:t>
            </a:r>
          </a:p>
          <a:p>
            <a:r>
              <a:rPr lang="en-US" dirty="0" smtClean="0"/>
              <a:t>To simultaneously set a default ROOT version do</a:t>
            </a:r>
          </a:p>
          <a:p>
            <a:endParaRPr lang="en-US" dirty="0" smtClean="0"/>
          </a:p>
          <a:p>
            <a:r>
              <a:rPr lang="en-US" dirty="0" smtClean="0"/>
              <a:t>Your proxy is a file like this</a:t>
            </a:r>
          </a:p>
          <a:p>
            <a:r>
              <a:rPr lang="en-US" dirty="0" smtClean="0"/>
              <a:t>By default it is valid for 12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1702034"/>
            <a:ext cx="755775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export 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–quiet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atlas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8456" y="5678490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5944" y="4568939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9697" y="16527"/>
            <a:ext cx="16327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 err="1" smtClean="0"/>
              <a:t>setup.sh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8456" y="4072058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rootVersion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=current-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SL6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in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do the same using a </a:t>
            </a:r>
            <a:r>
              <a:rPr lang="en-US" b="1" dirty="0"/>
              <a:t>fax-</a:t>
            </a:r>
            <a:r>
              <a:rPr lang="en-US" b="1" dirty="0" err="1"/>
              <a:t>ls</a:t>
            </a:r>
            <a:r>
              <a:rPr lang="en-US" b="1" dirty="0"/>
              <a:t> </a:t>
            </a:r>
            <a:r>
              <a:rPr lang="en-US" dirty="0"/>
              <a:t>command.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430434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isDSinFAX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5745067"/>
            <a:ext cx="52578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35467" y="32031"/>
            <a:ext cx="198406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whereIsTheDS.sh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Ilija Vukotic </a:t>
            </a:r>
          </a:p>
          <a:p>
            <a:r>
              <a:rPr lang="en-US" dirty="0" err="1" smtClean="0"/>
              <a:t>atlas</a:t>
            </a:r>
            <a:r>
              <a:rPr lang="en-US" dirty="0" err="1"/>
              <a:t>-adc-fax-operations@cern.ch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49296</TotalTime>
  <Words>2051</Words>
  <Application>Microsoft Macintosh PowerPoint</Application>
  <PresentationFormat>On-screen Show (4:3)</PresentationFormat>
  <Paragraphs>440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AtlasAnalysisIOperformanceOnTheGrid</vt:lpstr>
      <vt:lpstr>FAX  tutorial for end-users</vt:lpstr>
      <vt:lpstr>You will learn</vt:lpstr>
      <vt:lpstr>What is FAX?</vt:lpstr>
      <vt:lpstr>FAX topology</vt:lpstr>
      <vt:lpstr>How fax helps  analysis</vt:lpstr>
      <vt:lpstr>Requirements</vt:lpstr>
      <vt:lpstr>Tutorial outline</vt:lpstr>
      <vt:lpstr>Setup FAX</vt:lpstr>
      <vt:lpstr>datasets in FAX?</vt:lpstr>
      <vt:lpstr>Getting the DATASET</vt:lpstr>
      <vt:lpstr>Anatomy of the  </vt:lpstr>
      <vt:lpstr>Getting</vt:lpstr>
      <vt:lpstr>Performance  in  WAN</vt:lpstr>
      <vt:lpstr>Use fax interactively</vt:lpstr>
      <vt:lpstr>Direct access reading from fax</vt:lpstr>
      <vt:lpstr>Read/write example</vt:lpstr>
      <vt:lpstr>Using fax from A Tier3 cluster</vt:lpstr>
      <vt:lpstr>FOR REFERENCE</vt:lpstr>
      <vt:lpstr>Reserve</vt:lpstr>
      <vt:lpstr>Tips and tricks</vt:lpstr>
      <vt:lpstr>FAX topology</vt:lpstr>
      <vt:lpstr>Ttreecache longer story</vt:lpstr>
      <vt:lpstr>Setting up root only</vt:lpstr>
      <vt:lpstr>Skim slim example</vt:lpstr>
      <vt:lpstr>PowerPoint Presentation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671</cp:revision>
  <cp:lastPrinted>2011-12-11T16:58:24Z</cp:lastPrinted>
  <dcterms:created xsi:type="dcterms:W3CDTF">2011-12-08T09:55:08Z</dcterms:created>
  <dcterms:modified xsi:type="dcterms:W3CDTF">2015-01-19T19:13:43Z</dcterms:modified>
</cp:coreProperties>
</file>