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5" r:id="rId3"/>
    <p:sldId id="336" r:id="rId4"/>
    <p:sldId id="361" r:id="rId5"/>
    <p:sldId id="359" r:id="rId6"/>
    <p:sldId id="357" r:id="rId7"/>
    <p:sldId id="337" r:id="rId8"/>
    <p:sldId id="344" r:id="rId9"/>
    <p:sldId id="362" r:id="rId10"/>
    <p:sldId id="345" r:id="rId11"/>
    <p:sldId id="347" r:id="rId12"/>
    <p:sldId id="339" r:id="rId13"/>
    <p:sldId id="365" r:id="rId14"/>
    <p:sldId id="338" r:id="rId15"/>
    <p:sldId id="340" r:id="rId16"/>
    <p:sldId id="353" r:id="rId17"/>
    <p:sldId id="356" r:id="rId18"/>
    <p:sldId id="354" r:id="rId19"/>
    <p:sldId id="341" r:id="rId20"/>
    <p:sldId id="342" r:id="rId21"/>
    <p:sldId id="355" r:id="rId22"/>
    <p:sldId id="358" r:id="rId23"/>
    <p:sldId id="360" r:id="rId24"/>
    <p:sldId id="352" r:id="rId25"/>
    <p:sldId id="350" r:id="rId26"/>
    <p:sldId id="346" r:id="rId27"/>
    <p:sldId id="349" r:id="rId28"/>
    <p:sldId id="351" r:id="rId29"/>
    <p:sldId id="364" r:id="rId30"/>
    <p:sldId id="363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7" autoAdjust="0"/>
    <p:restoredTop sz="99563" autoAdjust="0"/>
  </p:normalViewPr>
  <p:slideViewPr>
    <p:cSldViewPr snapToGrid="0" snapToObjects="1">
      <p:cViewPr varScale="1">
        <p:scale>
          <a:sx n="123" d="100"/>
          <a:sy n="123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12/9/13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12/9/13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15:50) -----</a:t>
            </a:r>
          </a:p>
          <a:p>
            <a:r>
              <a:rPr lang="en-US"/>
              <a:t>point that Requirements line is our T3 specific just explain that code requires cvmfs mounted.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Cach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axbox.mwt2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vukotic.web.cern.ch/ivukotic/dropbox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UsingFAXforEndUser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tutorial 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532464"/>
            <a:ext cx="8441626" cy="20313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Rob Gardner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Ilija Vukotic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Lincoln Bryant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David Champion</a:t>
            </a:r>
          </a:p>
          <a:p>
            <a:endParaRPr lang="en-US" b="1" dirty="0"/>
          </a:p>
          <a:p>
            <a:r>
              <a:rPr lang="en-US" b="1" dirty="0" smtClean="0"/>
              <a:t>University of Chicago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 smtClean="0"/>
              <a:t>proxy is </a:t>
            </a:r>
            <a:r>
              <a:rPr lang="en-US" dirty="0" smtClean="0"/>
              <a:t>a file </a:t>
            </a:r>
            <a:r>
              <a:rPr lang="en-US" dirty="0" smtClean="0"/>
              <a:t>like this</a:t>
            </a:r>
          </a:p>
          <a:p>
            <a:r>
              <a:rPr lang="en-US" dirty="0" smtClean="0"/>
              <a:t>By default it is valid for 23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2027410"/>
            <a:ext cx="7557758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##################  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setup.sh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#################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export 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source 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--quiet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localSetupFAX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atlas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8456" y="4786566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0992" y="3627823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7409" y="16527"/>
            <a:ext cx="238659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Tutorial/</a:t>
            </a:r>
            <a:r>
              <a:rPr lang="en-US" dirty="0" err="1" smtClean="0"/>
              <a:t>setup</a:t>
            </a:r>
            <a:r>
              <a:rPr lang="en-US" dirty="0" err="1" smtClean="0"/>
              <a:t>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in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4465"/>
            <a:ext cx="7772400" cy="4586253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script will tell if and how many copies of your dataset exist in FAX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Ilija Vukotic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430434"/>
            <a:ext cx="79269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isDSinFAX.py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data12_8TeV.periodH2.physics_Muons.PhysCont.NTUP_SMWZ.grp13_v01_p1067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data12_8TeV.00212809.physics_Muons.merge.NTUP_SMWZ.f481_m1233_p1067_p1141_tid01012924_00 	complete replicas: 6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data12_8TeV.00212858.physics_Muons.merge.NTUP_SMWZ.f481_m1233_p1067_p1141_tid01014068_00 	complete replicas: 5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data12_8TeV.00212815.physics_Muons.merge.NTUP_SMWZ.f481_m1233_p1067_p1141_tid01012923_00 	complete replicas: 7 	incomplete: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5745067"/>
            <a:ext cx="5257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5450" y="21269"/>
            <a:ext cx="282408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./Tutorial</a:t>
            </a:r>
            <a:r>
              <a:rPr lang="en-US" dirty="0" smtClean="0"/>
              <a:t>/</a:t>
            </a:r>
            <a:r>
              <a:rPr lang="en-US" dirty="0" err="1" smtClean="0"/>
              <a:t>whereIsTheDS.sh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gLFN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</a:t>
            </a:r>
            <a:r>
              <a:rPr lang="en-US" b="1" dirty="0" smtClean="0"/>
              <a:t>//atlas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6863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0186" y="523576"/>
            <a:ext cx="118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7746111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root://fax.mwt2.org:1094//atlas/dq2/data12_8TeV/NTUP_SMWZ/grp13_v01_p1067//data12_8TeV.periodH2.physics_Muons.PhysCont.NTUP_SMWZ.grp13_v01_p1067//NTUP_SMWZ.01014068._000103.root.1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4310" y="3621053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4572" y="4269653"/>
            <a:ext cx="694742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/atlas/dq2/data12_8TeV/NTUP_SMWZ/grp13_v01_p1067//data12_8TeV.periodH2.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physics_Muons.PhysCont.NTUP_SMWZ.grp13_v01_p1067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//NTUP_SMWZ.01014068._000103.root.1</a:t>
            </a:r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guess redirector address is automatically determined by </a:t>
            </a:r>
            <a:r>
              <a:rPr lang="en-US" dirty="0" err="1" smtClean="0"/>
              <a:t>localSetupFAX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Result </a:t>
            </a:r>
            <a:r>
              <a:rPr lang="en-US" dirty="0"/>
              <a:t>is in </a:t>
            </a:r>
            <a:r>
              <a:rPr lang="en-US" dirty="0" smtClean="0"/>
              <a:t>$STORAGEPREFIX</a:t>
            </a:r>
          </a:p>
          <a:p>
            <a:r>
              <a:rPr lang="en-US" dirty="0" smtClean="0"/>
              <a:t>You can always re-</a:t>
            </a:r>
            <a:r>
              <a:rPr lang="en-US" dirty="0"/>
              <a:t>run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Get list by providing a </a:t>
            </a:r>
            <a:r>
              <a:rPr lang="en-US" dirty="0" err="1" smtClean="0"/>
              <a:t>DataSet</a:t>
            </a:r>
            <a:r>
              <a:rPr lang="en-US" dirty="0" smtClean="0"/>
              <a:t> or </a:t>
            </a:r>
            <a:r>
              <a:rPr lang="en-US" dirty="0" err="1" smtClean="0"/>
              <a:t>DataContainer</a:t>
            </a:r>
            <a:r>
              <a:rPr lang="en-US" dirty="0" smtClean="0"/>
              <a:t> name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68630" lvl="1" indent="0">
              <a:buFont typeface="Wingdings 3" pitchFamily="18" charset="2"/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7660" y="2744487"/>
            <a:ext cx="228136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getBestRedirector.py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655" y="5347923"/>
            <a:ext cx="835027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68580" indent="0">
              <a:buNone/>
            </a:pPr>
            <a:r>
              <a:rPr lang="en-US" dirty="0"/>
              <a:t>If you have a reason to use a different endpoint </a:t>
            </a:r>
            <a:r>
              <a:rPr lang="en-US" dirty="0" smtClean="0"/>
              <a:t>select </a:t>
            </a:r>
            <a:r>
              <a:rPr lang="en-US" dirty="0"/>
              <a:t>a green endpoint or  a redirector from here: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://twiki.cern.ch/twiki/bin/view/Atlas/FaxRedirectors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5434" y="3522721"/>
            <a:ext cx="601240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dq2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-list-files -p user.ilijav.HCtest.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2812" y="527860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6400800" y="21269"/>
            <a:ext cx="271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./Tutorial/</a:t>
            </a:r>
            <a:r>
              <a:rPr lang="en-US" dirty="0" err="1"/>
              <a:t>c</a:t>
            </a:r>
            <a:r>
              <a:rPr lang="en-US" dirty="0" err="1" smtClean="0"/>
              <a:t>reateFileList.sh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r>
              <a:rPr lang="en-US" dirty="0"/>
              <a:t>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root.cern.ch</a:t>
            </a:r>
            <a:r>
              <a:rPr lang="en-US" sz="1600" dirty="0">
                <a:hlinkClick r:id="rId2"/>
              </a:rPr>
              <a:t>/root/html/</a:t>
            </a:r>
            <a:r>
              <a:rPr lang="en-US" sz="1600" dirty="0" err="1">
                <a:hlinkClick r:id="rId2"/>
              </a:rPr>
              <a:t>TTreeCache.html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468" y="6421403"/>
            <a:ext cx="42718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should become default with ROOT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>
            <a:normAutofit/>
          </a:bodyPr>
          <a:lstStyle/>
          <a:p>
            <a:r>
              <a:rPr lang="en-US" dirty="0" smtClean="0"/>
              <a:t>Use fax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00" y="917226"/>
            <a:ext cx="7772400" cy="5744574"/>
          </a:xfrm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Setup ROOT any way you like,                                                       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Event picking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173" y="2840601"/>
            <a:ext cx="7634391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[0]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*f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::Open("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[1] f-&gt;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Schema;1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7173" y="1334743"/>
            <a:ext cx="763439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xrdcp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</a:p>
          <a:p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[xrootd] Total 760.22 MB	|====================| 100.00 % [53.1 MB/s]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1017" y="917227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5358" y="2400638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7538" y="5895919"/>
            <a:ext cx="23066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InspectingFiles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reading from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physics 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377534"/>
            <a:ext cx="8133548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new service - facilitates FAX and flocked Tier 3 jobs at Tier 2 Centers</a:t>
            </a:r>
          </a:p>
          <a:p>
            <a:pPr lvl="1"/>
            <a:r>
              <a:rPr lang="en-US" dirty="0" smtClean="0"/>
              <a:t>100GB /user currently.  Request it at </a:t>
            </a:r>
            <a:r>
              <a:rPr lang="en-US" dirty="0">
                <a:hlinkClick r:id="rId3"/>
              </a:rPr>
              <a:t>http://faxbox.mwt2.org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No </a:t>
            </a:r>
            <a:r>
              <a:rPr lang="en-US" dirty="0" smtClean="0"/>
              <a:t>backup. Think of it as a scratch space accessible from anywhere</a:t>
            </a:r>
          </a:p>
          <a:p>
            <a:pPr lvl="1"/>
            <a:r>
              <a:rPr lang="en-US" dirty="0" smtClean="0"/>
              <a:t>More features to come.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1909159"/>
            <a:ext cx="7798605" cy="2462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root://faxbox.mwt2.org:1094//user/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out.root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 10 30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90316" y="4356452"/>
            <a:ext cx="65638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ndale Mono"/>
                <a:cs typeface="Andale Mono"/>
              </a:rPr>
              <a:t>ROOT://FAXBOX.MWT2.ORG</a:t>
            </a:r>
            <a:endParaRPr lang="en-US" sz="2800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 lot of options.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383316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fax from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Tier 3 sites use HTCondor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that‘s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/SkimSlimT3/skimSlimT3.sh</a:t>
            </a:r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might find it useful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Ilija</a:t>
            </a:r>
            <a:r>
              <a:rPr lang="en-US" dirty="0" smtClean="0"/>
              <a:t> </a:t>
            </a:r>
            <a:r>
              <a:rPr lang="en-US" dirty="0" err="1" smtClean="0"/>
              <a:t>Vukotic</a:t>
            </a:r>
            <a:r>
              <a:rPr lang="en-US" dirty="0" smtClean="0"/>
              <a:t>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MULTI-SITE FAX ACCESS FROM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Skims Slims 100 files spread over 3 different sites</a:t>
            </a:r>
          </a:p>
          <a:p>
            <a:r>
              <a:rPr lang="en-US" dirty="0" smtClean="0"/>
              <a:t>Outputs files of optimal size (&gt;1GB)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447" y="2681832"/>
            <a:ext cx="7763265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  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Jobs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10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getenv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False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SkimSlimLarge.log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arguments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 $(Jobs)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$(Jobs)</a:t>
            </a:r>
          </a:p>
        </p:txBody>
      </p:sp>
    </p:spTree>
    <p:extLst>
      <p:ext uri="{BB962C8B-B14F-4D97-AF65-F5344CB8AC3E}">
        <p14:creationId xmlns:p14="http://schemas.microsoft.com/office/powerpoint/2010/main" val="60957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MULTI-SITE </a:t>
            </a:r>
            <a:r>
              <a:rPr lang="en-US" dirty="0" smtClean="0"/>
              <a:t>FAX,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816474"/>
          </a:xfrm>
        </p:spPr>
        <p:txBody>
          <a:bodyPr>
            <a:normAutofit/>
          </a:bodyPr>
          <a:lstStyle/>
          <a:p>
            <a:r>
              <a:rPr lang="en-US" dirty="0" smtClean="0"/>
              <a:t>Splitting up the task. </a:t>
            </a:r>
          </a:p>
          <a:p>
            <a:r>
              <a:rPr lang="en-US" dirty="0" smtClean="0"/>
              <a:t>Output </a:t>
            </a:r>
            <a:r>
              <a:rPr lang="en-US" dirty="0"/>
              <a:t>files are automatically transferred back to </a:t>
            </a:r>
            <a:r>
              <a:rPr lang="en-US" dirty="0" smtClean="0"/>
              <a:t>your </a:t>
            </a:r>
            <a:r>
              <a:rPr lang="en-US" dirty="0"/>
              <a:t>submission directory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134" y="2822340"/>
            <a:ext cx="8229600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############ SkimSlimT3Large.sh #############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!/bin/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zsh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ATLAS_LOCAL_ROOT_BASE=/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repo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${ATLAS_LOCAL_ROOT_BASE}/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AtlasSetup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scripts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asetup.sh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17.6.0,noTest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X509_USER_PROXY=x509up_u20074</a:t>
            </a:r>
          </a:p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echo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$1,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from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$2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wc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echo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awk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=$1 -v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=$2 -v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'BEGIN {slice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*slice; end = (jo+1)*slice;} NR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&amp;&amp; NR &lt;= end {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print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}'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filter-and-merge-d3pd.py  --in=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--out=SkimmedSlimmed_$1.root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579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66874" y="4293951"/>
            <a:ext cx="3061849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6874" y="1417637"/>
            <a:ext cx="3623994" cy="27466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 – skim SLIM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 descr="Screen Shot 2013-07-14 at 12.37.51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4" y="1600201"/>
            <a:ext cx="3426201" cy="24875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90562" y="4293951"/>
            <a:ext cx="3262698" cy="562174"/>
          </a:xfr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dirty="0" smtClean="0"/>
              <a:t>Performance will vary with available bandwidth between sites. </a:t>
            </a:r>
            <a:endParaRPr lang="en-US" sz="1800" dirty="0"/>
          </a:p>
          <a:p>
            <a:endParaRPr lang="en-US" sz="1800" dirty="0" smtClean="0"/>
          </a:p>
        </p:txBody>
      </p:sp>
      <p:pic>
        <p:nvPicPr>
          <p:cNvPr id="3" name="Picture 2" descr="Screen Shot 2013-07-15 at 9.27.56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6" y="4339397"/>
            <a:ext cx="2685813" cy="251860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336704" y="1417637"/>
            <a:ext cx="3254164" cy="524291"/>
          </a:xfrm>
          <a:prstGeom prst="rect">
            <a:avLst/>
          </a:prstGeo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200 SMWZ </a:t>
            </a:r>
            <a:r>
              <a:rPr lang="en-US" sz="1800" dirty="0" err="1" smtClean="0"/>
              <a:t>SkimSlim</a:t>
            </a:r>
            <a:r>
              <a:rPr lang="en-US" sz="1800" dirty="0" smtClean="0"/>
              <a:t> jobs from UC Tier3 </a:t>
            </a:r>
          </a:p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Data were at MWT2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88756" y="4305375"/>
            <a:ext cx="2639967" cy="269663"/>
          </a:xfrm>
          <a:prstGeom prst="rect">
            <a:avLst/>
          </a:prstGeo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500 jobs at UC3 data at AGLT2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562" y="1417638"/>
            <a:ext cx="3262698" cy="27431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46274" y="3973596"/>
            <a:ext cx="1517761" cy="172355"/>
          </a:xfrm>
          <a:prstGeom prst="rect">
            <a:avLst/>
          </a:prstGeom>
          <a:solidFill>
            <a:schemeClr val="tx1"/>
          </a:solidFill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BNL to CERN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765406" y="2653000"/>
            <a:ext cx="809714" cy="141577"/>
          </a:xfrm>
          <a:prstGeom prst="rect">
            <a:avLst/>
          </a:prstGeom>
          <a:solidFill>
            <a:schemeClr val="tx1"/>
          </a:solidFill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MB/s</a:t>
            </a:r>
            <a:endParaRPr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0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4287" y="4236260"/>
            <a:ext cx="4831571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287" y="1412088"/>
            <a:ext cx="3447022" cy="27466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9" descr="Screen Shot 2013-07-16 at 14.23.45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2" y="1443323"/>
            <a:ext cx="1573197" cy="267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0248" y="1785079"/>
            <a:ext cx="18409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MWT2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1.5 GB/s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3MB/s/core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2446" y="4644153"/>
            <a:ext cx="186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</a:t>
            </a:r>
            <a:r>
              <a:rPr lang="en-US" sz="1600" b="1" dirty="0" smtClean="0">
                <a:solidFill>
                  <a:schemeClr val="bg1"/>
                </a:solidFill>
              </a:rPr>
              <a:t>AGLT2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300 </a:t>
            </a:r>
            <a:r>
              <a:rPr lang="en-US" sz="1600" b="1" dirty="0">
                <a:solidFill>
                  <a:schemeClr val="bg1"/>
                </a:solidFill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</a:rPr>
              <a:t>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0.6MB/s/core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Screen Shot 2013-07-16 at 16.09.2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1" y="4377238"/>
            <a:ext cx="2755012" cy="22323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85014" y="1412088"/>
            <a:ext cx="4831571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53173" y="1819981"/>
            <a:ext cx="186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W</a:t>
            </a:r>
            <a:r>
              <a:rPr lang="en-US" sz="1600" b="1" dirty="0" smtClean="0">
                <a:solidFill>
                  <a:schemeClr val="bg1"/>
                </a:solidFill>
              </a:rPr>
              <a:t>T2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190 MB/s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0.38 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1429" y="4255839"/>
            <a:ext cx="29546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Each test writing to </a:t>
            </a:r>
            <a:r>
              <a:rPr lang="en-US" sz="1600" b="1" dirty="0" err="1" smtClean="0">
                <a:solidFill>
                  <a:schemeClr val="bg1"/>
                </a:solidFill>
              </a:rPr>
              <a:t>FAXbox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3-07-16 at 21.46.00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4" y="1608101"/>
            <a:ext cx="2968159" cy="22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dirty="0">
                <a:hlinkClick r:id="rId2"/>
              </a:rPr>
              <a:t>https://twiki.cern.ch/twiki/bin/view/Atlas/</a:t>
            </a:r>
            <a:r>
              <a:rPr lang="en-US" dirty="0" smtClean="0">
                <a:hlinkClick r:id="rId2"/>
              </a:rPr>
              <a:t>UsingFAXforEndUsers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dirty="0" smtClean="0">
                <a:solidFill>
                  <a:schemeClr val="bg1"/>
                </a:solidFill>
                <a:cs typeface="Consolas"/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://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ivukotic.web.cern.ch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dropbox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Tutorial.tar</a:t>
            </a:r>
            <a:r>
              <a:rPr lang="en-US" dirty="0">
                <a:solidFill>
                  <a:schemeClr val="bg1"/>
                </a:solidFill>
                <a:cs typeface="Consolas"/>
              </a:rPr>
              <a:t> </a:t>
            </a:r>
            <a:endParaRPr lang="en-US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atlas-adc-fax-operations@cern.ch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proxy from AFS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Setting dq2 from AFS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8456" y="2048195"/>
            <a:ext cx="792694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/project/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/LCG-share/current_3.2/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etc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profile.d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grid_env.sh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atlas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29774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8456" y="4050045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/atlas/offline/external/GRID/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ddm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/DQ2Clients/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setup.zsh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screenshot_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7" y="93213"/>
            <a:ext cx="8212667" cy="6593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27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25" y="1900604"/>
            <a:ext cx="2156581" cy="4237885"/>
          </a:xfrm>
        </p:spPr>
        <p:txBody>
          <a:bodyPr>
            <a:normAutofit/>
          </a:bodyPr>
          <a:lstStyle/>
          <a:p>
            <a:r>
              <a:rPr lang="en-US" dirty="0" smtClean="0"/>
              <a:t>Read only</a:t>
            </a:r>
          </a:p>
          <a:p>
            <a:r>
              <a:rPr lang="en-US" dirty="0" smtClean="0"/>
              <a:t>It </a:t>
            </a:r>
            <a:r>
              <a:rPr lang="en-US" dirty="0"/>
              <a:t>relies on a </a:t>
            </a:r>
            <a:r>
              <a:rPr lang="en-US" dirty="0" smtClean="0">
                <a:hlinkClick r:id="rId2"/>
              </a:rPr>
              <a:t>gLFN</a:t>
            </a:r>
            <a:r>
              <a:rPr lang="en-US" dirty="0" smtClean="0"/>
              <a:t> (</a:t>
            </a:r>
            <a:r>
              <a:rPr lang="en-US" dirty="0" err="1"/>
              <a:t>globalLogicalFileName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 smtClean="0"/>
              <a:t>46 </a:t>
            </a:r>
            <a:r>
              <a:rPr lang="en-US" dirty="0" smtClean="0"/>
              <a:t>sites are part of FAX (all </a:t>
            </a:r>
            <a:r>
              <a:rPr lang="en-US" dirty="0"/>
              <a:t>the </a:t>
            </a:r>
            <a:r>
              <a:rPr lang="en-US" dirty="0" smtClean="0"/>
              <a:t>US, DE, UK, CERN…)</a:t>
            </a:r>
          </a:p>
          <a:p>
            <a:r>
              <a:rPr lang="en-US" dirty="0" smtClean="0"/>
              <a:t>&gt; 98% of all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180319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pic>
        <p:nvPicPr>
          <p:cNvPr id="11" name="Picture 10" descr="Screen Shot 2013-07-02 at 16.21.02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35" y="2287644"/>
            <a:ext cx="5849200" cy="3315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53" y="97658"/>
            <a:ext cx="7772400" cy="1143000"/>
          </a:xfrm>
        </p:spPr>
        <p:txBody>
          <a:bodyPr/>
          <a:lstStyle/>
          <a:p>
            <a:r>
              <a:rPr lang="en-US" dirty="0" smtClean="0"/>
              <a:t>Full fax endpoint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 descr="screenshot_7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68" y="1105319"/>
            <a:ext cx="3700832" cy="3256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shot_77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2" y="1105319"/>
            <a:ext cx="3885496" cy="4412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 Shot 2013-07-16 at 21.42.01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68" y="4413398"/>
            <a:ext cx="3700832" cy="21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fax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Screen Shot 2013-07-14 at 11.07.54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1" y="1417639"/>
            <a:ext cx="8407350" cy="4738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28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9890" y="1277400"/>
            <a:ext cx="5942177" cy="38165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9890" y="2459258"/>
            <a:ext cx="5942177" cy="3973122"/>
            <a:chOff x="1226138" y="2254350"/>
            <a:chExt cx="5942177" cy="3973122"/>
          </a:xfrm>
        </p:grpSpPr>
        <p:pic>
          <p:nvPicPr>
            <p:cNvPr id="10" name="Picture 9" descr="USAOutlinePrintNoTex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b="9411"/>
            <a:stretch/>
          </p:blipFill>
          <p:spPr>
            <a:xfrm>
              <a:off x="1226138" y="2254350"/>
              <a:ext cx="5942177" cy="3973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Group 8"/>
            <p:cNvGrpSpPr/>
            <p:nvPr/>
          </p:nvGrpSpPr>
          <p:grpSpPr>
            <a:xfrm>
              <a:off x="4610827" y="3420007"/>
              <a:ext cx="427952" cy="289921"/>
              <a:chOff x="4100046" y="4417835"/>
              <a:chExt cx="704048" cy="57984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72848" y="3709928"/>
              <a:ext cx="427952" cy="289921"/>
              <a:chOff x="4100046" y="4417835"/>
              <a:chExt cx="704048" cy="579842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4627" y="3832917"/>
              <a:ext cx="427952" cy="289921"/>
              <a:chOff x="4100046" y="4417835"/>
              <a:chExt cx="704048" cy="579842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99362" y="4240911"/>
              <a:ext cx="427952" cy="289921"/>
              <a:chOff x="4100046" y="4417835"/>
              <a:chExt cx="704048" cy="579842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16875" y="4654362"/>
              <a:ext cx="427952" cy="289921"/>
              <a:chOff x="4100046" y="4417835"/>
              <a:chExt cx="704048" cy="579842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71454" y="3256349"/>
              <a:ext cx="428417" cy="289922"/>
              <a:chOff x="4539787" y="4417835"/>
              <a:chExt cx="704813" cy="579844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539787" y="4707757"/>
                <a:ext cx="704048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4540553" y="4417835"/>
                <a:ext cx="704047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91179" y="3427447"/>
              <a:ext cx="427952" cy="289921"/>
              <a:chOff x="4100046" y="4417835"/>
              <a:chExt cx="704048" cy="579842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Sun 31"/>
          <p:cNvSpPr/>
          <p:nvPr/>
        </p:nvSpPr>
        <p:spPr>
          <a:xfrm>
            <a:off x="3243195" y="244572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48324" y="133262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283007" y="174553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27090" y="285863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44603" y="285863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477878" y="285863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477878" y="285863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283007" y="174553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283007" y="174553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0984" y="370251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91506" y="388059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33166" y="386840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9890" y="416506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5679" y="468895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5806" y="512054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913" y="429084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8599" y="268921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59710" y="130301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7716" y="141349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890" y="141349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57679" y="153660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17689" y="153660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5" y="4376905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18907" y="370998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829797" y="4182786"/>
            <a:ext cx="257468" cy="22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6680" y="2858632"/>
            <a:ext cx="1891817" cy="2000638"/>
            <a:chOff x="361141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1141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2893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0"/>
            </p:cNvCxnSpPr>
            <p:nvPr/>
          </p:nvCxnSpPr>
          <p:spPr>
            <a:xfrm>
              <a:off x="4562205" y="2943646"/>
              <a:ext cx="360677" cy="80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6220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547269" y="1536606"/>
            <a:ext cx="4241969" cy="2378230"/>
            <a:chOff x="2642006" y="1621620"/>
            <a:chExt cx="4241969" cy="2378230"/>
          </a:xfrm>
        </p:grpSpPr>
        <p:cxnSp>
          <p:nvCxnSpPr>
            <p:cNvPr id="134" name="Straight Arrow Connector 133"/>
            <p:cNvCxnSpPr>
              <a:stCxn id="33" idx="2"/>
              <a:endCxn id="32" idx="0"/>
            </p:cNvCxnSpPr>
            <p:nvPr/>
          </p:nvCxnSpPr>
          <p:spPr>
            <a:xfrm>
              <a:off x="4367334" y="1830549"/>
              <a:ext cx="194871" cy="700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33" idx="2"/>
              <a:endCxn id="26" idx="1"/>
            </p:cNvCxnSpPr>
            <p:nvPr/>
          </p:nvCxnSpPr>
          <p:spPr>
            <a:xfrm>
              <a:off x="4367334" y="1830549"/>
              <a:ext cx="2516641" cy="1715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3" idx="2"/>
              <a:endCxn id="14" idx="1"/>
            </p:cNvCxnSpPr>
            <p:nvPr/>
          </p:nvCxnSpPr>
          <p:spPr>
            <a:xfrm>
              <a:off x="4367334" y="1830549"/>
              <a:ext cx="1917569" cy="2169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33" idx="3"/>
              <a:endCxn id="109" idx="1"/>
            </p:cNvCxnSpPr>
            <p:nvPr/>
          </p:nvCxnSpPr>
          <p:spPr>
            <a:xfrm flipV="1">
              <a:off x="4602016" y="1621621"/>
              <a:ext cx="1480027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33" idx="1"/>
              <a:endCxn id="110" idx="3"/>
            </p:cNvCxnSpPr>
            <p:nvPr/>
          </p:nvCxnSpPr>
          <p:spPr>
            <a:xfrm flipH="1" flipV="1">
              <a:off x="2642006" y="1621620"/>
              <a:ext cx="1490645" cy="2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" y="4376905"/>
            <a:ext cx="928711" cy="720791"/>
          </a:xfrm>
          <a:prstGeom prst="rect">
            <a:avLst/>
          </a:prstGeom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can be asked for from any endpoint and redirector</a:t>
            </a:r>
          </a:p>
          <a:p>
            <a:r>
              <a:rPr lang="en-US" dirty="0" smtClean="0"/>
              <a:t>Data are transferred directly from server to user</a:t>
            </a:r>
          </a:p>
          <a:p>
            <a:r>
              <a:rPr lang="en-US" dirty="0" smtClean="0"/>
              <a:t>Searching for the file is fast, delivering is more important</a:t>
            </a:r>
          </a:p>
          <a:p>
            <a:r>
              <a:rPr lang="en-US" dirty="0" smtClean="0"/>
              <a:t>Ideally one should use the one with best connection</a:t>
            </a:r>
          </a:p>
          <a:p>
            <a:r>
              <a:rPr lang="en-US" dirty="0" smtClean="0"/>
              <a:t>Usually that’s the closest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9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07 0.11684 " pathEditMode="relative" ptsTypes="AA">
                                      <p:cBhvr>
                                        <p:cTn id="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75117" y="1284840"/>
            <a:ext cx="5942177" cy="5154980"/>
            <a:chOff x="1334627" y="1362414"/>
            <a:chExt cx="5942177" cy="5154980"/>
          </a:xfrm>
        </p:grpSpPr>
        <p:sp>
          <p:nvSpPr>
            <p:cNvPr id="31" name="Rectangle 30"/>
            <p:cNvSpPr/>
            <p:nvPr/>
          </p:nvSpPr>
          <p:spPr>
            <a:xfrm>
              <a:off x="1334627" y="1362414"/>
              <a:ext cx="5942177" cy="381656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bnl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34627" y="2544272"/>
              <a:ext cx="5942177" cy="3973122"/>
              <a:chOff x="1226138" y="2254350"/>
              <a:chExt cx="5942177" cy="3973122"/>
            </a:xfrm>
          </p:grpSpPr>
          <p:pic>
            <p:nvPicPr>
              <p:cNvPr id="10" name="Picture 9" descr="USAOutlinePrintNoText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50" b="9411"/>
              <a:stretch/>
            </p:blipFill>
            <p:spPr>
              <a:xfrm>
                <a:off x="1226138" y="2254350"/>
                <a:ext cx="5942177" cy="397312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610827" y="3420007"/>
                <a:ext cx="427952" cy="289921"/>
                <a:chOff x="4100046" y="4417835"/>
                <a:chExt cx="704048" cy="57984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972848" y="3709928"/>
                <a:ext cx="427952" cy="289921"/>
                <a:chOff x="4100046" y="4417835"/>
                <a:chExt cx="704048" cy="579842"/>
              </a:xfrm>
            </p:grpSpPr>
            <p:sp>
              <p:nvSpPr>
                <p:cNvPr id="13" name="Can 12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334627" y="3832917"/>
                <a:ext cx="427952" cy="289921"/>
                <a:chOff x="4100046" y="4417835"/>
                <a:chExt cx="704048" cy="579842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99362" y="4240911"/>
                <a:ext cx="427952" cy="289921"/>
                <a:chOff x="4100046" y="4417835"/>
                <a:chExt cx="704048" cy="579842"/>
              </a:xfrm>
            </p:grpSpPr>
            <p:sp>
              <p:nvSpPr>
                <p:cNvPr id="19" name="Can 18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16875" y="4654362"/>
                <a:ext cx="427952" cy="289921"/>
                <a:chOff x="4100046" y="4417835"/>
                <a:chExt cx="704048" cy="579842"/>
              </a:xfrm>
            </p:grpSpPr>
            <p:sp>
              <p:nvSpPr>
                <p:cNvPr id="22" name="Can 21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71454" y="3256349"/>
                <a:ext cx="428417" cy="289922"/>
                <a:chOff x="4539787" y="4417835"/>
                <a:chExt cx="704813" cy="579844"/>
              </a:xfrm>
            </p:grpSpPr>
            <p:sp>
              <p:nvSpPr>
                <p:cNvPr id="25" name="Can 24"/>
                <p:cNvSpPr/>
                <p:nvPr/>
              </p:nvSpPr>
              <p:spPr>
                <a:xfrm>
                  <a:off x="4539787" y="4707757"/>
                  <a:ext cx="704048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an 25"/>
                <p:cNvSpPr/>
                <p:nvPr/>
              </p:nvSpPr>
              <p:spPr>
                <a:xfrm>
                  <a:off x="4540553" y="4417835"/>
                  <a:ext cx="704047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191179" y="3427447"/>
                <a:ext cx="427952" cy="289921"/>
                <a:chOff x="4100046" y="4417835"/>
                <a:chExt cx="704048" cy="579842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Sun 31"/>
          <p:cNvSpPr/>
          <p:nvPr/>
        </p:nvSpPr>
        <p:spPr>
          <a:xfrm>
            <a:off x="3278422" y="245316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83551" y="134006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97582" y="175297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318234" y="175297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62317" y="286607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79830" y="286607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513105" y="286607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513105" y="286607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318234" y="175297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318234" y="175297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66211" y="37099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6733" y="388803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8393" y="387584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5117" y="417250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0906" y="469639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1033" y="512798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0140" y="429828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3826" y="269665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4937" y="131045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2943" y="142093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5117" y="142093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92906" y="154404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52916" y="154404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318234" y="1556676"/>
            <a:ext cx="695598" cy="2987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62317" y="2866072"/>
            <a:ext cx="1891817" cy="2000638"/>
            <a:chOff x="362182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2182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3934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1"/>
            </p:cNvCxnSpPr>
            <p:nvPr/>
          </p:nvCxnSpPr>
          <p:spPr>
            <a:xfrm>
              <a:off x="4572615" y="2943646"/>
              <a:ext cx="360677" cy="766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7261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7582" y="1544046"/>
            <a:ext cx="5237293" cy="2501219"/>
            <a:chOff x="597582" y="1544046"/>
            <a:chExt cx="5237293" cy="2501219"/>
          </a:xfrm>
        </p:grpSpPr>
        <p:cxnSp>
          <p:nvCxnSpPr>
            <p:cNvPr id="131" name="Straight Arrow Connector 130"/>
            <p:cNvCxnSpPr>
              <a:stCxn id="33" idx="2"/>
              <a:endCxn id="17" idx="1"/>
            </p:cNvCxnSpPr>
            <p:nvPr/>
          </p:nvCxnSpPr>
          <p:spPr>
            <a:xfrm flipH="1">
              <a:off x="597582" y="1752975"/>
              <a:ext cx="2720652" cy="2292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592906" y="1544046"/>
              <a:ext cx="4241969" cy="2378230"/>
              <a:chOff x="2652416" y="1621620"/>
              <a:chExt cx="4241969" cy="2378230"/>
            </a:xfrm>
          </p:grpSpPr>
          <p:cxnSp>
            <p:nvCxnSpPr>
              <p:cNvPr id="134" name="Straight Arrow Connector 133"/>
              <p:cNvCxnSpPr>
                <a:stCxn id="33" idx="2"/>
                <a:endCxn id="32" idx="0"/>
              </p:cNvCxnSpPr>
              <p:nvPr/>
            </p:nvCxnSpPr>
            <p:spPr>
              <a:xfrm>
                <a:off x="4377744" y="1830549"/>
                <a:ext cx="194871" cy="7001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33" idx="2"/>
                <a:endCxn id="26" idx="1"/>
              </p:cNvCxnSpPr>
              <p:nvPr/>
            </p:nvCxnSpPr>
            <p:spPr>
              <a:xfrm>
                <a:off x="4377744" y="1830549"/>
                <a:ext cx="2516641" cy="171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33" idx="2"/>
                <a:endCxn id="14" idx="1"/>
              </p:cNvCxnSpPr>
              <p:nvPr/>
            </p:nvCxnSpPr>
            <p:spPr>
              <a:xfrm>
                <a:off x="4377744" y="1830549"/>
                <a:ext cx="1917569" cy="2169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33" idx="3"/>
                <a:endCxn id="109" idx="1"/>
              </p:cNvCxnSpPr>
              <p:nvPr/>
            </p:nvCxnSpPr>
            <p:spPr>
              <a:xfrm flipV="1">
                <a:off x="4612426" y="1621621"/>
                <a:ext cx="1480027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33" idx="1"/>
                <a:endCxn id="110" idx="3"/>
              </p:cNvCxnSpPr>
              <p:nvPr/>
            </p:nvCxnSpPr>
            <p:spPr>
              <a:xfrm flipH="1" flipV="1">
                <a:off x="2652416" y="1621620"/>
                <a:ext cx="1490645" cy="2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00" y="4161040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54134" y="371742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5-Point Star 190"/>
          <p:cNvSpPr/>
          <p:nvPr/>
        </p:nvSpPr>
        <p:spPr>
          <a:xfrm>
            <a:off x="691841" y="1646829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191"/>
          <p:cNvSpPr/>
          <p:nvPr/>
        </p:nvSpPr>
        <p:spPr>
          <a:xfrm>
            <a:off x="5809417" y="1561011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Asking a far away site for the file can lead to suboptimal access in case multiple replicas of DS exist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There is a separate global redirector for Tier3 sites</a:t>
            </a:r>
          </a:p>
          <a:p>
            <a:pPr marL="68580" indent="0">
              <a:buNone/>
            </a:pPr>
            <a:endParaRPr lang="en-US" dirty="0" smtClean="0"/>
          </a:p>
        </p:txBody>
      </p: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16" y="4131134"/>
            <a:ext cx="928711" cy="7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1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8 0.05206 -0.01998 0.10435 -0.00452 0.1062 C 0.01094 0.10805 0.08336 0 0.09239 0.01064 C 0.10142 0.02129 0.03386 0.15757 0.05019 0.16983 C 0.06651 0.18209 0.17818 0.07358 0.19034 0.08491 C 0.2025 0.09625 0.11254 0.23299 0.12313 0.23832 C 0.13372 0.24364 0.2381 0.0951 0.25408 0.11684 C 0.27006 0.13859 0.20875 0.34359 0.21882 0.36881 C 0.2289 0.39403 0.29958 0.25845 0.31434 0.26863 C 0.3291 0.27881 0.29593 0.41046 0.30757 0.42943 C 0.3192 0.4484 0.35151 0.41532 0.38381 0.38246 " pathEditMode="relative" ptsTypes="aaaaaaaaaaA">
                                      <p:cBhvr>
                                        <p:cTn id="28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91" grpId="0" animBg="1"/>
      <p:bldP spid="191" grpId="1" animBg="1"/>
      <p:bldP spid="1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fax helps 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36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have access to CPUs but not enough local disk space</a:t>
            </a:r>
          </a:p>
          <a:p>
            <a:pPr lvl="1"/>
            <a:r>
              <a:rPr lang="en-US" dirty="0" smtClean="0"/>
              <a:t>If you have Tier3 without/not enough storage</a:t>
            </a:r>
          </a:p>
          <a:p>
            <a:pPr lvl="1"/>
            <a:r>
              <a:rPr lang="en-US" dirty="0" smtClean="0"/>
              <a:t>If you have Proof cluster without/not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is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registered in DQ2</a:t>
            </a:r>
          </a:p>
          <a:p>
            <a:r>
              <a:rPr lang="en-US" dirty="0" smtClean="0"/>
              <a:t>Datasets exist in </a:t>
            </a:r>
            <a:r>
              <a:rPr lang="en-US" dirty="0" err="1" smtClean="0"/>
              <a:t>FAX’d</a:t>
            </a:r>
            <a:r>
              <a:rPr lang="en-US" dirty="0" smtClean="0"/>
              <a:t> storage element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grid proxy</a:t>
            </a:r>
          </a:p>
          <a:p>
            <a:r>
              <a:rPr lang="en-US" dirty="0" smtClean="0"/>
              <a:t>Check if your dataset is in </a:t>
            </a:r>
            <a:r>
              <a:rPr lang="en-US" dirty="0" smtClean="0"/>
              <a:t>FAX</a:t>
            </a:r>
          </a:p>
          <a:p>
            <a:r>
              <a:rPr lang="en-US" dirty="0" smtClean="0"/>
              <a:t>Prepare </a:t>
            </a:r>
            <a:r>
              <a:rPr lang="en-US" dirty="0" smtClean="0"/>
              <a:t>gLFNs</a:t>
            </a:r>
          </a:p>
          <a:p>
            <a:r>
              <a:rPr lang="en-US" dirty="0" smtClean="0"/>
              <a:t>Make sure code is using </a:t>
            </a:r>
            <a:r>
              <a:rPr lang="en-US" dirty="0" err="1" smtClean="0"/>
              <a:t>TTreeCache</a:t>
            </a:r>
            <a:r>
              <a:rPr lang="en-US" dirty="0" smtClean="0"/>
              <a:t> properly</a:t>
            </a:r>
          </a:p>
          <a:p>
            <a:r>
              <a:rPr lang="en-US" dirty="0" smtClean="0"/>
              <a:t>Use FAX interactively</a:t>
            </a:r>
          </a:p>
          <a:p>
            <a:r>
              <a:rPr lang="en-US" dirty="0" smtClean="0"/>
              <a:t>Read data directly from FAX</a:t>
            </a:r>
          </a:p>
          <a:p>
            <a:r>
              <a:rPr lang="en-US" dirty="0" smtClean="0"/>
              <a:t>Read/write example</a:t>
            </a:r>
          </a:p>
          <a:p>
            <a:r>
              <a:rPr lang="en-US" dirty="0" smtClean="0"/>
              <a:t>Multi-site FAX examples – Slim Skim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5330274"/>
            <a:ext cx="759660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/>
              <a:t>Quick start:  Type these two commands and you’ll get everything set up for you</a:t>
            </a:r>
            <a:r>
              <a:rPr lang="en-US" dirty="0" smtClean="0"/>
              <a:t>: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https://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twiki.cern.ch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twiki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/pub/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AtlasComputing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UsingFAXforEndUsers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 &gt; 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tar -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750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34943</TotalTime>
  <Words>2552</Words>
  <Application>Microsoft Macintosh PowerPoint</Application>
  <PresentationFormat>On-screen Show (4:3)</PresentationFormat>
  <Paragraphs>496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AtlasAnalysisIOperformanceOnTheGrid</vt:lpstr>
      <vt:lpstr>FAX  tutorial for end-users</vt:lpstr>
      <vt:lpstr>You will learn</vt:lpstr>
      <vt:lpstr>What is FAX?</vt:lpstr>
      <vt:lpstr>Aggregate fax bandwidth</vt:lpstr>
      <vt:lpstr>FAX topology</vt:lpstr>
      <vt:lpstr>FAX topology</vt:lpstr>
      <vt:lpstr>How fax helps  analysis</vt:lpstr>
      <vt:lpstr>Requirements</vt:lpstr>
      <vt:lpstr>Tutorial outline</vt:lpstr>
      <vt:lpstr>Setup FAX</vt:lpstr>
      <vt:lpstr>datasets in FAX?</vt:lpstr>
      <vt:lpstr>Anatomy of the  </vt:lpstr>
      <vt:lpstr>Getting</vt:lpstr>
      <vt:lpstr>Performance  in  WAN</vt:lpstr>
      <vt:lpstr>Use fax interactively</vt:lpstr>
      <vt:lpstr>Direct access reading from fax</vt:lpstr>
      <vt:lpstr>Read/write example</vt:lpstr>
      <vt:lpstr>Skim slim example</vt:lpstr>
      <vt:lpstr>Using fax from Tier3</vt:lpstr>
      <vt:lpstr>MULTI-SITE FAX ACCESS FROM TIER3</vt:lpstr>
      <vt:lpstr>MULTI-SITE FAX, CONT.</vt:lpstr>
      <vt:lpstr>Performance example – skim SLIM</vt:lpstr>
      <vt:lpstr>Performance example</vt:lpstr>
      <vt:lpstr>FOR REFERENCE</vt:lpstr>
      <vt:lpstr>Reserve</vt:lpstr>
      <vt:lpstr>PowerPoint Presentation</vt:lpstr>
      <vt:lpstr>Ttreecache longer story</vt:lpstr>
      <vt:lpstr>Setting up root only</vt:lpstr>
      <vt:lpstr>PowerPoint Presentation</vt:lpstr>
      <vt:lpstr>Full fax endpoint list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606</cp:revision>
  <cp:lastPrinted>2011-12-11T16:58:24Z</cp:lastPrinted>
  <dcterms:created xsi:type="dcterms:W3CDTF">2011-12-08T09:55:08Z</dcterms:created>
  <dcterms:modified xsi:type="dcterms:W3CDTF">2013-12-09T20:58:05Z</dcterms:modified>
</cp:coreProperties>
</file>