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34" r:id="rId1"/>
  </p:sldMasterIdLst>
  <p:notesMasterIdLst>
    <p:notesMasterId r:id="rId27"/>
  </p:notesMasterIdLst>
  <p:handoutMasterIdLst>
    <p:handoutMasterId r:id="rId28"/>
  </p:handoutMasterIdLst>
  <p:sldIdLst>
    <p:sldId id="256" r:id="rId2"/>
    <p:sldId id="335" r:id="rId3"/>
    <p:sldId id="336" r:id="rId4"/>
    <p:sldId id="359" r:id="rId5"/>
    <p:sldId id="337" r:id="rId6"/>
    <p:sldId id="344" r:id="rId7"/>
    <p:sldId id="362" r:id="rId8"/>
    <p:sldId id="345" r:id="rId9"/>
    <p:sldId id="347" r:id="rId10"/>
    <p:sldId id="366" r:id="rId11"/>
    <p:sldId id="339" r:id="rId12"/>
    <p:sldId id="365" r:id="rId13"/>
    <p:sldId id="338" r:id="rId14"/>
    <p:sldId id="340" r:id="rId15"/>
    <p:sldId id="353" r:id="rId16"/>
    <p:sldId id="356" r:id="rId17"/>
    <p:sldId id="341" r:id="rId18"/>
    <p:sldId id="352" r:id="rId19"/>
    <p:sldId id="350" r:id="rId20"/>
    <p:sldId id="346" r:id="rId21"/>
    <p:sldId id="357" r:id="rId22"/>
    <p:sldId id="349" r:id="rId23"/>
    <p:sldId id="351" r:id="rId24"/>
    <p:sldId id="354" r:id="rId25"/>
    <p:sldId id="364" r:id="rId2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E3A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87" autoAdjust="0"/>
    <p:restoredTop sz="99563" autoAdjust="0"/>
  </p:normalViewPr>
  <p:slideViewPr>
    <p:cSldViewPr snapToGrid="0" snapToObjects="1">
      <p:cViewPr varScale="1">
        <p:scale>
          <a:sx n="120" d="100"/>
          <a:sy n="120" d="100"/>
        </p:scale>
        <p:origin x="-1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30" d="100"/>
          <a:sy n="130" d="100"/>
        </p:scale>
        <p:origin x="-1152" y="4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9B281-BA54-794C-ACD8-2D743C591A6A}" type="datetime1">
              <a:rPr lang="en-US" smtClean="0"/>
              <a:t>5/18/15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F6C19-F6F1-5247-8643-531CFB2B8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826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DBBA3-98AD-944B-8B8B-5B9FFC955A4F}" type="datetime1">
              <a:rPr lang="en-US" smtClean="0"/>
              <a:t>5/18/15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C94FA-7D52-8642-AA7C-0AF8468F5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170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18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11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2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24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</a:t>
            </a:r>
            <a:r>
              <a:rPr lang="en-US" dirty="0"/>
              <a:t>source  Tutorial/</a:t>
            </a:r>
            <a:r>
              <a:rPr lang="en-US" dirty="0" err="1"/>
              <a:t>getROOT.sh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5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35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35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02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33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7D2D-388A-5249-B920-6B487891E39C}" type="datetime1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F72-1B1B-7D49-8F06-553DBF27354F}" type="datetime1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8D22-1979-9941-89D2-960890592796}" type="datetime1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2D66-2453-CA4D-911E-49DA97530D5E}" type="datetime1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EE81-71E4-A542-ADFF-2E09FBD3072E}" type="datetime1">
              <a:rPr lang="en-US" smtClean="0"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F073-ACE3-A84C-B243-6B11C0476D96}" type="datetime1">
              <a:rPr lang="en-US" smtClean="0"/>
              <a:t>5/18/15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0ACC-86DF-6048-A4D0-BE1043AA6C73}" type="datetime1">
              <a:rPr lang="en-US" smtClean="0"/>
              <a:t>5/18/15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6171-CF12-4A4C-B605-2C23CF5C25F9}" type="datetime1">
              <a:rPr lang="en-US" smtClean="0"/>
              <a:t>5/18/15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C014-2DF0-6A4A-A8CD-F451B1E6A4CA}" type="datetime1">
              <a:rPr lang="en-US" smtClean="0"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354E-D8E4-5F49-A393-E13667096BD7}" type="datetime1">
              <a:rPr lang="en-US" smtClean="0"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4" Type="http://schemas.openxmlformats.org/officeDocument/2006/relationships/hyperlink" Target="mailto:atlas-adc-fax-operations@cernNOSPAMSPAMNOT.ch.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1FB6A6A-2DD6-924E-9F0A-D95C6BF58861}" type="datetime1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/>
              <a:t>Ilija Vukotic </a:t>
            </a:r>
            <a:r>
              <a:rPr lang="en-US" dirty="0" smtClean="0">
                <a:hlinkClick r:id="rId14"/>
              </a:rPr>
              <a:t>atlas-adc-fax-operations@cern.ch.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ki.cern.ch/twiki/bin/view/AtlasComputing/FaxRedirector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oot.cern.ch/root/html/TTreeCache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ki.cern.ch/twiki/pub/AtlasComputing/UsingFAXforEndUsersTutorial/Tutorial.tar" TargetMode="External"/><Relationship Id="rId4" Type="http://schemas.openxmlformats.org/officeDocument/2006/relationships/hyperlink" Target="https://its.cern.ch/jira/browse/FAX" TargetMode="External"/><Relationship Id="rId5" Type="http://schemas.openxmlformats.org/officeDocument/2006/relationships/hyperlink" Target="mailto:atlas-adc-federated-xrootd@cern.ch?subject=Users%20ques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ki.cern.ch/twiki/bin/viewauth/AtlasComputing/UsingFAXforEndUsersTutoria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ki.cern.ch/twiki/bin/view/Atlas/GlobalLogicalFileName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ki.cern.ch/twiki/pub/AtlasComputing/UsingFAXforEndUsersTutorial/Tutorial.tar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01024" y="2477148"/>
            <a:ext cx="7257177" cy="1524000"/>
          </a:xfrm>
        </p:spPr>
        <p:txBody>
          <a:bodyPr>
            <a:normAutofit fontScale="90000"/>
          </a:bodyPr>
          <a:lstStyle/>
          <a:p>
            <a:pPr algn="r"/>
            <a:r>
              <a:rPr lang="en-US" sz="9800" dirty="0" smtClean="0"/>
              <a:t>FAX </a:t>
            </a:r>
            <a:br>
              <a:rPr lang="en-US" sz="9800" dirty="0" smtClean="0"/>
            </a:br>
            <a:r>
              <a:rPr lang="en-US" dirty="0" smtClean="0"/>
              <a:t>tutorial for end-users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06994" y="3532464"/>
            <a:ext cx="8441626" cy="175432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/>
              <a:t>for the FAX team</a:t>
            </a:r>
            <a:endParaRPr lang="en-US" b="1" dirty="0" smtClean="0"/>
          </a:p>
          <a:p>
            <a:r>
              <a:rPr lang="en-US" b="1" dirty="0" smtClean="0"/>
              <a:t>Ilija Vukotic,  University of Chicago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7078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4465"/>
            <a:ext cx="7772400" cy="4586253"/>
          </a:xfrm>
        </p:spPr>
        <p:txBody>
          <a:bodyPr>
            <a:normAutofit/>
          </a:bodyPr>
          <a:lstStyle/>
          <a:p>
            <a:r>
              <a:rPr lang="en-US" dirty="0" smtClean="0"/>
              <a:t>This command will fetch dataset from FAX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Multiple streams</a:t>
            </a:r>
          </a:p>
          <a:p>
            <a:r>
              <a:rPr lang="en-US" dirty="0" smtClean="0"/>
              <a:t>Retries</a:t>
            </a:r>
            <a:endParaRPr lang="en-US" dirty="0"/>
          </a:p>
          <a:p>
            <a:r>
              <a:rPr lang="en-US" dirty="0" smtClean="0"/>
              <a:t>Skipping non-root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Subset of files</a:t>
            </a:r>
            <a:endParaRPr lang="en-US" dirty="0" smtClean="0"/>
          </a:p>
          <a:p>
            <a:r>
              <a:rPr lang="en-US" dirty="0" smtClean="0"/>
              <a:t>Timeouts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5/18/15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8886" y="2472645"/>
            <a:ext cx="4817696" cy="27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a-DK" sz="1200" b="1" dirty="0">
                <a:solidFill>
                  <a:srgbClr val="E3A743"/>
                </a:solidFill>
                <a:latin typeface="Consolas"/>
                <a:cs typeface="Consolas"/>
              </a:rPr>
              <a:t>fax-</a:t>
            </a:r>
            <a:r>
              <a:rPr lang="da-DK" sz="12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get</a:t>
            </a:r>
            <a:r>
              <a:rPr lang="da-DK" sz="12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a-DK" sz="1200" b="1" dirty="0">
                <a:solidFill>
                  <a:srgbClr val="E3A743"/>
                </a:solidFill>
                <a:latin typeface="Consolas"/>
                <a:cs typeface="Consolas"/>
              </a:rPr>
              <a:t>user.ivukotic:user.ilijav.HCtest.1</a:t>
            </a:r>
            <a:endParaRPr lang="da-DK" sz="1200" b="1" dirty="0" smtClean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0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the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gLFN looks like this:</a:t>
            </a:r>
          </a:p>
          <a:p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Redirector address</a:t>
            </a:r>
          </a:p>
          <a:p>
            <a:pPr lvl="1"/>
            <a:r>
              <a:rPr lang="en-US" dirty="0" smtClean="0"/>
              <a:t>Full Path always starts with </a:t>
            </a:r>
            <a:r>
              <a:rPr lang="en-US" b="1" dirty="0" smtClean="0"/>
              <a:t>//atlas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6863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7038-F29E-FB43-80D2-9BA032D63C30}" type="datetime1">
              <a:rPr lang="en-US" smtClean="0"/>
              <a:t>5/18/15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90186" y="523576"/>
            <a:ext cx="1185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gLFN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712089" y="2107605"/>
            <a:ext cx="8093439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root://fax.mwt2.org:1094//atlas/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rucio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user.ivukotic:group.test.hc.NTUP_SMWZ.root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30353" y="3197659"/>
            <a:ext cx="2751752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root://fax.mwt2.org: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1094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34572" y="3961876"/>
            <a:ext cx="6947428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/atlas/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rucio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user.ivukotic:group.test.hc.NTUP_SMWZ.root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33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5/18/15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Best guess redirector address is automatically determined by </a:t>
            </a:r>
            <a:r>
              <a:rPr lang="en-US" dirty="0" err="1" smtClean="0"/>
              <a:t>localSetupFAX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smtClean="0"/>
              <a:t>Result </a:t>
            </a:r>
            <a:r>
              <a:rPr lang="en-US" dirty="0"/>
              <a:t>is in </a:t>
            </a:r>
            <a:r>
              <a:rPr lang="en-US" dirty="0" smtClean="0"/>
              <a:t>$STORAGEPREFIX</a:t>
            </a:r>
          </a:p>
          <a:p>
            <a:r>
              <a:rPr lang="en-US" dirty="0" smtClean="0"/>
              <a:t>You can always re-</a:t>
            </a:r>
            <a:r>
              <a:rPr lang="en-US" dirty="0"/>
              <a:t>run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Get list by providing a </a:t>
            </a:r>
            <a:r>
              <a:rPr lang="en-US" dirty="0" err="1" smtClean="0"/>
              <a:t>DataSet</a:t>
            </a:r>
            <a:r>
              <a:rPr lang="en-US" dirty="0" smtClean="0"/>
              <a:t> or </a:t>
            </a:r>
            <a:r>
              <a:rPr lang="en-US" dirty="0" err="1" smtClean="0"/>
              <a:t>DataContainer</a:t>
            </a:r>
            <a:r>
              <a:rPr lang="en-US" dirty="0" smtClean="0"/>
              <a:t> name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68630" lvl="1" indent="0">
              <a:buFont typeface="Wingdings 3" pitchFamily="18" charset="2"/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07660" y="2754983"/>
            <a:ext cx="2542566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fax-get-best-redirector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2655" y="5347923"/>
            <a:ext cx="8350271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68580" indent="0">
              <a:buNone/>
            </a:pPr>
            <a:r>
              <a:rPr lang="en-US" dirty="0"/>
              <a:t>If you have a reason to use a different endpoint </a:t>
            </a:r>
            <a:r>
              <a:rPr lang="en-US" dirty="0" smtClean="0"/>
              <a:t>select </a:t>
            </a:r>
            <a:r>
              <a:rPr lang="en-US" dirty="0"/>
              <a:t>a green endpoint or </a:t>
            </a:r>
            <a:r>
              <a:rPr lang="en-US" dirty="0" smtClean="0"/>
              <a:t>a </a:t>
            </a:r>
            <a:r>
              <a:rPr lang="en-US" dirty="0"/>
              <a:t>redirector from here: </a:t>
            </a:r>
            <a:endParaRPr lang="en-US" dirty="0" smtClean="0"/>
          </a:p>
          <a:p>
            <a:pPr marL="68580" indent="0">
              <a:buNone/>
            </a:pPr>
            <a:r>
              <a:rPr lang="en-US" dirty="0" smtClean="0">
                <a:solidFill>
                  <a:srgbClr val="000000"/>
                </a:solidFill>
                <a:hlinkClick r:id="rId2"/>
              </a:rPr>
              <a:t>https://twiki.cern.ch/twiki/bin/view/AtlasComputing/FaxRedirectors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5434" y="3522721"/>
            <a:ext cx="6715907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fax-get-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gLFNs user.ivukotic:user.ilijav.HCtest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.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1 &gt; 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myFileList.txt</a:t>
            </a:r>
            <a:endParaRPr lang="en-US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72812" y="527860"/>
            <a:ext cx="136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gLFNs</a:t>
            </a:r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7318429" y="21269"/>
            <a:ext cx="180168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./</a:t>
            </a:r>
            <a:r>
              <a:rPr lang="en-US" dirty="0" err="1" smtClean="0"/>
              <a:t>createFileList.sh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23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 in  WAN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436" y="1490710"/>
            <a:ext cx="7772400" cy="4301155"/>
          </a:xfrm>
        </p:spPr>
        <p:txBody>
          <a:bodyPr>
            <a:normAutofit/>
          </a:bodyPr>
          <a:lstStyle/>
          <a:p>
            <a:r>
              <a:rPr lang="en-US" dirty="0" smtClean="0"/>
              <a:t>This is important to do independently if you use FAX or not</a:t>
            </a:r>
          </a:p>
          <a:p>
            <a:r>
              <a:rPr lang="en-US" dirty="0" smtClean="0"/>
              <a:t>Make sure you use </a:t>
            </a:r>
            <a:r>
              <a:rPr lang="en-US" dirty="0" err="1" smtClean="0"/>
              <a:t>TTreeCache</a:t>
            </a:r>
            <a:r>
              <a:rPr lang="en-US" dirty="0"/>
              <a:t> (</a:t>
            </a:r>
            <a:r>
              <a:rPr lang="en-US" sz="1600" dirty="0">
                <a:hlinkClick r:id="rId2"/>
              </a:rPr>
              <a:t>http://</a:t>
            </a:r>
            <a:r>
              <a:rPr lang="en-US" sz="1600" dirty="0" err="1">
                <a:hlinkClick r:id="rId2"/>
              </a:rPr>
              <a:t>root.cern.ch</a:t>
            </a:r>
            <a:r>
              <a:rPr lang="en-US" sz="1600" dirty="0">
                <a:hlinkClick r:id="rId2"/>
              </a:rPr>
              <a:t>/root/html/</a:t>
            </a:r>
            <a:r>
              <a:rPr lang="en-US" sz="1600" dirty="0" err="1">
                <a:hlinkClick r:id="rId2"/>
              </a:rPr>
              <a:t>TTreeCache.html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Simple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For full optimization in addition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With latest ROOT versions you may use  </a:t>
            </a:r>
            <a:r>
              <a:rPr lang="en-US" dirty="0" err="1" smtClean="0"/>
              <a:t>AsyncPrefetch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0D33-FDA7-AD4E-9672-FAE71C1B59B7}" type="datetime1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29415" y="2330264"/>
            <a:ext cx="5193937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SetCacheSize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(30*1024*1024);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29416" y="3336664"/>
            <a:ext cx="5193937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SetBranchStatus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("ele_trig_l1match*",0);</a:t>
            </a:r>
          </a:p>
          <a:p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TIter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iter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GetListOfBranches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());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while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TBranch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*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sub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= 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TBranch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*)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iter.Next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)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if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 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GetBranchStatus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(sub-&gt;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GetName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()) 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) 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AddBranchToCache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(sub-&gt;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GetName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(),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kTRUE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)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;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StopCacheLearningPhase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();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29415" y="5790384"/>
            <a:ext cx="5193937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nl-NL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~&gt; </a:t>
            </a:r>
            <a:r>
              <a:rPr lang="nl-NL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cat</a:t>
            </a:r>
            <a:r>
              <a:rPr lang="nl-NL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nl-NL" sz="1400" b="1" dirty="0">
                <a:solidFill>
                  <a:srgbClr val="E3A743"/>
                </a:solidFill>
                <a:latin typeface="Consolas"/>
                <a:cs typeface="Consolas"/>
              </a:rPr>
              <a:t>.</a:t>
            </a:r>
            <a:r>
              <a:rPr lang="nl-NL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rootrc</a:t>
            </a:r>
            <a:endParaRPr lang="nl-NL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nl-NL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TFile.AsyncPrefetching</a:t>
            </a:r>
            <a:r>
              <a:rPr lang="nl-NL" sz="1400" b="1" dirty="0">
                <a:solidFill>
                  <a:srgbClr val="E3A743"/>
                </a:solidFill>
                <a:latin typeface="Consolas"/>
                <a:cs typeface="Consolas"/>
              </a:rPr>
              <a:t>:  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93468" y="6421403"/>
            <a:ext cx="427189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will become default with ROOT 6.0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2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57" y="17663"/>
            <a:ext cx="7772400" cy="899564"/>
          </a:xfrm>
        </p:spPr>
        <p:txBody>
          <a:bodyPr>
            <a:normAutofit/>
          </a:bodyPr>
          <a:lstStyle/>
          <a:p>
            <a:r>
              <a:rPr lang="en-US" dirty="0" smtClean="0"/>
              <a:t>Use fax interactively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715" y="918554"/>
            <a:ext cx="8734685" cy="5766388"/>
          </a:xfrm>
          <a:noFill/>
        </p:spPr>
        <p:txBody>
          <a:bodyPr>
            <a:normAutofit/>
          </a:bodyPr>
          <a:lstStyle/>
          <a:p>
            <a:r>
              <a:rPr lang="en-US" dirty="0" smtClean="0"/>
              <a:t>Copy file locally</a:t>
            </a: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endParaRPr lang="en-US" sz="1100" dirty="0" smtClean="0"/>
          </a:p>
          <a:p>
            <a:r>
              <a:rPr lang="en-US" dirty="0" smtClean="0"/>
              <a:t>Setup ROOT any way you like,  open file and list its content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68580" indent="0">
              <a:buNone/>
            </a:pPr>
            <a:endParaRPr lang="en-US" sz="1800" dirty="0" smtClean="0"/>
          </a:p>
          <a:p>
            <a:pPr marL="342900" lvl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 </a:t>
            </a:r>
            <a:r>
              <a:rPr 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 </a:t>
            </a: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TChain do </a:t>
            </a:r>
            <a:r>
              <a:rPr 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not create a TFile and add it to </a:t>
            </a: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TChain</a:t>
            </a:r>
          </a:p>
          <a:p>
            <a:pPr lvl="1"/>
            <a:r>
              <a:rPr lang="en-US" dirty="0" smtClean="0"/>
              <a:t>Do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11E0-D98E-5D49-A016-8C1B10EEECE0}" type="datetime1">
              <a:rPr lang="en-US" smtClean="0"/>
              <a:t>5/18/15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5900" y="2786737"/>
            <a:ext cx="8458199" cy="24929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~ &gt;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 -l  </a:t>
            </a:r>
            <a:endParaRPr lang="de-DE" sz="12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 [0] TFile *f = TFile::Open("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://fax.mwt2.org:1094//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rucio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2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user.ivukotic:group.test.hc.NTUP_SMWZ.root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")</a:t>
            </a:r>
            <a:r>
              <a:rPr lang="de-DE" sz="1200" b="1" dirty="0" smtClean="0">
                <a:solidFill>
                  <a:srgbClr val="E3A743"/>
                </a:solidFill>
                <a:latin typeface="Consolas"/>
                <a:cs typeface="Consolas"/>
              </a:rPr>
              <a:t>;</a:t>
            </a:r>
          </a:p>
          <a:p>
            <a:r>
              <a:rPr lang="nl-NL" sz="1200" b="1" dirty="0">
                <a:solidFill>
                  <a:srgbClr val="E3A743"/>
                </a:solidFill>
                <a:latin typeface="Consolas"/>
                <a:cs typeface="Consolas"/>
              </a:rPr>
              <a:t>root [2] f-&gt;</a:t>
            </a:r>
            <a:r>
              <a:rPr lang="nl-NL" sz="1200" b="1" dirty="0" err="1">
                <a:solidFill>
                  <a:srgbClr val="E3A743"/>
                </a:solidFill>
                <a:latin typeface="Consolas"/>
                <a:cs typeface="Consolas"/>
              </a:rPr>
              <a:t>ls</a:t>
            </a:r>
            <a:r>
              <a:rPr lang="nl-NL" sz="1200" b="1" dirty="0" smtClean="0">
                <a:solidFill>
                  <a:srgbClr val="E3A743"/>
                </a:solidFill>
                <a:latin typeface="Consolas"/>
                <a:cs typeface="Consolas"/>
              </a:rPr>
              <a:t>()</a:t>
            </a:r>
          </a:p>
          <a:p>
            <a:r>
              <a:rPr lang="de-DE" sz="12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TXNetFile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**		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://fax.mwt2.org//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rucio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user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ivukotic:group.test.hc.NTUP_SMWZ.root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	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StreamNTUP_SMWZ</a:t>
            </a:r>
            <a:endParaRPr lang="de-DE" sz="12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2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TXNetFile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*		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://fax.mwt2.org//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rucio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user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ivukotic:group.test.hc.NTUP_SMWZ.root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	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StreamNTUP_SMWZ</a:t>
            </a:r>
            <a:endParaRPr lang="de-DE" sz="12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AttributeListLayout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	Schema;1	</a:t>
            </a:r>
          </a:p>
          <a:p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TDirectoryFile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	physicsMeta;1	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physicsMeta</a:t>
            </a:r>
            <a:endParaRPr lang="de-DE" sz="12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TDirectoryFile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	Lumi;1	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Lumi</a:t>
            </a:r>
            <a:endParaRPr lang="de-DE" sz="12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TTree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	CollectionTree;1	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CollectionTree</a:t>
            </a:r>
            <a:endParaRPr lang="de-DE" sz="12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TTree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	physics;1	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physics</a:t>
            </a:r>
            <a:endParaRPr lang="en-US" sz="12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5900" y="1334743"/>
            <a:ext cx="85181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200" b="1" dirty="0" smtClean="0">
                <a:solidFill>
                  <a:srgbClr val="E3A743"/>
                </a:solidFill>
                <a:latin typeface="Consolas"/>
                <a:cs typeface="Consolas"/>
              </a:rPr>
              <a:t>~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&gt; xrdcp  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://fax.mwt2.org:1094//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rucio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2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user.ivukotic:group.test.hc.NTUP_SMWZ.root</a:t>
            </a:r>
            <a:r>
              <a:rPr lang="de-DE" sz="12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group.test.hc.NTUP_SMWZ.root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2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nl-NL" sz="1200" b="1" dirty="0" smtClean="0">
                <a:solidFill>
                  <a:srgbClr val="E3A743"/>
                </a:solidFill>
                <a:latin typeface="Consolas"/>
                <a:cs typeface="Consolas"/>
              </a:rPr>
              <a:t>[</a:t>
            </a:r>
            <a:r>
              <a:rPr lang="nl-NL" sz="1200" b="1" dirty="0">
                <a:solidFill>
                  <a:srgbClr val="E3A743"/>
                </a:solidFill>
                <a:latin typeface="Consolas"/>
                <a:cs typeface="Consolas"/>
              </a:rPr>
              <a:t>xrootd] Total 760.22 MB	|====================| 100.00 % [53.1 MB/s]</a:t>
            </a:r>
            <a:endParaRPr lang="de-DE" sz="12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24571" y="906464"/>
            <a:ext cx="198714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Tutorial/</a:t>
            </a:r>
            <a:r>
              <a:rPr lang="en-US" dirty="0" err="1" smtClean="0"/>
              <a:t>GettingFile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93852" y="2364603"/>
            <a:ext cx="221786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Tutorial/</a:t>
            </a:r>
            <a:r>
              <a:rPr lang="en-US" dirty="0" err="1"/>
              <a:t>InspectingFile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44797" y="5851937"/>
            <a:ext cx="2166917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/>
              <a:t>UsingTChain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71193" y="5913562"/>
            <a:ext cx="5424786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ch.AddFile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(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"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filename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"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,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TChain::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kBigNumber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,"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physics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");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63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access reading from fax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52" y="1085944"/>
            <a:ext cx="7772400" cy="468636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Compile.  Execute.  Play with parameters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code prints all the important information </a:t>
            </a:r>
          </a:p>
          <a:p>
            <a:pPr lvl="1"/>
            <a:r>
              <a:rPr lang="en-US" dirty="0" smtClean="0"/>
              <a:t>CPU/Wall time</a:t>
            </a:r>
          </a:p>
          <a:p>
            <a:pPr lvl="1"/>
            <a:r>
              <a:rPr lang="en-US" dirty="0" smtClean="0"/>
              <a:t>number of reads/writes</a:t>
            </a:r>
          </a:p>
          <a:p>
            <a:pPr lvl="1"/>
            <a:r>
              <a:rPr lang="en-US" dirty="0"/>
              <a:t>memory </a:t>
            </a:r>
            <a:r>
              <a:rPr lang="en-US" dirty="0" smtClean="0"/>
              <a:t>usage </a:t>
            </a:r>
          </a:p>
          <a:p>
            <a:pPr lvl="1"/>
            <a:r>
              <a:rPr lang="en-US" dirty="0" smtClean="0"/>
              <a:t>Use its functions to investigate issues with your own programs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5/18/15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7596" y="2002735"/>
            <a:ext cx="7798605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~&gt; .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readDirect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usage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read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&lt;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filename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treename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percentage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of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events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to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read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TTreeCache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size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&gt; [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containing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branches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to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be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read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]</a:t>
            </a:r>
          </a:p>
          <a:p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~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&gt; ./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readDirect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$STORAGEPREFIX/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rucio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user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.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ivukotic:group.test.hc.NTUP_SMWZ.root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physics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10 30 </a:t>
            </a:r>
          </a:p>
        </p:txBody>
      </p:sp>
      <p:sp>
        <p:nvSpPr>
          <p:cNvPr id="8" name="Rectangle 7"/>
          <p:cNvSpPr/>
          <p:nvPr/>
        </p:nvSpPr>
        <p:spPr>
          <a:xfrm>
            <a:off x="6364860" y="11982"/>
            <a:ext cx="274208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/>
              <a:t>ReadingWritingFile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9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Read/write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06" y="1377534"/>
            <a:ext cx="8485094" cy="5039141"/>
          </a:xfrm>
          <a:solidFill>
            <a:schemeClr val="bg1">
              <a:alpha val="2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Compile.  Execute.  Play with parameters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5/18/15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0306" y="1909159"/>
            <a:ext cx="8485094" cy="2246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./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readWrite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  </a:t>
            </a: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usage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: read &lt;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infilename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outfilename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treename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&gt; &lt;percentage of events to read&gt; &lt;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TTreeCache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size&gt; [file containing branches to be read]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./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readWrite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\</a:t>
            </a: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$STORAGEPREFIX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rucio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user.ivukotic:group.test.hc.NTUP_SMWZ.root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\</a:t>
            </a: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tmp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out_$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RANDOM.root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\</a:t>
            </a: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p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hysics 10 30 </a:t>
            </a:r>
          </a:p>
          <a:p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64860" y="11982"/>
            <a:ext cx="274208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/>
              <a:t>ReadingWritingFile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93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fax from A Tier3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Tier 3 sites use HTCondor</a:t>
            </a:r>
          </a:p>
          <a:p>
            <a:r>
              <a:rPr lang="en-US" dirty="0" smtClean="0"/>
              <a:t>Requires a submit script like this: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Basic commands: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49D8-2F20-4D48-A630-E158AC0D08EF}" type="datetime1">
              <a:rPr lang="en-US" smtClean="0"/>
              <a:t>5/18/15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46447" y="2442192"/>
            <a:ext cx="7763265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#########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job.sub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#########</a:t>
            </a: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executable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   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SkimSlim.sh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output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SkimSlim.out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error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SkimSlim.error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log   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SkimSlim.log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transfer_input_files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= filter-and-merge-d3pd.py,/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tmp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/x509up_u20074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,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inputFileList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,branchesList,cutCode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universe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=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vanilla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queue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946447" y="5334001"/>
            <a:ext cx="7763265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ondor_submit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job.submit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  #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that‘s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how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you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submit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ondor_q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yourUsername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     # check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status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of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your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jobs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condor_ssh_to_job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jobID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   #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logging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at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a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node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where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your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jobs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is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executed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71328" y="9288"/>
            <a:ext cx="343931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Tutorial</a:t>
            </a:r>
            <a:r>
              <a:rPr lang="en-US" dirty="0"/>
              <a:t>/SkimSlimT3</a:t>
            </a:r>
            <a:r>
              <a:rPr lang="en-US" dirty="0" smtClean="0"/>
              <a:t>/SkimSlimT3</a:t>
            </a:r>
            <a:r>
              <a:rPr lang="en-US" dirty="0"/>
              <a:t>.sh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4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</a:t>
            </a:r>
            <a:r>
              <a:rPr lang="en-US" dirty="0"/>
              <a:t>users instructions </a:t>
            </a:r>
            <a:r>
              <a:rPr lang="en-US" sz="1600" dirty="0" smtClean="0">
                <a:hlinkClick r:id="rId2"/>
              </a:rPr>
              <a:t>https://twiki.cern.ch/twiki/bin/viewauth/AtlasComputing/UsingFAXforEndUsersTutorial</a:t>
            </a:r>
            <a:endParaRPr lang="en-US" dirty="0" smtClean="0"/>
          </a:p>
          <a:p>
            <a:r>
              <a:rPr lang="en-US" dirty="0" smtClean="0"/>
              <a:t>Example codes and scripts </a:t>
            </a:r>
            <a:r>
              <a:rPr lang="en-US" sz="1600" dirty="0" smtClean="0">
                <a:solidFill>
                  <a:schemeClr val="bg1"/>
                </a:solidFill>
                <a:cs typeface="Consolas"/>
                <a:hlinkClick r:id="rId3"/>
              </a:rPr>
              <a:t>https://twiki.cern.ch/twiki/pub/AtlasComputing/UsingFAXforEndUsersTutorial/Tutorial.tar</a:t>
            </a:r>
            <a:endParaRPr lang="en-US" sz="1600" dirty="0" smtClean="0"/>
          </a:p>
          <a:p>
            <a:r>
              <a:rPr lang="en-US" dirty="0" smtClean="0"/>
              <a:t>Questions, problems, ideas                 </a:t>
            </a:r>
            <a:r>
              <a:rPr lang="en-US" dirty="0" smtClean="0">
                <a:hlinkClick r:id="rId4"/>
              </a:rPr>
              <a:t>https://its.cern.ch/jira/browse/FAX</a:t>
            </a:r>
            <a:r>
              <a:rPr lang="en-US" dirty="0" smtClean="0"/>
              <a:t> or mail </a:t>
            </a:r>
            <a:r>
              <a:rPr lang="en-US" dirty="0" err="1" smtClean="0"/>
              <a:t>to</a:t>
            </a:r>
            <a:r>
              <a:rPr lang="en-US" dirty="0" err="1" smtClean="0">
                <a:hlinkClick r:id="rId5"/>
              </a:rPr>
              <a:t>atlas-adc-fax-operations@cern.ch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5/18/15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5/18/15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1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will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FAX</a:t>
            </a:r>
          </a:p>
          <a:p>
            <a:r>
              <a:rPr lang="en-US" dirty="0" smtClean="0"/>
              <a:t>Why you might find it useful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Interactive use</a:t>
            </a:r>
          </a:p>
          <a:p>
            <a:r>
              <a:rPr lang="en-US" dirty="0" smtClean="0"/>
              <a:t>Tier3 use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B981-814D-754C-B17B-7D2D90287C7C}" type="datetime1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77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  <a:lumOff val="5000"/>
              <a:alpha val="22000"/>
            </a:schemeClr>
          </a:solidFill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Making proxy valid for 96 hours and not ask for password</a:t>
            </a:r>
          </a:p>
          <a:p>
            <a:endParaRPr lang="en-US" dirty="0"/>
          </a:p>
          <a:p>
            <a:r>
              <a:rPr lang="en-US" dirty="0" smtClean="0"/>
              <a:t>When a file can not be found in FAX, that’s reported as </a:t>
            </a:r>
            <a:r>
              <a:rPr lang="en-US" dirty="0"/>
              <a:t>a </a:t>
            </a:r>
            <a:endParaRPr lang="en-US" dirty="0" smtClean="0"/>
          </a:p>
          <a:p>
            <a:pPr marL="68580" indent="0">
              <a:buNone/>
            </a:pPr>
            <a:r>
              <a:rPr lang="en-US" sz="1600" b="1" dirty="0">
                <a:latin typeface="Consolas"/>
                <a:cs typeface="Consolas"/>
              </a:rPr>
              <a:t>	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Too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many redirections for request 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kXR_open.</a:t>
            </a:r>
          </a:p>
          <a:p>
            <a:r>
              <a:rPr lang="en-US" dirty="0" smtClean="0"/>
              <a:t>Some xrootd errors should be neglected:</a:t>
            </a:r>
          </a:p>
          <a:p>
            <a:pPr marL="468630" lvl="1" indent="0">
              <a:buNone/>
            </a:pPr>
            <a:r>
              <a:rPr lang="en-US" b="1" dirty="0" smtClean="0">
                <a:solidFill>
                  <a:srgbClr val="649B1B"/>
                </a:solidFill>
                <a:latin typeface="Consolas"/>
                <a:cs typeface="Consolas"/>
              </a:rPr>
              <a:t>	</a:t>
            </a:r>
            <a:r>
              <a:rPr lang="en-US" b="1" dirty="0" err="1" smtClean="0">
                <a:solidFill>
                  <a:srgbClr val="649B1B"/>
                </a:solidFill>
                <a:latin typeface="Consolas"/>
                <a:cs typeface="Consolas"/>
              </a:rPr>
              <a:t>Xrd</a:t>
            </a:r>
            <a:r>
              <a:rPr lang="en-US" b="1" dirty="0">
                <a:solidFill>
                  <a:srgbClr val="649B1B"/>
                </a:solidFill>
                <a:latin typeface="Consolas"/>
                <a:cs typeface="Consolas"/>
              </a:rPr>
              <a:t>: </a:t>
            </a:r>
            <a:r>
              <a:rPr lang="en-US" b="1" dirty="0" err="1">
                <a:solidFill>
                  <a:srgbClr val="649B1B"/>
                </a:solidFill>
                <a:latin typeface="Consolas"/>
                <a:cs typeface="Consolas"/>
              </a:rPr>
              <a:t>XrdClientMessage</a:t>
            </a:r>
            <a:r>
              <a:rPr lang="en-US" b="1" dirty="0">
                <a:solidFill>
                  <a:srgbClr val="649B1B"/>
                </a:solidFill>
                <a:latin typeface="Consolas"/>
                <a:cs typeface="Consolas"/>
              </a:rPr>
              <a:t>::</a:t>
            </a:r>
            <a:r>
              <a:rPr lang="en-US" b="1" dirty="0" err="1">
                <a:solidFill>
                  <a:srgbClr val="649B1B"/>
                </a:solidFill>
                <a:latin typeface="Consolas"/>
                <a:cs typeface="Consolas"/>
              </a:rPr>
              <a:t>ReadRaw</a:t>
            </a:r>
            <a:r>
              <a:rPr lang="en-US" b="1" dirty="0">
                <a:solidFill>
                  <a:srgbClr val="649B1B"/>
                </a:solidFill>
                <a:latin typeface="Consolas"/>
                <a:cs typeface="Consolas"/>
              </a:rPr>
              <a:t>: Failed to read header</a:t>
            </a:r>
            <a:endParaRPr lang="en-US" b="1" dirty="0" smtClean="0">
              <a:solidFill>
                <a:srgbClr val="649B1B"/>
              </a:solidFill>
              <a:latin typeface="Consolas"/>
              <a:cs typeface="Consolas"/>
            </a:endParaRPr>
          </a:p>
          <a:p>
            <a:r>
              <a:rPr lang="en-US" dirty="0" smtClean="0"/>
              <a:t>Always check the return code of the file open and GetEntry operations.</a:t>
            </a:r>
          </a:p>
          <a:p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5/18/15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88456" y="2421561"/>
            <a:ext cx="7469744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srgbClr val="008000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-proxy-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init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 -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008000"/>
                </a:solidFill>
                <a:latin typeface="Consolas"/>
                <a:cs typeface="Consolas"/>
              </a:rPr>
              <a:t>atlas </a:t>
            </a:r>
            <a:r>
              <a:rPr lang="es-ES_tradnl" sz="1400" b="1" dirty="0">
                <a:solidFill>
                  <a:srgbClr val="008000"/>
                </a:solidFill>
                <a:latin typeface="Consolas"/>
                <a:cs typeface="Consolas"/>
              </a:rPr>
              <a:t>-</a:t>
            </a:r>
            <a:r>
              <a:rPr lang="es-ES_tradnl" sz="1400" b="1" dirty="0" err="1">
                <a:solidFill>
                  <a:srgbClr val="008000"/>
                </a:solidFill>
                <a:latin typeface="Consolas"/>
                <a:cs typeface="Consolas"/>
              </a:rPr>
              <a:t>valid</a:t>
            </a:r>
            <a:r>
              <a:rPr lang="es-ES_tradnl" sz="1400" b="1" dirty="0">
                <a:solidFill>
                  <a:srgbClr val="008000"/>
                </a:solidFill>
                <a:latin typeface="Consolas"/>
                <a:cs typeface="Consolas"/>
              </a:rPr>
              <a:t> 96:0 -</a:t>
            </a:r>
            <a:r>
              <a:rPr lang="es-ES_tradnl" sz="1400" b="1" dirty="0" err="1">
                <a:solidFill>
                  <a:srgbClr val="008000"/>
                </a:solidFill>
                <a:latin typeface="Consolas"/>
                <a:cs typeface="Consolas"/>
              </a:rPr>
              <a:t>pwstdin</a:t>
            </a:r>
            <a:r>
              <a:rPr lang="es-ES_tradnl" sz="1400" b="1" dirty="0">
                <a:solidFill>
                  <a:srgbClr val="008000"/>
                </a:solidFill>
                <a:latin typeface="Consolas"/>
                <a:cs typeface="Consolas"/>
              </a:rPr>
              <a:t> &lt; </a:t>
            </a:r>
            <a:r>
              <a:rPr lang="es-ES_tradnl" sz="1400" b="1" dirty="0" smtClean="0">
                <a:solidFill>
                  <a:srgbClr val="008000"/>
                </a:solidFill>
                <a:latin typeface="Consolas"/>
                <a:cs typeface="Consolas"/>
              </a:rPr>
              <a:t>$HOME/.</a:t>
            </a:r>
            <a:r>
              <a:rPr lang="es-ES_tradnl" sz="1400" b="1" dirty="0" err="1" smtClean="0">
                <a:solidFill>
                  <a:srgbClr val="008000"/>
                </a:solidFill>
                <a:latin typeface="Consolas"/>
                <a:cs typeface="Consolas"/>
              </a:rPr>
              <a:t>myPassword</a:t>
            </a:r>
            <a:endParaRPr lang="en-US" sz="1400" b="1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62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FAX topology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5/18/15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21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275117" y="1284840"/>
            <a:ext cx="5942177" cy="5154980"/>
            <a:chOff x="1334627" y="1362414"/>
            <a:chExt cx="5942177" cy="5154980"/>
          </a:xfrm>
        </p:grpSpPr>
        <p:sp>
          <p:nvSpPr>
            <p:cNvPr id="31" name="Rectangle 30"/>
            <p:cNvSpPr/>
            <p:nvPr/>
          </p:nvSpPr>
          <p:spPr>
            <a:xfrm>
              <a:off x="1334627" y="1362414"/>
              <a:ext cx="5942177" cy="3816568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bnl</a:t>
              </a:r>
              <a:endParaRPr lang="en-US" dirty="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1334627" y="2544272"/>
              <a:ext cx="5942177" cy="3973122"/>
              <a:chOff x="1226138" y="2254350"/>
              <a:chExt cx="5942177" cy="3973122"/>
            </a:xfrm>
          </p:grpSpPr>
          <p:pic>
            <p:nvPicPr>
              <p:cNvPr id="10" name="Picture 9" descr="USAOutlinePrintNoText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650" b="9411"/>
              <a:stretch/>
            </p:blipFill>
            <p:spPr>
              <a:xfrm>
                <a:off x="1226138" y="2254350"/>
                <a:ext cx="5942177" cy="3973122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4610827" y="3420007"/>
                <a:ext cx="427952" cy="289921"/>
                <a:chOff x="4100046" y="4417835"/>
                <a:chExt cx="704048" cy="579842"/>
              </a:xfrm>
            </p:grpSpPr>
            <p:sp>
              <p:nvSpPr>
                <p:cNvPr id="7" name="Can 6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Can 7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972848" y="3709928"/>
                <a:ext cx="427952" cy="289921"/>
                <a:chOff x="4100046" y="4417835"/>
                <a:chExt cx="704048" cy="579842"/>
              </a:xfrm>
            </p:grpSpPr>
            <p:sp>
              <p:nvSpPr>
                <p:cNvPr id="13" name="Can 12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1334627" y="3832917"/>
                <a:ext cx="427952" cy="289921"/>
                <a:chOff x="4100046" y="4417835"/>
                <a:chExt cx="704048" cy="579842"/>
              </a:xfrm>
            </p:grpSpPr>
            <p:sp>
              <p:nvSpPr>
                <p:cNvPr id="16" name="Can 15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an 16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3299362" y="4240911"/>
                <a:ext cx="427952" cy="289921"/>
                <a:chOff x="4100046" y="4417835"/>
                <a:chExt cx="704048" cy="579842"/>
              </a:xfrm>
            </p:grpSpPr>
            <p:sp>
              <p:nvSpPr>
                <p:cNvPr id="19" name="Can 18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an 19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3616875" y="4654362"/>
                <a:ext cx="427952" cy="289921"/>
                <a:chOff x="4100046" y="4417835"/>
                <a:chExt cx="704048" cy="579842"/>
              </a:xfrm>
            </p:grpSpPr>
            <p:sp>
              <p:nvSpPr>
                <p:cNvPr id="22" name="Can 21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Can 22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6571454" y="3256349"/>
                <a:ext cx="428417" cy="289922"/>
                <a:chOff x="4539787" y="4417835"/>
                <a:chExt cx="704813" cy="579844"/>
              </a:xfrm>
            </p:grpSpPr>
            <p:sp>
              <p:nvSpPr>
                <p:cNvPr id="25" name="Can 24"/>
                <p:cNvSpPr/>
                <p:nvPr/>
              </p:nvSpPr>
              <p:spPr>
                <a:xfrm>
                  <a:off x="4539787" y="4707757"/>
                  <a:ext cx="704048" cy="289922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an 25"/>
                <p:cNvSpPr/>
                <p:nvPr/>
              </p:nvSpPr>
              <p:spPr>
                <a:xfrm>
                  <a:off x="4540553" y="4417835"/>
                  <a:ext cx="704047" cy="289922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5191179" y="3427447"/>
                <a:ext cx="427952" cy="289921"/>
                <a:chOff x="4100046" y="4417835"/>
                <a:chExt cx="704048" cy="579842"/>
              </a:xfrm>
            </p:grpSpPr>
            <p:sp>
              <p:nvSpPr>
                <p:cNvPr id="28" name="Can 27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an 28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2" name="Sun 31"/>
          <p:cNvSpPr/>
          <p:nvPr/>
        </p:nvSpPr>
        <p:spPr>
          <a:xfrm>
            <a:off x="3278422" y="2453161"/>
            <a:ext cx="469365" cy="412911"/>
          </a:xfrm>
          <a:prstGeom prst="sun">
            <a:avLst/>
          </a:prstGeom>
          <a:ln>
            <a:solidFill>
              <a:srgbClr val="0000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un 32"/>
          <p:cNvSpPr/>
          <p:nvPr/>
        </p:nvSpPr>
        <p:spPr>
          <a:xfrm>
            <a:off x="3083551" y="1340064"/>
            <a:ext cx="469365" cy="412911"/>
          </a:xfrm>
          <a:prstGeom prst="sun">
            <a:avLst/>
          </a:prstGeom>
          <a:ln>
            <a:solidFill>
              <a:srgbClr val="0000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7" idx="1"/>
            <a:endCxn id="33" idx="2"/>
          </p:cNvCxnSpPr>
          <p:nvPr/>
        </p:nvCxnSpPr>
        <p:spPr>
          <a:xfrm flipV="1">
            <a:off x="597582" y="1752975"/>
            <a:ext cx="2720652" cy="2292290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0"/>
            <a:endCxn id="33" idx="2"/>
          </p:cNvCxnSpPr>
          <p:nvPr/>
        </p:nvCxnSpPr>
        <p:spPr>
          <a:xfrm flipH="1" flipV="1">
            <a:off x="3318234" y="1752975"/>
            <a:ext cx="194871" cy="700186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0"/>
            <a:endCxn id="32" idx="2"/>
          </p:cNvCxnSpPr>
          <p:nvPr/>
        </p:nvCxnSpPr>
        <p:spPr>
          <a:xfrm flipV="1">
            <a:off x="2562317" y="2866072"/>
            <a:ext cx="950788" cy="1623427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3" idx="1"/>
            <a:endCxn id="32" idx="2"/>
          </p:cNvCxnSpPr>
          <p:nvPr/>
        </p:nvCxnSpPr>
        <p:spPr>
          <a:xfrm flipV="1">
            <a:off x="2879830" y="2866072"/>
            <a:ext cx="633275" cy="2000638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1"/>
            <a:endCxn id="32" idx="2"/>
          </p:cNvCxnSpPr>
          <p:nvPr/>
        </p:nvCxnSpPr>
        <p:spPr>
          <a:xfrm flipH="1" flipV="1">
            <a:off x="3513105" y="2866072"/>
            <a:ext cx="360677" cy="76628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9" idx="1"/>
            <a:endCxn id="32" idx="2"/>
          </p:cNvCxnSpPr>
          <p:nvPr/>
        </p:nvCxnSpPr>
        <p:spPr>
          <a:xfrm flipH="1" flipV="1">
            <a:off x="3513105" y="2866072"/>
            <a:ext cx="941029" cy="77372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4" idx="1"/>
            <a:endCxn id="33" idx="2"/>
          </p:cNvCxnSpPr>
          <p:nvPr/>
        </p:nvCxnSpPr>
        <p:spPr>
          <a:xfrm flipH="1" flipV="1">
            <a:off x="3318234" y="1752975"/>
            <a:ext cx="1917569" cy="2169301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6" idx="1"/>
            <a:endCxn id="33" idx="2"/>
          </p:cNvCxnSpPr>
          <p:nvPr/>
        </p:nvCxnSpPr>
        <p:spPr>
          <a:xfrm flipH="1" flipV="1">
            <a:off x="3318234" y="1752975"/>
            <a:ext cx="2516641" cy="1715722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566211" y="3709956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NET2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26733" y="3888037"/>
            <a:ext cx="609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AGLT2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568393" y="3875849"/>
            <a:ext cx="610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FF"/>
                </a:solidFill>
              </a:rPr>
              <a:t>MWT2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005117" y="4172508"/>
            <a:ext cx="4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BNL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240906" y="4696390"/>
            <a:ext cx="668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OCHEP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91033" y="5127982"/>
            <a:ext cx="574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SWT2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30140" y="4298284"/>
            <a:ext cx="534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SLAC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293826" y="2696656"/>
            <a:ext cx="1167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XRD-CENTRAL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694937" y="1310455"/>
            <a:ext cx="1180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ATLAS-XRD-US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032943" y="1420936"/>
            <a:ext cx="1184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ATLAS-XRD-EU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75117" y="1420935"/>
            <a:ext cx="1317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ATLAS-XRD-ASIA</a:t>
            </a:r>
            <a:endParaRPr lang="en-US" sz="1000" b="1" dirty="0">
              <a:solidFill>
                <a:srgbClr val="0000FF"/>
              </a:solidFill>
            </a:endParaRPr>
          </a:p>
        </p:txBody>
      </p:sp>
      <p:cxnSp>
        <p:nvCxnSpPr>
          <p:cNvPr id="111" name="Straight Arrow Connector 110"/>
          <p:cNvCxnSpPr>
            <a:stCxn id="110" idx="3"/>
            <a:endCxn id="33" idx="1"/>
          </p:cNvCxnSpPr>
          <p:nvPr/>
        </p:nvCxnSpPr>
        <p:spPr>
          <a:xfrm>
            <a:off x="1592906" y="1544046"/>
            <a:ext cx="1490645" cy="2474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3" idx="3"/>
            <a:endCxn id="109" idx="1"/>
          </p:cNvCxnSpPr>
          <p:nvPr/>
        </p:nvCxnSpPr>
        <p:spPr>
          <a:xfrm flipV="1">
            <a:off x="3552916" y="1544047"/>
            <a:ext cx="1480027" cy="247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 flipV="1">
            <a:off x="3318234" y="1556676"/>
            <a:ext cx="695598" cy="29878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/>
          <p:cNvGrpSpPr/>
          <p:nvPr/>
        </p:nvGrpSpPr>
        <p:grpSpPr>
          <a:xfrm>
            <a:off x="2562317" y="2866072"/>
            <a:ext cx="1891817" cy="2000638"/>
            <a:chOff x="3621827" y="2943646"/>
            <a:chExt cx="1891817" cy="2000638"/>
          </a:xfrm>
        </p:grpSpPr>
        <p:cxnSp>
          <p:nvCxnSpPr>
            <p:cNvPr id="141" name="Straight Arrow Connector 140"/>
            <p:cNvCxnSpPr>
              <a:stCxn id="32" idx="2"/>
              <a:endCxn id="20" idx="0"/>
            </p:cNvCxnSpPr>
            <p:nvPr/>
          </p:nvCxnSpPr>
          <p:spPr>
            <a:xfrm flipH="1">
              <a:off x="3621827" y="2943646"/>
              <a:ext cx="950788" cy="16234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32" idx="2"/>
              <a:endCxn id="23" idx="1"/>
            </p:cNvCxnSpPr>
            <p:nvPr/>
          </p:nvCxnSpPr>
          <p:spPr>
            <a:xfrm flipH="1">
              <a:off x="3939340" y="2943646"/>
              <a:ext cx="633275" cy="20006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32" idx="2"/>
              <a:endCxn id="8" idx="1"/>
            </p:cNvCxnSpPr>
            <p:nvPr/>
          </p:nvCxnSpPr>
          <p:spPr>
            <a:xfrm>
              <a:off x="4572615" y="2943646"/>
              <a:ext cx="360677" cy="7662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32" idx="2"/>
              <a:endCxn id="29" idx="1"/>
            </p:cNvCxnSpPr>
            <p:nvPr/>
          </p:nvCxnSpPr>
          <p:spPr>
            <a:xfrm>
              <a:off x="4572615" y="2943646"/>
              <a:ext cx="941029" cy="7737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97582" y="1544046"/>
            <a:ext cx="5237293" cy="2501219"/>
            <a:chOff x="597582" y="1544046"/>
            <a:chExt cx="5237293" cy="2501219"/>
          </a:xfrm>
        </p:grpSpPr>
        <p:cxnSp>
          <p:nvCxnSpPr>
            <p:cNvPr id="131" name="Straight Arrow Connector 130"/>
            <p:cNvCxnSpPr>
              <a:stCxn id="33" idx="2"/>
              <a:endCxn id="17" idx="1"/>
            </p:cNvCxnSpPr>
            <p:nvPr/>
          </p:nvCxnSpPr>
          <p:spPr>
            <a:xfrm flipH="1">
              <a:off x="597582" y="1752975"/>
              <a:ext cx="2720652" cy="22922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/>
            <p:cNvGrpSpPr/>
            <p:nvPr/>
          </p:nvGrpSpPr>
          <p:grpSpPr>
            <a:xfrm>
              <a:off x="1592906" y="1544046"/>
              <a:ext cx="4241969" cy="2378230"/>
              <a:chOff x="2652416" y="1621620"/>
              <a:chExt cx="4241969" cy="2378230"/>
            </a:xfrm>
          </p:grpSpPr>
          <p:cxnSp>
            <p:nvCxnSpPr>
              <p:cNvPr id="134" name="Straight Arrow Connector 133"/>
              <p:cNvCxnSpPr>
                <a:stCxn id="33" idx="2"/>
                <a:endCxn id="32" idx="0"/>
              </p:cNvCxnSpPr>
              <p:nvPr/>
            </p:nvCxnSpPr>
            <p:spPr>
              <a:xfrm>
                <a:off x="4377744" y="1830549"/>
                <a:ext cx="194871" cy="7001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>
                <a:stCxn id="33" idx="2"/>
                <a:endCxn id="26" idx="1"/>
              </p:cNvCxnSpPr>
              <p:nvPr/>
            </p:nvCxnSpPr>
            <p:spPr>
              <a:xfrm>
                <a:off x="4377744" y="1830549"/>
                <a:ext cx="2516641" cy="17157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>
                <a:stCxn id="33" idx="2"/>
                <a:endCxn id="14" idx="1"/>
              </p:cNvCxnSpPr>
              <p:nvPr/>
            </p:nvCxnSpPr>
            <p:spPr>
              <a:xfrm>
                <a:off x="4377744" y="1830549"/>
                <a:ext cx="1917569" cy="216930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/>
              <p:cNvCxnSpPr>
                <a:stCxn id="33" idx="3"/>
                <a:endCxn id="109" idx="1"/>
              </p:cNvCxnSpPr>
              <p:nvPr/>
            </p:nvCxnSpPr>
            <p:spPr>
              <a:xfrm flipV="1">
                <a:off x="4612426" y="1621621"/>
                <a:ext cx="1480027" cy="247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/>
              <p:cNvCxnSpPr>
                <a:stCxn id="33" idx="1"/>
                <a:endCxn id="110" idx="3"/>
              </p:cNvCxnSpPr>
              <p:nvPr/>
            </p:nvCxnSpPr>
            <p:spPr>
              <a:xfrm flipH="1" flipV="1">
                <a:off x="2652416" y="1621620"/>
                <a:ext cx="1490645" cy="24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23" name="Picture 122" descr="Screen Shot 2013-07-14 at 18.39.13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000" y="4161040"/>
            <a:ext cx="940827" cy="717063"/>
          </a:xfrm>
          <a:prstGeom prst="rect">
            <a:avLst/>
          </a:prstGeom>
        </p:spPr>
      </p:pic>
      <p:sp>
        <p:nvSpPr>
          <p:cNvPr id="128" name="5-Point Star 127"/>
          <p:cNvSpPr/>
          <p:nvPr/>
        </p:nvSpPr>
        <p:spPr>
          <a:xfrm>
            <a:off x="4454134" y="3717425"/>
            <a:ext cx="239433" cy="21229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5-Point Star 190"/>
          <p:cNvSpPr/>
          <p:nvPr/>
        </p:nvSpPr>
        <p:spPr>
          <a:xfrm>
            <a:off x="691841" y="1646829"/>
            <a:ext cx="239433" cy="21229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5-Point Star 191"/>
          <p:cNvSpPr/>
          <p:nvPr/>
        </p:nvSpPr>
        <p:spPr>
          <a:xfrm>
            <a:off x="5809417" y="1561011"/>
            <a:ext cx="239433" cy="21229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Content Placeholder 2"/>
          <p:cNvSpPr>
            <a:spLocks noGrp="1"/>
          </p:cNvSpPr>
          <p:nvPr>
            <p:ph idx="1"/>
          </p:nvPr>
        </p:nvSpPr>
        <p:spPr>
          <a:xfrm>
            <a:off x="6400800" y="1600201"/>
            <a:ext cx="2425561" cy="37338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Asking a far away site for the file can lead to suboptimal access in case multiple replicas of DS exist</a:t>
            </a:r>
          </a:p>
        </p:txBody>
      </p:sp>
      <p:pic>
        <p:nvPicPr>
          <p:cNvPr id="188" name="Picture 187" descr="Screen Shot 2013-07-14 at 19.04.47 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16" y="4131134"/>
            <a:ext cx="928711" cy="720791"/>
          </a:xfrm>
          <a:prstGeom prst="rect">
            <a:avLst/>
          </a:prstGeom>
        </p:spPr>
      </p:pic>
      <p:sp>
        <p:nvSpPr>
          <p:cNvPr id="7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17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08 0.05206 -0.01998 0.10435 -0.00452 0.1062 C 0.01094 0.10805 0.08336 0 0.09239 0.01064 C 0.10142 0.02129 0.03386 0.15757 0.05019 0.16983 C 0.06651 0.18209 0.17818 0.07358 0.19034 0.08491 C 0.2025 0.09625 0.11254 0.23299 0.12313 0.23832 C 0.13372 0.24364 0.2381 0.0951 0.25408 0.11684 C 0.27006 0.13859 0.20875 0.34359 0.21882 0.36881 C 0.2289 0.39403 0.29958 0.25845 0.31434 0.26863 C 0.3291 0.27881 0.29593 0.41046 0.30757 0.42943 C 0.3192 0.4484 0.35151 0.41532 0.38381 0.38246 " pathEditMode="relative" ptsTypes="aaaaaaaaaaA">
                                      <p:cBhvr>
                                        <p:cTn id="28" dur="5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91" grpId="0" animBg="1"/>
      <p:bldP spid="191" grpId="1" animBg="1"/>
      <p:bldP spid="19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Ttreecache</a:t>
            </a:r>
            <a:r>
              <a:rPr lang="en-US" dirty="0" smtClean="0"/>
              <a:t> longer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TTreeCache</a:t>
            </a:r>
            <a:r>
              <a:rPr lang="en-US" dirty="0" smtClean="0"/>
              <a:t> tries to guess which </a:t>
            </a:r>
            <a:r>
              <a:rPr lang="en-US" dirty="0" err="1" smtClean="0"/>
              <a:t>TBranches</a:t>
            </a:r>
            <a:r>
              <a:rPr lang="en-US" dirty="0" smtClean="0"/>
              <a:t> you want and read only these and in large chunks.</a:t>
            </a:r>
          </a:p>
          <a:p>
            <a:r>
              <a:rPr lang="en-US" dirty="0" smtClean="0"/>
              <a:t>During first 100 events it learns which variables you read</a:t>
            </a:r>
          </a:p>
          <a:p>
            <a:pPr lvl="1"/>
            <a:r>
              <a:rPr lang="en-US" dirty="0" smtClean="0"/>
              <a:t>Learning phase can still be expensive. </a:t>
            </a:r>
          </a:p>
          <a:p>
            <a:pPr lvl="1"/>
            <a:r>
              <a:rPr lang="en-US" dirty="0" smtClean="0"/>
              <a:t>If you know what branches you’ll need, enable them only and turn it off. </a:t>
            </a:r>
          </a:p>
          <a:p>
            <a:r>
              <a:rPr lang="en-US" dirty="0" smtClean="0"/>
              <a:t>If you do tree-&gt;</a:t>
            </a:r>
            <a:r>
              <a:rPr lang="en-US" dirty="0" err="1" smtClean="0"/>
              <a:t>GetEvent</a:t>
            </a:r>
            <a:r>
              <a:rPr lang="en-US" dirty="0" smtClean="0"/>
              <a:t>() it learns that you want to read all branches.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5/18/15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04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root only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5/18/15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1255" y="1536709"/>
            <a:ext cx="8215893" cy="2677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#!/bin/bash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echo "Setting up 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gcc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source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Gcc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/current/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setup.sh</a:t>
            </a:r>
            <a:endParaRPr lang="en-US" sz="1400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echo "Setting up ROOT"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source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/x86_64/root/5.34.07-x86_64-slc5-gcc4.3/bin/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thisroot.sh</a:t>
            </a:r>
            <a:endParaRPr lang="en-US" sz="1400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echo "Setting up xRootD"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source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/x86_64/root/5.34.07-x86_64-slc5-gcc4.3/bin/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setxrd.sh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/x86_64/xrootd/3.2.4-x86_64-slc5/v3.2.4/ 2&gt;&amp;1 &gt;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dev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/null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export LD_LIBRARY_PATH=$LD_LIBRARY_PATH:/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/x86_64/xrootd/3.2.4-x86_64-slc5/v3.2.4/lib</a:t>
            </a:r>
          </a:p>
        </p:txBody>
      </p:sp>
      <p:sp>
        <p:nvSpPr>
          <p:cNvPr id="7" name="Rectangle 6"/>
          <p:cNvSpPr/>
          <p:nvPr/>
        </p:nvSpPr>
        <p:spPr>
          <a:xfrm>
            <a:off x="7034679" y="0"/>
            <a:ext cx="210932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Tutorial/</a:t>
            </a:r>
            <a:r>
              <a:rPr lang="en-US" dirty="0" err="1" smtClean="0"/>
              <a:t>getROOT.sh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53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Skim slim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52" y="1457386"/>
            <a:ext cx="7772400" cy="468636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Official </a:t>
            </a:r>
            <a:r>
              <a:rPr lang="en-US" dirty="0"/>
              <a:t>skim slim code:  filter-and-merge-</a:t>
            </a:r>
            <a:r>
              <a:rPr lang="en-US" dirty="0" smtClean="0"/>
              <a:t>d3pd.py</a:t>
            </a:r>
          </a:p>
          <a:p>
            <a:r>
              <a:rPr lang="en-US" dirty="0" smtClean="0"/>
              <a:t>Just setup Athena environment and you have 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68580" indent="0">
              <a:buNone/>
            </a:pPr>
            <a:endParaRPr lang="en-US" dirty="0"/>
          </a:p>
          <a:p>
            <a:r>
              <a:rPr lang="en-US" dirty="0" smtClean="0"/>
              <a:t>Don’t write your own. </a:t>
            </a:r>
          </a:p>
          <a:p>
            <a:r>
              <a:rPr lang="en-US" dirty="0" smtClean="0"/>
              <a:t>This one has a lot of options.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5/18/15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7596" y="2684648"/>
            <a:ext cx="7798605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python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filter-and-merge-d3pd.py 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-in=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inputFileList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-out=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SkimmedSlimmed.root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tree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physics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var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branchesList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selection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file:cutCode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6888" y="0"/>
            <a:ext cx="179711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/>
              <a:t>SkimSlim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71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5/18/15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 descr="screenshot_77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205"/>
            <a:ext cx="7876442" cy="6323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74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533" y="159179"/>
            <a:ext cx="7772400" cy="1143000"/>
          </a:xfrm>
        </p:spPr>
        <p:txBody>
          <a:bodyPr/>
          <a:lstStyle/>
          <a:p>
            <a:r>
              <a:rPr lang="en-US" dirty="0" smtClean="0"/>
              <a:t>What is FAX?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24" y="2204997"/>
            <a:ext cx="2534259" cy="321107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Read only</a:t>
            </a:r>
          </a:p>
          <a:p>
            <a:r>
              <a:rPr lang="en-US" sz="1800" dirty="0" smtClean="0"/>
              <a:t>It </a:t>
            </a:r>
            <a:r>
              <a:rPr lang="en-US" sz="1800" dirty="0"/>
              <a:t>relies on a </a:t>
            </a:r>
            <a:r>
              <a:rPr lang="en-US" sz="1800" dirty="0" smtClean="0">
                <a:hlinkClick r:id="rId2"/>
              </a:rPr>
              <a:t>gLFN</a:t>
            </a:r>
            <a:r>
              <a:rPr lang="en-US" sz="1800" dirty="0" smtClean="0"/>
              <a:t> </a:t>
            </a:r>
            <a:r>
              <a:rPr lang="en-US" sz="1800" dirty="0" err="1" smtClean="0"/>
              <a:t>globalLogicalFileName</a:t>
            </a:r>
            <a:r>
              <a:rPr lang="en-US" sz="1800" dirty="0" smtClean="0"/>
              <a:t> </a:t>
            </a:r>
          </a:p>
          <a:p>
            <a:r>
              <a:rPr lang="en-US" sz="1800" dirty="0" smtClean="0"/>
              <a:t>Currently 64 sites are part of FAX </a:t>
            </a:r>
          </a:p>
          <a:p>
            <a:r>
              <a:rPr lang="en-US" sz="1800" dirty="0" smtClean="0"/>
              <a:t>all of the US, DE, UK, FR, IT, ES, CERN…</a:t>
            </a:r>
          </a:p>
          <a:p>
            <a:r>
              <a:rPr lang="en-US" sz="1800" dirty="0" smtClean="0"/>
              <a:t>&gt; 96% of all disk</a:t>
            </a:r>
          </a:p>
          <a:p>
            <a:r>
              <a:rPr lang="en-US" sz="1800" dirty="0" smtClean="0"/>
              <a:t>&gt; 98% of all data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D36C-4D1A-4A4B-A2DE-3FD323663130}" type="datetime1">
              <a:rPr lang="en-US" smtClean="0"/>
              <a:t>5/18/15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6533" y="1180319"/>
            <a:ext cx="86088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en-US" dirty="0"/>
              <a:t>FAX (Federated ATLAS Xrootd) is a way to directly access most of the ATLAS data from </a:t>
            </a:r>
            <a:r>
              <a:rPr lang="en-US" dirty="0" smtClean="0"/>
              <a:t>anywhere. 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  <p:pic>
        <p:nvPicPr>
          <p:cNvPr id="12" name="Picture 11" descr="Screen Shot 2014-06-23 at 16.21.35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683" y="2060329"/>
            <a:ext cx="6011513" cy="345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7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707" y="134400"/>
            <a:ext cx="7772400" cy="1143000"/>
          </a:xfrm>
        </p:spPr>
        <p:txBody>
          <a:bodyPr/>
          <a:lstStyle/>
          <a:p>
            <a:r>
              <a:rPr lang="en-US" dirty="0" smtClean="0"/>
              <a:t>FAX topology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5/18/15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4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39890" y="1277400"/>
            <a:ext cx="5942177" cy="381656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bnl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239890" y="2459258"/>
            <a:ext cx="5942177" cy="3973122"/>
            <a:chOff x="1226138" y="2254350"/>
            <a:chExt cx="5942177" cy="3973122"/>
          </a:xfrm>
        </p:grpSpPr>
        <p:pic>
          <p:nvPicPr>
            <p:cNvPr id="10" name="Picture 9" descr="USAOutlinePrintNoText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50" b="9411"/>
            <a:stretch/>
          </p:blipFill>
          <p:spPr>
            <a:xfrm>
              <a:off x="1226138" y="2254350"/>
              <a:ext cx="5942177" cy="39731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9" name="Group 8"/>
            <p:cNvGrpSpPr/>
            <p:nvPr/>
          </p:nvGrpSpPr>
          <p:grpSpPr>
            <a:xfrm>
              <a:off x="4610827" y="3420007"/>
              <a:ext cx="427952" cy="289921"/>
              <a:chOff x="4100046" y="4417835"/>
              <a:chExt cx="704048" cy="579842"/>
            </a:xfrm>
          </p:grpSpPr>
          <p:sp>
            <p:nvSpPr>
              <p:cNvPr id="7" name="Can 6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an 7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972848" y="3709928"/>
              <a:ext cx="427952" cy="289921"/>
              <a:chOff x="4100046" y="4417835"/>
              <a:chExt cx="704048" cy="579842"/>
            </a:xfrm>
          </p:grpSpPr>
          <p:sp>
            <p:nvSpPr>
              <p:cNvPr id="13" name="Can 12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an 13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334627" y="3832917"/>
              <a:ext cx="427952" cy="289921"/>
              <a:chOff x="4100046" y="4417835"/>
              <a:chExt cx="704048" cy="579842"/>
            </a:xfrm>
          </p:grpSpPr>
          <p:sp>
            <p:nvSpPr>
              <p:cNvPr id="16" name="Can 15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Can 16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299362" y="4240911"/>
              <a:ext cx="427952" cy="289921"/>
              <a:chOff x="4100046" y="4417835"/>
              <a:chExt cx="704048" cy="579842"/>
            </a:xfrm>
          </p:grpSpPr>
          <p:sp>
            <p:nvSpPr>
              <p:cNvPr id="19" name="Can 18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an 19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616875" y="4654362"/>
              <a:ext cx="427952" cy="289921"/>
              <a:chOff x="4100046" y="4417835"/>
              <a:chExt cx="704048" cy="579842"/>
            </a:xfrm>
          </p:grpSpPr>
          <p:sp>
            <p:nvSpPr>
              <p:cNvPr id="22" name="Can 21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Can 22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571454" y="3256349"/>
              <a:ext cx="428417" cy="289922"/>
              <a:chOff x="4539787" y="4417835"/>
              <a:chExt cx="704813" cy="579844"/>
            </a:xfrm>
          </p:grpSpPr>
          <p:sp>
            <p:nvSpPr>
              <p:cNvPr id="25" name="Can 24"/>
              <p:cNvSpPr/>
              <p:nvPr/>
            </p:nvSpPr>
            <p:spPr>
              <a:xfrm>
                <a:off x="4539787" y="4707757"/>
                <a:ext cx="704048" cy="289922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Can 25"/>
              <p:cNvSpPr/>
              <p:nvPr/>
            </p:nvSpPr>
            <p:spPr>
              <a:xfrm>
                <a:off x="4540553" y="4417835"/>
                <a:ext cx="704047" cy="289922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5191179" y="3427447"/>
              <a:ext cx="427952" cy="289921"/>
              <a:chOff x="4100046" y="4417835"/>
              <a:chExt cx="704048" cy="579842"/>
            </a:xfrm>
          </p:grpSpPr>
          <p:sp>
            <p:nvSpPr>
              <p:cNvPr id="28" name="Can 27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Can 28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Sun 31"/>
          <p:cNvSpPr/>
          <p:nvPr/>
        </p:nvSpPr>
        <p:spPr>
          <a:xfrm>
            <a:off x="3243195" y="2445721"/>
            <a:ext cx="469365" cy="412911"/>
          </a:xfrm>
          <a:prstGeom prst="sun">
            <a:avLst/>
          </a:prstGeom>
          <a:ln>
            <a:solidFill>
              <a:srgbClr val="0000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un 32"/>
          <p:cNvSpPr/>
          <p:nvPr/>
        </p:nvSpPr>
        <p:spPr>
          <a:xfrm>
            <a:off x="3048324" y="1332624"/>
            <a:ext cx="469365" cy="412911"/>
          </a:xfrm>
          <a:prstGeom prst="sun">
            <a:avLst/>
          </a:prstGeom>
          <a:ln>
            <a:solidFill>
              <a:srgbClr val="0000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7" idx="1"/>
            <a:endCxn id="33" idx="2"/>
          </p:cNvCxnSpPr>
          <p:nvPr/>
        </p:nvCxnSpPr>
        <p:spPr>
          <a:xfrm flipV="1">
            <a:off x="562355" y="1745535"/>
            <a:ext cx="2720652" cy="2292290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0"/>
            <a:endCxn id="33" idx="2"/>
          </p:cNvCxnSpPr>
          <p:nvPr/>
        </p:nvCxnSpPr>
        <p:spPr>
          <a:xfrm flipH="1" flipV="1">
            <a:off x="3283007" y="1745535"/>
            <a:ext cx="194871" cy="700186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0"/>
            <a:endCxn id="32" idx="2"/>
          </p:cNvCxnSpPr>
          <p:nvPr/>
        </p:nvCxnSpPr>
        <p:spPr>
          <a:xfrm flipV="1">
            <a:off x="2527090" y="2858632"/>
            <a:ext cx="950788" cy="1623427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3" idx="1"/>
            <a:endCxn id="32" idx="2"/>
          </p:cNvCxnSpPr>
          <p:nvPr/>
        </p:nvCxnSpPr>
        <p:spPr>
          <a:xfrm flipV="1">
            <a:off x="2844603" y="2858632"/>
            <a:ext cx="633275" cy="2000638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1"/>
            <a:endCxn id="32" idx="2"/>
          </p:cNvCxnSpPr>
          <p:nvPr/>
        </p:nvCxnSpPr>
        <p:spPr>
          <a:xfrm flipH="1" flipV="1">
            <a:off x="3477878" y="2858632"/>
            <a:ext cx="360677" cy="76628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9" idx="1"/>
            <a:endCxn id="32" idx="2"/>
          </p:cNvCxnSpPr>
          <p:nvPr/>
        </p:nvCxnSpPr>
        <p:spPr>
          <a:xfrm flipH="1" flipV="1">
            <a:off x="3477878" y="2858632"/>
            <a:ext cx="941029" cy="77372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4" idx="1"/>
            <a:endCxn id="33" idx="2"/>
          </p:cNvCxnSpPr>
          <p:nvPr/>
        </p:nvCxnSpPr>
        <p:spPr>
          <a:xfrm flipH="1" flipV="1">
            <a:off x="3283007" y="1745535"/>
            <a:ext cx="1917569" cy="2169301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6" idx="1"/>
            <a:endCxn id="33" idx="2"/>
          </p:cNvCxnSpPr>
          <p:nvPr/>
        </p:nvCxnSpPr>
        <p:spPr>
          <a:xfrm flipH="1" flipV="1">
            <a:off x="3283007" y="1745535"/>
            <a:ext cx="2516641" cy="1715722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530984" y="3702516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NET2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091506" y="3880597"/>
            <a:ext cx="609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AGLT2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533166" y="3868409"/>
            <a:ext cx="610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FF"/>
                </a:solidFill>
              </a:rPr>
              <a:t>MWT2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969890" y="4165068"/>
            <a:ext cx="4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BNL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205679" y="4688950"/>
            <a:ext cx="668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OCHEP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55806" y="5120542"/>
            <a:ext cx="574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SWT2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94913" y="4290844"/>
            <a:ext cx="534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SLAC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258599" y="2689216"/>
            <a:ext cx="1167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XRD-CENTRAL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659710" y="1303015"/>
            <a:ext cx="1180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ATLAS-XRD-US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997716" y="1413496"/>
            <a:ext cx="1184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ATLAS-XRD-EU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39890" y="1413495"/>
            <a:ext cx="1317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ATLAS-XRD-ASIA</a:t>
            </a:r>
            <a:endParaRPr lang="en-US" sz="1000" b="1" dirty="0">
              <a:solidFill>
                <a:srgbClr val="0000FF"/>
              </a:solidFill>
            </a:endParaRPr>
          </a:p>
        </p:txBody>
      </p:sp>
      <p:cxnSp>
        <p:nvCxnSpPr>
          <p:cNvPr id="111" name="Straight Arrow Connector 110"/>
          <p:cNvCxnSpPr>
            <a:stCxn id="110" idx="3"/>
            <a:endCxn id="33" idx="1"/>
          </p:cNvCxnSpPr>
          <p:nvPr/>
        </p:nvCxnSpPr>
        <p:spPr>
          <a:xfrm>
            <a:off x="1557679" y="1536606"/>
            <a:ext cx="1490645" cy="2474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3" idx="3"/>
            <a:endCxn id="109" idx="1"/>
          </p:cNvCxnSpPr>
          <p:nvPr/>
        </p:nvCxnSpPr>
        <p:spPr>
          <a:xfrm flipV="1">
            <a:off x="3517689" y="1536607"/>
            <a:ext cx="1480027" cy="247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3" name="Picture 122" descr="Screen Shot 2013-07-14 at 18.39.13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65" y="4376905"/>
            <a:ext cx="940827" cy="717063"/>
          </a:xfrm>
          <a:prstGeom prst="rect">
            <a:avLst/>
          </a:prstGeom>
        </p:spPr>
      </p:pic>
      <p:sp>
        <p:nvSpPr>
          <p:cNvPr id="128" name="5-Point Star 127"/>
          <p:cNvSpPr/>
          <p:nvPr/>
        </p:nvSpPr>
        <p:spPr>
          <a:xfrm>
            <a:off x="4418907" y="3709985"/>
            <a:ext cx="239433" cy="21229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/>
          <p:cNvCxnSpPr/>
          <p:nvPr/>
        </p:nvCxnSpPr>
        <p:spPr>
          <a:xfrm flipH="1" flipV="1">
            <a:off x="829797" y="4182786"/>
            <a:ext cx="257468" cy="2285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7" idx="1"/>
            <a:endCxn id="33" idx="2"/>
          </p:cNvCxnSpPr>
          <p:nvPr/>
        </p:nvCxnSpPr>
        <p:spPr>
          <a:xfrm flipV="1">
            <a:off x="562355" y="1745535"/>
            <a:ext cx="2720652" cy="2292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/>
          <p:cNvGrpSpPr/>
          <p:nvPr/>
        </p:nvGrpSpPr>
        <p:grpSpPr>
          <a:xfrm>
            <a:off x="2516680" y="2858632"/>
            <a:ext cx="1891817" cy="2000638"/>
            <a:chOff x="3611417" y="2943646"/>
            <a:chExt cx="1891817" cy="2000638"/>
          </a:xfrm>
        </p:grpSpPr>
        <p:cxnSp>
          <p:nvCxnSpPr>
            <p:cNvPr id="141" name="Straight Arrow Connector 140"/>
            <p:cNvCxnSpPr>
              <a:stCxn id="32" idx="2"/>
              <a:endCxn id="20" idx="0"/>
            </p:cNvCxnSpPr>
            <p:nvPr/>
          </p:nvCxnSpPr>
          <p:spPr>
            <a:xfrm flipH="1">
              <a:off x="3611417" y="2943646"/>
              <a:ext cx="950788" cy="16234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32" idx="2"/>
              <a:endCxn id="23" idx="1"/>
            </p:cNvCxnSpPr>
            <p:nvPr/>
          </p:nvCxnSpPr>
          <p:spPr>
            <a:xfrm flipH="1">
              <a:off x="3928930" y="2943646"/>
              <a:ext cx="633275" cy="20006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32" idx="2"/>
              <a:endCxn id="8" idx="0"/>
            </p:cNvCxnSpPr>
            <p:nvPr/>
          </p:nvCxnSpPr>
          <p:spPr>
            <a:xfrm>
              <a:off x="4562205" y="2943646"/>
              <a:ext cx="360677" cy="8025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32" idx="2"/>
              <a:endCxn id="29" idx="1"/>
            </p:cNvCxnSpPr>
            <p:nvPr/>
          </p:nvCxnSpPr>
          <p:spPr>
            <a:xfrm>
              <a:off x="4562205" y="2943646"/>
              <a:ext cx="941029" cy="7737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547269" y="1536606"/>
            <a:ext cx="4241969" cy="2378230"/>
            <a:chOff x="2642006" y="1621620"/>
            <a:chExt cx="4241969" cy="2378230"/>
          </a:xfrm>
        </p:grpSpPr>
        <p:cxnSp>
          <p:nvCxnSpPr>
            <p:cNvPr id="134" name="Straight Arrow Connector 133"/>
            <p:cNvCxnSpPr>
              <a:stCxn id="33" idx="2"/>
              <a:endCxn id="32" idx="0"/>
            </p:cNvCxnSpPr>
            <p:nvPr/>
          </p:nvCxnSpPr>
          <p:spPr>
            <a:xfrm>
              <a:off x="4367334" y="1830549"/>
              <a:ext cx="194871" cy="7001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33" idx="2"/>
              <a:endCxn id="26" idx="1"/>
            </p:cNvCxnSpPr>
            <p:nvPr/>
          </p:nvCxnSpPr>
          <p:spPr>
            <a:xfrm>
              <a:off x="4367334" y="1830549"/>
              <a:ext cx="2516641" cy="17157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33" idx="2"/>
              <a:endCxn id="14" idx="1"/>
            </p:cNvCxnSpPr>
            <p:nvPr/>
          </p:nvCxnSpPr>
          <p:spPr>
            <a:xfrm>
              <a:off x="4367334" y="1830549"/>
              <a:ext cx="1917569" cy="21693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stCxn id="33" idx="3"/>
              <a:endCxn id="109" idx="1"/>
            </p:cNvCxnSpPr>
            <p:nvPr/>
          </p:nvCxnSpPr>
          <p:spPr>
            <a:xfrm flipV="1">
              <a:off x="4602016" y="1621621"/>
              <a:ext cx="1480027" cy="24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>
              <a:stCxn id="33" idx="1"/>
              <a:endCxn id="110" idx="3"/>
            </p:cNvCxnSpPr>
            <p:nvPr/>
          </p:nvCxnSpPr>
          <p:spPr>
            <a:xfrm flipH="1" flipV="1">
              <a:off x="2642006" y="1621620"/>
              <a:ext cx="1490645" cy="24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8" name="Picture 187" descr="Screen Shot 2013-07-14 at 19.04.47 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" y="4376905"/>
            <a:ext cx="928711" cy="720791"/>
          </a:xfrm>
          <a:prstGeom prst="rect">
            <a:avLst/>
          </a:prstGeom>
        </p:spPr>
      </p:pic>
      <p:sp>
        <p:nvSpPr>
          <p:cNvPr id="90" name="Content Placeholder 2"/>
          <p:cNvSpPr>
            <a:spLocks noGrp="1"/>
          </p:cNvSpPr>
          <p:nvPr>
            <p:ph idx="1"/>
          </p:nvPr>
        </p:nvSpPr>
        <p:spPr>
          <a:xfrm>
            <a:off x="6400800" y="1600201"/>
            <a:ext cx="2425561" cy="3733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Data can be asked for from any endpoint and redirector</a:t>
            </a:r>
          </a:p>
          <a:p>
            <a:r>
              <a:rPr lang="en-US" dirty="0" smtClean="0"/>
              <a:t>Data are transferred directly from server to user</a:t>
            </a:r>
          </a:p>
          <a:p>
            <a:r>
              <a:rPr lang="en-US" dirty="0" smtClean="0"/>
              <a:t>Searching for the file is fast, delivering is more important</a:t>
            </a:r>
          </a:p>
          <a:p>
            <a:r>
              <a:rPr lang="en-US" dirty="0" smtClean="0"/>
              <a:t>Ideally one should use the one with best connection</a:t>
            </a:r>
          </a:p>
          <a:p>
            <a:r>
              <a:rPr lang="en-US" dirty="0" smtClean="0"/>
              <a:t>Usually that’s the closest one</a:t>
            </a:r>
          </a:p>
          <a:p>
            <a:endParaRPr lang="en-US" dirty="0" smtClean="0"/>
          </a:p>
        </p:txBody>
      </p:sp>
      <p:sp>
        <p:nvSpPr>
          <p:cNvPr id="7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25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1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5307 0.11684 " pathEditMode="relative" ptsTypes="AA">
                                      <p:cBhvr>
                                        <p:cTn id="32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8" grpId="1" animBg="1"/>
      <p:bldP spid="128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fax helps 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3618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you have access to CPUs but not enough local disk space</a:t>
            </a:r>
          </a:p>
          <a:p>
            <a:pPr lvl="1"/>
            <a:r>
              <a:rPr lang="en-US" dirty="0" smtClean="0"/>
              <a:t>If you have Tier3 without or not enough storage</a:t>
            </a:r>
          </a:p>
          <a:p>
            <a:pPr lvl="1"/>
            <a:r>
              <a:rPr lang="en-US" dirty="0" smtClean="0"/>
              <a:t>If you have Proof cluster without or not enough storage</a:t>
            </a:r>
          </a:p>
          <a:p>
            <a:pPr lvl="1"/>
            <a:r>
              <a:rPr lang="en-US" dirty="0" smtClean="0"/>
              <a:t>Your desktop/laptop (</a:t>
            </a:r>
            <a:r>
              <a:rPr lang="en-US" dirty="0" err="1" smtClean="0"/>
              <a:t>ProofLite</a:t>
            </a:r>
            <a:r>
              <a:rPr lang="en-US" dirty="0" smtClean="0"/>
              <a:t>) is sufficient but need more space</a:t>
            </a:r>
          </a:p>
          <a:p>
            <a:r>
              <a:rPr lang="en-US" dirty="0" smtClean="0"/>
              <a:t>Increase redundancy</a:t>
            </a:r>
          </a:p>
          <a:p>
            <a:pPr lvl="1"/>
            <a:r>
              <a:rPr lang="en-US" dirty="0" smtClean="0"/>
              <a:t>If a file is inaccessible and another copy exists elsewhere, your job should still run</a:t>
            </a:r>
          </a:p>
          <a:p>
            <a:r>
              <a:rPr lang="en-US" dirty="0" smtClean="0"/>
              <a:t>Use the same file names independently where you run</a:t>
            </a:r>
          </a:p>
          <a:p>
            <a:r>
              <a:rPr lang="en-US" dirty="0" smtClean="0"/>
              <a:t>Quickly inspect your files, do quick debugging</a:t>
            </a:r>
          </a:p>
          <a:p>
            <a:r>
              <a:rPr lang="en-US" dirty="0" smtClean="0"/>
              <a:t>Do merging without moving all the input data to the same place</a:t>
            </a:r>
          </a:p>
          <a:p>
            <a:r>
              <a:rPr lang="en-US" dirty="0" smtClean="0"/>
              <a:t>Do event picking</a:t>
            </a:r>
          </a:p>
          <a:p>
            <a:r>
              <a:rPr lang="en-US" dirty="0" smtClean="0"/>
              <a:t>Do remote skimming slimming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4CA0-2DD9-1142-9E89-A008F169B6AB}" type="datetime1">
              <a:rPr lang="en-US" smtClean="0"/>
              <a:t>5/18/15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1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valid grid proxy</a:t>
            </a:r>
          </a:p>
          <a:p>
            <a:r>
              <a:rPr lang="en-US" dirty="0" smtClean="0"/>
              <a:t>Files registered in DQ2</a:t>
            </a:r>
          </a:p>
          <a:p>
            <a:r>
              <a:rPr lang="en-US" dirty="0" smtClean="0"/>
              <a:t>Datasets exist in FAX enabled site</a:t>
            </a:r>
          </a:p>
          <a:p>
            <a:r>
              <a:rPr lang="en-US" dirty="0" smtClean="0"/>
              <a:t>Have files listed in </a:t>
            </a:r>
            <a:r>
              <a:rPr lang="en-US" dirty="0" err="1" smtClean="0"/>
              <a:t>gLFN</a:t>
            </a:r>
            <a:r>
              <a:rPr lang="en-US" dirty="0" smtClean="0"/>
              <a:t> format</a:t>
            </a:r>
          </a:p>
          <a:p>
            <a:r>
              <a:rPr lang="en-US" dirty="0" smtClean="0"/>
              <a:t>Your code uses </a:t>
            </a:r>
            <a:r>
              <a:rPr lang="en-US" dirty="0" err="1" smtClean="0"/>
              <a:t>TTreeCache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5/18/15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882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grid proxy</a:t>
            </a:r>
          </a:p>
          <a:p>
            <a:r>
              <a:rPr lang="en-US" dirty="0" smtClean="0"/>
              <a:t>Check if your dataset is in FAX</a:t>
            </a:r>
          </a:p>
          <a:p>
            <a:r>
              <a:rPr lang="en-US" dirty="0" smtClean="0"/>
              <a:t>Prepare gLFNs</a:t>
            </a:r>
          </a:p>
          <a:p>
            <a:r>
              <a:rPr lang="en-US" dirty="0" smtClean="0"/>
              <a:t>Make sure your code is using </a:t>
            </a:r>
            <a:r>
              <a:rPr lang="en-US" dirty="0" err="1" smtClean="0"/>
              <a:t>TTreeCache</a:t>
            </a:r>
            <a:r>
              <a:rPr lang="en-US" dirty="0" smtClean="0"/>
              <a:t> properly</a:t>
            </a:r>
          </a:p>
          <a:p>
            <a:r>
              <a:rPr lang="en-US" dirty="0" smtClean="0"/>
              <a:t>Use FAX interactively</a:t>
            </a:r>
          </a:p>
          <a:p>
            <a:r>
              <a:rPr lang="en-US" dirty="0" smtClean="0"/>
              <a:t>Read data directly from FAX</a:t>
            </a:r>
          </a:p>
          <a:p>
            <a:r>
              <a:rPr lang="en-US" dirty="0" smtClean="0"/>
              <a:t>Read/write example</a:t>
            </a:r>
          </a:p>
          <a:p>
            <a:r>
              <a:rPr lang="en-US" dirty="0" smtClean="0"/>
              <a:t>Multi-site FAX examples – Slim Skim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5/18/15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5468773"/>
            <a:ext cx="8229600" cy="73866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dirty="0"/>
              <a:t>Quick start:  Type these two commands and you’ll get everything set up for you</a:t>
            </a:r>
            <a:r>
              <a:rPr lang="en-US" dirty="0" smtClean="0"/>
              <a:t>:</a:t>
            </a:r>
          </a:p>
          <a:p>
            <a:r>
              <a:rPr lang="en-US" sz="1200" b="1" dirty="0" err="1">
                <a:solidFill>
                  <a:schemeClr val="bg1"/>
                </a:solidFill>
                <a:latin typeface="Consolas"/>
                <a:cs typeface="Consolas"/>
              </a:rPr>
              <a:t>wget</a:t>
            </a:r>
            <a:r>
              <a:rPr lang="en-US" sz="1200" b="1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Consolas"/>
                <a:cs typeface="Consolas"/>
                <a:hlinkClick r:id="rId2"/>
              </a:rPr>
              <a:t>https://twiki.cern.ch/twiki/pub/AtlasComputing/UsingFAXforEndUsersTutorial/</a:t>
            </a:r>
            <a:r>
              <a:rPr lang="en-US" sz="1200" b="1" dirty="0" smtClean="0">
                <a:solidFill>
                  <a:schemeClr val="bg1"/>
                </a:solidFill>
                <a:latin typeface="Consolas"/>
                <a:cs typeface="Consolas"/>
                <a:hlinkClick r:id="rId2"/>
              </a:rPr>
              <a:t>Tutorial.tar</a:t>
            </a:r>
            <a:endParaRPr lang="en-US" sz="1200" b="1" dirty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sz="1200" b="1" dirty="0" smtClean="0">
                <a:solidFill>
                  <a:schemeClr val="bg1"/>
                </a:solidFill>
                <a:latin typeface="Consolas"/>
                <a:cs typeface="Consolas"/>
              </a:rPr>
              <a:t>tar </a:t>
            </a:r>
            <a:r>
              <a:rPr lang="en-US" sz="1200" b="1" dirty="0">
                <a:solidFill>
                  <a:schemeClr val="bg1"/>
                </a:solidFill>
                <a:latin typeface="Consolas"/>
                <a:cs typeface="Consolas"/>
              </a:rPr>
              <a:t>-</a:t>
            </a:r>
            <a:r>
              <a:rPr lang="en-US" sz="1200" b="1" dirty="0" err="1">
                <a:solidFill>
                  <a:schemeClr val="bg1"/>
                </a:solidFill>
                <a:latin typeface="Consolas"/>
                <a:cs typeface="Consolas"/>
              </a:rPr>
              <a:t>xvf</a:t>
            </a:r>
            <a:r>
              <a:rPr lang="en-US" sz="1200" b="1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  <a:latin typeface="Consolas"/>
                <a:cs typeface="Consolas"/>
              </a:rPr>
              <a:t>Tutorial.tar</a:t>
            </a:r>
            <a:endParaRPr lang="en-US" sz="1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06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FAX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02182"/>
            <a:ext cx="7772400" cy="4355316"/>
          </a:xfrm>
        </p:spPr>
        <p:txBody>
          <a:bodyPr>
            <a:normAutofit/>
          </a:bodyPr>
          <a:lstStyle/>
          <a:p>
            <a:r>
              <a:rPr lang="en-US" dirty="0" smtClean="0"/>
              <a:t>From CVMFS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Sets dq2, grid environment </a:t>
            </a:r>
          </a:p>
          <a:p>
            <a:r>
              <a:rPr lang="en-US" dirty="0" smtClean="0"/>
              <a:t>To simultaneously set a default ROOT version do</a:t>
            </a:r>
          </a:p>
          <a:p>
            <a:endParaRPr lang="en-US" dirty="0" smtClean="0"/>
          </a:p>
          <a:p>
            <a:r>
              <a:rPr lang="en-US" dirty="0" smtClean="0"/>
              <a:t>Your proxy is a file like this</a:t>
            </a:r>
          </a:p>
          <a:p>
            <a:r>
              <a:rPr lang="en-US" dirty="0" smtClean="0"/>
              <a:t>By default it is valid for 12 hours</a:t>
            </a:r>
          </a:p>
          <a:p>
            <a:r>
              <a:rPr lang="en-US" dirty="0" smtClean="0"/>
              <a:t>You can put it anywhere as long as you do this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5/18/15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8456" y="1702034"/>
            <a:ext cx="7557758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export ATLAS_LOCAL_ROOT_BASE=/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ATLASLocalRootBase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source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${ATLAS_LOCAL_ROOT_BASE}/user/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atlasLocalSetup.sh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–quiet</a:t>
            </a:r>
          </a:p>
          <a:p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localSetupFAX</a:t>
            </a:r>
            <a:endParaRPr lang="en-US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-proxy-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init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-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atlas</a:t>
            </a:r>
            <a:endParaRPr lang="en-US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8456" y="5678490"/>
            <a:ext cx="7557758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export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X509_USER_PROXY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=/path/to/my/proxy/x509up_u20037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35944" y="4568939"/>
            <a:ext cx="2187221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tmp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/x509up_u20037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9697" y="16527"/>
            <a:ext cx="163277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ource </a:t>
            </a:r>
            <a:r>
              <a:rPr lang="en-US" dirty="0" err="1" smtClean="0"/>
              <a:t>setup.sh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88456" y="4072058"/>
            <a:ext cx="7557758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localSetupFAX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--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rootVersion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=current-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SL6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34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datasets in FAX?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4465"/>
            <a:ext cx="7772400" cy="4586253"/>
          </a:xfrm>
        </p:spPr>
        <p:txBody>
          <a:bodyPr>
            <a:normAutofit/>
          </a:bodyPr>
          <a:lstStyle/>
          <a:p>
            <a:r>
              <a:rPr lang="en-US" dirty="0" smtClean="0"/>
              <a:t>This script will tell if and how many copies of your dataset exist in FAX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may do the same using a </a:t>
            </a:r>
            <a:r>
              <a:rPr lang="en-US" b="1" dirty="0"/>
              <a:t>fax-</a:t>
            </a:r>
            <a:r>
              <a:rPr lang="en-US" b="1" dirty="0" err="1"/>
              <a:t>ls</a:t>
            </a:r>
            <a:r>
              <a:rPr lang="en-US" b="1" dirty="0"/>
              <a:t> </a:t>
            </a:r>
            <a:r>
              <a:rPr lang="en-US" dirty="0"/>
              <a:t>command.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5/18/15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2430434"/>
            <a:ext cx="7926944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E3A743"/>
                </a:solidFill>
                <a:latin typeface="Consolas"/>
                <a:cs typeface="Consolas"/>
              </a:rPr>
              <a:t>fax-is-dataset-covered user.ivukotic:user.ilijav.HCtest.1                                                                                </a:t>
            </a:r>
          </a:p>
          <a:p>
            <a:endParaRPr lang="en-US" sz="12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200" b="1" dirty="0">
                <a:solidFill>
                  <a:srgbClr val="E3A743"/>
                </a:solidFill>
                <a:latin typeface="Consolas"/>
                <a:cs typeface="Consolas"/>
              </a:rPr>
              <a:t>Dataset contains 6 files.</a:t>
            </a:r>
          </a:p>
          <a:p>
            <a:r>
              <a:rPr lang="en-US" sz="1200" b="1" dirty="0">
                <a:solidFill>
                  <a:srgbClr val="E3A743"/>
                </a:solidFill>
                <a:latin typeface="Consolas"/>
                <a:cs typeface="Consolas"/>
              </a:rPr>
              <a:t>At the moment all of them can be accessed using FAX.</a:t>
            </a:r>
          </a:p>
          <a:p>
            <a:r>
              <a:rPr lang="en-US" sz="1200" b="1" dirty="0">
                <a:solidFill>
                  <a:srgbClr val="E3A743"/>
                </a:solidFill>
                <a:latin typeface="Consolas"/>
                <a:cs typeface="Consolas"/>
              </a:rPr>
              <a:t>in average files have  61 replicas.</a:t>
            </a:r>
            <a:endParaRPr lang="en-US" sz="12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" y="5745067"/>
            <a:ext cx="52578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This step won’t be needed when all the sites join FAX</a:t>
            </a:r>
          </a:p>
        </p:txBody>
      </p:sp>
      <p:sp>
        <p:nvSpPr>
          <p:cNvPr id="8" name="Rectangle 7"/>
          <p:cNvSpPr/>
          <p:nvPr/>
        </p:nvSpPr>
        <p:spPr>
          <a:xfrm>
            <a:off x="7135467" y="32031"/>
            <a:ext cx="1984065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./</a:t>
            </a:r>
            <a:r>
              <a:rPr lang="en-US" dirty="0" err="1" smtClean="0"/>
              <a:t>whereIsTheDS.sh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208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tlasAnalysisIOperformanceOnTheGrid">
  <a:themeElements>
    <a:clrScheme name="Pop urbaine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Pop urbain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op urba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AtlasAnalysisIOperformanceOnTheGrid.potx</Template>
  <TotalTime>49326</TotalTime>
  <Words>2072</Words>
  <Application>Microsoft Macintosh PowerPoint</Application>
  <PresentationFormat>On-screen Show (4:3)</PresentationFormat>
  <Paragraphs>441</Paragraphs>
  <Slides>25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AtlasAnalysisIOperformanceOnTheGrid</vt:lpstr>
      <vt:lpstr>FAX  tutorial for end-users</vt:lpstr>
      <vt:lpstr>You will learn</vt:lpstr>
      <vt:lpstr>What is FAX?</vt:lpstr>
      <vt:lpstr>FAX topology</vt:lpstr>
      <vt:lpstr>How fax helps  analysis</vt:lpstr>
      <vt:lpstr>Requirements</vt:lpstr>
      <vt:lpstr>Tutorial outline</vt:lpstr>
      <vt:lpstr>Setup FAX</vt:lpstr>
      <vt:lpstr>datasets in FAX?</vt:lpstr>
      <vt:lpstr>Getting the DATASET</vt:lpstr>
      <vt:lpstr>Anatomy of the  </vt:lpstr>
      <vt:lpstr>Getting</vt:lpstr>
      <vt:lpstr>Performance  in  WAN</vt:lpstr>
      <vt:lpstr>Use fax interactively</vt:lpstr>
      <vt:lpstr>Direct access reading from fax</vt:lpstr>
      <vt:lpstr>Read/write example</vt:lpstr>
      <vt:lpstr>Using fax from A Tier3 cluster</vt:lpstr>
      <vt:lpstr>FOR REFERENCE</vt:lpstr>
      <vt:lpstr>Reserve</vt:lpstr>
      <vt:lpstr>Tips and tricks</vt:lpstr>
      <vt:lpstr>FAX topology</vt:lpstr>
      <vt:lpstr>Ttreecache longer story</vt:lpstr>
      <vt:lpstr>Setting up root only</vt:lpstr>
      <vt:lpstr>Skim slim example</vt:lpstr>
      <vt:lpstr>PowerPoint Presentation</vt:lpstr>
    </vt:vector>
  </TitlesOfParts>
  <Company>Laboratoire de l'Accelerateur Lineaire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ATLAS computing performance</dc:title>
  <dc:creator>Ilija Vukotic</dc:creator>
  <cp:lastModifiedBy>Ilija Vukotic</cp:lastModifiedBy>
  <cp:revision>675</cp:revision>
  <cp:lastPrinted>2011-12-11T16:58:24Z</cp:lastPrinted>
  <dcterms:created xsi:type="dcterms:W3CDTF">2011-12-08T09:55:08Z</dcterms:created>
  <dcterms:modified xsi:type="dcterms:W3CDTF">2015-05-18T22:40:58Z</dcterms:modified>
</cp:coreProperties>
</file>