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5" r:id="rId3"/>
    <p:sldId id="336" r:id="rId4"/>
    <p:sldId id="361" r:id="rId5"/>
    <p:sldId id="359" r:id="rId6"/>
    <p:sldId id="357" r:id="rId7"/>
    <p:sldId id="337" r:id="rId8"/>
    <p:sldId id="344" r:id="rId9"/>
    <p:sldId id="362" r:id="rId10"/>
    <p:sldId id="345" r:id="rId11"/>
    <p:sldId id="347" r:id="rId12"/>
    <p:sldId id="339" r:id="rId13"/>
    <p:sldId id="348" r:id="rId14"/>
    <p:sldId id="363" r:id="rId15"/>
    <p:sldId id="338" r:id="rId16"/>
    <p:sldId id="340" r:id="rId17"/>
    <p:sldId id="353" r:id="rId18"/>
    <p:sldId id="356" r:id="rId19"/>
    <p:sldId id="364" r:id="rId20"/>
    <p:sldId id="354" r:id="rId21"/>
    <p:sldId id="341" r:id="rId22"/>
    <p:sldId id="342" r:id="rId23"/>
    <p:sldId id="355" r:id="rId24"/>
    <p:sldId id="358" r:id="rId25"/>
    <p:sldId id="360" r:id="rId26"/>
    <p:sldId id="352" r:id="rId27"/>
    <p:sldId id="350" r:id="rId28"/>
    <p:sldId id="346" r:id="rId29"/>
    <p:sldId id="349" r:id="rId30"/>
    <p:sldId id="351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/UsingFAXforEndUsers/isDSinFAX.py.txt" TargetMode="External"/><Relationship Id="rId4" Type="http://schemas.openxmlformats.org/officeDocument/2006/relationships/hyperlink" Target="http://ivukotic.web.cern.ch/ivukotic/dropbox/isDSinFAX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ki.cern.ch/twiki/bin/view/Atlas/FaxRedire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ot.cern.ch/root/html/TTreeCach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faxbox.mwt2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tutorial 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532464"/>
            <a:ext cx="8441626" cy="20313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endParaRPr lang="en-US" b="1" dirty="0"/>
          </a:p>
          <a:p>
            <a:r>
              <a:rPr lang="en-US" b="1" dirty="0" smtClean="0"/>
              <a:t>University </a:t>
            </a:r>
            <a:r>
              <a:rPr lang="en-US" b="1" dirty="0" smtClean="0"/>
              <a:t>of Chicago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   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getProxy.sh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################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localSetupGLite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in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961"/>
            <a:ext cx="7772400" cy="4976757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Ilija Vukotic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475754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72302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https://twiki.cern.ch/twiki/pub/Atlas/UsingFAXforEndUsers/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or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–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://</a:t>
            </a:r>
            <a:r>
              <a:rPr lang="en-US" sz="1400" b="1" u="sng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ivukotic.web.cern.ch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1761357"/>
            <a:ext cx="7926944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############## getDQ2.sh #################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6172111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WhereIsTheDS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the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 – we need to determine the “best” FAX redirector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0186" y="523576"/>
            <a:ext cx="118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4013" y="396622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0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9" y="1169906"/>
            <a:ext cx="8619702" cy="431649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dirty="0" smtClean="0"/>
              <a:t>Select a green endpoint or  a redirector closest to you from list here: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://twiki.cern.ch/twiki/bin/view/Atlas/</a:t>
            </a:r>
            <a:r>
              <a:rPr lang="en-US" sz="1800" dirty="0" smtClean="0">
                <a:hlinkClick r:id="rId3"/>
              </a:rPr>
              <a:t>FaxRedirectors</a:t>
            </a:r>
            <a:endParaRPr lang="en-US" sz="1800" dirty="0"/>
          </a:p>
          <a:p>
            <a:pPr marL="468630" lvl="1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800" dirty="0" smtClean="0"/>
              <a:t>Ideally </a:t>
            </a:r>
            <a:r>
              <a:rPr lang="en-US" sz="1800" dirty="0" smtClean="0"/>
              <a:t>choose the nearest Tier 2 or Tier </a:t>
            </a:r>
            <a:r>
              <a:rPr lang="en-US" sz="1800" dirty="0" smtClean="0"/>
              <a:t>1</a:t>
            </a:r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If not </a:t>
            </a:r>
            <a:r>
              <a:rPr lang="en-US" sz="1800" dirty="0" smtClean="0"/>
              <a:t>sure, you can use </a:t>
            </a: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root</a:t>
            </a:r>
            <a:r>
              <a:rPr lang="en-US" sz="1800" dirty="0" smtClean="0"/>
              <a:t>://glrd.usatlas.org</a:t>
            </a:r>
            <a:r>
              <a:rPr lang="en-US" sz="1800" dirty="0"/>
              <a:t>:</a:t>
            </a:r>
            <a:r>
              <a:rPr lang="en-US" sz="1800" dirty="0" smtClean="0"/>
              <a:t>1094 to get started </a:t>
            </a:r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Then: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4598" y="260885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69359" y="5560247"/>
            <a:ext cx="48935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user.ilijav.HCtest.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0062"/>
              </p:ext>
            </p:extLst>
          </p:nvPr>
        </p:nvGraphicFramePr>
        <p:xfrm>
          <a:off x="4788327" y="2447951"/>
          <a:ext cx="3924954" cy="256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49"/>
                <a:gridCol w="2594805"/>
              </a:tblGrid>
              <a:tr h="33859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 ATLAS FAX endpoints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AGLT2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manage.aglt2.org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fax.mwt2.org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atlas-cm4.bu.edu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OU_OCHEP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tier2-03.ochep.ou.edu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gk06.atlas-swt2.org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WT2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atl-prod09.slac.stanford.edu</a:t>
                      </a:r>
                    </a:p>
                  </a:txBody>
                  <a:tcPr/>
                </a:tc>
              </a:tr>
              <a:tr h="31404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BNL </a:t>
                      </a:r>
                      <a:r>
                        <a:rPr lang="en-US" sz="1400" b="1" dirty="0" smtClean="0"/>
                        <a:t>Tier1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dcdoor11.usatlas.bnl.gov</a:t>
                      </a:r>
                      <a:endParaRPr lang="en-US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53" y="97658"/>
            <a:ext cx="7772400" cy="1143000"/>
          </a:xfrm>
        </p:spPr>
        <p:txBody>
          <a:bodyPr/>
          <a:lstStyle/>
          <a:p>
            <a:r>
              <a:rPr lang="en-US" dirty="0" smtClean="0"/>
              <a:t>Full fax endpoint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screenshot_7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1105319"/>
            <a:ext cx="3700832" cy="325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shot_77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2" y="1105319"/>
            <a:ext cx="3885496" cy="4412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Shot 2013-07-16 at 21.42.01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68" y="4413398"/>
            <a:ext cx="3700832" cy="2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r>
              <a:rPr lang="en-US" dirty="0"/>
              <a:t>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root.cern.ch</a:t>
            </a:r>
            <a:r>
              <a:rPr lang="en-US" sz="1600" dirty="0">
                <a:hlinkClick r:id="rId2"/>
              </a:rPr>
              <a:t>/root/html/</a:t>
            </a:r>
            <a:r>
              <a:rPr lang="en-US" sz="1600" dirty="0" err="1">
                <a:hlinkClick r:id="rId2"/>
              </a:rPr>
              <a:t>TTreeCache.html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5693" y="6420404"/>
            <a:ext cx="427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should become default with ROOT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>
            <a:normAutofit/>
          </a:bodyPr>
          <a:lstStyle/>
          <a:p>
            <a:r>
              <a:rPr lang="en-US" dirty="0" smtClean="0"/>
              <a:t>Use fax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like,                                                       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reading from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 - facilitates FAX and flocked Tier 3 jobs at Tier 2 Centers</a:t>
            </a:r>
          </a:p>
          <a:p>
            <a:pPr lvl="1"/>
            <a:r>
              <a:rPr lang="en-US" dirty="0" smtClean="0"/>
              <a:t>100GB /user currently.  Request it at </a:t>
            </a:r>
            <a:r>
              <a:rPr lang="en-US" dirty="0">
                <a:hlinkClick r:id="rId3"/>
              </a:rPr>
              <a:t>http://faxbox.mwt2.org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Think of it as a scratch space accessible from anywhere</a:t>
            </a:r>
          </a:p>
          <a:p>
            <a:pPr lvl="1"/>
            <a:r>
              <a:rPr lang="en-US" dirty="0" smtClean="0"/>
              <a:t>More features to come.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screenshot_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7" y="93213"/>
            <a:ext cx="8212667" cy="6593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27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might find it useful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 lot of options.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fax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Tier 3 sites use HTCondor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#########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that‘s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MULTI-SITE FAX ACCESS FROM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  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Jobs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,branchesList,cutCode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MULTI-SITE </a:t>
            </a:r>
            <a:r>
              <a:rPr lang="en-US" dirty="0" smtClean="0"/>
              <a:t>FAX,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</a:t>
            </a:r>
            <a:r>
              <a:rPr lang="en-US" dirty="0" smtClean="0"/>
              <a:t>your </a:t>
            </a:r>
            <a:r>
              <a:rPr lang="en-US" dirty="0"/>
              <a:t>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822340"/>
            <a:ext cx="822960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############ SkimSlimT3Large.sh #############</a:t>
            </a: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#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6874" y="4293951"/>
            <a:ext cx="3061849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6874" y="1417637"/>
            <a:ext cx="3623994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 – skim SLIM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 descr="Screen Shot 2013-07-14 at 12.37.51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4" y="1600201"/>
            <a:ext cx="3426201" cy="24875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0562" y="4293951"/>
            <a:ext cx="3262698" cy="562174"/>
          </a:xfr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dirty="0" smtClean="0"/>
              <a:t>Performance will vary with available bandwidth between sites. 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 descr="Screen Shot 2013-07-15 at 9.27.56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6" y="4339397"/>
            <a:ext cx="2685813" cy="251860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336704" y="1417637"/>
            <a:ext cx="3254164" cy="524291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200 SMWZ </a:t>
            </a:r>
            <a:r>
              <a:rPr lang="en-US" sz="1800" dirty="0" err="1" smtClean="0"/>
              <a:t>SkimSlim</a:t>
            </a:r>
            <a:r>
              <a:rPr lang="en-US" sz="1800" dirty="0" smtClean="0"/>
              <a:t> jobs from UC Tier3 </a:t>
            </a:r>
          </a:p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Data were at MWT2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88756" y="4305375"/>
            <a:ext cx="2639967" cy="269663"/>
          </a:xfrm>
          <a:prstGeom prst="rect">
            <a:avLst/>
          </a:prstGeom>
          <a:solidFill>
            <a:schemeClr val="bg1">
              <a:lumMod val="95000"/>
              <a:lumOff val="5000"/>
              <a:alpha val="28000"/>
            </a:schemeClr>
          </a:solidFill>
        </p:spPr>
        <p:txBody>
          <a:bodyPr vert="horz" lIns="0" tIns="45720" rIns="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3" pitchFamily="18" charset="2"/>
              <a:buNone/>
            </a:pPr>
            <a:r>
              <a:rPr lang="en-US" sz="1800" dirty="0" smtClean="0"/>
              <a:t>500 jobs at UC3 data at AGLT2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62" y="1417638"/>
            <a:ext cx="3262698" cy="2743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46274" y="3973596"/>
            <a:ext cx="1517761" cy="172355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BNL to CERN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765406" y="2653000"/>
            <a:ext cx="809714" cy="141577"/>
          </a:xfrm>
          <a:prstGeom prst="rect">
            <a:avLst/>
          </a:prstGeom>
          <a:solidFill>
            <a:schemeClr val="tx1"/>
          </a:solidFill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MB/s</a:t>
            </a:r>
            <a:endParaRPr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0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4287" y="4236260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287" y="1412088"/>
            <a:ext cx="3447022" cy="274661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 descr="Screen Shot 2013-07-16 at 14.23.45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" y="1443323"/>
            <a:ext cx="1573197" cy="267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0248" y="1785079"/>
            <a:ext cx="1840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MWT2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1.5 GB/s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2446" y="4644153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</a:t>
            </a:r>
            <a:r>
              <a:rPr lang="en-US" sz="1600" b="1" dirty="0" smtClean="0">
                <a:solidFill>
                  <a:schemeClr val="bg1"/>
                </a:solidFill>
              </a:rPr>
              <a:t>AGLT2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300 </a:t>
            </a:r>
            <a:r>
              <a:rPr lang="en-US" sz="1600" b="1" dirty="0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B/s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0.6MB/s/core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Screen Shot 2013-07-16 at 16.09.2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" y="4377238"/>
            <a:ext cx="2755012" cy="22323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85014" y="1412088"/>
            <a:ext cx="4831571" cy="25640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53173" y="1819981"/>
            <a:ext cx="186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From W</a:t>
            </a:r>
            <a:r>
              <a:rPr lang="en-US" sz="1600" b="1" dirty="0" smtClean="0">
                <a:solidFill>
                  <a:schemeClr val="bg1"/>
                </a:solidFill>
              </a:rPr>
              <a:t>T2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500 cores at UC3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Reading 2.6TB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190 MB</a:t>
            </a:r>
            <a:r>
              <a:rPr lang="en-US" sz="1600" b="1" dirty="0" smtClean="0">
                <a:solidFill>
                  <a:schemeClr val="bg1"/>
                </a:solidFill>
              </a:rPr>
              <a:t>/s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0.38 MB</a:t>
            </a:r>
            <a:r>
              <a:rPr lang="en-US" sz="1600" b="1" dirty="0" smtClean="0">
                <a:solidFill>
                  <a:schemeClr val="bg1"/>
                </a:solidFill>
              </a:rPr>
              <a:t>/s/core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1429" y="4255839"/>
            <a:ext cx="2954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Each test writing to </a:t>
            </a:r>
            <a:r>
              <a:rPr lang="en-US" sz="1600" b="1" dirty="0" err="1" smtClean="0">
                <a:solidFill>
                  <a:schemeClr val="bg1"/>
                </a:solidFill>
              </a:rPr>
              <a:t>FAXbox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3-07-16 at 21.46.00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4" y="1608101"/>
            <a:ext cx="2968159" cy="22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atlas-adc-federated-xrootd@cern.ch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25" y="1900604"/>
            <a:ext cx="2156581" cy="4237885"/>
          </a:xfrm>
        </p:spPr>
        <p:txBody>
          <a:bodyPr>
            <a:normAutofit/>
          </a:bodyPr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 smtClean="0">
                <a:hlinkClick r:id="rId2"/>
              </a:rPr>
              <a:t>gLFN</a:t>
            </a:r>
            <a:r>
              <a:rPr lang="en-US" dirty="0" smtClean="0"/>
              <a:t> (</a:t>
            </a:r>
            <a:r>
              <a:rPr lang="en-US" dirty="0" err="1"/>
              <a:t>globalLogicalFileName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Currently 40 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180319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11" name="Picture 10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35" y="2287644"/>
            <a:ext cx="5849200" cy="3315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fax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Shot 2013-07-14 at 11.07.54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1" y="1417639"/>
            <a:ext cx="8407350" cy="473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28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9890" y="1277400"/>
            <a:ext cx="5942177" cy="381656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bnl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9890" y="2459258"/>
            <a:ext cx="5942177" cy="3973122"/>
            <a:chOff x="1226138" y="2254350"/>
            <a:chExt cx="5942177" cy="3973122"/>
          </a:xfrm>
        </p:grpSpPr>
        <p:pic>
          <p:nvPicPr>
            <p:cNvPr id="10" name="Picture 9" descr="USAOutlinePrintNoText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b="9411"/>
            <a:stretch/>
          </p:blipFill>
          <p:spPr>
            <a:xfrm>
              <a:off x="1226138" y="2254350"/>
              <a:ext cx="5942177" cy="3973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Group 8"/>
            <p:cNvGrpSpPr/>
            <p:nvPr/>
          </p:nvGrpSpPr>
          <p:grpSpPr>
            <a:xfrm>
              <a:off x="4610827" y="3420007"/>
              <a:ext cx="427952" cy="289921"/>
              <a:chOff x="4100046" y="4417835"/>
              <a:chExt cx="704048" cy="57984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72848" y="3709928"/>
              <a:ext cx="427952" cy="289921"/>
              <a:chOff x="4100046" y="4417835"/>
              <a:chExt cx="704048" cy="579842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34627" y="3832917"/>
              <a:ext cx="427952" cy="289921"/>
              <a:chOff x="4100046" y="4417835"/>
              <a:chExt cx="704048" cy="579842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99362" y="4240911"/>
              <a:ext cx="427952" cy="289921"/>
              <a:chOff x="4100046" y="4417835"/>
              <a:chExt cx="704048" cy="579842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616875" y="4654362"/>
              <a:ext cx="427952" cy="289921"/>
              <a:chOff x="4100046" y="4417835"/>
              <a:chExt cx="704048" cy="579842"/>
            </a:xfrm>
          </p:grpSpPr>
          <p:sp>
            <p:nvSpPr>
              <p:cNvPr id="22" name="Can 21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571454" y="3256349"/>
              <a:ext cx="428417" cy="289922"/>
              <a:chOff x="4539787" y="4417835"/>
              <a:chExt cx="704813" cy="579844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539787" y="4707757"/>
                <a:ext cx="704048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>
                <a:off x="4540553" y="4417835"/>
                <a:ext cx="704047" cy="28992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91179" y="3427447"/>
              <a:ext cx="427952" cy="289921"/>
              <a:chOff x="4100046" y="4417835"/>
              <a:chExt cx="704048" cy="579842"/>
            </a:xfrm>
          </p:grpSpPr>
          <p:sp>
            <p:nvSpPr>
              <p:cNvPr id="28" name="Can 27"/>
              <p:cNvSpPr/>
              <p:nvPr/>
            </p:nvSpPr>
            <p:spPr>
              <a:xfrm>
                <a:off x="4100046" y="4707756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4100046" y="4417835"/>
                <a:ext cx="704048" cy="289921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Sun 31"/>
          <p:cNvSpPr/>
          <p:nvPr/>
        </p:nvSpPr>
        <p:spPr>
          <a:xfrm>
            <a:off x="3243195" y="244572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48324" y="133262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283007" y="174553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27090" y="285863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44603" y="285863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477878" y="285863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477878" y="285863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283007" y="174553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283007" y="174553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30984" y="370251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91506" y="388059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33166" y="386840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9890" y="416506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05679" y="468895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55806" y="512054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913" y="429084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58599" y="268921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59710" y="130301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97716" y="141349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9890" y="141349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57679" y="153660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17689" y="153660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65" y="4376905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18907" y="370998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829797" y="4182786"/>
            <a:ext cx="257468" cy="228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7" idx="1"/>
            <a:endCxn id="33" idx="2"/>
          </p:cNvCxnSpPr>
          <p:nvPr/>
        </p:nvCxnSpPr>
        <p:spPr>
          <a:xfrm flipV="1">
            <a:off x="562355" y="1745535"/>
            <a:ext cx="2720652" cy="229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6680" y="2858632"/>
            <a:ext cx="1891817" cy="2000638"/>
            <a:chOff x="361141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1141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2893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0"/>
            </p:cNvCxnSpPr>
            <p:nvPr/>
          </p:nvCxnSpPr>
          <p:spPr>
            <a:xfrm>
              <a:off x="4562205" y="2943646"/>
              <a:ext cx="360677" cy="80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6220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547269" y="1536606"/>
            <a:ext cx="4241969" cy="2378230"/>
            <a:chOff x="2642006" y="1621620"/>
            <a:chExt cx="4241969" cy="2378230"/>
          </a:xfrm>
        </p:grpSpPr>
        <p:cxnSp>
          <p:nvCxnSpPr>
            <p:cNvPr id="134" name="Straight Arrow Connector 133"/>
            <p:cNvCxnSpPr>
              <a:stCxn id="33" idx="2"/>
              <a:endCxn id="32" idx="0"/>
            </p:cNvCxnSpPr>
            <p:nvPr/>
          </p:nvCxnSpPr>
          <p:spPr>
            <a:xfrm>
              <a:off x="4367334" y="1830549"/>
              <a:ext cx="194871" cy="700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33" idx="2"/>
              <a:endCxn id="26" idx="1"/>
            </p:cNvCxnSpPr>
            <p:nvPr/>
          </p:nvCxnSpPr>
          <p:spPr>
            <a:xfrm>
              <a:off x="4367334" y="1830549"/>
              <a:ext cx="2516641" cy="1715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3" idx="2"/>
              <a:endCxn id="14" idx="1"/>
            </p:cNvCxnSpPr>
            <p:nvPr/>
          </p:nvCxnSpPr>
          <p:spPr>
            <a:xfrm>
              <a:off x="4367334" y="1830549"/>
              <a:ext cx="1917569" cy="2169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33" idx="3"/>
              <a:endCxn id="109" idx="1"/>
            </p:cNvCxnSpPr>
            <p:nvPr/>
          </p:nvCxnSpPr>
          <p:spPr>
            <a:xfrm flipV="1">
              <a:off x="4602016" y="1621621"/>
              <a:ext cx="1480027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33" idx="1"/>
              <a:endCxn id="110" idx="3"/>
            </p:cNvCxnSpPr>
            <p:nvPr/>
          </p:nvCxnSpPr>
          <p:spPr>
            <a:xfrm flipH="1" flipV="1">
              <a:off x="2642006" y="1621620"/>
              <a:ext cx="1490645" cy="2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" y="4376905"/>
            <a:ext cx="928711" cy="720791"/>
          </a:xfrm>
          <a:prstGeom prst="rect">
            <a:avLst/>
          </a:prstGeom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 can be asked for from any endpoint and redirector</a:t>
            </a:r>
          </a:p>
          <a:p>
            <a:r>
              <a:rPr lang="en-US" dirty="0" smtClean="0"/>
              <a:t>Data are transferred directly from server to user</a:t>
            </a:r>
          </a:p>
          <a:p>
            <a:r>
              <a:rPr lang="en-US" dirty="0" smtClean="0"/>
              <a:t>Searching for the file is fast, delivering is more important</a:t>
            </a:r>
          </a:p>
          <a:p>
            <a:r>
              <a:rPr lang="en-US" dirty="0" smtClean="0"/>
              <a:t>Ideally one should use the one with best connection</a:t>
            </a:r>
          </a:p>
          <a:p>
            <a:r>
              <a:rPr lang="en-US" dirty="0" smtClean="0"/>
              <a:t>Usually that’s the closest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2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307 0.11684 " pathEditMode="relative" ptsTypes="AA">
                                      <p:cBhvr>
                                        <p:cTn id="3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FAX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75117" y="1284840"/>
            <a:ext cx="5942177" cy="5154980"/>
            <a:chOff x="1334627" y="1362414"/>
            <a:chExt cx="5942177" cy="5154980"/>
          </a:xfrm>
        </p:grpSpPr>
        <p:sp>
          <p:nvSpPr>
            <p:cNvPr id="31" name="Rectangle 30"/>
            <p:cNvSpPr/>
            <p:nvPr/>
          </p:nvSpPr>
          <p:spPr>
            <a:xfrm>
              <a:off x="1334627" y="1362414"/>
              <a:ext cx="5942177" cy="381656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bnl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34627" y="2544272"/>
              <a:ext cx="5942177" cy="3973122"/>
              <a:chOff x="1226138" y="2254350"/>
              <a:chExt cx="5942177" cy="3973122"/>
            </a:xfrm>
          </p:grpSpPr>
          <p:pic>
            <p:nvPicPr>
              <p:cNvPr id="10" name="Picture 9" descr="USAOutlinePrintNoText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50" b="9411"/>
              <a:stretch/>
            </p:blipFill>
            <p:spPr>
              <a:xfrm>
                <a:off x="1226138" y="2254350"/>
                <a:ext cx="5942177" cy="397312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4610827" y="3420007"/>
                <a:ext cx="427952" cy="289921"/>
                <a:chOff x="4100046" y="4417835"/>
                <a:chExt cx="704048" cy="57984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972848" y="3709928"/>
                <a:ext cx="427952" cy="289921"/>
                <a:chOff x="4100046" y="4417835"/>
                <a:chExt cx="704048" cy="579842"/>
              </a:xfrm>
            </p:grpSpPr>
            <p:sp>
              <p:nvSpPr>
                <p:cNvPr id="13" name="Can 12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334627" y="3832917"/>
                <a:ext cx="427952" cy="289921"/>
                <a:chOff x="4100046" y="4417835"/>
                <a:chExt cx="704048" cy="579842"/>
              </a:xfrm>
            </p:grpSpPr>
            <p:sp>
              <p:nvSpPr>
                <p:cNvPr id="16" name="Can 15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299362" y="4240911"/>
                <a:ext cx="427952" cy="289921"/>
                <a:chOff x="4100046" y="4417835"/>
                <a:chExt cx="704048" cy="579842"/>
              </a:xfrm>
            </p:grpSpPr>
            <p:sp>
              <p:nvSpPr>
                <p:cNvPr id="19" name="Can 18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an 19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616875" y="4654362"/>
                <a:ext cx="427952" cy="289921"/>
                <a:chOff x="4100046" y="4417835"/>
                <a:chExt cx="704048" cy="579842"/>
              </a:xfrm>
            </p:grpSpPr>
            <p:sp>
              <p:nvSpPr>
                <p:cNvPr id="22" name="Can 21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71454" y="3256349"/>
                <a:ext cx="428417" cy="289922"/>
                <a:chOff x="4539787" y="4417835"/>
                <a:chExt cx="704813" cy="579844"/>
              </a:xfrm>
            </p:grpSpPr>
            <p:sp>
              <p:nvSpPr>
                <p:cNvPr id="25" name="Can 24"/>
                <p:cNvSpPr/>
                <p:nvPr/>
              </p:nvSpPr>
              <p:spPr>
                <a:xfrm>
                  <a:off x="4539787" y="4707757"/>
                  <a:ext cx="704048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an 25"/>
                <p:cNvSpPr/>
                <p:nvPr/>
              </p:nvSpPr>
              <p:spPr>
                <a:xfrm>
                  <a:off x="4540553" y="4417835"/>
                  <a:ext cx="704047" cy="289922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191179" y="3427447"/>
                <a:ext cx="427952" cy="289921"/>
                <a:chOff x="4100046" y="4417835"/>
                <a:chExt cx="704048" cy="579842"/>
              </a:xfrm>
            </p:grpSpPr>
            <p:sp>
              <p:nvSpPr>
                <p:cNvPr id="28" name="Can 27"/>
                <p:cNvSpPr/>
                <p:nvPr/>
              </p:nvSpPr>
              <p:spPr>
                <a:xfrm>
                  <a:off x="4100046" y="4707756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>
                  <a:off x="4100046" y="4417835"/>
                  <a:ext cx="704048" cy="289921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2" name="Sun 31"/>
          <p:cNvSpPr/>
          <p:nvPr/>
        </p:nvSpPr>
        <p:spPr>
          <a:xfrm>
            <a:off x="3278422" y="2453161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3083551" y="1340064"/>
            <a:ext cx="469365" cy="412911"/>
          </a:xfrm>
          <a:prstGeom prst="sun">
            <a:avLst/>
          </a:prstGeom>
          <a:ln>
            <a:solidFill>
              <a:srgbClr val="000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7" idx="1"/>
            <a:endCxn id="33" idx="2"/>
          </p:cNvCxnSpPr>
          <p:nvPr/>
        </p:nvCxnSpPr>
        <p:spPr>
          <a:xfrm flipV="1">
            <a:off x="597582" y="1752975"/>
            <a:ext cx="2720652" cy="2292290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318234" y="1752975"/>
            <a:ext cx="194871" cy="700186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  <a:endCxn id="32" idx="2"/>
          </p:cNvCxnSpPr>
          <p:nvPr/>
        </p:nvCxnSpPr>
        <p:spPr>
          <a:xfrm flipV="1">
            <a:off x="2562317" y="2866072"/>
            <a:ext cx="950788" cy="1623427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32" idx="2"/>
          </p:cNvCxnSpPr>
          <p:nvPr/>
        </p:nvCxnSpPr>
        <p:spPr>
          <a:xfrm flipV="1">
            <a:off x="2879830" y="2866072"/>
            <a:ext cx="633275" cy="2000638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32" idx="2"/>
          </p:cNvCxnSpPr>
          <p:nvPr/>
        </p:nvCxnSpPr>
        <p:spPr>
          <a:xfrm flipH="1" flipV="1">
            <a:off x="3513105" y="2866072"/>
            <a:ext cx="360677" cy="76628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1"/>
            <a:endCxn id="32" idx="2"/>
          </p:cNvCxnSpPr>
          <p:nvPr/>
        </p:nvCxnSpPr>
        <p:spPr>
          <a:xfrm flipH="1" flipV="1">
            <a:off x="3513105" y="2866072"/>
            <a:ext cx="941029" cy="77372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1"/>
            <a:endCxn id="33" idx="2"/>
          </p:cNvCxnSpPr>
          <p:nvPr/>
        </p:nvCxnSpPr>
        <p:spPr>
          <a:xfrm flipH="1" flipV="1">
            <a:off x="3318234" y="1752975"/>
            <a:ext cx="1917569" cy="2169301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1"/>
            <a:endCxn id="33" idx="2"/>
          </p:cNvCxnSpPr>
          <p:nvPr/>
        </p:nvCxnSpPr>
        <p:spPr>
          <a:xfrm flipH="1" flipV="1">
            <a:off x="3318234" y="1752975"/>
            <a:ext cx="2516641" cy="1715722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66211" y="370995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NET2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26733" y="3888037"/>
            <a:ext cx="60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AGLT2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8393" y="3875849"/>
            <a:ext cx="610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</a:rPr>
              <a:t>MWT2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05117" y="4172508"/>
            <a:ext cx="4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BNL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40906" y="4696390"/>
            <a:ext cx="668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OCHEP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1033" y="5127982"/>
            <a:ext cx="574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SWT2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0140" y="4298284"/>
            <a:ext cx="534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SLAC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3826" y="2696656"/>
            <a:ext cx="1167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XRD-CENTRAL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94937" y="1310455"/>
            <a:ext cx="557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GLRD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2943" y="1420936"/>
            <a:ext cx="1184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ATLAS-XRD-EU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5117" y="1420935"/>
            <a:ext cx="1317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ATLAS-XRD-ASIA</a:t>
            </a:r>
            <a:endParaRPr 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11" name="Straight Arrow Connector 110"/>
          <p:cNvCxnSpPr>
            <a:stCxn id="110" idx="3"/>
            <a:endCxn id="33" idx="1"/>
          </p:cNvCxnSpPr>
          <p:nvPr/>
        </p:nvCxnSpPr>
        <p:spPr>
          <a:xfrm>
            <a:off x="1592906" y="1544046"/>
            <a:ext cx="1490645" cy="2474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3"/>
            <a:endCxn id="109" idx="1"/>
          </p:cNvCxnSpPr>
          <p:nvPr/>
        </p:nvCxnSpPr>
        <p:spPr>
          <a:xfrm flipV="1">
            <a:off x="3552916" y="1544047"/>
            <a:ext cx="1480027" cy="2473"/>
          </a:xfrm>
          <a:prstGeom prst="straightConnector1">
            <a:avLst/>
          </a:prstGeom>
          <a:ln w="22225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3318234" y="1556676"/>
            <a:ext cx="695598" cy="2987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62317" y="2866072"/>
            <a:ext cx="1891817" cy="2000638"/>
            <a:chOff x="3621827" y="2943646"/>
            <a:chExt cx="1891817" cy="2000638"/>
          </a:xfrm>
        </p:grpSpPr>
        <p:cxnSp>
          <p:nvCxnSpPr>
            <p:cNvPr id="141" name="Straight Arrow Connector 140"/>
            <p:cNvCxnSpPr>
              <a:stCxn id="32" idx="2"/>
              <a:endCxn id="20" idx="0"/>
            </p:cNvCxnSpPr>
            <p:nvPr/>
          </p:nvCxnSpPr>
          <p:spPr>
            <a:xfrm flipH="1">
              <a:off x="3621827" y="2943646"/>
              <a:ext cx="950788" cy="16234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32" idx="2"/>
              <a:endCxn id="23" idx="1"/>
            </p:cNvCxnSpPr>
            <p:nvPr/>
          </p:nvCxnSpPr>
          <p:spPr>
            <a:xfrm flipH="1">
              <a:off x="3939340" y="2943646"/>
              <a:ext cx="633275" cy="20006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2" idx="2"/>
              <a:endCxn id="8" idx="1"/>
            </p:cNvCxnSpPr>
            <p:nvPr/>
          </p:nvCxnSpPr>
          <p:spPr>
            <a:xfrm>
              <a:off x="4572615" y="2943646"/>
              <a:ext cx="360677" cy="766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2" idx="2"/>
              <a:endCxn id="29" idx="1"/>
            </p:cNvCxnSpPr>
            <p:nvPr/>
          </p:nvCxnSpPr>
          <p:spPr>
            <a:xfrm>
              <a:off x="4572615" y="2943646"/>
              <a:ext cx="941029" cy="77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97582" y="1544046"/>
            <a:ext cx="5237293" cy="2501219"/>
            <a:chOff x="597582" y="1544046"/>
            <a:chExt cx="5237293" cy="2501219"/>
          </a:xfrm>
        </p:grpSpPr>
        <p:cxnSp>
          <p:nvCxnSpPr>
            <p:cNvPr id="131" name="Straight Arrow Connector 130"/>
            <p:cNvCxnSpPr>
              <a:stCxn id="33" idx="2"/>
              <a:endCxn id="17" idx="1"/>
            </p:cNvCxnSpPr>
            <p:nvPr/>
          </p:nvCxnSpPr>
          <p:spPr>
            <a:xfrm flipH="1">
              <a:off x="597582" y="1752975"/>
              <a:ext cx="2720652" cy="22922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592906" y="1544046"/>
              <a:ext cx="4241969" cy="2378230"/>
              <a:chOff x="2652416" y="1621620"/>
              <a:chExt cx="4241969" cy="2378230"/>
            </a:xfrm>
          </p:grpSpPr>
          <p:cxnSp>
            <p:nvCxnSpPr>
              <p:cNvPr id="134" name="Straight Arrow Connector 133"/>
              <p:cNvCxnSpPr>
                <a:stCxn id="33" idx="2"/>
                <a:endCxn id="32" idx="0"/>
              </p:cNvCxnSpPr>
              <p:nvPr/>
            </p:nvCxnSpPr>
            <p:spPr>
              <a:xfrm>
                <a:off x="4377744" y="1830549"/>
                <a:ext cx="194871" cy="7001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33" idx="2"/>
                <a:endCxn id="26" idx="1"/>
              </p:cNvCxnSpPr>
              <p:nvPr/>
            </p:nvCxnSpPr>
            <p:spPr>
              <a:xfrm>
                <a:off x="4377744" y="1830549"/>
                <a:ext cx="2516641" cy="171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33" idx="2"/>
                <a:endCxn id="14" idx="1"/>
              </p:cNvCxnSpPr>
              <p:nvPr/>
            </p:nvCxnSpPr>
            <p:spPr>
              <a:xfrm>
                <a:off x="4377744" y="1830549"/>
                <a:ext cx="1917569" cy="2169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33" idx="3"/>
                <a:endCxn id="109" idx="1"/>
              </p:cNvCxnSpPr>
              <p:nvPr/>
            </p:nvCxnSpPr>
            <p:spPr>
              <a:xfrm flipV="1">
                <a:off x="4612426" y="1621621"/>
                <a:ext cx="1480027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33" idx="1"/>
                <a:endCxn id="110" idx="3"/>
              </p:cNvCxnSpPr>
              <p:nvPr/>
            </p:nvCxnSpPr>
            <p:spPr>
              <a:xfrm flipH="1" flipV="1">
                <a:off x="2652416" y="1621620"/>
                <a:ext cx="1490645" cy="2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3" name="Picture 122" descr="Screen Shot 2013-07-14 at 18.39.13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00" y="4161040"/>
            <a:ext cx="940827" cy="717063"/>
          </a:xfrm>
          <a:prstGeom prst="rect">
            <a:avLst/>
          </a:prstGeom>
        </p:spPr>
      </p:pic>
      <p:sp>
        <p:nvSpPr>
          <p:cNvPr id="128" name="5-Point Star 127"/>
          <p:cNvSpPr/>
          <p:nvPr/>
        </p:nvSpPr>
        <p:spPr>
          <a:xfrm>
            <a:off x="4454134" y="3717425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5-Point Star 190"/>
          <p:cNvSpPr/>
          <p:nvPr/>
        </p:nvSpPr>
        <p:spPr>
          <a:xfrm>
            <a:off x="691841" y="1646829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191"/>
          <p:cNvSpPr/>
          <p:nvPr/>
        </p:nvSpPr>
        <p:spPr>
          <a:xfrm>
            <a:off x="5809417" y="1561011"/>
            <a:ext cx="239433" cy="21229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ontent Placeholder 2"/>
          <p:cNvSpPr>
            <a:spLocks noGrp="1"/>
          </p:cNvSpPr>
          <p:nvPr>
            <p:ph idx="1"/>
          </p:nvPr>
        </p:nvSpPr>
        <p:spPr>
          <a:xfrm>
            <a:off x="6400800" y="1600201"/>
            <a:ext cx="2425561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Asking a far away site for the file can lead to suboptimal access in case multiple replicas of DS exist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is a separate global redirector for Tier3 sites</a:t>
            </a:r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188" name="Picture 187" descr="Screen Shot 2013-07-14 at 19.04.47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16" y="4131134"/>
            <a:ext cx="928711" cy="7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8 0.05206 -0.01998 0.10435 -0.00452 0.1062 C 0.01094 0.10805 0.08336 0 0.09239 0.01064 C 0.10142 0.02129 0.03386 0.15757 0.05019 0.16983 C 0.06651 0.18209 0.17818 0.07358 0.19034 0.08491 C 0.2025 0.09625 0.11254 0.23299 0.12313 0.23832 C 0.13372 0.24364 0.2381 0.0951 0.25408 0.11684 C 0.27006 0.13859 0.20875 0.34359 0.21882 0.36881 C 0.2289 0.39403 0.29958 0.25845 0.31434 0.26863 C 0.3291 0.27881 0.29593 0.41046 0.30757 0.42943 C 0.3192 0.4484 0.35151 0.41532 0.38381 0.38246 " pathEditMode="relative" ptsTypes="aaaaaaaaaaA">
                                      <p:cBhvr>
                                        <p:cTn id="28" dur="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91" grpId="0" animBg="1"/>
      <p:bldP spid="191" grpId="1" animBg="1"/>
      <p:bldP spid="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fax helps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36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have access to CPUs but not enough local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is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registered in DQ2</a:t>
            </a:r>
          </a:p>
          <a:p>
            <a:r>
              <a:rPr lang="en-US" dirty="0" smtClean="0"/>
              <a:t>Datasets exist in </a:t>
            </a:r>
            <a:r>
              <a:rPr lang="en-US" dirty="0" err="1" smtClean="0"/>
              <a:t>FAX’d</a:t>
            </a:r>
            <a:r>
              <a:rPr lang="en-US" dirty="0" smtClean="0"/>
              <a:t> storage element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grid proxy</a:t>
            </a:r>
          </a:p>
          <a:p>
            <a:r>
              <a:rPr lang="en-US" dirty="0" smtClean="0"/>
              <a:t>Check if your dataset is in FAX</a:t>
            </a:r>
          </a:p>
          <a:p>
            <a:r>
              <a:rPr lang="en-US" dirty="0" smtClean="0"/>
              <a:t>Choose the best FAX starting point (redirector)</a:t>
            </a:r>
          </a:p>
          <a:p>
            <a:r>
              <a:rPr lang="en-US" dirty="0" smtClean="0"/>
              <a:t>Prepare </a:t>
            </a:r>
            <a:r>
              <a:rPr lang="en-US" dirty="0" err="1" smtClean="0"/>
              <a:t>gLFNs</a:t>
            </a:r>
            <a:endParaRPr lang="en-US" dirty="0" smtClean="0"/>
          </a:p>
          <a:p>
            <a:r>
              <a:rPr lang="en-US" dirty="0" smtClean="0"/>
              <a:t>Make sure code is using </a:t>
            </a:r>
            <a:r>
              <a:rPr lang="en-US" dirty="0" err="1" smtClean="0"/>
              <a:t>TTreeCache</a:t>
            </a:r>
            <a:r>
              <a:rPr lang="en-US" dirty="0" smtClean="0"/>
              <a:t> properly</a:t>
            </a:r>
          </a:p>
          <a:p>
            <a:r>
              <a:rPr lang="en-US" dirty="0" smtClean="0"/>
              <a:t>Use FAX interactively</a:t>
            </a:r>
          </a:p>
          <a:p>
            <a:r>
              <a:rPr lang="en-US" dirty="0" smtClean="0"/>
              <a:t>Read data directly from FAX</a:t>
            </a:r>
          </a:p>
          <a:p>
            <a:r>
              <a:rPr lang="en-US" dirty="0" smtClean="0"/>
              <a:t>Read/write example</a:t>
            </a:r>
          </a:p>
          <a:p>
            <a:r>
              <a:rPr lang="en-US" dirty="0" smtClean="0"/>
              <a:t>Multi-site FAX examples – Slim Skim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5187162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start: 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5572539"/>
            <a:ext cx="796542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r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-L -O  https://github.com/ivukotic/Tutorial/archive/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unzip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750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34816</TotalTime>
  <Words>2726</Words>
  <Application>Microsoft Macintosh PowerPoint</Application>
  <PresentationFormat>On-screen Show (4:3)</PresentationFormat>
  <Paragraphs>536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AtlasAnalysisIOperformanceOnTheGrid</vt:lpstr>
      <vt:lpstr>FAX  tutorial for end-users</vt:lpstr>
      <vt:lpstr>You will learn</vt:lpstr>
      <vt:lpstr>What is FAX?</vt:lpstr>
      <vt:lpstr>Aggregate fax bandwidth</vt:lpstr>
      <vt:lpstr>FAX topology</vt:lpstr>
      <vt:lpstr>FAX topology</vt:lpstr>
      <vt:lpstr>How fax helps  analysis</vt:lpstr>
      <vt:lpstr>Requirements</vt:lpstr>
      <vt:lpstr>Tutorial outline</vt:lpstr>
      <vt:lpstr>Getting proxy</vt:lpstr>
      <vt:lpstr>datasets in FAX?</vt:lpstr>
      <vt:lpstr>Anatomy of the  </vt:lpstr>
      <vt:lpstr>Getting</vt:lpstr>
      <vt:lpstr>Full fax endpoint list</vt:lpstr>
      <vt:lpstr>Performance  in  WAN</vt:lpstr>
      <vt:lpstr>Use fax interactively</vt:lpstr>
      <vt:lpstr>Direct access reading from fax</vt:lpstr>
      <vt:lpstr>Read/write example</vt:lpstr>
      <vt:lpstr>PowerPoint Presentation</vt:lpstr>
      <vt:lpstr>Skim slim example</vt:lpstr>
      <vt:lpstr>Using fax from Tier3</vt:lpstr>
      <vt:lpstr>MULTI-SITE FAX ACCESS FROM TIER3</vt:lpstr>
      <vt:lpstr>MULTI-SITE FAX, CONT.</vt:lpstr>
      <vt:lpstr>Performance example – skim SLIM</vt:lpstr>
      <vt:lpstr>Performance example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591</cp:revision>
  <cp:lastPrinted>2011-12-11T16:58:24Z</cp:lastPrinted>
  <dcterms:created xsi:type="dcterms:W3CDTF">2011-12-08T09:55:08Z</dcterms:created>
  <dcterms:modified xsi:type="dcterms:W3CDTF">2013-07-17T04:14:41Z</dcterms:modified>
</cp:coreProperties>
</file>