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34" r:id="rId1"/>
  </p:sldMasterIdLst>
  <p:notesMasterIdLst>
    <p:notesMasterId r:id="rId23"/>
  </p:notesMasterIdLst>
  <p:handoutMasterIdLst>
    <p:handoutMasterId r:id="rId24"/>
  </p:handoutMasterIdLst>
  <p:sldIdLst>
    <p:sldId id="256" r:id="rId2"/>
    <p:sldId id="335" r:id="rId3"/>
    <p:sldId id="336" r:id="rId4"/>
    <p:sldId id="337" r:id="rId5"/>
    <p:sldId id="344" r:id="rId6"/>
    <p:sldId id="345" r:id="rId7"/>
    <p:sldId id="347" r:id="rId8"/>
    <p:sldId id="339" r:id="rId9"/>
    <p:sldId id="348" r:id="rId10"/>
    <p:sldId id="338" r:id="rId11"/>
    <p:sldId id="340" r:id="rId12"/>
    <p:sldId id="353" r:id="rId13"/>
    <p:sldId id="354" r:id="rId14"/>
    <p:sldId id="341" r:id="rId15"/>
    <p:sldId id="342" r:id="rId16"/>
    <p:sldId id="355" r:id="rId17"/>
    <p:sldId id="352" r:id="rId18"/>
    <p:sldId id="350" r:id="rId19"/>
    <p:sldId id="346" r:id="rId20"/>
    <p:sldId id="349" r:id="rId21"/>
    <p:sldId id="351" r:id="rId2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E3A7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32" autoAdjust="0"/>
    <p:restoredTop sz="99541" autoAdjust="0"/>
  </p:normalViewPr>
  <p:slideViewPr>
    <p:cSldViewPr snapToGrid="0" snapToObjects="1">
      <p:cViewPr varScale="1">
        <p:scale>
          <a:sx n="106" d="100"/>
          <a:sy n="106" d="100"/>
        </p:scale>
        <p:origin x="-7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30" d="100"/>
          <a:sy n="130" d="100"/>
        </p:scale>
        <p:origin x="-1152" y="4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9B281-BA54-794C-ACD8-2D743C591A6A}" type="datetime1">
              <a:rPr lang="en-US" smtClean="0"/>
              <a:t>7/11/13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F6C19-F6F1-5247-8643-531CFB2B8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826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DBBA3-98AD-944B-8B8B-5B9FFC955A4F}" type="datetime1">
              <a:rPr lang="en-US" smtClean="0"/>
              <a:t>7/11/13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C94FA-7D52-8642-AA7C-0AF8468F5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170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18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(7/11/13 15:09) -----</a:t>
            </a:r>
          </a:p>
          <a:p>
            <a:r>
              <a:rPr lang="en-US"/>
              <a:t>replace with tiny url</a:t>
            </a:r>
          </a:p>
          <a:p>
            <a:r>
              <a:rPr lang="en-US"/>
              <a:t>maybe github</a:t>
            </a:r>
          </a:p>
          <a:p>
            <a:r>
              <a:rPr lang="en-US"/>
              <a:t>maybe not at the end of the slide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11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(7/11/13 15:17) -----</a:t>
            </a:r>
          </a:p>
          <a:p>
            <a:r>
              <a:rPr lang="en-US"/>
              <a:t>change to everything from tutorial.tar or put it in github</a:t>
            </a:r>
          </a:p>
          <a:p>
            <a:r>
              <a:rPr lang="en-US"/>
              <a:t>ask them to just execute script in Tutorial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24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(7/11/13 15:09) -----</a:t>
            </a:r>
          </a:p>
          <a:p>
            <a:r>
              <a:rPr lang="en-US"/>
              <a:t>make a plot showing FAXschema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01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(7/11/13 15:31) -----</a:t>
            </a:r>
          </a:p>
          <a:p>
            <a:r>
              <a:rPr lang="en-US"/>
              <a:t>maybe say source  Tutorial/getROOT.sh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5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(7/11/13 15:31) -----</a:t>
            </a:r>
          </a:p>
          <a:p>
            <a:r>
              <a:rPr lang="en-US"/>
              <a:t>change for a smaller file</a:t>
            </a:r>
          </a:p>
          <a:p>
            <a:endParaRPr lang="en-US"/>
          </a:p>
          <a:p>
            <a:r>
              <a:rPr lang="en-US"/>
              <a:t>----- Meeting Notes (7/11/13 15:34) -----</a:t>
            </a:r>
          </a:p>
          <a:p>
            <a:r>
              <a:rPr lang="en-US"/>
              <a:t>add printing of the event number.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35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(7/11/13 15:39) -----</a:t>
            </a:r>
          </a:p>
          <a:p>
            <a:r>
              <a:rPr lang="en-US"/>
              <a:t>script is not executable.</a:t>
            </a:r>
          </a:p>
          <a:p>
            <a:r>
              <a:rPr lang="en-US"/>
              <a:t>explain it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33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(7/11/13 15:44) -----</a:t>
            </a:r>
          </a:p>
          <a:p>
            <a:r>
              <a:rPr lang="en-US"/>
              <a:t>word wrap`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02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(7/11/13 15:50) -----</a:t>
            </a:r>
          </a:p>
          <a:p>
            <a:r>
              <a:rPr lang="en-US"/>
              <a:t>point that Requirements line is our T3 specific just explain that code requires cvmfs mounted.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55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7D2D-388A-5249-B920-6B487891E39C}" type="datetime1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6F72-1B1B-7D49-8F06-553DBF27354F}" type="datetime1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68D22-1979-9941-89D2-960890592796}" type="datetime1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2D66-2453-CA4D-911E-49DA97530D5E}" type="datetime1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EE81-71E4-A542-ADFF-2E09FBD3072E}" type="datetime1">
              <a:rPr lang="en-US" smtClean="0"/>
              <a:t>7/11/13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F073-ACE3-A84C-B243-6B11C0476D96}" type="datetime1">
              <a:rPr lang="en-US" smtClean="0"/>
              <a:t>7/11/13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0ACC-86DF-6048-A4D0-BE1043AA6C73}" type="datetime1">
              <a:rPr lang="en-US" smtClean="0"/>
              <a:t>7/11/13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6171-CF12-4A4C-B605-2C23CF5C25F9}" type="datetime1">
              <a:rPr lang="en-US" smtClean="0"/>
              <a:t>7/11/13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C014-2DF0-6A4A-A8CD-F451B1E6A4CA}" type="datetime1">
              <a:rPr lang="en-US" smtClean="0"/>
              <a:t>7/11/13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354E-D8E4-5F49-A393-E13667096BD7}" type="datetime1">
              <a:rPr lang="en-US" smtClean="0"/>
              <a:t>7/11/13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1FB6A6A-2DD6-924E-9F0A-D95C6BF58861}" type="datetime1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ivukotic.web.cern.ch/ivukotic/dropbox/Tutorial.tar" TargetMode="External"/><Relationship Id="rId4" Type="http://schemas.openxmlformats.org/officeDocument/2006/relationships/hyperlink" Target="https://its.cern.ch/jira/browse/FAX" TargetMode="External"/><Relationship Id="rId5" Type="http://schemas.openxmlformats.org/officeDocument/2006/relationships/hyperlink" Target="mailto:atlas-adc-federated-xrootd@cern.ch?subject=Users%20ques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ki.cern.ch/twiki/bin/view/Atlas/UsingFAXforEndUsers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ki.cern.ch/twiki/bin/view/Atlas/GlobalLogicalFileName" TargetMode="Externa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ivukotic.web.cern.ch/ivukotic/dropbox/isDSinFAX.py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twiki.cern.ch/twiki/bin/view/Atlas/FaxRedirecto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01024" y="2477148"/>
            <a:ext cx="7257177" cy="1524000"/>
          </a:xfrm>
        </p:spPr>
        <p:txBody>
          <a:bodyPr>
            <a:normAutofit fontScale="90000"/>
          </a:bodyPr>
          <a:lstStyle/>
          <a:p>
            <a:pPr algn="r"/>
            <a:r>
              <a:rPr lang="en-US" sz="9800" dirty="0" smtClean="0"/>
              <a:t>FAX </a:t>
            </a:r>
            <a:br>
              <a:rPr lang="en-US" sz="9800" dirty="0" smtClean="0"/>
            </a:br>
            <a:r>
              <a:rPr lang="en-US" dirty="0" smtClean="0"/>
              <a:t>for end-users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06994" y="3678218"/>
            <a:ext cx="8441626" cy="147732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Rob Gardner</a:t>
            </a:r>
          </a:p>
          <a:p>
            <a:r>
              <a:rPr lang="en-US" b="1" dirty="0"/>
              <a:t> </a:t>
            </a:r>
            <a:r>
              <a:rPr lang="en-US" b="1" dirty="0" smtClean="0"/>
              <a:t>  Ilija Vukotic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Lincoln Bryant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David Champion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Suchandra Thapa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7078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 in  WAN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436" y="1490710"/>
            <a:ext cx="7772400" cy="4301155"/>
          </a:xfrm>
        </p:spPr>
        <p:txBody>
          <a:bodyPr>
            <a:normAutofit/>
          </a:bodyPr>
          <a:lstStyle/>
          <a:p>
            <a:r>
              <a:rPr lang="en-US" dirty="0" smtClean="0"/>
              <a:t>This is important to do independently if you use FAX or not</a:t>
            </a:r>
          </a:p>
          <a:p>
            <a:r>
              <a:rPr lang="en-US" dirty="0" smtClean="0"/>
              <a:t>Make sure you use </a:t>
            </a:r>
            <a:r>
              <a:rPr lang="en-US" dirty="0" err="1" smtClean="0"/>
              <a:t>TTreeCache</a:t>
            </a:r>
            <a:endParaRPr lang="en-US" dirty="0"/>
          </a:p>
          <a:p>
            <a:pPr lvl="1"/>
            <a:r>
              <a:rPr lang="en-US" dirty="0" smtClean="0"/>
              <a:t>Simple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For full optimization in addition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With latest ROOT versions you may use  </a:t>
            </a:r>
            <a:r>
              <a:rPr lang="en-US" dirty="0" err="1" smtClean="0"/>
              <a:t>AsyncPrefetch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0D33-FDA7-AD4E-9672-FAE71C1B59B7}" type="datetime1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29415" y="2330264"/>
            <a:ext cx="5193937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SetCacheSize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(30*1024*1024);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29416" y="3336664"/>
            <a:ext cx="5193937" cy="18158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SetBranchStatus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("ele_trig_l1match*",0);</a:t>
            </a:r>
          </a:p>
          <a:p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TIter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iter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GetListOfBranches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());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while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TBranch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*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sub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= (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TBranch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*)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iter.Next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()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)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if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 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GetBranchStatus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(sub-&gt;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GetName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()) 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) 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AddBranchToCache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(sub-&gt;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GetName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(),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kTRUE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)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;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StopCacheLearningPhase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();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29415" y="5790384"/>
            <a:ext cx="5193937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nl-NL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~&gt; </a:t>
            </a:r>
            <a:r>
              <a:rPr lang="nl-NL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cat</a:t>
            </a:r>
            <a:r>
              <a:rPr lang="nl-NL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nl-NL" sz="1400" b="1" dirty="0">
                <a:solidFill>
                  <a:srgbClr val="E3A743"/>
                </a:solidFill>
                <a:latin typeface="Consolas"/>
                <a:cs typeface="Consolas"/>
              </a:rPr>
              <a:t>.</a:t>
            </a:r>
            <a:r>
              <a:rPr lang="nl-NL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rootrc</a:t>
            </a:r>
            <a:endParaRPr lang="nl-NL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nl-NL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TFile.AsyncPrefetching</a:t>
            </a:r>
            <a:r>
              <a:rPr lang="nl-NL" sz="1400" b="1" dirty="0">
                <a:solidFill>
                  <a:srgbClr val="E3A743"/>
                </a:solidFill>
                <a:latin typeface="Consolas"/>
                <a:cs typeface="Consolas"/>
              </a:rPr>
              <a:t>:   1</a:t>
            </a:r>
          </a:p>
        </p:txBody>
      </p:sp>
    </p:spTree>
    <p:extLst>
      <p:ext uri="{BB962C8B-B14F-4D97-AF65-F5344CB8AC3E}">
        <p14:creationId xmlns:p14="http://schemas.microsoft.com/office/powerpoint/2010/main" val="199452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57" y="17663"/>
            <a:ext cx="7772400" cy="899564"/>
          </a:xfrm>
        </p:spPr>
        <p:txBody>
          <a:bodyPr/>
          <a:lstStyle/>
          <a:p>
            <a:r>
              <a:rPr lang="en-US" dirty="0"/>
              <a:t>Interactive </a:t>
            </a:r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900" y="917226"/>
            <a:ext cx="7772400" cy="5744574"/>
          </a:xfrm>
        </p:spPr>
        <p:txBody>
          <a:bodyPr>
            <a:normAutofit/>
          </a:bodyPr>
          <a:lstStyle/>
          <a:p>
            <a:r>
              <a:rPr lang="en-US" dirty="0" smtClean="0"/>
              <a:t>Copy file locally</a:t>
            </a: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Setup ROOT any way you like, </a:t>
            </a:r>
            <a:r>
              <a:rPr lang="en-US" dirty="0" smtClean="0"/>
              <a:t>                                                      open </a:t>
            </a:r>
            <a:r>
              <a:rPr lang="en-US" dirty="0" smtClean="0"/>
              <a:t>file and list its </a:t>
            </a:r>
            <a:r>
              <a:rPr lang="en-US" dirty="0" smtClean="0"/>
              <a:t>content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Event picking</a:t>
            </a: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11E0-D98E-5D49-A016-8C1B10EEECE0}" type="datetime1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7173" y="2840601"/>
            <a:ext cx="7634391" cy="2893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~ 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-l 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[0]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TFile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*f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TFile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::Open("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://fax.mwt2.org//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/dq2/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user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ilijav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HCtest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/user.ilijav.HCtest.1/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group.test.hc.NTUP_SMWZ.root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")</a:t>
            </a: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[1] f-&gt;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ls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()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TXNetFile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**		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://fax.mwt2.org//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/dq2/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user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ilijav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HCtest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/user.ilijav.HCtest.1/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group.test.hc.NTUP_SMWZ.root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	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StreamNTUP_SMWZ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TXNetFile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*		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://fax.mwt2.org//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/dq2/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user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ilijav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HCtest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/user.ilijav.HCtest.1/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group.test.hc.NTUP_SMWZ.root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	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StreamNTUP_SMWZ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KEY: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AttributeListLayout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	Schema;1</a:t>
            </a: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KEY: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TDirectoryFile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	physicsMeta;1	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physicsMeta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KEY: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TDirectoryFile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	Lumi;1	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Lumi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KEY: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TTree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	CollectionTree;1	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CollectionTree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KEY: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TTree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	physics;1	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physics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87173" y="1334743"/>
            <a:ext cx="7634390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~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&gt;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xrdcp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://fax.mwt2.org//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/dq2/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user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ilijav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HCtest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/user.ilijav.HCtest.1/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group.test.hc.NTUP_SMWZ.root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.</a:t>
            </a:r>
          </a:p>
          <a:p>
            <a:r>
              <a:rPr lang="nl-NL" sz="1400" b="1" dirty="0">
                <a:solidFill>
                  <a:srgbClr val="E3A743"/>
                </a:solidFill>
                <a:latin typeface="Consolas"/>
                <a:cs typeface="Consolas"/>
              </a:rPr>
              <a:t>[xrootd] Total 760.22 MB	|====================| 100.00 % [53.1 MB/s]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61017" y="917227"/>
            <a:ext cx="198714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Tutorial/</a:t>
            </a:r>
            <a:r>
              <a:rPr lang="en-US" dirty="0" err="1" smtClean="0"/>
              <a:t>GettingFile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05358" y="2400638"/>
            <a:ext cx="221786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Tutorial/</a:t>
            </a:r>
            <a:r>
              <a:rPr lang="en-US" dirty="0" err="1"/>
              <a:t>InspectingFile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97538" y="5895919"/>
            <a:ext cx="230667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Tutorial/</a:t>
            </a:r>
            <a:r>
              <a:rPr lang="en-US" dirty="0" err="1" smtClean="0"/>
              <a:t>InspectingFiles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63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852" y="1085944"/>
            <a:ext cx="7772400" cy="468636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Compile</a:t>
            </a:r>
            <a:r>
              <a:rPr lang="en-US" dirty="0" smtClean="0"/>
              <a:t>.  Execute.  Play with parameters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code prints all the important information </a:t>
            </a:r>
          </a:p>
          <a:p>
            <a:pPr lvl="1"/>
            <a:r>
              <a:rPr lang="en-US" dirty="0" smtClean="0"/>
              <a:t>CPU/Wall time</a:t>
            </a:r>
          </a:p>
          <a:p>
            <a:pPr lvl="1"/>
            <a:r>
              <a:rPr lang="en-US" dirty="0" smtClean="0"/>
              <a:t>number of reads/writes</a:t>
            </a:r>
          </a:p>
          <a:p>
            <a:pPr lvl="1"/>
            <a:r>
              <a:rPr lang="en-US" dirty="0"/>
              <a:t>memory </a:t>
            </a:r>
            <a:r>
              <a:rPr lang="en-US" dirty="0" smtClean="0"/>
              <a:t>usage </a:t>
            </a:r>
          </a:p>
          <a:p>
            <a:pPr lvl="1"/>
            <a:r>
              <a:rPr lang="en-US" dirty="0" smtClean="0"/>
              <a:t>Use its functions to investigate issues with your own programs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37596" y="2002735"/>
            <a:ext cx="7798605" cy="18158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~&gt; .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readDirect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usage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read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&lt;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filename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&gt; &lt;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treename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&gt; &lt;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percentage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of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events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to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read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&gt; &lt;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TTreeCache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size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&gt; [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file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containing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branches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to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be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read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]</a:t>
            </a:r>
          </a:p>
          <a:p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~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&gt; ./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readDirect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root://fax.mwt2.org:1094//atlas/dq2/user/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flegger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/MWT2/user.flegger.MWT2.data12_8TeV.00212172.physics_Muons.merge.NTUP_SMWZ.f479_m1228_p1067_p1141_tid01007411_00/NTUP_SMWZ.01007411._000113.MWT2.root.1 physics 10 30 </a:t>
            </a:r>
          </a:p>
        </p:txBody>
      </p:sp>
      <p:sp>
        <p:nvSpPr>
          <p:cNvPr id="8" name="Rectangle 7"/>
          <p:cNvSpPr/>
          <p:nvPr/>
        </p:nvSpPr>
        <p:spPr>
          <a:xfrm>
            <a:off x="6364860" y="11982"/>
            <a:ext cx="274208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Tutorial/</a:t>
            </a:r>
            <a:r>
              <a:rPr lang="en-US" dirty="0" err="1"/>
              <a:t>ReadingWritingFile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59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Skim slim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852" y="1457386"/>
            <a:ext cx="7772400" cy="468636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Official </a:t>
            </a:r>
            <a:r>
              <a:rPr lang="en-US" dirty="0"/>
              <a:t>skim slim code:  filter-and-merge-</a:t>
            </a:r>
            <a:r>
              <a:rPr lang="en-US" dirty="0" smtClean="0"/>
              <a:t>d3pd.py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Explain it. Check why it does not print manual how to use it.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37596" y="2383316"/>
            <a:ext cx="7798605" cy="138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~&gt; 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python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filter-and-merge-d3pd.py 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-in=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inputFileList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-out=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SkimmedSlimmed.root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tree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physics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--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var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branchesList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--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selection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file:cutCode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6888" y="0"/>
            <a:ext cx="179711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Tutorial/</a:t>
            </a:r>
            <a:r>
              <a:rPr lang="en-US" dirty="0" err="1"/>
              <a:t>SkimSlim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71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Tier3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Condor to submit jobs</a:t>
            </a:r>
          </a:p>
          <a:p>
            <a:r>
              <a:rPr lang="en-US" dirty="0" smtClean="0"/>
              <a:t>Requires a submit script like this: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Basic commands: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49D8-2F20-4D48-A630-E158AC0D08EF}" type="datetime1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46447" y="2442192"/>
            <a:ext cx="7763265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executable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SkimSlim.sh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output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SkimSlim.out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error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SkimSlim.error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log     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SkimSlim.log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transfer_input_files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= filter-and-merge-d3pd.py,/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tmp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/x509up_u20074,inputFileList,branchesList,cutCode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universe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vanilla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Requirements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= HAS_CVMFS =?= True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queue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946447" y="5334001"/>
            <a:ext cx="7763265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c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ondor_submit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job.submit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  #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that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how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you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submit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c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ondor_q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yourUsername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     # check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status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of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your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jobs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condor_ssh_to_job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jobID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   #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logging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at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a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node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where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your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jobs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is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executed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71328" y="9288"/>
            <a:ext cx="343931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Tutorial</a:t>
            </a:r>
            <a:r>
              <a:rPr lang="en-US" dirty="0"/>
              <a:t>/SkimSlimT3/skimSlimT3.sh</a:t>
            </a:r>
          </a:p>
        </p:txBody>
      </p:sp>
    </p:spTree>
    <p:extLst>
      <p:ext uri="{BB962C8B-B14F-4D97-AF65-F5344CB8AC3E}">
        <p14:creationId xmlns:p14="http://schemas.microsoft.com/office/powerpoint/2010/main" val="2467347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5694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Large scale Tier3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Skims Slims 100 files spread over 3 different sites</a:t>
            </a:r>
          </a:p>
          <a:p>
            <a:r>
              <a:rPr lang="en-US" dirty="0" smtClean="0"/>
              <a:t>Outputs files of optimal size (&gt;1GB)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C227-F055-EF47-8A9B-BE5B836CAA5B}" type="datetime1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1270" y="33710"/>
            <a:ext cx="395609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Tutorial</a:t>
            </a:r>
            <a:r>
              <a:rPr lang="en-US" dirty="0"/>
              <a:t>/SkimSlimT3/</a:t>
            </a:r>
            <a:r>
              <a:rPr lang="en-US" dirty="0" smtClean="0"/>
              <a:t>skimSlimT3Large.sh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46447" y="2681832"/>
            <a:ext cx="7763265" cy="2677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Jobs = 10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getenv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False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executable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SkimSlimLarge.sh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output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SkimSlimLarge.out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.$(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Process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)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error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SkimSlimLarge.error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.$(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Process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)</a:t>
            </a: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log     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SkimSlimLarge.log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.$(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Process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)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arguments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= $(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Process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) $(Jobs)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transfer_input_files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= filter-and-merge-d3pd.py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,/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tmp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/x509up_u20074,inputFileListLarge,branchesList,cutCode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universe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vanilla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Requirements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= HAS_CVMFS =?= True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queue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$(Jobs)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09577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5694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Large scale Tier3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816474"/>
          </a:xfrm>
        </p:spPr>
        <p:txBody>
          <a:bodyPr>
            <a:normAutofit/>
          </a:bodyPr>
          <a:lstStyle/>
          <a:p>
            <a:r>
              <a:rPr lang="en-US" dirty="0" smtClean="0"/>
              <a:t>Splitting up th</a:t>
            </a:r>
            <a:r>
              <a:rPr lang="en-US" dirty="0" smtClean="0"/>
              <a:t>e task. </a:t>
            </a:r>
          </a:p>
          <a:p>
            <a:r>
              <a:rPr lang="en-US" dirty="0" smtClean="0"/>
              <a:t>Output </a:t>
            </a:r>
            <a:r>
              <a:rPr lang="en-US" dirty="0"/>
              <a:t>files are automatically transferred back to you submission directory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C227-F055-EF47-8A9B-BE5B836CAA5B}" type="datetime1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1270" y="33710"/>
            <a:ext cx="395609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Tutorial</a:t>
            </a:r>
            <a:r>
              <a:rPr lang="en-US" dirty="0"/>
              <a:t>/SkimSlimT3/</a:t>
            </a:r>
            <a:r>
              <a:rPr lang="en-US" dirty="0" smtClean="0"/>
              <a:t>skimSlimT3Large.sh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2134" y="2969393"/>
            <a:ext cx="8229600" cy="3539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#!/bin/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zsh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export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ATLAS_LOCAL_ROOT_BASE=/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cvmfs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atlas.cern.ch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repo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ATLASLocalRootBase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source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${ATLAS_LOCAL_ROOT_BASE}/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user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atlasLocalSetup.sh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source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$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AtlasSetup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scripts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asetup.sh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17.6.0,noTest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export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X509_USER_PROXY=x509up_u20074</a:t>
            </a:r>
          </a:p>
          <a:p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echo 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'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job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:' $1, '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from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:' $2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files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=$(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wc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-l &lt;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inputFileListLarge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)</a:t>
            </a: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echo '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input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files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:' $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files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awk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-v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jo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=$1 -v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totjobs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=$2 -v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len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=$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files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'BEGIN {slice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len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totjobs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;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start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jo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*slice; end = (jo+1)*slice;} NR &gt;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start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&amp;&amp; NR &lt;= end {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print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}'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inputFileListLarge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&gt;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inputFileList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cat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inputFileList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python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filter-and-merge-d3pd.py  --in=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inputFileList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--out=SkimmedSlimmed_$1.root --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tree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physics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--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var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branchesList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--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selection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file:cutCode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05797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</a:t>
            </a:r>
            <a:r>
              <a:rPr lang="en-US" dirty="0"/>
              <a:t>users instructions </a:t>
            </a:r>
            <a:r>
              <a:rPr lang="en-US" dirty="0">
                <a:hlinkClick r:id="rId2"/>
              </a:rPr>
              <a:t>https://twiki.cern.ch/twiki/bin/view/Atlas/</a:t>
            </a:r>
            <a:r>
              <a:rPr lang="en-US" dirty="0" smtClean="0">
                <a:hlinkClick r:id="rId2"/>
              </a:rPr>
              <a:t>UsingFAXforEndUsers</a:t>
            </a:r>
            <a:endParaRPr lang="en-US" dirty="0" smtClean="0"/>
          </a:p>
          <a:p>
            <a:r>
              <a:rPr lang="en-US" dirty="0" smtClean="0"/>
              <a:t>Example codes and scripts </a:t>
            </a:r>
            <a:r>
              <a:rPr lang="en-US" dirty="0" smtClean="0">
                <a:solidFill>
                  <a:schemeClr val="bg1"/>
                </a:solidFill>
                <a:cs typeface="Consolas"/>
                <a:hlinkClick r:id="rId3"/>
              </a:rPr>
              <a:t>http</a:t>
            </a:r>
            <a:r>
              <a:rPr lang="en-US" dirty="0">
                <a:solidFill>
                  <a:schemeClr val="bg1"/>
                </a:solidFill>
                <a:cs typeface="Consolas"/>
                <a:hlinkClick r:id="rId3"/>
              </a:rPr>
              <a:t>://</a:t>
            </a:r>
            <a:r>
              <a:rPr lang="en-US" dirty="0" err="1">
                <a:solidFill>
                  <a:schemeClr val="bg1"/>
                </a:solidFill>
                <a:cs typeface="Consolas"/>
                <a:hlinkClick r:id="rId3"/>
              </a:rPr>
              <a:t>ivukotic.web.cern.ch</a:t>
            </a:r>
            <a:r>
              <a:rPr lang="en-US" dirty="0">
                <a:solidFill>
                  <a:schemeClr val="bg1"/>
                </a:solidFill>
                <a:cs typeface="Consolas"/>
                <a:hlinkClick r:id="rId3"/>
              </a:rPr>
              <a:t>/</a:t>
            </a:r>
            <a:r>
              <a:rPr lang="en-US" dirty="0" err="1">
                <a:solidFill>
                  <a:schemeClr val="bg1"/>
                </a:solidFill>
                <a:cs typeface="Consolas"/>
                <a:hlinkClick r:id="rId3"/>
              </a:rPr>
              <a:t>ivukotic</a:t>
            </a:r>
            <a:r>
              <a:rPr lang="en-US" dirty="0">
                <a:solidFill>
                  <a:schemeClr val="bg1"/>
                </a:solidFill>
                <a:cs typeface="Consolas"/>
                <a:hlinkClick r:id="rId3"/>
              </a:rPr>
              <a:t>/</a:t>
            </a:r>
            <a:r>
              <a:rPr lang="en-US" dirty="0" err="1">
                <a:solidFill>
                  <a:schemeClr val="bg1"/>
                </a:solidFill>
                <a:cs typeface="Consolas"/>
                <a:hlinkClick r:id="rId3"/>
              </a:rPr>
              <a:t>dropbox</a:t>
            </a:r>
            <a:r>
              <a:rPr lang="en-US" dirty="0">
                <a:solidFill>
                  <a:schemeClr val="bg1"/>
                </a:solidFill>
                <a:cs typeface="Consolas"/>
                <a:hlinkClick r:id="rId3"/>
              </a:rPr>
              <a:t>/</a:t>
            </a:r>
            <a:r>
              <a:rPr lang="en-US" dirty="0" err="1">
                <a:solidFill>
                  <a:schemeClr val="bg1"/>
                </a:solidFill>
                <a:cs typeface="Consolas"/>
                <a:hlinkClick r:id="rId3"/>
              </a:rPr>
              <a:t>Tutorial.tar</a:t>
            </a:r>
            <a:r>
              <a:rPr lang="en-US" dirty="0">
                <a:solidFill>
                  <a:schemeClr val="bg1"/>
                </a:solidFill>
                <a:cs typeface="Consolas"/>
              </a:rPr>
              <a:t> </a:t>
            </a:r>
            <a:endParaRPr lang="en-US" dirty="0" smtClean="0"/>
          </a:p>
          <a:p>
            <a:r>
              <a:rPr lang="en-US" dirty="0" smtClean="0"/>
              <a:t>Questions, problems, ideas                 </a:t>
            </a:r>
            <a:r>
              <a:rPr lang="en-US" dirty="0" smtClean="0">
                <a:hlinkClick r:id="rId4"/>
              </a:rPr>
              <a:t>https://its.cern.ch/jira/browse/FAX</a:t>
            </a:r>
            <a:r>
              <a:rPr lang="en-US" dirty="0" smtClean="0"/>
              <a:t> or mail </a:t>
            </a:r>
            <a:r>
              <a:rPr lang="en-US" dirty="0" err="1" smtClean="0"/>
              <a:t>to</a:t>
            </a:r>
            <a:r>
              <a:rPr lang="en-US" dirty="0" err="1" smtClean="0">
                <a:hlinkClick r:id="rId5"/>
              </a:rPr>
              <a:t>atlas-adc-federated-xrootd@cern.ch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2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11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proxy from AFS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Making proxy valid for 96 hours and not ask for password</a:t>
            </a:r>
          </a:p>
          <a:p>
            <a:endParaRPr lang="en-US" dirty="0"/>
          </a:p>
          <a:p>
            <a:r>
              <a:rPr lang="en-US" dirty="0" smtClean="0"/>
              <a:t>Setting dq2 from AFS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88456" y="2048195"/>
            <a:ext cx="7926944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source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/project/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gd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/LCG-share/current_3.2/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etc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profile.d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 smtClean="0">
                <a:solidFill>
                  <a:srgbClr val="008000"/>
                </a:solidFill>
                <a:latin typeface="Consolas"/>
                <a:cs typeface="Consolas"/>
              </a:rPr>
              <a:t>grid_env.sh</a:t>
            </a:r>
            <a:endParaRPr lang="en-US" sz="1400" b="1" dirty="0">
              <a:solidFill>
                <a:srgbClr val="008000"/>
              </a:solidFill>
              <a:latin typeface="Consolas"/>
              <a:cs typeface="Consolas"/>
            </a:endParaRPr>
          </a:p>
          <a:p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voms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-proxy-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init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 -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voms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 atlas</a:t>
            </a:r>
          </a:p>
        </p:txBody>
      </p:sp>
      <p:sp>
        <p:nvSpPr>
          <p:cNvPr id="9" name="Rectangle 8"/>
          <p:cNvSpPr/>
          <p:nvPr/>
        </p:nvSpPr>
        <p:spPr>
          <a:xfrm>
            <a:off x="988456" y="3229774"/>
            <a:ext cx="7926944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srgbClr val="008000"/>
                </a:solidFill>
                <a:latin typeface="Consolas"/>
                <a:cs typeface="Consolas"/>
              </a:rPr>
              <a:t>voms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-proxy-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init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 -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voms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008000"/>
                </a:solidFill>
                <a:latin typeface="Consolas"/>
                <a:cs typeface="Consolas"/>
              </a:rPr>
              <a:t>atlas </a:t>
            </a:r>
            <a:r>
              <a:rPr lang="es-ES_tradnl" sz="1400" b="1" dirty="0">
                <a:solidFill>
                  <a:srgbClr val="008000"/>
                </a:solidFill>
                <a:latin typeface="Consolas"/>
                <a:cs typeface="Consolas"/>
              </a:rPr>
              <a:t>-</a:t>
            </a:r>
            <a:r>
              <a:rPr lang="es-ES_tradnl" sz="1400" b="1" dirty="0" err="1">
                <a:solidFill>
                  <a:srgbClr val="008000"/>
                </a:solidFill>
                <a:latin typeface="Consolas"/>
                <a:cs typeface="Consolas"/>
              </a:rPr>
              <a:t>valid</a:t>
            </a:r>
            <a:r>
              <a:rPr lang="es-ES_tradnl" sz="1400" b="1" dirty="0">
                <a:solidFill>
                  <a:srgbClr val="008000"/>
                </a:solidFill>
                <a:latin typeface="Consolas"/>
                <a:cs typeface="Consolas"/>
              </a:rPr>
              <a:t> 96:0 -</a:t>
            </a:r>
            <a:r>
              <a:rPr lang="es-ES_tradnl" sz="1400" b="1" dirty="0" err="1">
                <a:solidFill>
                  <a:srgbClr val="008000"/>
                </a:solidFill>
                <a:latin typeface="Consolas"/>
                <a:cs typeface="Consolas"/>
              </a:rPr>
              <a:t>pwstdin</a:t>
            </a:r>
            <a:r>
              <a:rPr lang="es-ES_tradnl" sz="1400" b="1" dirty="0">
                <a:solidFill>
                  <a:srgbClr val="008000"/>
                </a:solidFill>
                <a:latin typeface="Consolas"/>
                <a:cs typeface="Consolas"/>
              </a:rPr>
              <a:t> &lt; </a:t>
            </a:r>
            <a:r>
              <a:rPr lang="es-ES_tradnl" sz="1400" b="1" dirty="0" smtClean="0">
                <a:solidFill>
                  <a:srgbClr val="008000"/>
                </a:solidFill>
                <a:latin typeface="Consolas"/>
                <a:cs typeface="Consolas"/>
              </a:rPr>
              <a:t>$HOME/.</a:t>
            </a:r>
            <a:r>
              <a:rPr lang="es-ES_tradnl" sz="1400" b="1" dirty="0" err="1" smtClean="0">
                <a:solidFill>
                  <a:srgbClr val="008000"/>
                </a:solidFill>
                <a:latin typeface="Consolas"/>
                <a:cs typeface="Consolas"/>
              </a:rPr>
              <a:t>myPassword</a:t>
            </a:r>
            <a:endParaRPr lang="en-US" sz="1400" b="1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8456" y="4050045"/>
            <a:ext cx="7926944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source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/atlas/offline/external/GRID/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ddm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/DQ2Clients/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setup.zsh</a:t>
            </a:r>
            <a:endParaRPr lang="en-US" sz="1400" b="1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36362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will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FAX</a:t>
            </a:r>
          </a:p>
          <a:p>
            <a:r>
              <a:rPr lang="en-US" dirty="0" smtClean="0"/>
              <a:t>Why you want it</a:t>
            </a:r>
          </a:p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Interactive use</a:t>
            </a:r>
          </a:p>
          <a:p>
            <a:r>
              <a:rPr lang="en-US" dirty="0" smtClean="0"/>
              <a:t>Tier3 use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B981-814D-754C-B17B-7D2D90287C7C}" type="datetime1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Ilija</a:t>
            </a:r>
            <a:r>
              <a:rPr lang="en-US" dirty="0" smtClean="0"/>
              <a:t> </a:t>
            </a:r>
            <a:r>
              <a:rPr lang="en-US" dirty="0" err="1" smtClean="0"/>
              <a:t>Vukotic</a:t>
            </a:r>
            <a:r>
              <a:rPr lang="en-US" dirty="0" smtClean="0"/>
              <a:t> </a:t>
            </a:r>
            <a:r>
              <a:rPr lang="en-US" dirty="0" err="1" smtClean="0"/>
              <a:t>ivukotic@uchicago.edu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77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Ttreecache</a:t>
            </a:r>
            <a:r>
              <a:rPr lang="en-US" dirty="0" smtClean="0"/>
              <a:t> longer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TTreeCache</a:t>
            </a:r>
            <a:r>
              <a:rPr lang="en-US" dirty="0" smtClean="0"/>
              <a:t> tries to guess which </a:t>
            </a:r>
            <a:r>
              <a:rPr lang="en-US" dirty="0" err="1" smtClean="0"/>
              <a:t>TBranches</a:t>
            </a:r>
            <a:r>
              <a:rPr lang="en-US" dirty="0" smtClean="0"/>
              <a:t> you want and read only these and in large chunks.</a:t>
            </a:r>
          </a:p>
          <a:p>
            <a:r>
              <a:rPr lang="en-US" dirty="0" smtClean="0"/>
              <a:t>During first 100 events it learns which variables you read</a:t>
            </a:r>
          </a:p>
          <a:p>
            <a:pPr lvl="1"/>
            <a:r>
              <a:rPr lang="en-US" dirty="0" smtClean="0"/>
              <a:t>Learning phase can still be expensive. </a:t>
            </a:r>
          </a:p>
          <a:p>
            <a:pPr lvl="1"/>
            <a:r>
              <a:rPr lang="en-US" dirty="0" smtClean="0"/>
              <a:t>If you know what branches you’ll need, enable them only and turn it off. </a:t>
            </a:r>
          </a:p>
          <a:p>
            <a:r>
              <a:rPr lang="en-US" dirty="0" smtClean="0"/>
              <a:t>If you do tree-&gt;</a:t>
            </a:r>
            <a:r>
              <a:rPr lang="en-US" dirty="0" err="1" smtClean="0"/>
              <a:t>GetEvent</a:t>
            </a:r>
            <a:r>
              <a:rPr lang="en-US" dirty="0" smtClean="0"/>
              <a:t>() it learns that you want to read all branches.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04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root only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7/11/13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1255" y="1536709"/>
            <a:ext cx="8215893" cy="2677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#!/bin/bash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echo "Setting up 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gcc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source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ATLASLocalRootBase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/x86_64/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Gcc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/current/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setup.sh</a:t>
            </a:r>
            <a:endParaRPr lang="en-US" sz="1400" b="1" dirty="0">
              <a:solidFill>
                <a:srgbClr val="008000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echo "Setting up ROOT"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source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ATLASLocalRootBase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/x86_64/root/5.34.07-x86_64-slc5-gcc4.3/bin/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thisroot.sh</a:t>
            </a:r>
            <a:endParaRPr lang="en-US" sz="1400" b="1" dirty="0">
              <a:solidFill>
                <a:srgbClr val="008000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echo "Setting up xRootD"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source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ATLASLocalRootBase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/x86_64/root/5.34.07-x86_64-slc5-gcc4.3/bin/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setxrd.sh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ATLASLocalRootBase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/x86_64/xrootd/3.2.4-x86_64-slc5/v3.2.4/ 2&gt;&amp;1 &gt;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dev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/null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export LD_LIBRARY_PATH=$LD_LIBRARY_PATH:/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ATLASLocalRootBase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/x86_64/xrootd/3.2.4-x86_64-slc5/v3.2.4/lib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34679" y="0"/>
            <a:ext cx="210932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Tutorial/</a:t>
            </a:r>
            <a:r>
              <a:rPr lang="en-US" dirty="0" err="1" smtClean="0"/>
              <a:t>getROOT.sh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5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FAX?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78790"/>
            <a:ext cx="7772400" cy="2990976"/>
          </a:xfrm>
        </p:spPr>
        <p:txBody>
          <a:bodyPr/>
          <a:lstStyle/>
          <a:p>
            <a:r>
              <a:rPr lang="en-US" dirty="0" smtClean="0"/>
              <a:t>Read only</a:t>
            </a:r>
          </a:p>
          <a:p>
            <a:r>
              <a:rPr lang="en-US" dirty="0" smtClean="0"/>
              <a:t>It </a:t>
            </a:r>
            <a:r>
              <a:rPr lang="en-US" dirty="0"/>
              <a:t>relies on a </a:t>
            </a:r>
            <a:r>
              <a:rPr lang="en-US" dirty="0">
                <a:hlinkClick r:id="rId2"/>
              </a:rPr>
              <a:t>gLFN</a:t>
            </a:r>
            <a:r>
              <a:rPr lang="en-US" dirty="0"/>
              <a:t>(</a:t>
            </a:r>
            <a:r>
              <a:rPr lang="en-US" dirty="0" err="1"/>
              <a:t>globalLogicalFileName</a:t>
            </a:r>
            <a:r>
              <a:rPr lang="en-US" dirty="0"/>
              <a:t>) convention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Currently 38 sites are part of FAX (all </a:t>
            </a:r>
            <a:r>
              <a:rPr lang="en-US" dirty="0"/>
              <a:t>the </a:t>
            </a:r>
            <a:r>
              <a:rPr lang="en-US" dirty="0" smtClean="0"/>
              <a:t>US, DE, UK, CERN…)</a:t>
            </a:r>
          </a:p>
          <a:p>
            <a:r>
              <a:rPr lang="en-US" dirty="0" smtClean="0"/>
              <a:t>&gt; 98% of all 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D36C-4D1A-4A4B-A2DE-3FD323663130}" type="datetime1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6533" y="1410124"/>
            <a:ext cx="86088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indent="0">
              <a:buNone/>
            </a:pPr>
            <a:r>
              <a:rPr lang="en-US" dirty="0"/>
              <a:t>FAX (Federated ATLAS Xrootd) is a way to directly access most of the ATLAS data from </a:t>
            </a:r>
            <a:r>
              <a:rPr lang="en-US" dirty="0" smtClean="0"/>
              <a:t>anywhere. </a:t>
            </a:r>
            <a:endParaRPr lang="en-US" dirty="0"/>
          </a:p>
        </p:txBody>
      </p:sp>
      <p:pic>
        <p:nvPicPr>
          <p:cNvPr id="7" name="Picture 6" descr="Screen Shot 2013-07-02 at 16.21.02 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207" y="3627088"/>
            <a:ext cx="5537942" cy="313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70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  you   want 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you have access to CPUs but not enough disk space</a:t>
            </a:r>
          </a:p>
          <a:p>
            <a:pPr lvl="1"/>
            <a:r>
              <a:rPr lang="en-US" dirty="0" smtClean="0"/>
              <a:t>If you have Tier3 without/not enough storage</a:t>
            </a:r>
          </a:p>
          <a:p>
            <a:pPr lvl="1"/>
            <a:r>
              <a:rPr lang="en-US" dirty="0" smtClean="0"/>
              <a:t>If you have Proof cluster without/not enough storage</a:t>
            </a:r>
          </a:p>
          <a:p>
            <a:pPr lvl="1"/>
            <a:r>
              <a:rPr lang="en-US" dirty="0" smtClean="0"/>
              <a:t>Your desktop/laptop (</a:t>
            </a:r>
            <a:r>
              <a:rPr lang="en-US" dirty="0" err="1" smtClean="0"/>
              <a:t>ProofLite</a:t>
            </a:r>
            <a:r>
              <a:rPr lang="en-US" dirty="0" smtClean="0"/>
              <a:t>) is sufficient but need more space</a:t>
            </a:r>
          </a:p>
          <a:p>
            <a:r>
              <a:rPr lang="en-US" dirty="0" smtClean="0"/>
              <a:t>Increase redundancy</a:t>
            </a:r>
          </a:p>
          <a:p>
            <a:pPr lvl="1"/>
            <a:r>
              <a:rPr lang="en-US" dirty="0" smtClean="0"/>
              <a:t>If a file gets inaccessible and another copy exists elsewhere, your job should still run</a:t>
            </a:r>
          </a:p>
          <a:p>
            <a:r>
              <a:rPr lang="en-US" dirty="0" smtClean="0"/>
              <a:t>Use the same file names independently where you run</a:t>
            </a:r>
          </a:p>
          <a:p>
            <a:r>
              <a:rPr lang="en-US" dirty="0" smtClean="0"/>
              <a:t>Quickly inspect your files, do quick debugging</a:t>
            </a:r>
          </a:p>
          <a:p>
            <a:r>
              <a:rPr lang="en-US" dirty="0" smtClean="0"/>
              <a:t>Do merging without moving all the input data to the same place</a:t>
            </a:r>
          </a:p>
          <a:p>
            <a:r>
              <a:rPr lang="en-US" dirty="0" smtClean="0"/>
              <a:t>Do event picking</a:t>
            </a:r>
          </a:p>
          <a:p>
            <a:r>
              <a:rPr lang="en-US" dirty="0" smtClean="0"/>
              <a:t>Do remote skimming slimming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4CA0-2DD9-1142-9E89-A008F169B6AB}" type="datetime1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13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valid grid proxy</a:t>
            </a:r>
          </a:p>
          <a:p>
            <a:r>
              <a:rPr lang="en-US" dirty="0" smtClean="0"/>
              <a:t>Files are registered in DQ2</a:t>
            </a:r>
          </a:p>
          <a:p>
            <a:r>
              <a:rPr lang="en-US" dirty="0" smtClean="0"/>
              <a:t>Datasets exist in FAX</a:t>
            </a:r>
          </a:p>
          <a:p>
            <a:r>
              <a:rPr lang="en-US" dirty="0" smtClean="0"/>
              <a:t>Have files listed in </a:t>
            </a:r>
            <a:r>
              <a:rPr lang="en-US" dirty="0" err="1" smtClean="0"/>
              <a:t>gLFN</a:t>
            </a:r>
            <a:r>
              <a:rPr lang="en-US" dirty="0" smtClean="0"/>
              <a:t> format</a:t>
            </a:r>
          </a:p>
          <a:p>
            <a:r>
              <a:rPr lang="en-US" dirty="0" smtClean="0"/>
              <a:t>Your code uses </a:t>
            </a:r>
            <a:r>
              <a:rPr lang="en-US" dirty="0" err="1" smtClean="0"/>
              <a:t>TTreeCache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1" y="4868881"/>
            <a:ext cx="7596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eeling lazy? Type these two commands and you’ll get everything set up for you: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1" y="5371140"/>
            <a:ext cx="7965420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nsolas"/>
                <a:cs typeface="Consolas"/>
              </a:rPr>
              <a:t>curl http://</a:t>
            </a:r>
            <a:r>
              <a:rPr lang="en-US" sz="1400" b="1" dirty="0" err="1">
                <a:solidFill>
                  <a:schemeClr val="bg1"/>
                </a:solidFill>
                <a:latin typeface="Consolas"/>
                <a:cs typeface="Consolas"/>
              </a:rPr>
              <a:t>ivukotic.web.cern.ch</a:t>
            </a:r>
            <a:r>
              <a:rPr lang="en-US" sz="1400" b="1" dirty="0">
                <a:solidFill>
                  <a:schemeClr val="bg1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chemeClr val="bg1"/>
                </a:solidFill>
                <a:latin typeface="Consolas"/>
                <a:cs typeface="Consolas"/>
              </a:rPr>
              <a:t>ivukotic</a:t>
            </a:r>
            <a:r>
              <a:rPr lang="en-US" sz="1400" b="1" dirty="0">
                <a:solidFill>
                  <a:schemeClr val="bg1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chemeClr val="bg1"/>
                </a:solidFill>
                <a:latin typeface="Consolas"/>
                <a:cs typeface="Consolas"/>
              </a:rPr>
              <a:t>dropbox</a:t>
            </a:r>
            <a:r>
              <a:rPr lang="en-US" sz="1400" b="1" dirty="0">
                <a:solidFill>
                  <a:schemeClr val="bg1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chemeClr val="bg1"/>
                </a:solidFill>
                <a:latin typeface="Consolas"/>
                <a:cs typeface="Consolas"/>
              </a:rPr>
              <a:t>Tutorial.tar</a:t>
            </a:r>
            <a:r>
              <a:rPr lang="en-US" sz="1400" b="1" dirty="0">
                <a:solidFill>
                  <a:schemeClr val="bg1"/>
                </a:solidFill>
                <a:latin typeface="Consolas"/>
                <a:cs typeface="Consolas"/>
              </a:rPr>
              <a:t> &gt; </a:t>
            </a:r>
            <a:r>
              <a:rPr lang="en-US" sz="1400" b="1" dirty="0" err="1">
                <a:solidFill>
                  <a:schemeClr val="bg1"/>
                </a:solidFill>
                <a:latin typeface="Consolas"/>
                <a:cs typeface="Consolas"/>
              </a:rPr>
              <a:t>Tutorial.tar</a:t>
            </a:r>
            <a:endParaRPr lang="en-US" sz="1400" b="1" dirty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nsolas"/>
                <a:cs typeface="Consolas"/>
              </a:rPr>
              <a:t>tar -</a:t>
            </a:r>
            <a:r>
              <a:rPr lang="en-US" sz="1400" b="1" dirty="0" err="1">
                <a:solidFill>
                  <a:schemeClr val="bg1"/>
                </a:solidFill>
                <a:latin typeface="Consolas"/>
                <a:cs typeface="Consolas"/>
              </a:rPr>
              <a:t>xvf</a:t>
            </a:r>
            <a:r>
              <a:rPr lang="en-US" sz="1400" b="1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Consolas"/>
                <a:cs typeface="Consolas"/>
              </a:rPr>
              <a:t>Tutorial.tar</a:t>
            </a:r>
            <a:endParaRPr lang="en-US" sz="14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00882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same proxy that you use for all ATLAS grid related tasks</a:t>
            </a:r>
          </a:p>
          <a:p>
            <a:r>
              <a:rPr lang="en-US" dirty="0" smtClean="0"/>
              <a:t>From CVMFS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Your proxy is file like this</a:t>
            </a:r>
          </a:p>
          <a:p>
            <a:r>
              <a:rPr lang="en-US" dirty="0" smtClean="0"/>
              <a:t>By default it is valid for 23 hours</a:t>
            </a:r>
          </a:p>
          <a:p>
            <a:r>
              <a:rPr lang="en-US" dirty="0" smtClean="0"/>
              <a:t>You can put it anywhere as long as you do this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8456" y="2409503"/>
            <a:ext cx="7557758" cy="954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export 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ATLAS_LOCAL_ROOT_BASE=/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ATLASLocalRootBase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source 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${ATLAS_LOCAL_ROOT_BASE}/user/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atlasLocalSetup.sh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localSetupGLite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voms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-proxy-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init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-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voms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atlas</a:t>
            </a:r>
          </a:p>
        </p:txBody>
      </p:sp>
      <p:sp>
        <p:nvSpPr>
          <p:cNvPr id="8" name="Rectangle 7"/>
          <p:cNvSpPr/>
          <p:nvPr/>
        </p:nvSpPr>
        <p:spPr>
          <a:xfrm>
            <a:off x="988456" y="4786566"/>
            <a:ext cx="7557758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~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&gt; export X509_USER_PROXY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=/path/to/my/proxy/x509up_u20037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24495" y="3638147"/>
            <a:ext cx="2187221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tmp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/x509up_u20037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85505" y="9287"/>
            <a:ext cx="203335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Tutorial/</a:t>
            </a:r>
            <a:r>
              <a:rPr lang="en-US" dirty="0" err="1" smtClean="0"/>
              <a:t>getProxy.sh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34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 datasets are in FAX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77921"/>
            <a:ext cx="7772400" cy="4816474"/>
          </a:xfrm>
        </p:spPr>
        <p:txBody>
          <a:bodyPr>
            <a:normAutofit/>
          </a:bodyPr>
          <a:lstStyle/>
          <a:p>
            <a:r>
              <a:rPr lang="en-US" dirty="0" smtClean="0"/>
              <a:t>Setup DQ2</a:t>
            </a:r>
          </a:p>
          <a:p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Get </a:t>
            </a:r>
            <a:r>
              <a:rPr lang="en-US" dirty="0" err="1"/>
              <a:t>isDSinFAX.py</a:t>
            </a:r>
            <a:r>
              <a:rPr lang="en-US" dirty="0"/>
              <a:t> </a:t>
            </a:r>
            <a:r>
              <a:rPr lang="en-US" dirty="0" smtClean="0"/>
              <a:t>from here: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script will tell if and how many copies of your dataset exist in FAX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6858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8456" y="4328706"/>
            <a:ext cx="7926944" cy="1569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E3A743"/>
                </a:solidFill>
                <a:latin typeface="Consolas"/>
                <a:cs typeface="Consolas"/>
              </a:rPr>
              <a:t>python </a:t>
            </a:r>
            <a:r>
              <a:rPr lang="en-US" sz="1200" b="1" dirty="0" err="1">
                <a:solidFill>
                  <a:srgbClr val="E3A743"/>
                </a:solidFill>
                <a:latin typeface="Consolas"/>
                <a:cs typeface="Consolas"/>
              </a:rPr>
              <a:t>isDSinFAX.py</a:t>
            </a:r>
            <a:r>
              <a:rPr lang="en-US" sz="1200" b="1" dirty="0">
                <a:solidFill>
                  <a:srgbClr val="E3A743"/>
                </a:solidFill>
                <a:latin typeface="Consolas"/>
                <a:cs typeface="Consolas"/>
              </a:rPr>
              <a:t> data12_8TeV.periodH2.physics_Muons.PhysCont.NTUP_SMWZ.grp13_v01_p1067</a:t>
            </a:r>
            <a:r>
              <a:rPr lang="en-US" sz="1200" b="1" dirty="0" smtClean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</a:p>
          <a:p>
            <a:endParaRPr lang="en-US" sz="12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200" b="1" dirty="0">
                <a:solidFill>
                  <a:srgbClr val="E3A743"/>
                </a:solidFill>
                <a:latin typeface="Consolas"/>
                <a:cs typeface="Consolas"/>
              </a:rPr>
              <a:t>data12_8TeV.00212809.physics_Muons.merge.NTUP_SMWZ.f481_m1233_p1067_p1141_tid01012924_00 	complete replicas: 6 	incomplete: 0</a:t>
            </a:r>
          </a:p>
          <a:p>
            <a:r>
              <a:rPr lang="en-US" sz="1200" b="1" dirty="0">
                <a:solidFill>
                  <a:srgbClr val="E3A743"/>
                </a:solidFill>
                <a:latin typeface="Consolas"/>
                <a:cs typeface="Consolas"/>
              </a:rPr>
              <a:t>data12_8TeV.00212858.physics_Muons.merge.NTUP_SMWZ.f481_m1233_p1067_p1141_tid01014068_00 	complete replicas: 5 	incomplete: 0</a:t>
            </a:r>
          </a:p>
          <a:p>
            <a:r>
              <a:rPr lang="en-US" sz="1200" b="1" dirty="0">
                <a:solidFill>
                  <a:srgbClr val="E3A743"/>
                </a:solidFill>
                <a:latin typeface="Consolas"/>
                <a:cs typeface="Consolas"/>
              </a:rPr>
              <a:t>data12_8TeV.00212815.physics_Muons.merge.NTUP_SMWZ.f481_m1233_p1067_p1141_tid01012923_00 	complete replicas: 7 	incomplete: 0</a:t>
            </a:r>
          </a:p>
        </p:txBody>
      </p:sp>
      <p:sp>
        <p:nvSpPr>
          <p:cNvPr id="9" name="Rectangle 8"/>
          <p:cNvSpPr/>
          <p:nvPr/>
        </p:nvSpPr>
        <p:spPr>
          <a:xfrm>
            <a:off x="988456" y="3272302"/>
            <a:ext cx="7926944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wget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  <a:hlinkClick r:id="rId3"/>
              </a:rPr>
              <a:t>http://ivukotic.web.cern.ch/ivukotic/dropbox/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  <a:hlinkClick r:id="rId3"/>
              </a:rPr>
              <a:t>isDSinFAX.py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-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O  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isDSinFAX.py</a:t>
            </a:r>
            <a:endParaRPr lang="en-US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curl 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  <a:hlinkClick r:id="rId3"/>
              </a:rPr>
              <a:t>http://ivukotic.web.cern.ch/ivukotic/dropbox/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  <a:hlinkClick r:id="rId3"/>
              </a:rPr>
              <a:t>isDSinFAX.py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&gt; 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isDSinFAX.py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88456" y="2015349"/>
            <a:ext cx="7926944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export ATLAS_LOCAL_ROOT_BASE=/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ATLASLocalRootBase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source 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${ATLAS_LOCAL_ROOT_BASE}/user/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atlasLocalSetup.sh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localSetupDQ2Client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00400" y="6011602"/>
            <a:ext cx="5257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This step won’t be needed when all the sites join FAX</a:t>
            </a:r>
          </a:p>
        </p:txBody>
      </p:sp>
      <p:sp>
        <p:nvSpPr>
          <p:cNvPr id="8" name="Rectangle 7"/>
          <p:cNvSpPr/>
          <p:nvPr/>
        </p:nvSpPr>
        <p:spPr>
          <a:xfrm>
            <a:off x="6649091" y="21269"/>
            <a:ext cx="247102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Tutorial</a:t>
            </a:r>
            <a:r>
              <a:rPr lang="en-US" dirty="0" smtClean="0"/>
              <a:t>/</a:t>
            </a:r>
            <a:r>
              <a:rPr lang="en-US" dirty="0" err="1" smtClean="0"/>
              <a:t>CreateFileList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208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Anatomy of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gLFN</a:t>
            </a:r>
            <a:r>
              <a:rPr lang="en-US" dirty="0" smtClean="0"/>
              <a:t> looks like this: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Redirector address</a:t>
            </a:r>
          </a:p>
          <a:p>
            <a:pPr lvl="1"/>
            <a:r>
              <a:rPr lang="en-US" dirty="0" smtClean="0"/>
              <a:t>Full Path always starts with //atlas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7038-F29E-FB43-80D2-9BA032D63C30}" type="datetime1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6106" y="523576"/>
            <a:ext cx="136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gLFNs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712089" y="2107605"/>
            <a:ext cx="7746111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root://fax.mwt2.org:1094//atlas/dq2/data12_8TeV/NTUP_SMWZ/grp13_v01_p1067//data12_8TeV.periodH2.physics_Muons.PhysCont.NTUP_SMWZ.grp13_v01_p1067//NTUP_SMWZ.01014068._000103.root.1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69440" y="3173317"/>
            <a:ext cx="2751752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root://fax.mwt2.org: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1094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10773" y="3869466"/>
            <a:ext cx="6947428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/atlas/dq2/data12_8TeV/NTUP_SMWZ/grp13_v01_p1067//data12_8TeV.periodH2.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physics_Muons.PhysCont.NTUP_SMWZ.grp13_v01_p1067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//NTUP_SMWZ.01014068._000103.root.1</a:t>
            </a:r>
          </a:p>
        </p:txBody>
      </p:sp>
    </p:spTree>
    <p:extLst>
      <p:ext uri="{BB962C8B-B14F-4D97-AF65-F5344CB8AC3E}">
        <p14:creationId xmlns:p14="http://schemas.microsoft.com/office/powerpoint/2010/main" val="1318033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a green endpoint or redirector closest to you from list here: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://twiki.cern.ch/twiki/bin/view/Atlas/</a:t>
            </a:r>
            <a:r>
              <a:rPr lang="en-US" dirty="0" smtClean="0">
                <a:hlinkClick r:id="rId3"/>
              </a:rPr>
              <a:t>FaxRedirectors</a:t>
            </a:r>
            <a:endParaRPr lang="en-US" dirty="0"/>
          </a:p>
          <a:p>
            <a:pPr lvl="1"/>
            <a:r>
              <a:rPr lang="en-US" dirty="0" smtClean="0"/>
              <a:t>If have no idea </a:t>
            </a:r>
            <a:r>
              <a:rPr lang="en-US" dirty="0"/>
              <a:t>choose </a:t>
            </a:r>
            <a:r>
              <a:rPr lang="en-US" dirty="0" smtClean="0"/>
              <a:t>root://glrd.usatlas.org</a:t>
            </a:r>
            <a:r>
              <a:rPr lang="en-US" dirty="0"/>
              <a:t>:1094 </a:t>
            </a:r>
            <a:endParaRPr lang="en-US" dirty="0" smtClean="0"/>
          </a:p>
          <a:p>
            <a:r>
              <a:rPr lang="en-US" dirty="0" smtClean="0"/>
              <a:t>Do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7038-F29E-FB43-80D2-9BA032D63C30}" type="datetime1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05954" y="523576"/>
            <a:ext cx="136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gLFNs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1014745" y="3173317"/>
            <a:ext cx="7367255" cy="11695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~&gt; export 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STORAGEPREFIX=root://fax.mwt2.org:1094/</a:t>
            </a:r>
          </a:p>
          <a:p>
            <a:endParaRPr lang="en-US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~&gt; dq2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-list-files -p data12_8TeV.periodH2.physics_Muons.PhysCont.NTUP_SMWZ.grp13_v01_p1067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/ &gt; 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myFileList.txt</a:t>
            </a:r>
            <a:endParaRPr lang="en-US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6801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tlasAnalysisIOperformanceOnTheGrid">
  <a:themeElements>
    <a:clrScheme name="Pop urbaine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Pop urbain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Pop urba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AtlasAnalysisIOperformanceOnTheGrid.potx</Template>
  <TotalTime>31413</TotalTime>
  <Words>2259</Words>
  <Application>Microsoft Macintosh PowerPoint</Application>
  <PresentationFormat>On-screen Show (4:3)</PresentationFormat>
  <Paragraphs>377</Paragraphs>
  <Slides>21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AtlasAnalysisIOperformanceOnTheGrid</vt:lpstr>
      <vt:lpstr>FAX  for end-users</vt:lpstr>
      <vt:lpstr>You will learn</vt:lpstr>
      <vt:lpstr>What is FAX?</vt:lpstr>
      <vt:lpstr>Why   you   want  it</vt:lpstr>
      <vt:lpstr>Requirements</vt:lpstr>
      <vt:lpstr>Getting proxy</vt:lpstr>
      <vt:lpstr>Your datasets are in FAX</vt:lpstr>
      <vt:lpstr>Anatomy of </vt:lpstr>
      <vt:lpstr>Getting</vt:lpstr>
      <vt:lpstr>Performance  in  WAN</vt:lpstr>
      <vt:lpstr>Interactive use</vt:lpstr>
      <vt:lpstr>Compiled code</vt:lpstr>
      <vt:lpstr>Skim slim example</vt:lpstr>
      <vt:lpstr>Using Tier3</vt:lpstr>
      <vt:lpstr>Large scale Tier3</vt:lpstr>
      <vt:lpstr>Large scale Tier3</vt:lpstr>
      <vt:lpstr>FOR REFERENCE</vt:lpstr>
      <vt:lpstr>Reserve</vt:lpstr>
      <vt:lpstr>PowerPoint Presentation</vt:lpstr>
      <vt:lpstr>Ttreecache longer story</vt:lpstr>
      <vt:lpstr>Setting up root only</vt:lpstr>
    </vt:vector>
  </TitlesOfParts>
  <Company>Laboratoire de l'Accelerateur Lineaire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Monitoring ATLAS computing performance</dc:title>
  <dc:creator>Ilija Vukotic</dc:creator>
  <cp:lastModifiedBy>Ilija Vukotic</cp:lastModifiedBy>
  <cp:revision>502</cp:revision>
  <cp:lastPrinted>2011-12-11T16:58:24Z</cp:lastPrinted>
  <dcterms:created xsi:type="dcterms:W3CDTF">2011-12-08T09:55:08Z</dcterms:created>
  <dcterms:modified xsi:type="dcterms:W3CDTF">2013-07-11T22:32:51Z</dcterms:modified>
</cp:coreProperties>
</file>