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3" r:id="rId3"/>
    <p:sldId id="258" r:id="rId4"/>
    <p:sldId id="265" r:id="rId5"/>
    <p:sldId id="267" r:id="rId6"/>
    <p:sldId id="257" r:id="rId7"/>
    <p:sldId id="272" r:id="rId8"/>
    <p:sldId id="273" r:id="rId9"/>
    <p:sldId id="274" r:id="rId10"/>
    <p:sldId id="275" r:id="rId11"/>
    <p:sldId id="269" r:id="rId12"/>
    <p:sldId id="271" r:id="rId13"/>
    <p:sldId id="264" r:id="rId14"/>
    <p:sldId id="260" r:id="rId15"/>
    <p:sldId id="27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AED2"/>
    <a:srgbClr val="FF9933"/>
    <a:srgbClr val="9900CC"/>
    <a:srgbClr val="76FC99"/>
    <a:srgbClr val="84CDEE"/>
    <a:srgbClr val="FF1B15"/>
    <a:srgbClr val="65A7DD"/>
    <a:srgbClr val="EBE9EA"/>
    <a:srgbClr val="ED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B2DFE-45FB-4852-B855-7059C066DF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5F62289-E57F-4C2D-877F-98B2AB361FC3}">
      <dgm:prSet/>
      <dgm:spPr/>
      <dgm:t>
        <a:bodyPr/>
        <a:lstStyle/>
        <a:p>
          <a:r>
            <a:rPr lang="en-US"/>
            <a:t>Reduce human work </a:t>
          </a:r>
        </a:p>
      </dgm:t>
    </dgm:pt>
    <dgm:pt modelId="{597E88DE-2D36-4998-81FE-35E348AE88AD}" type="parTrans" cxnId="{6F745775-4926-4755-A03B-2EFF0074CFFD}">
      <dgm:prSet/>
      <dgm:spPr/>
      <dgm:t>
        <a:bodyPr/>
        <a:lstStyle/>
        <a:p>
          <a:endParaRPr lang="en-US"/>
        </a:p>
      </dgm:t>
    </dgm:pt>
    <dgm:pt modelId="{FAB3DA01-3A83-4106-B713-111A090DE6FE}" type="sibTrans" cxnId="{6F745775-4926-4755-A03B-2EFF0074CFFD}">
      <dgm:prSet/>
      <dgm:spPr/>
      <dgm:t>
        <a:bodyPr/>
        <a:lstStyle/>
        <a:p>
          <a:endParaRPr lang="en-US"/>
        </a:p>
      </dgm:t>
    </dgm:pt>
    <dgm:pt modelId="{079BAB9F-0203-446B-BA6B-214D772B7B11}">
      <dgm:prSet/>
      <dgm:spPr/>
      <dgm:t>
        <a:bodyPr/>
        <a:lstStyle/>
        <a:p>
          <a:r>
            <a:rPr lang="en-US"/>
            <a:t>Reduce time cost</a:t>
          </a:r>
        </a:p>
      </dgm:t>
    </dgm:pt>
    <dgm:pt modelId="{4B219F81-CB58-47DE-8E1E-A17A5B659A5D}" type="parTrans" cxnId="{AF03224F-C79E-4438-8BBE-0336FFCE09AD}">
      <dgm:prSet/>
      <dgm:spPr/>
      <dgm:t>
        <a:bodyPr/>
        <a:lstStyle/>
        <a:p>
          <a:endParaRPr lang="en-US"/>
        </a:p>
      </dgm:t>
    </dgm:pt>
    <dgm:pt modelId="{F2D2A292-0252-458E-BB4A-83E81583CFB1}" type="sibTrans" cxnId="{AF03224F-C79E-4438-8BBE-0336FFCE09AD}">
      <dgm:prSet/>
      <dgm:spPr/>
      <dgm:t>
        <a:bodyPr/>
        <a:lstStyle/>
        <a:p>
          <a:endParaRPr lang="en-US"/>
        </a:p>
      </dgm:t>
    </dgm:pt>
    <dgm:pt modelId="{019E707E-D341-436D-88A9-89D99E399051}">
      <dgm:prSet/>
      <dgm:spPr/>
      <dgm:t>
        <a:bodyPr/>
        <a:lstStyle/>
        <a:p>
          <a:r>
            <a:rPr lang="en-US"/>
            <a:t>Discover fraud</a:t>
          </a:r>
        </a:p>
      </dgm:t>
    </dgm:pt>
    <dgm:pt modelId="{83E1FEE1-C013-4CA4-B888-397CBD2B0366}" type="parTrans" cxnId="{CCE529A1-DF72-4D9B-B042-5FA6AC7125A0}">
      <dgm:prSet/>
      <dgm:spPr/>
      <dgm:t>
        <a:bodyPr/>
        <a:lstStyle/>
        <a:p>
          <a:endParaRPr lang="en-US"/>
        </a:p>
      </dgm:t>
    </dgm:pt>
    <dgm:pt modelId="{421AE0E7-2B69-4EE7-94DF-A7CFDFE46C43}" type="sibTrans" cxnId="{CCE529A1-DF72-4D9B-B042-5FA6AC7125A0}">
      <dgm:prSet/>
      <dgm:spPr/>
      <dgm:t>
        <a:bodyPr/>
        <a:lstStyle/>
        <a:p>
          <a:endParaRPr lang="en-US"/>
        </a:p>
      </dgm:t>
    </dgm:pt>
    <dgm:pt modelId="{E3D00857-BC68-41B0-B99F-5CFFA6109CFF}">
      <dgm:prSet/>
      <dgm:spPr/>
      <dgm:t>
        <a:bodyPr/>
        <a:lstStyle/>
        <a:p>
          <a:r>
            <a:rPr lang="en-US" dirty="0"/>
            <a:t>Faster and smarter decision-making framework</a:t>
          </a:r>
        </a:p>
      </dgm:t>
    </dgm:pt>
    <dgm:pt modelId="{17A598EF-0C6D-4D1F-9B89-F8FAAF4DEB4C}" type="parTrans" cxnId="{3B99F618-44EA-4AA9-8497-EAE79A84558B}">
      <dgm:prSet/>
      <dgm:spPr/>
      <dgm:t>
        <a:bodyPr/>
        <a:lstStyle/>
        <a:p>
          <a:endParaRPr lang="en-US"/>
        </a:p>
      </dgm:t>
    </dgm:pt>
    <dgm:pt modelId="{2E2109EF-7BFB-4860-A219-615C3ADADB78}" type="sibTrans" cxnId="{3B99F618-44EA-4AA9-8497-EAE79A84558B}">
      <dgm:prSet/>
      <dgm:spPr/>
      <dgm:t>
        <a:bodyPr/>
        <a:lstStyle/>
        <a:p>
          <a:endParaRPr lang="en-US"/>
        </a:p>
      </dgm:t>
    </dgm:pt>
    <dgm:pt modelId="{612D9A60-18DF-4B54-8702-BB3372D8ACDF}" type="pres">
      <dgm:prSet presAssocID="{73FB2DFE-45FB-4852-B855-7059C066DF5C}" presName="root" presStyleCnt="0">
        <dgm:presLayoutVars>
          <dgm:dir/>
          <dgm:resizeHandles val="exact"/>
        </dgm:presLayoutVars>
      </dgm:prSet>
      <dgm:spPr/>
    </dgm:pt>
    <dgm:pt modelId="{526E65FC-177F-4D91-851B-ED76C008A19A}" type="pres">
      <dgm:prSet presAssocID="{65F62289-E57F-4C2D-877F-98B2AB361FC3}" presName="compNode" presStyleCnt="0"/>
      <dgm:spPr/>
    </dgm:pt>
    <dgm:pt modelId="{4A597183-A8EE-4FA3-A771-10108BEF730A}" type="pres">
      <dgm:prSet presAssocID="{65F62289-E57F-4C2D-877F-98B2AB361F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630CE095-7708-4CD2-9DB3-8C6BC1E4C881}" type="pres">
      <dgm:prSet presAssocID="{65F62289-E57F-4C2D-877F-98B2AB361FC3}" presName="spaceRect" presStyleCnt="0"/>
      <dgm:spPr/>
    </dgm:pt>
    <dgm:pt modelId="{D9F65212-884A-4B02-8AB7-4358175746DF}" type="pres">
      <dgm:prSet presAssocID="{65F62289-E57F-4C2D-877F-98B2AB361FC3}" presName="textRect" presStyleLbl="revTx" presStyleIdx="0" presStyleCnt="4">
        <dgm:presLayoutVars>
          <dgm:chMax val="1"/>
          <dgm:chPref val="1"/>
        </dgm:presLayoutVars>
      </dgm:prSet>
      <dgm:spPr/>
    </dgm:pt>
    <dgm:pt modelId="{34C84BC1-2A12-46B1-814E-1B578E761D48}" type="pres">
      <dgm:prSet presAssocID="{FAB3DA01-3A83-4106-B713-111A090DE6FE}" presName="sibTrans" presStyleCnt="0"/>
      <dgm:spPr/>
    </dgm:pt>
    <dgm:pt modelId="{2CB24FA5-54AB-4857-8A01-A80338C7376F}" type="pres">
      <dgm:prSet presAssocID="{079BAB9F-0203-446B-BA6B-214D772B7B11}" presName="compNode" presStyleCnt="0"/>
      <dgm:spPr/>
    </dgm:pt>
    <dgm:pt modelId="{EFFF2222-26F7-41B2-AEBF-211256E85A92}" type="pres">
      <dgm:prSet presAssocID="{079BAB9F-0203-446B-BA6B-214D772B7B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4FB56D-9EE0-454A-90BA-CD65392CFF52}" type="pres">
      <dgm:prSet presAssocID="{079BAB9F-0203-446B-BA6B-214D772B7B11}" presName="spaceRect" presStyleCnt="0"/>
      <dgm:spPr/>
    </dgm:pt>
    <dgm:pt modelId="{4F5193F4-0AE7-4596-8BCE-9109E83730BC}" type="pres">
      <dgm:prSet presAssocID="{079BAB9F-0203-446B-BA6B-214D772B7B11}" presName="textRect" presStyleLbl="revTx" presStyleIdx="1" presStyleCnt="4">
        <dgm:presLayoutVars>
          <dgm:chMax val="1"/>
          <dgm:chPref val="1"/>
        </dgm:presLayoutVars>
      </dgm:prSet>
      <dgm:spPr/>
    </dgm:pt>
    <dgm:pt modelId="{0D44BFC5-91D7-4D36-8655-B4DF5A369A0E}" type="pres">
      <dgm:prSet presAssocID="{F2D2A292-0252-458E-BB4A-83E81583CFB1}" presName="sibTrans" presStyleCnt="0"/>
      <dgm:spPr/>
    </dgm:pt>
    <dgm:pt modelId="{6F7EE632-CFA7-448F-8739-4328648536EA}" type="pres">
      <dgm:prSet presAssocID="{019E707E-D341-436D-88A9-89D99E399051}" presName="compNode" presStyleCnt="0"/>
      <dgm:spPr/>
    </dgm:pt>
    <dgm:pt modelId="{6930FC3C-13DC-4E15-A9E8-6AFFFA2012DE}" type="pres">
      <dgm:prSet presAssocID="{019E707E-D341-436D-88A9-89D99E3990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CBAF70D-072D-44DA-87CF-7FA648CD0680}" type="pres">
      <dgm:prSet presAssocID="{019E707E-D341-436D-88A9-89D99E399051}" presName="spaceRect" presStyleCnt="0"/>
      <dgm:spPr/>
    </dgm:pt>
    <dgm:pt modelId="{39E69B2F-A953-40F7-82CE-FCB640394D18}" type="pres">
      <dgm:prSet presAssocID="{019E707E-D341-436D-88A9-89D99E399051}" presName="textRect" presStyleLbl="revTx" presStyleIdx="2" presStyleCnt="4">
        <dgm:presLayoutVars>
          <dgm:chMax val="1"/>
          <dgm:chPref val="1"/>
        </dgm:presLayoutVars>
      </dgm:prSet>
      <dgm:spPr/>
    </dgm:pt>
    <dgm:pt modelId="{A905E4D1-4C57-4F62-9C13-E1688159E57F}" type="pres">
      <dgm:prSet presAssocID="{421AE0E7-2B69-4EE7-94DF-A7CFDFE46C43}" presName="sibTrans" presStyleCnt="0"/>
      <dgm:spPr/>
    </dgm:pt>
    <dgm:pt modelId="{C57B4D1D-BD6A-45AF-A924-C2FDA8354481}" type="pres">
      <dgm:prSet presAssocID="{E3D00857-BC68-41B0-B99F-5CFFA6109CFF}" presName="compNode" presStyleCnt="0"/>
      <dgm:spPr/>
    </dgm:pt>
    <dgm:pt modelId="{88C7734A-C516-4A5F-B0B3-B66E939B3D74}" type="pres">
      <dgm:prSet presAssocID="{E3D00857-BC68-41B0-B99F-5CFFA6109C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C67A63-BC92-4764-A620-69591643BEFA}" type="pres">
      <dgm:prSet presAssocID="{E3D00857-BC68-41B0-B99F-5CFFA6109CFF}" presName="spaceRect" presStyleCnt="0"/>
      <dgm:spPr/>
    </dgm:pt>
    <dgm:pt modelId="{56ADB24A-6AAC-443C-836B-CC00C080A75F}" type="pres">
      <dgm:prSet presAssocID="{E3D00857-BC68-41B0-B99F-5CFFA6109C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954814-E9C1-4CE8-BC23-C848B98F6AC6}" type="presOf" srcId="{73FB2DFE-45FB-4852-B855-7059C066DF5C}" destId="{612D9A60-18DF-4B54-8702-BB3372D8ACDF}" srcOrd="0" destOrd="0" presId="urn:microsoft.com/office/officeart/2018/2/layout/IconLabelList"/>
    <dgm:cxn modelId="{3B99F618-44EA-4AA9-8497-EAE79A84558B}" srcId="{73FB2DFE-45FB-4852-B855-7059C066DF5C}" destId="{E3D00857-BC68-41B0-B99F-5CFFA6109CFF}" srcOrd="3" destOrd="0" parTransId="{17A598EF-0C6D-4D1F-9B89-F8FAAF4DEB4C}" sibTransId="{2E2109EF-7BFB-4860-A219-615C3ADADB78}"/>
    <dgm:cxn modelId="{AF03224F-C79E-4438-8BBE-0336FFCE09AD}" srcId="{73FB2DFE-45FB-4852-B855-7059C066DF5C}" destId="{079BAB9F-0203-446B-BA6B-214D772B7B11}" srcOrd="1" destOrd="0" parTransId="{4B219F81-CB58-47DE-8E1E-A17A5B659A5D}" sibTransId="{F2D2A292-0252-458E-BB4A-83E81583CFB1}"/>
    <dgm:cxn modelId="{B771C552-7DF9-4C12-8542-26B264FA2582}" type="presOf" srcId="{E3D00857-BC68-41B0-B99F-5CFFA6109CFF}" destId="{56ADB24A-6AAC-443C-836B-CC00C080A75F}" srcOrd="0" destOrd="0" presId="urn:microsoft.com/office/officeart/2018/2/layout/IconLabelList"/>
    <dgm:cxn modelId="{6F745775-4926-4755-A03B-2EFF0074CFFD}" srcId="{73FB2DFE-45FB-4852-B855-7059C066DF5C}" destId="{65F62289-E57F-4C2D-877F-98B2AB361FC3}" srcOrd="0" destOrd="0" parTransId="{597E88DE-2D36-4998-81FE-35E348AE88AD}" sibTransId="{FAB3DA01-3A83-4106-B713-111A090DE6FE}"/>
    <dgm:cxn modelId="{A354C080-6E6F-4431-AE15-1D0127955A7C}" type="presOf" srcId="{019E707E-D341-436D-88A9-89D99E399051}" destId="{39E69B2F-A953-40F7-82CE-FCB640394D18}" srcOrd="0" destOrd="0" presId="urn:microsoft.com/office/officeart/2018/2/layout/IconLabelList"/>
    <dgm:cxn modelId="{085CE795-1FDD-4BBE-8D29-113A66795A53}" type="presOf" srcId="{65F62289-E57F-4C2D-877F-98B2AB361FC3}" destId="{D9F65212-884A-4B02-8AB7-4358175746DF}" srcOrd="0" destOrd="0" presId="urn:microsoft.com/office/officeart/2018/2/layout/IconLabelList"/>
    <dgm:cxn modelId="{CCE529A1-DF72-4D9B-B042-5FA6AC7125A0}" srcId="{73FB2DFE-45FB-4852-B855-7059C066DF5C}" destId="{019E707E-D341-436D-88A9-89D99E399051}" srcOrd="2" destOrd="0" parTransId="{83E1FEE1-C013-4CA4-B888-397CBD2B0366}" sibTransId="{421AE0E7-2B69-4EE7-94DF-A7CFDFE46C43}"/>
    <dgm:cxn modelId="{942D5AA6-D76D-4DA4-A300-9F302C83100F}" type="presOf" srcId="{079BAB9F-0203-446B-BA6B-214D772B7B11}" destId="{4F5193F4-0AE7-4596-8BCE-9109E83730BC}" srcOrd="0" destOrd="0" presId="urn:microsoft.com/office/officeart/2018/2/layout/IconLabelList"/>
    <dgm:cxn modelId="{9D7A62E9-345B-478F-B199-74D0EEC11AD2}" type="presParOf" srcId="{612D9A60-18DF-4B54-8702-BB3372D8ACDF}" destId="{526E65FC-177F-4D91-851B-ED76C008A19A}" srcOrd="0" destOrd="0" presId="urn:microsoft.com/office/officeart/2018/2/layout/IconLabelList"/>
    <dgm:cxn modelId="{8D86A741-A214-4C83-8782-A52FC9762B86}" type="presParOf" srcId="{526E65FC-177F-4D91-851B-ED76C008A19A}" destId="{4A597183-A8EE-4FA3-A771-10108BEF730A}" srcOrd="0" destOrd="0" presId="urn:microsoft.com/office/officeart/2018/2/layout/IconLabelList"/>
    <dgm:cxn modelId="{9F3C3B83-6348-4762-B14B-E26667B5E51D}" type="presParOf" srcId="{526E65FC-177F-4D91-851B-ED76C008A19A}" destId="{630CE095-7708-4CD2-9DB3-8C6BC1E4C881}" srcOrd="1" destOrd="0" presId="urn:microsoft.com/office/officeart/2018/2/layout/IconLabelList"/>
    <dgm:cxn modelId="{CC22C53D-E9AC-4722-B866-AA8C0DDBCE0E}" type="presParOf" srcId="{526E65FC-177F-4D91-851B-ED76C008A19A}" destId="{D9F65212-884A-4B02-8AB7-4358175746DF}" srcOrd="2" destOrd="0" presId="urn:microsoft.com/office/officeart/2018/2/layout/IconLabelList"/>
    <dgm:cxn modelId="{CC77D764-02B5-4524-96D8-45D7E5595BB0}" type="presParOf" srcId="{612D9A60-18DF-4B54-8702-BB3372D8ACDF}" destId="{34C84BC1-2A12-46B1-814E-1B578E761D48}" srcOrd="1" destOrd="0" presId="urn:microsoft.com/office/officeart/2018/2/layout/IconLabelList"/>
    <dgm:cxn modelId="{DC394D32-F8A4-44D8-9012-F841DC488BDB}" type="presParOf" srcId="{612D9A60-18DF-4B54-8702-BB3372D8ACDF}" destId="{2CB24FA5-54AB-4857-8A01-A80338C7376F}" srcOrd="2" destOrd="0" presId="urn:microsoft.com/office/officeart/2018/2/layout/IconLabelList"/>
    <dgm:cxn modelId="{78A90558-23E2-4E2E-841E-40B0BE36AAA1}" type="presParOf" srcId="{2CB24FA5-54AB-4857-8A01-A80338C7376F}" destId="{EFFF2222-26F7-41B2-AEBF-211256E85A92}" srcOrd="0" destOrd="0" presId="urn:microsoft.com/office/officeart/2018/2/layout/IconLabelList"/>
    <dgm:cxn modelId="{0DED8866-AE9C-49F7-B3E7-73F0B57405D3}" type="presParOf" srcId="{2CB24FA5-54AB-4857-8A01-A80338C7376F}" destId="{8B4FB56D-9EE0-454A-90BA-CD65392CFF52}" srcOrd="1" destOrd="0" presId="urn:microsoft.com/office/officeart/2018/2/layout/IconLabelList"/>
    <dgm:cxn modelId="{2ABC2B00-71FF-45EC-93D0-FE41CB35CA9B}" type="presParOf" srcId="{2CB24FA5-54AB-4857-8A01-A80338C7376F}" destId="{4F5193F4-0AE7-4596-8BCE-9109E83730BC}" srcOrd="2" destOrd="0" presId="urn:microsoft.com/office/officeart/2018/2/layout/IconLabelList"/>
    <dgm:cxn modelId="{D404C5D4-FF64-4C39-90A9-3FA0BDF91DA2}" type="presParOf" srcId="{612D9A60-18DF-4B54-8702-BB3372D8ACDF}" destId="{0D44BFC5-91D7-4D36-8655-B4DF5A369A0E}" srcOrd="3" destOrd="0" presId="urn:microsoft.com/office/officeart/2018/2/layout/IconLabelList"/>
    <dgm:cxn modelId="{C2304E40-11BD-4A24-817F-9B3CABD7463B}" type="presParOf" srcId="{612D9A60-18DF-4B54-8702-BB3372D8ACDF}" destId="{6F7EE632-CFA7-448F-8739-4328648536EA}" srcOrd="4" destOrd="0" presId="urn:microsoft.com/office/officeart/2018/2/layout/IconLabelList"/>
    <dgm:cxn modelId="{6E736E77-7BD2-41C9-A7BF-4F1E3B5A8E14}" type="presParOf" srcId="{6F7EE632-CFA7-448F-8739-4328648536EA}" destId="{6930FC3C-13DC-4E15-A9E8-6AFFFA2012DE}" srcOrd="0" destOrd="0" presId="urn:microsoft.com/office/officeart/2018/2/layout/IconLabelList"/>
    <dgm:cxn modelId="{FCE7429D-1F82-47B9-811A-9A49909A8C77}" type="presParOf" srcId="{6F7EE632-CFA7-448F-8739-4328648536EA}" destId="{9CBAF70D-072D-44DA-87CF-7FA648CD0680}" srcOrd="1" destOrd="0" presId="urn:microsoft.com/office/officeart/2018/2/layout/IconLabelList"/>
    <dgm:cxn modelId="{C78F6D85-4F62-4C9E-ABC5-2818C17CF737}" type="presParOf" srcId="{6F7EE632-CFA7-448F-8739-4328648536EA}" destId="{39E69B2F-A953-40F7-82CE-FCB640394D18}" srcOrd="2" destOrd="0" presId="urn:microsoft.com/office/officeart/2018/2/layout/IconLabelList"/>
    <dgm:cxn modelId="{26B1BD37-F877-42C5-AAF1-F45C12443F52}" type="presParOf" srcId="{612D9A60-18DF-4B54-8702-BB3372D8ACDF}" destId="{A905E4D1-4C57-4F62-9C13-E1688159E57F}" srcOrd="5" destOrd="0" presId="urn:microsoft.com/office/officeart/2018/2/layout/IconLabelList"/>
    <dgm:cxn modelId="{8946C7E3-AFB3-458D-BA70-EDE34D0DAA87}" type="presParOf" srcId="{612D9A60-18DF-4B54-8702-BB3372D8ACDF}" destId="{C57B4D1D-BD6A-45AF-A924-C2FDA8354481}" srcOrd="6" destOrd="0" presId="urn:microsoft.com/office/officeart/2018/2/layout/IconLabelList"/>
    <dgm:cxn modelId="{9FCD517C-8A7D-4434-B816-EEA3F58AB05E}" type="presParOf" srcId="{C57B4D1D-BD6A-45AF-A924-C2FDA8354481}" destId="{88C7734A-C516-4A5F-B0B3-B66E939B3D74}" srcOrd="0" destOrd="0" presId="urn:microsoft.com/office/officeart/2018/2/layout/IconLabelList"/>
    <dgm:cxn modelId="{A25BE06C-BF71-4ABC-A2D6-79BA656DB67C}" type="presParOf" srcId="{C57B4D1D-BD6A-45AF-A924-C2FDA8354481}" destId="{40C67A63-BC92-4764-A620-69591643BEFA}" srcOrd="1" destOrd="0" presId="urn:microsoft.com/office/officeart/2018/2/layout/IconLabelList"/>
    <dgm:cxn modelId="{DD974B40-7E87-46FF-892D-0C13B64E1EB9}" type="presParOf" srcId="{C57B4D1D-BD6A-45AF-A924-C2FDA8354481}" destId="{56ADB24A-6AAC-443C-836B-CC00C080A7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97183-A8EE-4FA3-A771-10108BEF730A}">
      <dsp:nvSpPr>
        <dsp:cNvPr id="0" name=""/>
        <dsp:cNvSpPr/>
      </dsp:nvSpPr>
      <dsp:spPr>
        <a:xfrm>
          <a:off x="1027755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65212-884A-4B02-8AB7-4358175746DF}">
      <dsp:nvSpPr>
        <dsp:cNvPr id="0" name=""/>
        <dsp:cNvSpPr/>
      </dsp:nvSpPr>
      <dsp:spPr>
        <a:xfrm>
          <a:off x="460038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 human work </a:t>
          </a:r>
        </a:p>
      </dsp:txBody>
      <dsp:txXfrm>
        <a:off x="460038" y="1803954"/>
        <a:ext cx="2064425" cy="720000"/>
      </dsp:txXfrm>
    </dsp:sp>
    <dsp:sp modelId="{EFFF2222-26F7-41B2-AEBF-211256E85A92}">
      <dsp:nvSpPr>
        <dsp:cNvPr id="0" name=""/>
        <dsp:cNvSpPr/>
      </dsp:nvSpPr>
      <dsp:spPr>
        <a:xfrm>
          <a:off x="34534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193F4-0AE7-4596-8BCE-9109E83730BC}">
      <dsp:nvSpPr>
        <dsp:cNvPr id="0" name=""/>
        <dsp:cNvSpPr/>
      </dsp:nvSpPr>
      <dsp:spPr>
        <a:xfrm>
          <a:off x="28857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 time cost</a:t>
          </a:r>
        </a:p>
      </dsp:txBody>
      <dsp:txXfrm>
        <a:off x="2885737" y="1803954"/>
        <a:ext cx="2064425" cy="720000"/>
      </dsp:txXfrm>
    </dsp:sp>
    <dsp:sp modelId="{6930FC3C-13DC-4E15-A9E8-6AFFFA2012DE}">
      <dsp:nvSpPr>
        <dsp:cNvPr id="0" name=""/>
        <dsp:cNvSpPr/>
      </dsp:nvSpPr>
      <dsp:spPr>
        <a:xfrm>
          <a:off x="58791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9B2F-A953-40F7-82CE-FCB640394D18}">
      <dsp:nvSpPr>
        <dsp:cNvPr id="0" name=""/>
        <dsp:cNvSpPr/>
      </dsp:nvSpPr>
      <dsp:spPr>
        <a:xfrm>
          <a:off x="53114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Discover fraud</a:t>
          </a:r>
        </a:p>
      </dsp:txBody>
      <dsp:txXfrm>
        <a:off x="5311437" y="1803954"/>
        <a:ext cx="2064425" cy="720000"/>
      </dsp:txXfrm>
    </dsp:sp>
    <dsp:sp modelId="{88C7734A-C516-4A5F-B0B3-B66E939B3D74}">
      <dsp:nvSpPr>
        <dsp:cNvPr id="0" name=""/>
        <dsp:cNvSpPr/>
      </dsp:nvSpPr>
      <dsp:spPr>
        <a:xfrm>
          <a:off x="8304853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DB24A-6AAC-443C-836B-CC00C080A75F}">
      <dsp:nvSpPr>
        <dsp:cNvPr id="0" name=""/>
        <dsp:cNvSpPr/>
      </dsp:nvSpPr>
      <dsp:spPr>
        <a:xfrm>
          <a:off x="7737136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Faster and smarter decision-making framework</a:t>
          </a:r>
        </a:p>
      </dsp:txBody>
      <dsp:txXfrm>
        <a:off x="7737136" y="1803954"/>
        <a:ext cx="20644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3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3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champ.com/watch/0O8Ymey6213" TargetMode="External"/><Relationship Id="rId2" Type="http://schemas.openxmlformats.org/officeDocument/2006/relationships/hyperlink" Target="https://clipchamp.com/watch/mahflQPMYlQ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pense Recognition Principle: What It Is &amp; How It Works">
            <a:extLst>
              <a:ext uri="{FF2B5EF4-FFF2-40B4-BE49-F238E27FC236}">
                <a16:creationId xmlns:a16="http://schemas.microsoft.com/office/drawing/2014/main" id="{BF2DC261-6EFF-66E4-6D68-ED1B146B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7" r="20063"/>
          <a:stretch/>
        </p:blipFill>
        <p:spPr bwMode="auto">
          <a:xfrm>
            <a:off x="4650909" y="10"/>
            <a:ext cx="754109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12E41-9057-0341-54FB-3C2B76A4ACF9}"/>
              </a:ext>
            </a:extLst>
          </p:cNvPr>
          <p:cNvSpPr txBox="1"/>
          <p:nvPr/>
        </p:nvSpPr>
        <p:spPr>
          <a:xfrm>
            <a:off x="186431" y="399495"/>
            <a:ext cx="4739686" cy="25123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b="1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Expense AI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i="0" u="none" strike="noStrike" cap="all" spc="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AI Empowered </a:t>
            </a:r>
            <a:r>
              <a:rPr lang="en-US" sz="2400" i="0" u="none" strike="noStrike" cap="all" spc="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Automated Employee Expense Reimbursement Process</a:t>
            </a:r>
            <a:endParaRPr lang="en-US" sz="2400" cap="all" spc="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0486E-3712-7242-5BAE-97D756FF097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5161" y="3470387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b="1" dirty="0">
                <a:solidFill>
                  <a:schemeClr val="bg1"/>
                </a:solidFill>
              </a:rPr>
              <a:t>Team 13</a:t>
            </a:r>
          </a:p>
          <a:p>
            <a:pPr marL="0"/>
            <a:r>
              <a:rPr lang="en-US" dirty="0" err="1">
                <a:solidFill>
                  <a:schemeClr val="bg1"/>
                </a:solidFill>
              </a:rPr>
              <a:t>Yiwei</a:t>
            </a:r>
            <a:r>
              <a:rPr lang="en-US" dirty="0">
                <a:solidFill>
                  <a:schemeClr val="bg1"/>
                </a:solidFill>
              </a:rPr>
              <a:t> Wang</a:t>
            </a:r>
          </a:p>
          <a:p>
            <a:pPr marL="0"/>
            <a:r>
              <a:rPr lang="en-US" dirty="0" err="1">
                <a:solidFill>
                  <a:schemeClr val="bg1"/>
                </a:solidFill>
              </a:rPr>
              <a:t>Bingyang</a:t>
            </a:r>
            <a:r>
              <a:rPr lang="en-US" dirty="0">
                <a:solidFill>
                  <a:schemeClr val="bg1"/>
                </a:solidFill>
              </a:rPr>
              <a:t> Ke</a:t>
            </a:r>
          </a:p>
          <a:p>
            <a:pPr marL="0"/>
            <a:r>
              <a:rPr lang="en-US" dirty="0" err="1">
                <a:solidFill>
                  <a:schemeClr val="bg1"/>
                </a:solidFill>
              </a:rPr>
              <a:t>Pengkun</a:t>
            </a:r>
            <a:r>
              <a:rPr lang="en-US" dirty="0">
                <a:solidFill>
                  <a:schemeClr val="bg1"/>
                </a:solidFill>
              </a:rPr>
              <a:t> Ma</a:t>
            </a:r>
          </a:p>
          <a:p>
            <a:pPr marL="0"/>
            <a:r>
              <a:rPr lang="en-US" dirty="0" err="1">
                <a:solidFill>
                  <a:schemeClr val="bg1"/>
                </a:solidFill>
              </a:rPr>
              <a:t>Nanxiang</a:t>
            </a:r>
            <a:r>
              <a:rPr lang="en-US" dirty="0">
                <a:solidFill>
                  <a:schemeClr val="bg1"/>
                </a:solidFill>
              </a:rPr>
              <a:t> Zhao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23612"/>
            <a:ext cx="7729728" cy="12468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Advantages and Choice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ym typeface="+mn-ea"/>
              </a:rPr>
              <a:t>Flexibility &amp; Intuitiveness: </a:t>
            </a:r>
          </a:p>
          <a:p>
            <a:r>
              <a:rPr lang="en-US" sz="2400" dirty="0">
                <a:sym typeface="+mn-ea"/>
              </a:rPr>
              <a:t>Combines trend and seasonal analysis using </a:t>
            </a:r>
            <a:r>
              <a:rPr lang="en-US" sz="2400" dirty="0" err="1">
                <a:sym typeface="+mn-ea"/>
              </a:rPr>
              <a:t>LinearRegression</a:t>
            </a:r>
            <a:endParaRPr lang="en-US" sz="2400" dirty="0">
              <a:sym typeface="+mn-ea"/>
            </a:endParaRPr>
          </a:p>
          <a:p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Accuracy in Time Series Forecasting: </a:t>
            </a:r>
          </a:p>
          <a:p>
            <a:r>
              <a:rPr lang="en-US" sz="2400" dirty="0">
                <a:sym typeface="+mn-ea"/>
              </a:rPr>
              <a:t>Effectively captures long-term trends and seasonal patterns</a:t>
            </a:r>
          </a:p>
          <a:p>
            <a:r>
              <a:rPr lang="en-US" sz="2400" dirty="0">
                <a:sym typeface="+mn-ea"/>
              </a:rPr>
              <a:t>crucial for accurate financial data predictions.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F363FB-F812-870F-614F-3663D2464447}"/>
              </a:ext>
            </a:extLst>
          </p:cNvPr>
          <p:cNvSpPr/>
          <p:nvPr/>
        </p:nvSpPr>
        <p:spPr>
          <a:xfrm>
            <a:off x="-295026" y="521885"/>
            <a:ext cx="134407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Accessing</a:t>
            </a:r>
            <a:r>
              <a:rPr lang="en-US" sz="3600" b="1" cap="none" spc="0" dirty="0">
                <a:ln w="0"/>
                <a:solidFill>
                  <a:srgbClr val="99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cap="none" spc="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Fraud Risk Score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36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 invoice text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FC552-15E3-38B1-5267-0415711A6860}"/>
              </a:ext>
            </a:extLst>
          </p:cNvPr>
          <p:cNvSpPr/>
          <p:nvPr/>
        </p:nvSpPr>
        <p:spPr>
          <a:xfrm>
            <a:off x="561112" y="1668226"/>
            <a:ext cx="11728516" cy="52937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Consider fraud risk factors from invoices                                          Feature Value</a:t>
            </a:r>
          </a:p>
          <a:p>
            <a:r>
              <a:rPr lang="en-US" sz="2800" dirty="0">
                <a:latin typeface="Calibri" panose="020F0502020204030204" pitchFamily="34" charset="0"/>
              </a:rPr>
              <a:t>W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eekend or </a:t>
            </a:r>
            <a:r>
              <a:rPr lang="en-US" sz="2800" dirty="0">
                <a:latin typeface="Calibri" panose="020F0502020204030204" pitchFamily="34" charset="0"/>
              </a:rPr>
              <a:t>h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oliday expenses?	                                                               0 / 1                  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Submitting the same </a:t>
            </a:r>
            <a:r>
              <a:rPr lang="en-US" sz="2800" dirty="0">
                <a:latin typeface="Calibri" panose="020F0502020204030204" pitchFamily="34" charset="0"/>
              </a:rPr>
              <a:t>i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nvoice </a:t>
            </a:r>
            <a:r>
              <a:rPr lang="en-US" sz="2800" dirty="0">
                <a:latin typeface="Calibri" panose="020F0502020204030204" pitchFamily="34" charset="0"/>
              </a:rPr>
              <a:t>m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ultiple </a:t>
            </a:r>
            <a:r>
              <a:rPr lang="en-US" sz="2800" dirty="0">
                <a:latin typeface="Calibri" panose="020F0502020204030204" pitchFamily="34" charset="0"/>
              </a:rPr>
              <a:t>t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imes? 	</a:t>
            </a:r>
            <a:r>
              <a:rPr lang="en-US" sz="2800" dirty="0">
                <a:latin typeface="Calibri" panose="020F0502020204030204" pitchFamily="34" charset="0"/>
              </a:rPr>
              <a:t>				            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0 / 1 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unusual spending -  person is not associated on that project?	      0 / 1 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amount overclaim ?  	                                                  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amount is multiple of 100?	                                       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contain personal expense words	                            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Invoice Date falls outside of Project Duration Dates	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rounding amounts repeatedly claimed by same person?	                   0 --1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sudden change in behavior	?	                                                                0 – 1</a:t>
            </a:r>
          </a:p>
          <a:p>
            <a:r>
              <a:rPr lang="en-US" sz="2800" dirty="0">
                <a:latin typeface="Calibri" panose="020F0502020204030204" pitchFamily="34" charset="0"/>
              </a:rPr>
              <a:t>And More……..</a:t>
            </a:r>
            <a:endParaRPr lang="en-US" sz="2800" i="0" u="none" strike="noStrike" baseline="0" dirty="0">
              <a:latin typeface="Calibri" panose="020F0502020204030204" pitchFamily="34" charset="0"/>
            </a:endParaRPr>
          </a:p>
          <a:p>
            <a:pPr algn="ctr"/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32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diagram&#10;&#10;Description automatically generated">
            <a:extLst>
              <a:ext uri="{FF2B5EF4-FFF2-40B4-BE49-F238E27FC236}">
                <a16:creationId xmlns:a16="http://schemas.microsoft.com/office/drawing/2014/main" id="{59C2D4A5-5215-D003-B46A-87B611D6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46" y="1287261"/>
            <a:ext cx="9712174" cy="485608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B122CF0-DEB6-0F3A-2B6F-4718AB02D0E6}"/>
              </a:ext>
            </a:extLst>
          </p:cNvPr>
          <p:cNvSpPr/>
          <p:nvPr/>
        </p:nvSpPr>
        <p:spPr>
          <a:xfrm>
            <a:off x="546177" y="1857278"/>
            <a:ext cx="1255819" cy="79899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0, 1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435DE4-9006-18DC-7B4D-C1B3C2C0166E}"/>
              </a:ext>
            </a:extLst>
          </p:cNvPr>
          <p:cNvSpPr/>
          <p:nvPr/>
        </p:nvSpPr>
        <p:spPr>
          <a:xfrm>
            <a:off x="546176" y="3011010"/>
            <a:ext cx="1255819" cy="83597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0~1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42C55D-8F73-6994-7485-92674849A9CC}"/>
              </a:ext>
            </a:extLst>
          </p:cNvPr>
          <p:cNvSpPr/>
          <p:nvPr/>
        </p:nvSpPr>
        <p:spPr>
          <a:xfrm>
            <a:off x="10856648" y="3297314"/>
            <a:ext cx="1255819" cy="83597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0,1,2,3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92FD214-F5A9-8EBA-70B0-FD5597930B74}"/>
              </a:ext>
            </a:extLst>
          </p:cNvPr>
          <p:cNvSpPr/>
          <p:nvPr/>
        </p:nvSpPr>
        <p:spPr>
          <a:xfrm>
            <a:off x="260239" y="4272376"/>
            <a:ext cx="1710604" cy="128615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[1,0,0,0]  [0,1,0,0]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48F91-C0FA-96F6-887A-39F9A19F48A2}"/>
              </a:ext>
            </a:extLst>
          </p:cNvPr>
          <p:cNvSpPr txBox="1"/>
          <p:nvPr/>
        </p:nvSpPr>
        <p:spPr>
          <a:xfrm>
            <a:off x="4148053" y="398651"/>
            <a:ext cx="491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Fraud Risk Prediction</a:t>
            </a:r>
          </a:p>
        </p:txBody>
      </p:sp>
    </p:spTree>
    <p:extLst>
      <p:ext uri="{BB962C8B-B14F-4D97-AF65-F5344CB8AC3E}">
        <p14:creationId xmlns:p14="http://schemas.microsoft.com/office/powerpoint/2010/main" val="409804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47BEC8E-3358-804B-05C4-7BCE2660B3DE}"/>
              </a:ext>
            </a:extLst>
          </p:cNvPr>
          <p:cNvSpPr/>
          <p:nvPr/>
        </p:nvSpPr>
        <p:spPr>
          <a:xfrm>
            <a:off x="4908610" y="5020323"/>
            <a:ext cx="1677880" cy="117185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35FBDD-90AF-5B98-D0D4-96B7FBE1E728}"/>
              </a:ext>
            </a:extLst>
          </p:cNvPr>
          <p:cNvSpPr/>
          <p:nvPr/>
        </p:nvSpPr>
        <p:spPr>
          <a:xfrm>
            <a:off x="7401017" y="559293"/>
            <a:ext cx="2394011" cy="15447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for more evidence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35327D-A77B-D44F-C0E0-F3D9E097D19F}"/>
              </a:ext>
            </a:extLst>
          </p:cNvPr>
          <p:cNvSpPr/>
          <p:nvPr/>
        </p:nvSpPr>
        <p:spPr>
          <a:xfrm>
            <a:off x="1929413" y="2988445"/>
            <a:ext cx="1775534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18EE8D-18B7-3557-5C9F-4FCCBFB2D8A9}"/>
              </a:ext>
            </a:extLst>
          </p:cNvPr>
          <p:cNvSpPr/>
          <p:nvPr/>
        </p:nvSpPr>
        <p:spPr>
          <a:xfrm>
            <a:off x="1624615" y="665825"/>
            <a:ext cx="2321507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for further review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041787-9100-7040-5D51-00A67806A745}"/>
              </a:ext>
            </a:extLst>
          </p:cNvPr>
          <p:cNvSpPr/>
          <p:nvPr/>
        </p:nvSpPr>
        <p:spPr>
          <a:xfrm>
            <a:off x="7599288" y="3038380"/>
            <a:ext cx="1775534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05D952-2C90-273F-F999-281E9CE8BC0C}"/>
              </a:ext>
            </a:extLst>
          </p:cNvPr>
          <p:cNvCxnSpPr/>
          <p:nvPr/>
        </p:nvCxnSpPr>
        <p:spPr>
          <a:xfrm flipH="1">
            <a:off x="4145871" y="1251751"/>
            <a:ext cx="2920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9FE9B2-4B70-C012-4701-EA3DFD96C17A}"/>
              </a:ext>
            </a:extLst>
          </p:cNvPr>
          <p:cNvCxnSpPr/>
          <p:nvPr/>
        </p:nvCxnSpPr>
        <p:spPr>
          <a:xfrm flipH="1" flipV="1">
            <a:off x="3613212" y="4119239"/>
            <a:ext cx="1367161" cy="1029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FB64B4-D316-C37C-A034-E72146B8F5CE}"/>
              </a:ext>
            </a:extLst>
          </p:cNvPr>
          <p:cNvCxnSpPr/>
          <p:nvPr/>
        </p:nvCxnSpPr>
        <p:spPr>
          <a:xfrm flipV="1">
            <a:off x="6480699" y="4119239"/>
            <a:ext cx="1118589" cy="90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6A52F-26B4-C930-B8F3-13F7E258A9C7}"/>
              </a:ext>
            </a:extLst>
          </p:cNvPr>
          <p:cNvCxnSpPr/>
          <p:nvPr/>
        </p:nvCxnSpPr>
        <p:spPr>
          <a:xfrm flipH="1" flipV="1">
            <a:off x="3704947" y="1864311"/>
            <a:ext cx="1648288" cy="3000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3662FF-1AFC-A5A1-F39B-C27560135D5B}"/>
              </a:ext>
            </a:extLst>
          </p:cNvPr>
          <p:cNvCxnSpPr/>
          <p:nvPr/>
        </p:nvCxnSpPr>
        <p:spPr>
          <a:xfrm flipV="1">
            <a:off x="6096000" y="1944210"/>
            <a:ext cx="1441142" cy="2982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A298CC-1384-1AF8-5856-14AC17A4EDFC}"/>
              </a:ext>
            </a:extLst>
          </p:cNvPr>
          <p:cNvCxnSpPr/>
          <p:nvPr/>
        </p:nvCxnSpPr>
        <p:spPr>
          <a:xfrm>
            <a:off x="2817180" y="2104008"/>
            <a:ext cx="0" cy="70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C440D5-DDB0-0FF0-9422-07497E331038}"/>
              </a:ext>
            </a:extLst>
          </p:cNvPr>
          <p:cNvCxnSpPr/>
          <p:nvPr/>
        </p:nvCxnSpPr>
        <p:spPr>
          <a:xfrm>
            <a:off x="3946122" y="1660124"/>
            <a:ext cx="3759695" cy="1518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677B56-369A-ED0A-0F57-EB3944B6570D}"/>
              </a:ext>
            </a:extLst>
          </p:cNvPr>
          <p:cNvCxnSpPr/>
          <p:nvPr/>
        </p:nvCxnSpPr>
        <p:spPr>
          <a:xfrm flipH="1">
            <a:off x="3435658" y="1864311"/>
            <a:ext cx="3861787" cy="1124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35CB57-D786-285D-0491-24C6BBD84B4D}"/>
              </a:ext>
            </a:extLst>
          </p:cNvPr>
          <p:cNvCxnSpPr/>
          <p:nvPr/>
        </p:nvCxnSpPr>
        <p:spPr>
          <a:xfrm>
            <a:off x="8487055" y="2246050"/>
            <a:ext cx="0" cy="66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E4B6932-1E58-9C96-BF77-D43E38E9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2299"/>
            <a:ext cx="12194571" cy="67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DE1E4-7BC9-C3D0-2F3F-B8FD32E4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61B70546-50C1-B165-C277-596306FBA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66" y="1837286"/>
            <a:ext cx="6227064" cy="31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C5D26B-A360-1E3B-94A6-56DA83BB1C8D}"/>
              </a:ext>
            </a:extLst>
          </p:cNvPr>
          <p:cNvSpPr txBox="1"/>
          <p:nvPr/>
        </p:nvSpPr>
        <p:spPr>
          <a:xfrm>
            <a:off x="503582" y="2585037"/>
            <a:ext cx="970059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Training labels can come from real management’s decisions  - Can learn through increased transactions from management’s further review decisions overtime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69615-F8D1-00F8-7C1F-AB5F2A681594}"/>
              </a:ext>
            </a:extLst>
          </p:cNvPr>
          <p:cNvSpPr/>
          <p:nvPr/>
        </p:nvSpPr>
        <p:spPr>
          <a:xfrm>
            <a:off x="2873782" y="992527"/>
            <a:ext cx="623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Improvements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C070C-E381-EA5E-EB7B-DB5AF7D03497}"/>
              </a:ext>
            </a:extLst>
          </p:cNvPr>
          <p:cNvSpPr txBox="1"/>
          <p:nvPr/>
        </p:nvSpPr>
        <p:spPr>
          <a:xfrm>
            <a:off x="503582" y="4338896"/>
            <a:ext cx="97005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More factors can influence decision making.</a:t>
            </a:r>
          </a:p>
          <a:p>
            <a:endParaRPr lang="en-US" sz="2700" dirty="0"/>
          </a:p>
          <a:p>
            <a:r>
              <a:rPr lang="en-US" sz="2700" dirty="0"/>
              <a:t>Predictions of future invoice amounts can be more complicated.     </a:t>
            </a:r>
          </a:p>
          <a:p>
            <a:r>
              <a:rPr lang="en-US" sz="2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78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ECDDEA-D3C4-9F04-1987-9D3F892AF309}"/>
              </a:ext>
            </a:extLst>
          </p:cNvPr>
          <p:cNvSpPr/>
          <p:nvPr/>
        </p:nvSpPr>
        <p:spPr>
          <a:xfrm>
            <a:off x="4346163" y="2967335"/>
            <a:ext cx="3499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08586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645710-FC98-DFA2-883D-97DB378B95B9}"/>
              </a:ext>
            </a:extLst>
          </p:cNvPr>
          <p:cNvSpPr/>
          <p:nvPr/>
        </p:nvSpPr>
        <p:spPr>
          <a:xfrm>
            <a:off x="4340264" y="2967335"/>
            <a:ext cx="35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467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7F6493-914B-984D-565D-76E0626C2563}"/>
              </a:ext>
            </a:extLst>
          </p:cNvPr>
          <p:cNvSpPr txBox="1"/>
          <p:nvPr/>
        </p:nvSpPr>
        <p:spPr>
          <a:xfrm>
            <a:off x="1470675" y="929181"/>
            <a:ext cx="9250650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US" sz="2800" b="1" i="0" u="none" strike="noStrike" cap="all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AI Empowered </a:t>
            </a:r>
            <a:r>
              <a:rPr lang="en-US" sz="2800" i="0" u="none" strike="noStrike" cap="all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Automated Employee Expense Reimbursement Process ?</a:t>
            </a:r>
            <a:endParaRPr lang="en-US" sz="28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7777D21E-1517-80F5-07A3-44A67DAD7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05134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4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8DF1-53BF-E07A-5642-3B83D487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412" y="2384548"/>
            <a:ext cx="6214840" cy="3418041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</a:t>
            </a:r>
          </a:p>
          <a:p>
            <a:r>
              <a:rPr lang="en-US" sz="3600" dirty="0"/>
              <a:t>NLP</a:t>
            </a:r>
          </a:p>
          <a:p>
            <a:r>
              <a:rPr lang="en-US" sz="3600" dirty="0"/>
              <a:t>MDP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4D0C8-1DD4-BD53-D628-38CFBECCF429}"/>
              </a:ext>
            </a:extLst>
          </p:cNvPr>
          <p:cNvSpPr txBox="1"/>
          <p:nvPr/>
        </p:nvSpPr>
        <p:spPr>
          <a:xfrm>
            <a:off x="3846250" y="790112"/>
            <a:ext cx="4499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Rockwell" panose="02060603020205020403" pitchFamily="18" charset="0"/>
              </a:rPr>
              <a:t>Technique</a:t>
            </a:r>
          </a:p>
        </p:txBody>
      </p:sp>
      <p:pic>
        <p:nvPicPr>
          <p:cNvPr id="3074" name="Picture 2" descr="Cute Robot Pets for Kids and Adults, Your Perfect Interactive Companion at Home or Workspace, Unique Gifts for Girls &amp;amp; Boys.">
            <a:extLst>
              <a:ext uri="{FF2B5EF4-FFF2-40B4-BE49-F238E27FC236}">
                <a16:creationId xmlns:a16="http://schemas.microsoft.com/office/drawing/2014/main" id="{89CA1983-050C-FB1C-BBE3-354CBF4F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83" y="2384548"/>
            <a:ext cx="3279705" cy="341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DD9E9-9ECA-887F-617E-44381FE453E5}"/>
              </a:ext>
            </a:extLst>
          </p:cNvPr>
          <p:cNvSpPr/>
          <p:nvPr/>
        </p:nvSpPr>
        <p:spPr>
          <a:xfrm>
            <a:off x="1065320" y="1013529"/>
            <a:ext cx="2016711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NLP Model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Extract Elements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48292-8AC9-0959-DE04-A2F24E20735B}"/>
              </a:ext>
            </a:extLst>
          </p:cNvPr>
          <p:cNvSpPr/>
          <p:nvPr/>
        </p:nvSpPr>
        <p:spPr>
          <a:xfrm>
            <a:off x="3747067" y="1013529"/>
            <a:ext cx="1864311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ML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Predict Future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8347E-5CEB-9EF1-2C29-E6BA035E34B5}"/>
              </a:ext>
            </a:extLst>
          </p:cNvPr>
          <p:cNvSpPr/>
          <p:nvPr/>
        </p:nvSpPr>
        <p:spPr>
          <a:xfrm>
            <a:off x="6307342" y="1013529"/>
            <a:ext cx="1932370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Neural Network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Predict Fraud Risk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BD1D7-E704-ABEF-1035-5D703B8F6CE2}"/>
              </a:ext>
            </a:extLst>
          </p:cNvPr>
          <p:cNvSpPr/>
          <p:nvPr/>
        </p:nvSpPr>
        <p:spPr>
          <a:xfrm>
            <a:off x="8941294" y="1013534"/>
            <a:ext cx="1932370" cy="3602854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MDP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Combine All Information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D856B8-6687-13B1-42BC-DF961CC9991F}"/>
              </a:ext>
            </a:extLst>
          </p:cNvPr>
          <p:cNvSpPr/>
          <p:nvPr/>
        </p:nvSpPr>
        <p:spPr>
          <a:xfrm>
            <a:off x="194981" y="2979571"/>
            <a:ext cx="978023" cy="8256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127F4F-E2E8-1D7A-06CA-927E9B2E4585}"/>
              </a:ext>
            </a:extLst>
          </p:cNvPr>
          <p:cNvSpPr/>
          <p:nvPr/>
        </p:nvSpPr>
        <p:spPr>
          <a:xfrm>
            <a:off x="3078374" y="3052806"/>
            <a:ext cx="668693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250864-6922-3914-2A4D-FAEF756C0F54}"/>
              </a:ext>
            </a:extLst>
          </p:cNvPr>
          <p:cNvSpPr/>
          <p:nvPr/>
        </p:nvSpPr>
        <p:spPr>
          <a:xfrm>
            <a:off x="5611378" y="3052806"/>
            <a:ext cx="668693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1CB198-5B62-B551-0BB5-76ACA5162B76}"/>
              </a:ext>
            </a:extLst>
          </p:cNvPr>
          <p:cNvSpPr/>
          <p:nvPr/>
        </p:nvSpPr>
        <p:spPr>
          <a:xfrm>
            <a:off x="8248000" y="3052806"/>
            <a:ext cx="687676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C6C739-3CF3-612F-6E1B-F7521F72ABDF}"/>
              </a:ext>
            </a:extLst>
          </p:cNvPr>
          <p:cNvSpPr/>
          <p:nvPr/>
        </p:nvSpPr>
        <p:spPr>
          <a:xfrm>
            <a:off x="10759408" y="3016188"/>
            <a:ext cx="1296140" cy="82562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663B83-4844-71D3-D67F-75D9CF2CD32C}"/>
              </a:ext>
            </a:extLst>
          </p:cNvPr>
          <p:cNvSpPr/>
          <p:nvPr/>
        </p:nvSpPr>
        <p:spPr>
          <a:xfrm>
            <a:off x="1065320" y="5493794"/>
            <a:ext cx="9808344" cy="774578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atabase Stores Data </a:t>
            </a:r>
          </a:p>
        </p:txBody>
      </p:sp>
    </p:spTree>
    <p:extLst>
      <p:ext uri="{BB962C8B-B14F-4D97-AF65-F5344CB8AC3E}">
        <p14:creationId xmlns:p14="http://schemas.microsoft.com/office/powerpoint/2010/main" val="42524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8E14-A862-13B3-F67A-7A075838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708" y="512155"/>
            <a:ext cx="5582959" cy="70408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Extraction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7AF3E-ED01-9A19-2C5E-A6C2CB3D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629" y="1719132"/>
            <a:ext cx="4680839" cy="2596776"/>
          </a:xfrm>
        </p:spPr>
        <p:txBody>
          <a:bodyPr>
            <a:noAutofit/>
          </a:bodyPr>
          <a:lstStyle/>
          <a:p>
            <a:r>
              <a:rPr lang="en-US" sz="2800" dirty="0"/>
              <a:t>?300.00</a:t>
            </a:r>
          </a:p>
          <a:p>
            <a:r>
              <a:rPr lang="en-US" sz="2800" dirty="0"/>
              <a:t>$300.0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€ 89.55</a:t>
            </a:r>
            <a:endParaRPr lang="en-US" altLang="zh-CN" sz="2800" dirty="0"/>
          </a:p>
          <a:p>
            <a:r>
              <a:rPr lang="en-US" sz="2800" dirty="0"/>
              <a:t>Jan 20, 2023</a:t>
            </a:r>
          </a:p>
          <a:p>
            <a:r>
              <a:rPr lang="en-US" sz="2800" dirty="0"/>
              <a:t>20/02/2023</a:t>
            </a:r>
          </a:p>
          <a:p>
            <a:r>
              <a:rPr lang="en-US" sz="2800" dirty="0"/>
              <a:t>Ergonomic Chairs</a:t>
            </a:r>
          </a:p>
          <a:p>
            <a:r>
              <a:rPr lang="en-US" altLang="zh-CN" sz="2800" dirty="0"/>
              <a:t>S</a:t>
            </a:r>
            <a:r>
              <a:rPr lang="en-US" sz="2800" dirty="0"/>
              <a:t>kill Enhancement Programs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51B2E-FAD3-F077-31C1-D9A17212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90280" y="2362014"/>
            <a:ext cx="4584168" cy="2596776"/>
          </a:xfrm>
        </p:spPr>
        <p:txBody>
          <a:bodyPr>
            <a:normAutofit/>
          </a:bodyPr>
          <a:lstStyle/>
          <a:p>
            <a:r>
              <a:rPr lang="en-US" sz="2800" dirty="0"/>
              <a:t>$300 in dollars</a:t>
            </a:r>
          </a:p>
          <a:p>
            <a:r>
              <a:rPr lang="en-US" sz="2800" dirty="0"/>
              <a:t>2023-02-20 in </a:t>
            </a:r>
            <a:r>
              <a:rPr lang="en-US" sz="2800" dirty="0" err="1"/>
              <a:t>yyyy</a:t>
            </a:r>
            <a:r>
              <a:rPr lang="en-US" sz="2800" dirty="0"/>
              <a:t>-mm-dd</a:t>
            </a:r>
          </a:p>
          <a:p>
            <a:r>
              <a:rPr lang="en-US" sz="2800" dirty="0"/>
              <a:t>Office Equipment &amp; Supplies</a:t>
            </a:r>
          </a:p>
          <a:p>
            <a:r>
              <a:rPr lang="en-US" sz="2800" dirty="0"/>
              <a:t> Professional Development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8D74B7-A0BC-0413-3FC6-32BEAEBC796B}"/>
              </a:ext>
            </a:extLst>
          </p:cNvPr>
          <p:cNvSpPr/>
          <p:nvPr/>
        </p:nvSpPr>
        <p:spPr>
          <a:xfrm>
            <a:off x="4225770" y="2100899"/>
            <a:ext cx="2584712" cy="8494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Regular expression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66310EE-99E7-FDAD-B7E9-A6E4207AA2BE}"/>
              </a:ext>
            </a:extLst>
          </p:cNvPr>
          <p:cNvSpPr/>
          <p:nvPr/>
        </p:nvSpPr>
        <p:spPr>
          <a:xfrm>
            <a:off x="4492102" y="3174596"/>
            <a:ext cx="1883874" cy="9170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NER</a:t>
            </a:r>
          </a:p>
        </p:txBody>
      </p:sp>
    </p:spTree>
    <p:extLst>
      <p:ext uri="{BB962C8B-B14F-4D97-AF65-F5344CB8AC3E}">
        <p14:creationId xmlns:p14="http://schemas.microsoft.com/office/powerpoint/2010/main" val="16602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5"/>
          <p:cNvSpPr/>
          <p:nvPr/>
        </p:nvSpPr>
        <p:spPr>
          <a:xfrm>
            <a:off x="6007100" y="4673600"/>
            <a:ext cx="3796665" cy="1819275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SeasonalTrendRegressor Model</a:t>
            </a:r>
            <a:r>
              <a:rPr lang="en-US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 to predict </a:t>
            </a:r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future </a:t>
            </a:r>
            <a:r>
              <a:rPr lang="en-US" altLang="zh-CN" dirty="0" err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InvoiceAmount</a:t>
            </a:r>
          </a:p>
        </p:txBody>
      </p:sp>
      <p:sp>
        <p:nvSpPr>
          <p:cNvPr id="5" name="Rectangle: Rounded Corners 5"/>
          <p:cNvSpPr/>
          <p:nvPr/>
        </p:nvSpPr>
        <p:spPr>
          <a:xfrm>
            <a:off x="6981825" y="2656205"/>
            <a:ext cx="1932305" cy="923925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futureDate</a:t>
            </a:r>
          </a:p>
        </p:txBody>
      </p:sp>
      <p:sp>
        <p:nvSpPr>
          <p:cNvPr id="7" name="Rectangle: Rounded Corners 5"/>
          <p:cNvSpPr/>
          <p:nvPr/>
        </p:nvSpPr>
        <p:spPr>
          <a:xfrm>
            <a:off x="1043940" y="4464685"/>
            <a:ext cx="3154045" cy="1837055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collect each combinations of all the corresponding of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InvoiceDate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 and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InvoiceAmount</a:t>
            </a:r>
            <a:endParaRPr lang="en-US" b="1" dirty="0">
              <a:solidFill>
                <a:schemeClr val="tx1"/>
              </a:solidFill>
              <a:latin typeface="Rockwell" panose="02060603020205020403" pitchFamily="18" charset="0"/>
              <a:cs typeface="Rockwell" panose="02060603020205020403" pitchFamily="18" charset="0"/>
              <a:sym typeface="+mn-ea"/>
            </a:endParaRPr>
          </a:p>
        </p:txBody>
      </p:sp>
      <p:sp>
        <p:nvSpPr>
          <p:cNvPr id="8" name="Rectangle: Rounded Corners 5"/>
          <p:cNvSpPr/>
          <p:nvPr/>
        </p:nvSpPr>
        <p:spPr>
          <a:xfrm>
            <a:off x="979805" y="930910"/>
            <a:ext cx="3218180" cy="1912620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Collect the data of the combinations of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Employee IDs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Expense Categories</a:t>
            </a:r>
          </a:p>
        </p:txBody>
      </p:sp>
      <p:sp>
        <p:nvSpPr>
          <p:cNvPr id="9" name="Arrow: Right 5"/>
          <p:cNvSpPr/>
          <p:nvPr/>
        </p:nvSpPr>
        <p:spPr>
          <a:xfrm>
            <a:off x="5181600" y="2670810"/>
            <a:ext cx="1649095" cy="90678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inputs</a:t>
            </a:r>
            <a:endParaRPr lang="en-US" dirty="0"/>
          </a:p>
        </p:txBody>
      </p:sp>
      <p:sp>
        <p:nvSpPr>
          <p:cNvPr id="14" name="Arrow: Right 13"/>
          <p:cNvSpPr/>
          <p:nvPr/>
        </p:nvSpPr>
        <p:spPr>
          <a:xfrm rot="5400000">
            <a:off x="2027555" y="3282315"/>
            <a:ext cx="991870" cy="74358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13"/>
          <p:cNvSpPr/>
          <p:nvPr/>
        </p:nvSpPr>
        <p:spPr>
          <a:xfrm>
            <a:off x="4565015" y="5189855"/>
            <a:ext cx="1201420" cy="78676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3"/>
          <p:cNvSpPr/>
          <p:nvPr/>
        </p:nvSpPr>
        <p:spPr>
          <a:xfrm rot="16200000">
            <a:off x="7473141" y="3771576"/>
            <a:ext cx="949911" cy="6880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5"/>
          <p:cNvSpPr/>
          <p:nvPr/>
        </p:nvSpPr>
        <p:spPr>
          <a:xfrm>
            <a:off x="6135370" y="321310"/>
            <a:ext cx="3479165" cy="1221105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print the corresponding </a:t>
            </a:r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predict </a:t>
            </a:r>
            <a:r>
              <a:rPr lang="en-US" altLang="zh-CN" b="1" dirty="0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future </a:t>
            </a:r>
            <a:r>
              <a:rPr lang="en-US" altLang="zh-CN" b="1" dirty="0" err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InvoiceAmount</a:t>
            </a:r>
          </a:p>
        </p:txBody>
      </p:sp>
      <p:sp>
        <p:nvSpPr>
          <p:cNvPr id="13" name="Arrow: Right 13"/>
          <p:cNvSpPr/>
          <p:nvPr/>
        </p:nvSpPr>
        <p:spPr>
          <a:xfrm rot="16200000">
            <a:off x="7473141" y="1777041"/>
            <a:ext cx="949911" cy="6880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pPr algn="ctr"/>
            <a:r>
              <a:rPr lang="en-US"/>
              <a:t>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96506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Trend Model</a:t>
            </a:r>
          </a:p>
          <a:p>
            <a:r>
              <a:rPr lang="en-US" sz="2400" dirty="0"/>
              <a:t>Utilizes </a:t>
            </a:r>
            <a:r>
              <a:rPr lang="en-US" sz="2400" dirty="0" err="1"/>
              <a:t>LinearRegression</a:t>
            </a:r>
            <a:endParaRPr lang="en-US" sz="2400" dirty="0"/>
          </a:p>
          <a:p>
            <a:r>
              <a:rPr lang="en-US" sz="2400" dirty="0"/>
              <a:t>Captures long-term data trends</a:t>
            </a:r>
          </a:p>
          <a:p>
            <a:r>
              <a:rPr lang="en-US" sz="2400" dirty="0"/>
              <a:t>Ignores seasonal fluctuations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Seasonal Model</a:t>
            </a:r>
          </a:p>
          <a:p>
            <a:r>
              <a:rPr lang="en-US" sz="2400" dirty="0"/>
              <a:t>Detrends data</a:t>
            </a:r>
          </a:p>
          <a:p>
            <a:r>
              <a:rPr lang="en-US" sz="2400" dirty="0"/>
              <a:t>Uses sine and cosine functions for seasonal features</a:t>
            </a:r>
          </a:p>
          <a:p>
            <a:r>
              <a:rPr lang="en-US" sz="2400" dirty="0"/>
              <a:t>Employs </a:t>
            </a:r>
            <a:r>
              <a:rPr lang="en-US" sz="2400" dirty="0" err="1"/>
              <a:t>LinearRegression</a:t>
            </a:r>
            <a:r>
              <a:rPr lang="en-US" sz="2400" dirty="0"/>
              <a:t> for seasonal fluctuations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022" y="5255873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Test Case - EmployeeID: P000009, ExpenseCategory: Travel, FutureDate: 2025-01-01</a:t>
            </a:r>
            <a:br>
              <a:rPr lang="en-US" sz="2000"/>
            </a:br>
            <a:r>
              <a:rPr lang="en-US" sz="2000"/>
              <a:t>Predicted Invoice Amount: 42.481312218726515</a:t>
            </a:r>
          </a:p>
        </p:txBody>
      </p:sp>
      <p:pic>
        <p:nvPicPr>
          <p:cNvPr id="3" name="Picture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55" y="199723"/>
            <a:ext cx="9774933" cy="48874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255873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Test Case - EmployeeID: P000009, ExpenseCategory: Travel, FutureDate: 2030-01-01</a:t>
            </a:r>
            <a:br>
              <a:rPr lang="en-US" sz="2000"/>
            </a:br>
            <a:r>
              <a:rPr lang="en-US" sz="2000"/>
              <a:t>Predicted Invoice Amount: 79.93473061985594</a:t>
            </a:r>
          </a:p>
        </p:txBody>
      </p:sp>
      <p:pic>
        <p:nvPicPr>
          <p:cNvPr id="3" name="Picture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74" y="216064"/>
            <a:ext cx="9742251" cy="4871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406</TotalTime>
  <Words>445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Roboto</vt:lpstr>
      <vt:lpstr>Rockwell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Analysis</vt:lpstr>
      <vt:lpstr>Test Case - EmployeeID: P000009, ExpenseCategory: Travel, FutureDate: 2025-01-01 Predicted Invoice Amount: 42.481312218726515</vt:lpstr>
      <vt:lpstr>Test Case - EmployeeID: P000009, ExpenseCategory: Travel, FutureDate: 2030-01-01 Predicted Invoice Amount: 79.93473061985594</vt:lpstr>
      <vt:lpstr>Model Advantages and Choice Reasons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Empowered Automated Employee Expense Reimbursement Process </dc:title>
  <dc:creator>n zhao</dc:creator>
  <cp:lastModifiedBy>n zhao</cp:lastModifiedBy>
  <cp:revision>53</cp:revision>
  <dcterms:created xsi:type="dcterms:W3CDTF">2023-12-03T02:54:34Z</dcterms:created>
  <dcterms:modified xsi:type="dcterms:W3CDTF">2023-12-05T18:54:17Z</dcterms:modified>
</cp:coreProperties>
</file>