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3" r:id="rId3"/>
    <p:sldId id="258" r:id="rId4"/>
    <p:sldId id="259" r:id="rId5"/>
    <p:sldId id="265" r:id="rId6"/>
    <p:sldId id="267" r:id="rId7"/>
    <p:sldId id="269" r:id="rId8"/>
    <p:sldId id="268" r:id="rId9"/>
    <p:sldId id="266" r:id="rId10"/>
    <p:sldId id="264" r:id="rId11"/>
    <p:sldId id="260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00CC"/>
    <a:srgbClr val="76FC99"/>
    <a:srgbClr val="96AED2"/>
    <a:srgbClr val="84CDEE"/>
    <a:srgbClr val="FF1B15"/>
    <a:srgbClr val="65A7DD"/>
    <a:srgbClr val="EBE9EA"/>
    <a:srgbClr val="ED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ense Recognition Principle: What It Is &amp; How It Works">
            <a:extLst>
              <a:ext uri="{FF2B5EF4-FFF2-40B4-BE49-F238E27FC236}">
                <a16:creationId xmlns:a16="http://schemas.microsoft.com/office/drawing/2014/main" id="{BF2DC261-6EFF-66E4-6D68-ED1B146B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858" y="0"/>
            <a:ext cx="128918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230486E-3712-7242-5BAE-97D756FF09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929413" y="3214848"/>
            <a:ext cx="8664607" cy="2521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13</a:t>
            </a:r>
          </a:p>
          <a:p>
            <a:pPr marL="0" indent="0" algn="ctr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Yiwei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Wang</a:t>
            </a:r>
          </a:p>
          <a:p>
            <a:pPr marL="0" indent="0" algn="ctr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Bingyang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Ke</a:t>
            </a:r>
          </a:p>
          <a:p>
            <a:pPr marL="0" indent="0" algn="ctr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Pengkun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Ma</a:t>
            </a:r>
          </a:p>
          <a:p>
            <a:pPr marL="0" indent="0" algn="ctr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Nanxiang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Zhao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2E41-9057-0341-54FB-3C2B76A4ACF9}"/>
              </a:ext>
            </a:extLst>
          </p:cNvPr>
          <p:cNvSpPr txBox="1"/>
          <p:nvPr/>
        </p:nvSpPr>
        <p:spPr>
          <a:xfrm>
            <a:off x="1597980" y="843677"/>
            <a:ext cx="105940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				Expense AI</a:t>
            </a:r>
          </a:p>
          <a:p>
            <a:pPr algn="ctr"/>
            <a:r>
              <a:rPr lang="en-US" sz="3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US" sz="3400" b="1" i="0" u="none" strike="noStrike" dirty="0">
                <a:solidFill>
                  <a:srgbClr val="00B05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AI Empowered </a:t>
            </a:r>
            <a:r>
              <a:rPr lang="en-US" sz="340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Automated Employee Expense Reimbursement Process</a:t>
            </a:r>
            <a:endParaRPr lang="en-US" sz="3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7BEC8E-3358-804B-05C4-7BCE2660B3DE}"/>
              </a:ext>
            </a:extLst>
          </p:cNvPr>
          <p:cNvSpPr/>
          <p:nvPr/>
        </p:nvSpPr>
        <p:spPr>
          <a:xfrm>
            <a:off x="4908610" y="5020323"/>
            <a:ext cx="1677880" cy="11718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5FBDD-90AF-5B98-D0D4-96B7FBE1E728}"/>
              </a:ext>
            </a:extLst>
          </p:cNvPr>
          <p:cNvSpPr/>
          <p:nvPr/>
        </p:nvSpPr>
        <p:spPr>
          <a:xfrm>
            <a:off x="7401017" y="559293"/>
            <a:ext cx="2394011" cy="15447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more evidence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35327D-A77B-D44F-C0E0-F3D9E097D19F}"/>
              </a:ext>
            </a:extLst>
          </p:cNvPr>
          <p:cNvSpPr/>
          <p:nvPr/>
        </p:nvSpPr>
        <p:spPr>
          <a:xfrm>
            <a:off x="1929413" y="2988445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18EE8D-18B7-3557-5C9F-4FCCBFB2D8A9}"/>
              </a:ext>
            </a:extLst>
          </p:cNvPr>
          <p:cNvSpPr/>
          <p:nvPr/>
        </p:nvSpPr>
        <p:spPr>
          <a:xfrm>
            <a:off x="1624615" y="665825"/>
            <a:ext cx="2321507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for further 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041787-9100-7040-5D51-00A67806A745}"/>
              </a:ext>
            </a:extLst>
          </p:cNvPr>
          <p:cNvSpPr/>
          <p:nvPr/>
        </p:nvSpPr>
        <p:spPr>
          <a:xfrm>
            <a:off x="7599288" y="3038380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05D952-2C90-273F-F999-281E9CE8BC0C}"/>
              </a:ext>
            </a:extLst>
          </p:cNvPr>
          <p:cNvCxnSpPr/>
          <p:nvPr/>
        </p:nvCxnSpPr>
        <p:spPr>
          <a:xfrm flipH="1">
            <a:off x="4145871" y="1251751"/>
            <a:ext cx="2920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9FE9B2-4B70-C012-4701-EA3DFD96C17A}"/>
              </a:ext>
            </a:extLst>
          </p:cNvPr>
          <p:cNvCxnSpPr/>
          <p:nvPr/>
        </p:nvCxnSpPr>
        <p:spPr>
          <a:xfrm flipH="1" flipV="1">
            <a:off x="3613212" y="4119239"/>
            <a:ext cx="1367161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FB64B4-D316-C37C-A034-E72146B8F5CE}"/>
              </a:ext>
            </a:extLst>
          </p:cNvPr>
          <p:cNvCxnSpPr/>
          <p:nvPr/>
        </p:nvCxnSpPr>
        <p:spPr>
          <a:xfrm flipV="1">
            <a:off x="6480699" y="4119239"/>
            <a:ext cx="1118589" cy="90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6A52F-26B4-C930-B8F3-13F7E258A9C7}"/>
              </a:ext>
            </a:extLst>
          </p:cNvPr>
          <p:cNvCxnSpPr/>
          <p:nvPr/>
        </p:nvCxnSpPr>
        <p:spPr>
          <a:xfrm flipH="1" flipV="1">
            <a:off x="3704947" y="1864311"/>
            <a:ext cx="1648288" cy="3000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3662FF-1AFC-A5A1-F39B-C27560135D5B}"/>
              </a:ext>
            </a:extLst>
          </p:cNvPr>
          <p:cNvCxnSpPr/>
          <p:nvPr/>
        </p:nvCxnSpPr>
        <p:spPr>
          <a:xfrm flipV="1">
            <a:off x="6096000" y="1944210"/>
            <a:ext cx="1441142" cy="2982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A298CC-1384-1AF8-5856-14AC17A4EDFC}"/>
              </a:ext>
            </a:extLst>
          </p:cNvPr>
          <p:cNvCxnSpPr/>
          <p:nvPr/>
        </p:nvCxnSpPr>
        <p:spPr>
          <a:xfrm>
            <a:off x="2817180" y="2104008"/>
            <a:ext cx="0" cy="70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C440D5-DDB0-0FF0-9422-07497E331038}"/>
              </a:ext>
            </a:extLst>
          </p:cNvPr>
          <p:cNvCxnSpPr/>
          <p:nvPr/>
        </p:nvCxnSpPr>
        <p:spPr>
          <a:xfrm>
            <a:off x="3946122" y="1660124"/>
            <a:ext cx="3759695" cy="1518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677B56-369A-ED0A-0F57-EB3944B6570D}"/>
              </a:ext>
            </a:extLst>
          </p:cNvPr>
          <p:cNvCxnSpPr/>
          <p:nvPr/>
        </p:nvCxnSpPr>
        <p:spPr>
          <a:xfrm flipH="1">
            <a:off x="3435658" y="1864311"/>
            <a:ext cx="3861787" cy="1124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35CB57-D786-285D-0491-24C6BBD84B4D}"/>
              </a:ext>
            </a:extLst>
          </p:cNvPr>
          <p:cNvCxnSpPr/>
          <p:nvPr/>
        </p:nvCxnSpPr>
        <p:spPr>
          <a:xfrm>
            <a:off x="8487055" y="2246050"/>
            <a:ext cx="0" cy="66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4B6932-1E58-9C96-BF77-D43E38E9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99"/>
            <a:ext cx="12192000" cy="67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70546-50C1-B165-C277-596306FB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42" y="0"/>
            <a:ext cx="1227228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8E0FF3-60DF-0F05-79F4-B69FA09E5D0D}"/>
              </a:ext>
            </a:extLst>
          </p:cNvPr>
          <p:cNvSpPr/>
          <p:nvPr/>
        </p:nvSpPr>
        <p:spPr>
          <a:xfrm>
            <a:off x="3634017" y="2844224"/>
            <a:ext cx="500424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402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5D26B-A360-1E3B-94A6-56DA83BB1C8D}"/>
              </a:ext>
            </a:extLst>
          </p:cNvPr>
          <p:cNvSpPr txBox="1"/>
          <p:nvPr/>
        </p:nvSpPr>
        <p:spPr>
          <a:xfrm>
            <a:off x="503582" y="2585037"/>
            <a:ext cx="970059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Training labels can come from real management’s decisions  - Can learn through increased transactions from management’s further review decisions overtime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69615-F8D1-00F8-7C1F-AB5F2A681594}"/>
              </a:ext>
            </a:extLst>
          </p:cNvPr>
          <p:cNvSpPr/>
          <p:nvPr/>
        </p:nvSpPr>
        <p:spPr>
          <a:xfrm>
            <a:off x="2873782" y="992527"/>
            <a:ext cx="623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Improvements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070C-E381-EA5E-EB7B-DB5AF7D03497}"/>
              </a:ext>
            </a:extLst>
          </p:cNvPr>
          <p:cNvSpPr txBox="1"/>
          <p:nvPr/>
        </p:nvSpPr>
        <p:spPr>
          <a:xfrm>
            <a:off x="503582" y="4338896"/>
            <a:ext cx="9700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More factors can influence decision making.</a:t>
            </a:r>
          </a:p>
          <a:p>
            <a:endParaRPr lang="en-US" sz="2700" dirty="0"/>
          </a:p>
          <a:p>
            <a:r>
              <a:rPr lang="en-US" sz="2700" dirty="0"/>
              <a:t>Predictions of future invoice amounts can be more complicated.     </a:t>
            </a:r>
          </a:p>
          <a:p>
            <a:r>
              <a:rPr lang="en-US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78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ECDDEA-D3C4-9F04-1987-9D3F892AF309}"/>
              </a:ext>
            </a:extLst>
          </p:cNvPr>
          <p:cNvSpPr/>
          <p:nvPr/>
        </p:nvSpPr>
        <p:spPr>
          <a:xfrm>
            <a:off x="4346163" y="2967335"/>
            <a:ext cx="3499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08586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645710-FC98-DFA2-883D-97DB378B95B9}"/>
              </a:ext>
            </a:extLst>
          </p:cNvPr>
          <p:cNvSpPr/>
          <p:nvPr/>
        </p:nvSpPr>
        <p:spPr>
          <a:xfrm>
            <a:off x="4340264" y="2967335"/>
            <a:ext cx="35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46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7F6493-914B-984D-565D-76E0626C2563}"/>
              </a:ext>
            </a:extLst>
          </p:cNvPr>
          <p:cNvSpPr txBox="1"/>
          <p:nvPr/>
        </p:nvSpPr>
        <p:spPr>
          <a:xfrm>
            <a:off x="1046922" y="580521"/>
            <a:ext cx="110523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ill Sans MT (Body)"/>
              </a:rPr>
              <a:t>Why </a:t>
            </a:r>
            <a:r>
              <a:rPr lang="en-US" sz="3000" b="1" i="0" u="none" strike="noStrike" dirty="0">
                <a:solidFill>
                  <a:srgbClr val="00B050"/>
                </a:solidFill>
                <a:effectLst/>
                <a:latin typeface="Gill Sans MT (Body)"/>
                <a:cs typeface="Calibri Light" panose="020F0302020204030204" pitchFamily="34" charset="0"/>
              </a:rPr>
              <a:t>AI Empowered </a:t>
            </a: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Gill Sans MT (Body)"/>
                <a:cs typeface="Calibri Light" panose="020F0302020204030204" pitchFamily="34" charset="0"/>
              </a:rPr>
              <a:t>Automated Employee Expense Reimbursement Process </a:t>
            </a:r>
            <a:r>
              <a:rPr lang="en-US" sz="4500" i="0" u="none" strike="noStrike" dirty="0">
                <a:solidFill>
                  <a:srgbClr val="000000"/>
                </a:solidFill>
                <a:effectLst/>
                <a:latin typeface="Gill Sans MT (Body)"/>
                <a:cs typeface="Calibri Light" panose="020F0302020204030204" pitchFamily="34" charset="0"/>
              </a:rPr>
              <a:t>?</a:t>
            </a:r>
            <a:endParaRPr lang="en-US" sz="4500" dirty="0">
              <a:latin typeface="Gill Sans MT (Body)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78FC45-6B42-283F-F8F8-985D42AA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Reduce human work </a:t>
            </a:r>
          </a:p>
          <a:p>
            <a:r>
              <a:rPr lang="en-US" sz="2400" dirty="0"/>
              <a:t>Reduce time cost</a:t>
            </a:r>
          </a:p>
          <a:p>
            <a:r>
              <a:rPr lang="en-US" sz="2400" dirty="0"/>
              <a:t>Discover fraud</a:t>
            </a:r>
          </a:p>
          <a:p>
            <a:r>
              <a:rPr lang="en-US" sz="2400" dirty="0"/>
              <a:t>Faster and smarter decision making framework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DF1-53BF-E07A-5642-3B83D487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412" y="2384548"/>
            <a:ext cx="6214840" cy="3418041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</a:t>
            </a:r>
          </a:p>
          <a:p>
            <a:r>
              <a:rPr lang="en-US" sz="3600" dirty="0"/>
              <a:t>NLP</a:t>
            </a:r>
          </a:p>
          <a:p>
            <a:r>
              <a:rPr lang="en-US" sz="3600" dirty="0"/>
              <a:t>MDP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4D0C8-1DD4-BD53-D628-38CFBECCF429}"/>
              </a:ext>
            </a:extLst>
          </p:cNvPr>
          <p:cNvSpPr txBox="1"/>
          <p:nvPr/>
        </p:nvSpPr>
        <p:spPr>
          <a:xfrm>
            <a:off x="3846250" y="790112"/>
            <a:ext cx="449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ckwell" panose="02060603020205020403" pitchFamily="18" charset="0"/>
              </a:rPr>
              <a:t>Technique</a:t>
            </a:r>
          </a:p>
        </p:txBody>
      </p:sp>
      <p:pic>
        <p:nvPicPr>
          <p:cNvPr id="3074" name="Picture 2" descr="Cute Robot Pets for Kids and Adults, Your Perfect Interactive Companion at Home or Workspace, Unique Gifts for Girls &amp;amp; Boys.">
            <a:extLst>
              <a:ext uri="{FF2B5EF4-FFF2-40B4-BE49-F238E27FC236}">
                <a16:creationId xmlns:a16="http://schemas.microsoft.com/office/drawing/2014/main" id="{89CA1983-050C-FB1C-BBE3-354CBF4F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83" y="2384548"/>
            <a:ext cx="3279705" cy="3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6316C-CDCD-3752-5BD5-206C20CC5827}"/>
              </a:ext>
            </a:extLst>
          </p:cNvPr>
          <p:cNvSpPr/>
          <p:nvPr/>
        </p:nvSpPr>
        <p:spPr>
          <a:xfrm>
            <a:off x="2322990" y="804539"/>
            <a:ext cx="2725444" cy="12162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Extract Elements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2B39CD-4CC7-69BA-E3D1-AB10567E5453}"/>
              </a:ext>
            </a:extLst>
          </p:cNvPr>
          <p:cNvSpPr/>
          <p:nvPr/>
        </p:nvSpPr>
        <p:spPr>
          <a:xfrm>
            <a:off x="639194" y="901283"/>
            <a:ext cx="1578744" cy="9166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B8D6C-0ECC-9951-860B-19C77C5307F3}"/>
              </a:ext>
            </a:extLst>
          </p:cNvPr>
          <p:cNvSpPr/>
          <p:nvPr/>
        </p:nvSpPr>
        <p:spPr>
          <a:xfrm>
            <a:off x="6270587" y="634761"/>
            <a:ext cx="2725444" cy="14625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</a:p>
          <a:p>
            <a:pPr algn="ctr"/>
            <a:r>
              <a:rPr lang="en-US" dirty="0"/>
              <a:t>Data prediction training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910038-45CB-F5D5-98B5-DEE40F0AAB7A}"/>
              </a:ext>
            </a:extLst>
          </p:cNvPr>
          <p:cNvSpPr/>
          <p:nvPr/>
        </p:nvSpPr>
        <p:spPr>
          <a:xfrm>
            <a:off x="1283784" y="4284582"/>
            <a:ext cx="2181769" cy="15180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Customized Feature Extraction / with </a:t>
            </a:r>
          </a:p>
          <a:p>
            <a:pPr algn="ctr"/>
            <a:r>
              <a:rPr lang="en-US" dirty="0"/>
              <a:t>Neural Network</a:t>
            </a:r>
          </a:p>
          <a:p>
            <a:pPr algn="ctr"/>
            <a:r>
              <a:rPr lang="en-US" dirty="0"/>
              <a:t>Fraud risk predict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AED8A4-E9B2-C039-0FB0-FCA21A10F649}"/>
              </a:ext>
            </a:extLst>
          </p:cNvPr>
          <p:cNvSpPr/>
          <p:nvPr/>
        </p:nvSpPr>
        <p:spPr>
          <a:xfrm>
            <a:off x="6544678" y="4304360"/>
            <a:ext cx="1846557" cy="15780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MDP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23CBF4-B09B-9FBC-DE3C-8904FBDFAE0A}"/>
              </a:ext>
            </a:extLst>
          </p:cNvPr>
          <p:cNvSpPr/>
          <p:nvPr/>
        </p:nvSpPr>
        <p:spPr>
          <a:xfrm>
            <a:off x="3914231" y="4456588"/>
            <a:ext cx="2181769" cy="112746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risk score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C53706-F0B8-6ECF-5D7A-AD0E22C3692E}"/>
              </a:ext>
            </a:extLst>
          </p:cNvPr>
          <p:cNvSpPr/>
          <p:nvPr/>
        </p:nvSpPr>
        <p:spPr>
          <a:xfrm>
            <a:off x="5153486" y="1035361"/>
            <a:ext cx="949911" cy="6880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55CBD8-847C-F17F-BB02-4EF3376834B0}"/>
              </a:ext>
            </a:extLst>
          </p:cNvPr>
          <p:cNvSpPr/>
          <p:nvPr/>
        </p:nvSpPr>
        <p:spPr>
          <a:xfrm>
            <a:off x="8948694" y="4623561"/>
            <a:ext cx="1846556" cy="107641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make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0E2AA67-09D3-F38E-801C-06DABB0F2170}"/>
              </a:ext>
            </a:extLst>
          </p:cNvPr>
          <p:cNvSpPr/>
          <p:nvPr/>
        </p:nvSpPr>
        <p:spPr>
          <a:xfrm>
            <a:off x="7025196" y="2269064"/>
            <a:ext cx="852257" cy="178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BF6243-982D-90C4-5776-A4B4FFA4D939}"/>
              </a:ext>
            </a:extLst>
          </p:cNvPr>
          <p:cNvSpPr/>
          <p:nvPr/>
        </p:nvSpPr>
        <p:spPr>
          <a:xfrm rot="3488828">
            <a:off x="4250601" y="1177493"/>
            <a:ext cx="586662" cy="37672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DD9E9-9ECA-887F-617E-44381FE453E5}"/>
              </a:ext>
            </a:extLst>
          </p:cNvPr>
          <p:cNvSpPr/>
          <p:nvPr/>
        </p:nvSpPr>
        <p:spPr>
          <a:xfrm>
            <a:off x="1065320" y="1013529"/>
            <a:ext cx="20167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NLP Model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Extract Elements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48292-8AC9-0959-DE04-A2F24E20735B}"/>
              </a:ext>
            </a:extLst>
          </p:cNvPr>
          <p:cNvSpPr/>
          <p:nvPr/>
        </p:nvSpPr>
        <p:spPr>
          <a:xfrm>
            <a:off x="3747067" y="1013529"/>
            <a:ext cx="18643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Future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8347E-5CEB-9EF1-2C29-E6BA035E34B5}"/>
              </a:ext>
            </a:extLst>
          </p:cNvPr>
          <p:cNvSpPr/>
          <p:nvPr/>
        </p:nvSpPr>
        <p:spPr>
          <a:xfrm>
            <a:off x="6307342" y="1013529"/>
            <a:ext cx="1932370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Neural Network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Fraud Risk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BD1D7-E704-ABEF-1035-5D703B8F6CE2}"/>
              </a:ext>
            </a:extLst>
          </p:cNvPr>
          <p:cNvSpPr/>
          <p:nvPr/>
        </p:nvSpPr>
        <p:spPr>
          <a:xfrm>
            <a:off x="8941294" y="1013534"/>
            <a:ext cx="1932370" cy="3602854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MDP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Combine All Information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D856B8-6687-13B1-42BC-DF961CC9991F}"/>
              </a:ext>
            </a:extLst>
          </p:cNvPr>
          <p:cNvSpPr/>
          <p:nvPr/>
        </p:nvSpPr>
        <p:spPr>
          <a:xfrm>
            <a:off x="194981" y="2979571"/>
            <a:ext cx="978023" cy="8256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127F4F-E2E8-1D7A-06CA-927E9B2E4585}"/>
              </a:ext>
            </a:extLst>
          </p:cNvPr>
          <p:cNvSpPr/>
          <p:nvPr/>
        </p:nvSpPr>
        <p:spPr>
          <a:xfrm>
            <a:off x="3078374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250864-6922-3914-2A4D-FAEF756C0F54}"/>
              </a:ext>
            </a:extLst>
          </p:cNvPr>
          <p:cNvSpPr/>
          <p:nvPr/>
        </p:nvSpPr>
        <p:spPr>
          <a:xfrm>
            <a:off x="5611378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1CB198-5B62-B551-0BB5-76ACA5162B76}"/>
              </a:ext>
            </a:extLst>
          </p:cNvPr>
          <p:cNvSpPr/>
          <p:nvPr/>
        </p:nvSpPr>
        <p:spPr>
          <a:xfrm>
            <a:off x="8248000" y="3052806"/>
            <a:ext cx="687676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C6C739-3CF3-612F-6E1B-F7521F72ABDF}"/>
              </a:ext>
            </a:extLst>
          </p:cNvPr>
          <p:cNvSpPr/>
          <p:nvPr/>
        </p:nvSpPr>
        <p:spPr>
          <a:xfrm>
            <a:off x="10759408" y="3016188"/>
            <a:ext cx="1296140" cy="82562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63B83-4844-71D3-D67F-75D9CF2CD32C}"/>
              </a:ext>
            </a:extLst>
          </p:cNvPr>
          <p:cNvSpPr/>
          <p:nvPr/>
        </p:nvSpPr>
        <p:spPr>
          <a:xfrm>
            <a:off x="1065320" y="5493794"/>
            <a:ext cx="9808344" cy="774578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atabase Stores Data </a:t>
            </a:r>
          </a:p>
        </p:txBody>
      </p:sp>
    </p:spTree>
    <p:extLst>
      <p:ext uri="{BB962C8B-B14F-4D97-AF65-F5344CB8AC3E}">
        <p14:creationId xmlns:p14="http://schemas.microsoft.com/office/powerpoint/2010/main" val="42524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8E14-A862-13B3-F67A-7A075838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708" y="512155"/>
            <a:ext cx="5582959" cy="70408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Extraction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AF3E-ED01-9A19-2C5E-A6C2CB3D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629" y="1719132"/>
            <a:ext cx="4680839" cy="2596776"/>
          </a:xfrm>
        </p:spPr>
        <p:txBody>
          <a:bodyPr>
            <a:noAutofit/>
          </a:bodyPr>
          <a:lstStyle/>
          <a:p>
            <a:r>
              <a:rPr lang="en-US" sz="2800" dirty="0"/>
              <a:t>?300.00</a:t>
            </a:r>
          </a:p>
          <a:p>
            <a:r>
              <a:rPr lang="en-US" sz="2800" dirty="0"/>
              <a:t>$300.0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€ 89.55</a:t>
            </a:r>
            <a:endParaRPr lang="en-US" altLang="zh-CN" sz="2800" dirty="0"/>
          </a:p>
          <a:p>
            <a:r>
              <a:rPr lang="en-US" sz="2800" dirty="0"/>
              <a:t>Jan 20, 2023</a:t>
            </a:r>
          </a:p>
          <a:p>
            <a:r>
              <a:rPr lang="en-US" sz="2800" dirty="0"/>
              <a:t>20/02/2023</a:t>
            </a:r>
          </a:p>
          <a:p>
            <a:r>
              <a:rPr lang="en-US" sz="2800" dirty="0"/>
              <a:t>Ergonomic Chairs</a:t>
            </a:r>
          </a:p>
          <a:p>
            <a:r>
              <a:rPr lang="en-US" altLang="zh-CN" sz="2800" dirty="0"/>
              <a:t>S</a:t>
            </a:r>
            <a:r>
              <a:rPr lang="en-US" sz="2800" dirty="0"/>
              <a:t>kill Enhancement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51B2E-FAD3-F077-31C1-D9A17212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0280" y="2362014"/>
            <a:ext cx="4584168" cy="2596776"/>
          </a:xfrm>
        </p:spPr>
        <p:txBody>
          <a:bodyPr>
            <a:normAutofit/>
          </a:bodyPr>
          <a:lstStyle/>
          <a:p>
            <a:r>
              <a:rPr lang="en-US" sz="2800" dirty="0"/>
              <a:t>$300 in dollars</a:t>
            </a:r>
          </a:p>
          <a:p>
            <a:r>
              <a:rPr lang="en-US" sz="2800" dirty="0"/>
              <a:t>2023-02-20 in </a:t>
            </a:r>
            <a:r>
              <a:rPr lang="en-US" sz="2800" dirty="0" err="1"/>
              <a:t>yyyy</a:t>
            </a:r>
            <a:r>
              <a:rPr lang="en-US" sz="2800" dirty="0"/>
              <a:t>-mm-dd</a:t>
            </a:r>
          </a:p>
          <a:p>
            <a:r>
              <a:rPr lang="en-US" sz="2800" dirty="0"/>
              <a:t>Office Equipment &amp; Supplies</a:t>
            </a:r>
          </a:p>
          <a:p>
            <a:r>
              <a:rPr lang="en-US" sz="2800" dirty="0"/>
              <a:t> Professional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8D74B7-A0BC-0413-3FC6-32BEAEBC796B}"/>
              </a:ext>
            </a:extLst>
          </p:cNvPr>
          <p:cNvSpPr/>
          <p:nvPr/>
        </p:nvSpPr>
        <p:spPr>
          <a:xfrm>
            <a:off x="5505805" y="3331345"/>
            <a:ext cx="1180390" cy="8494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363FB-F812-870F-614F-3663D2464447}"/>
              </a:ext>
            </a:extLst>
          </p:cNvPr>
          <p:cNvSpPr/>
          <p:nvPr/>
        </p:nvSpPr>
        <p:spPr>
          <a:xfrm>
            <a:off x="1721684" y="411049"/>
            <a:ext cx="84602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Accessing</a:t>
            </a:r>
            <a:r>
              <a:rPr lang="en-US" sz="5400" b="1" cap="none" spc="0" dirty="0">
                <a:ln w="0"/>
                <a:solidFill>
                  <a:srgbClr val="99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Fraud Risk Score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 invoice text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C552-15E3-38B1-5267-0415711A6860}"/>
              </a:ext>
            </a:extLst>
          </p:cNvPr>
          <p:cNvSpPr/>
          <p:nvPr/>
        </p:nvSpPr>
        <p:spPr>
          <a:xfrm>
            <a:off x="231742" y="2165375"/>
            <a:ext cx="11728516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Consider fraud risk factors from invoices                                          Feature Value</a:t>
            </a:r>
          </a:p>
          <a:p>
            <a:r>
              <a:rPr lang="en-US" sz="2800" dirty="0">
                <a:latin typeface="Calibri" panose="020F0502020204030204" pitchFamily="34" charset="0"/>
              </a:rPr>
              <a:t>W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eekend or </a:t>
            </a:r>
            <a:r>
              <a:rPr lang="en-US" sz="2800" dirty="0">
                <a:latin typeface="Calibri" panose="020F0502020204030204" pitchFamily="34" charset="0"/>
              </a:rPr>
              <a:t>h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oliday expenses?	                                                               0 / 1                  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Submitting the same </a:t>
            </a:r>
            <a:r>
              <a:rPr lang="en-US" sz="2800" dirty="0">
                <a:latin typeface="Calibri" panose="020F0502020204030204" pitchFamily="34" charset="0"/>
              </a:rPr>
              <a:t>i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nvoice </a:t>
            </a:r>
            <a:r>
              <a:rPr lang="en-US" sz="2800" dirty="0">
                <a:latin typeface="Calibri" panose="020F0502020204030204" pitchFamily="34" charset="0"/>
              </a:rPr>
              <a:t>m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ultiple </a:t>
            </a:r>
            <a:r>
              <a:rPr lang="en-US" sz="2800" dirty="0">
                <a:latin typeface="Calibri" panose="020F0502020204030204" pitchFamily="34" charset="0"/>
              </a:rPr>
              <a:t>t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imes? 	</a:t>
            </a:r>
            <a:r>
              <a:rPr lang="en-US" sz="2800" dirty="0">
                <a:latin typeface="Calibri" panose="020F0502020204030204" pitchFamily="34" charset="0"/>
              </a:rPr>
              <a:t>				            0 /  1 </a:t>
            </a:r>
            <a:endParaRPr lang="en-US" sz="280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unusual spending -  person is not associated on that project?	      0 / 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amount overclaim ?  	                      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amount is multiple of 100?	           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contain personal expense words	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Invoice Date falls outside of Project Duration Dates	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rounding amounts repeatedly claimed by same person?	                   0 --1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sudden change in behavior	?	                                                                0 – 1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And More……..</a:t>
            </a:r>
            <a:endParaRPr lang="en-US" sz="2800" i="0" u="none" strike="noStrike" baseline="0" dirty="0">
              <a:latin typeface="Calibri" panose="020F0502020204030204" pitchFamily="34" charset="0"/>
            </a:endParaRPr>
          </a:p>
          <a:p>
            <a:pPr algn="ctr"/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32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2B0BF5-4149-1B58-5B95-C9A8A2709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C1D3B-9467-88A1-B638-7FC8F43F9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93E1F4-CB06-8197-AA47-F1349553A7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0F76C65-F065-43C7-C4D8-F6960A1A5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2B722-783E-6D70-056C-8F16C963FA56}"/>
              </a:ext>
            </a:extLst>
          </p:cNvPr>
          <p:cNvSpPr txBox="1"/>
          <p:nvPr/>
        </p:nvSpPr>
        <p:spPr>
          <a:xfrm>
            <a:off x="310181" y="794808"/>
            <a:ext cx="7342138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</a:rPr>
              <a:t>Feature element 8- Sudden change in Behavior?   </a:t>
            </a:r>
          </a:p>
          <a:p>
            <a:r>
              <a:rPr lang="en-US" sz="4500" dirty="0"/>
              <a:t>Predict Future Spending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4AB336-A6D3-5094-3F0A-187815B8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9" y="2136255"/>
            <a:ext cx="6028135" cy="38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EA6ABB-6D5F-C69B-4B3D-D6AF0F06D70F}"/>
              </a:ext>
            </a:extLst>
          </p:cNvPr>
          <p:cNvSpPr/>
          <p:nvPr/>
        </p:nvSpPr>
        <p:spPr>
          <a:xfrm>
            <a:off x="2723755" y="3265136"/>
            <a:ext cx="548938" cy="520826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BE5EF-8FE7-9350-8740-6B17BF31FA43}"/>
              </a:ext>
            </a:extLst>
          </p:cNvPr>
          <p:cNvSpPr/>
          <p:nvPr/>
        </p:nvSpPr>
        <p:spPr>
          <a:xfrm>
            <a:off x="2709432" y="2449110"/>
            <a:ext cx="579137" cy="491565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35665D-9367-22D4-20D1-D5A9AD45C24E}"/>
              </a:ext>
            </a:extLst>
          </p:cNvPr>
          <p:cNvSpPr/>
          <p:nvPr/>
        </p:nvSpPr>
        <p:spPr>
          <a:xfrm>
            <a:off x="4822186" y="1940512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0896F1-5689-DB02-E1A6-F84F44574309}"/>
              </a:ext>
            </a:extLst>
          </p:cNvPr>
          <p:cNvSpPr/>
          <p:nvPr/>
        </p:nvSpPr>
        <p:spPr>
          <a:xfrm>
            <a:off x="4822186" y="3288439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E1B97D-B4EF-3DB4-EAA6-8A11C0E61599}"/>
              </a:ext>
            </a:extLst>
          </p:cNvPr>
          <p:cNvSpPr/>
          <p:nvPr/>
        </p:nvSpPr>
        <p:spPr>
          <a:xfrm>
            <a:off x="4822186" y="4472128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E65B7-3B4C-D236-3DD7-FC7ABD1A1242}"/>
              </a:ext>
            </a:extLst>
          </p:cNvPr>
          <p:cNvSpPr/>
          <p:nvPr/>
        </p:nvSpPr>
        <p:spPr>
          <a:xfrm>
            <a:off x="6739024" y="2511641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93DB7-D914-D9C8-384F-27FD3F42D232}"/>
              </a:ext>
            </a:extLst>
          </p:cNvPr>
          <p:cNvSpPr/>
          <p:nvPr/>
        </p:nvSpPr>
        <p:spPr>
          <a:xfrm>
            <a:off x="6766394" y="3883241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266FF6-113D-713F-12D1-F4DDB756834C}"/>
              </a:ext>
            </a:extLst>
          </p:cNvPr>
          <p:cNvSpPr/>
          <p:nvPr/>
        </p:nvSpPr>
        <p:spPr>
          <a:xfrm>
            <a:off x="8978652" y="2740862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F1CD57-2241-3F22-E6FF-17C8BCABEEDF}"/>
              </a:ext>
            </a:extLst>
          </p:cNvPr>
          <p:cNvSpPr/>
          <p:nvPr/>
        </p:nvSpPr>
        <p:spPr>
          <a:xfrm>
            <a:off x="8978652" y="3914194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F3AFE9-E9F0-C837-0667-671FD5F4C5E9}"/>
              </a:ext>
            </a:extLst>
          </p:cNvPr>
          <p:cNvSpPr/>
          <p:nvPr/>
        </p:nvSpPr>
        <p:spPr>
          <a:xfrm>
            <a:off x="8978652" y="5074209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5F2296-F56F-5DBB-15A8-0EA0AD22F47E}"/>
              </a:ext>
            </a:extLst>
          </p:cNvPr>
          <p:cNvSpPr/>
          <p:nvPr/>
        </p:nvSpPr>
        <p:spPr>
          <a:xfrm>
            <a:off x="8978652" y="1583806"/>
            <a:ext cx="772358" cy="719091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F00BF5-9791-9550-7B71-3D8EB1A18091}"/>
              </a:ext>
            </a:extLst>
          </p:cNvPr>
          <p:cNvCxnSpPr>
            <a:cxnSpLocks/>
          </p:cNvCxnSpPr>
          <p:nvPr/>
        </p:nvCxnSpPr>
        <p:spPr>
          <a:xfrm flipV="1">
            <a:off x="3434310" y="2453937"/>
            <a:ext cx="1261370" cy="205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7FB22C-C0EC-D505-BB83-B5B2228732B7}"/>
              </a:ext>
            </a:extLst>
          </p:cNvPr>
          <p:cNvCxnSpPr>
            <a:cxnSpLocks/>
          </p:cNvCxnSpPr>
          <p:nvPr/>
        </p:nvCxnSpPr>
        <p:spPr>
          <a:xfrm flipV="1">
            <a:off x="3410290" y="3704208"/>
            <a:ext cx="1269854" cy="40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AB4D8D-BCDD-D6C0-1E06-F703726976AA}"/>
              </a:ext>
            </a:extLst>
          </p:cNvPr>
          <p:cNvCxnSpPr>
            <a:cxnSpLocks/>
          </p:cNvCxnSpPr>
          <p:nvPr/>
        </p:nvCxnSpPr>
        <p:spPr>
          <a:xfrm>
            <a:off x="3414735" y="3429000"/>
            <a:ext cx="1280945" cy="36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9C514-6929-16F5-48E9-799D35FA9E3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10290" y="4314981"/>
            <a:ext cx="1411896" cy="516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48078-4F6A-506B-DF9B-04C41991D01B}"/>
              </a:ext>
            </a:extLst>
          </p:cNvPr>
          <p:cNvCxnSpPr/>
          <p:nvPr/>
        </p:nvCxnSpPr>
        <p:spPr>
          <a:xfrm flipV="1">
            <a:off x="5670003" y="3095349"/>
            <a:ext cx="1020932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84A60C-461A-957F-84E6-8628188EEB91}"/>
              </a:ext>
            </a:extLst>
          </p:cNvPr>
          <p:cNvCxnSpPr>
            <a:cxnSpLocks/>
          </p:cNvCxnSpPr>
          <p:nvPr/>
        </p:nvCxnSpPr>
        <p:spPr>
          <a:xfrm>
            <a:off x="5654467" y="3734542"/>
            <a:ext cx="1036468" cy="3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C1E89-3129-65B0-C726-C380C72C70B2}"/>
              </a:ext>
            </a:extLst>
          </p:cNvPr>
          <p:cNvCxnSpPr>
            <a:cxnSpLocks/>
          </p:cNvCxnSpPr>
          <p:nvPr/>
        </p:nvCxnSpPr>
        <p:spPr>
          <a:xfrm>
            <a:off x="5670003" y="2366641"/>
            <a:ext cx="1036468" cy="3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EA7466-C5CC-1852-37F5-C7152B87CBF2}"/>
              </a:ext>
            </a:extLst>
          </p:cNvPr>
          <p:cNvCxnSpPr/>
          <p:nvPr/>
        </p:nvCxnSpPr>
        <p:spPr>
          <a:xfrm flipV="1">
            <a:off x="5670003" y="4380390"/>
            <a:ext cx="1020932" cy="44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78C2E9-EA37-650E-9DE8-529973AAB963}"/>
              </a:ext>
            </a:extLst>
          </p:cNvPr>
          <p:cNvSpPr txBox="1"/>
          <p:nvPr/>
        </p:nvSpPr>
        <p:spPr>
          <a:xfrm>
            <a:off x="7550087" y="279362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2DE4C8F-66DE-E0EE-D5E3-9BD69D74B383}"/>
              </a:ext>
            </a:extLst>
          </p:cNvPr>
          <p:cNvSpPr/>
          <p:nvPr/>
        </p:nvSpPr>
        <p:spPr>
          <a:xfrm>
            <a:off x="1166319" y="2595977"/>
            <a:ext cx="1255819" cy="79899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2ABD1FA-6D6E-C954-C1D1-72C5592ADA38}"/>
              </a:ext>
            </a:extLst>
          </p:cNvPr>
          <p:cNvSpPr/>
          <p:nvPr/>
        </p:nvSpPr>
        <p:spPr>
          <a:xfrm>
            <a:off x="1174087" y="3813702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0~1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4C70515-D27C-9B96-9B50-3D997B6D95E8}"/>
              </a:ext>
            </a:extLst>
          </p:cNvPr>
          <p:cNvSpPr/>
          <p:nvPr/>
        </p:nvSpPr>
        <p:spPr>
          <a:xfrm>
            <a:off x="10093168" y="3347621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E8E511-DDA6-3F6A-6540-964518A20362}"/>
              </a:ext>
            </a:extLst>
          </p:cNvPr>
          <p:cNvSpPr/>
          <p:nvPr/>
        </p:nvSpPr>
        <p:spPr>
          <a:xfrm>
            <a:off x="140181" y="4824274"/>
            <a:ext cx="2549366" cy="135976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[1,0,0,0]  [0,1,0,0]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73A78D-5F10-8E71-CDF4-0232F88CAF29}"/>
              </a:ext>
            </a:extLst>
          </p:cNvPr>
          <p:cNvSpPr txBox="1"/>
          <p:nvPr/>
        </p:nvSpPr>
        <p:spPr>
          <a:xfrm>
            <a:off x="4148053" y="398651"/>
            <a:ext cx="49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Fraud Risk Prediction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2F948B-D0B6-89FC-3016-0CF3169DA9EC}"/>
              </a:ext>
            </a:extLst>
          </p:cNvPr>
          <p:cNvSpPr/>
          <p:nvPr/>
        </p:nvSpPr>
        <p:spPr>
          <a:xfrm>
            <a:off x="2732922" y="1647550"/>
            <a:ext cx="530604" cy="530219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B2A51F-D07C-0A6D-5CE4-46D81141DBD8}"/>
              </a:ext>
            </a:extLst>
          </p:cNvPr>
          <p:cNvSpPr/>
          <p:nvPr/>
        </p:nvSpPr>
        <p:spPr>
          <a:xfrm>
            <a:off x="2692172" y="773840"/>
            <a:ext cx="571354" cy="530219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D55AEF-5A20-A181-BEA9-AF94CBDD0BE9}"/>
              </a:ext>
            </a:extLst>
          </p:cNvPr>
          <p:cNvSpPr/>
          <p:nvPr/>
        </p:nvSpPr>
        <p:spPr>
          <a:xfrm>
            <a:off x="2719834" y="4007530"/>
            <a:ext cx="579137" cy="443884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E57E73-0449-D601-D2DD-6813D11A4D03}"/>
              </a:ext>
            </a:extLst>
          </p:cNvPr>
          <p:cNvSpPr/>
          <p:nvPr/>
        </p:nvSpPr>
        <p:spPr>
          <a:xfrm>
            <a:off x="2738152" y="4760040"/>
            <a:ext cx="518859" cy="450410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2B612-EC0E-DA60-CF83-335E9E37AC74}"/>
              </a:ext>
            </a:extLst>
          </p:cNvPr>
          <p:cNvSpPr/>
          <p:nvPr/>
        </p:nvSpPr>
        <p:spPr>
          <a:xfrm>
            <a:off x="2685657" y="137492"/>
            <a:ext cx="571354" cy="530219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9E1299-6839-2300-EABF-229BB0D97AC0}"/>
              </a:ext>
            </a:extLst>
          </p:cNvPr>
          <p:cNvSpPr/>
          <p:nvPr/>
        </p:nvSpPr>
        <p:spPr>
          <a:xfrm>
            <a:off x="2778457" y="5504154"/>
            <a:ext cx="478554" cy="460864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30DBE8-FC77-BDB6-EC4E-53FDB581FFAE}"/>
              </a:ext>
            </a:extLst>
          </p:cNvPr>
          <p:cNvSpPr/>
          <p:nvPr/>
        </p:nvSpPr>
        <p:spPr>
          <a:xfrm>
            <a:off x="2757914" y="6177322"/>
            <a:ext cx="589757" cy="460864"/>
          </a:xfrm>
          <a:prstGeom prst="ellipse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AA4BE3-9533-38A3-6991-B88599232C1A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257011" y="402602"/>
            <a:ext cx="1558660" cy="1586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309469-F06C-A1E7-D8FC-C7818C58FE6D}"/>
              </a:ext>
            </a:extLst>
          </p:cNvPr>
          <p:cNvCxnSpPr>
            <a:cxnSpLocks/>
          </p:cNvCxnSpPr>
          <p:nvPr/>
        </p:nvCxnSpPr>
        <p:spPr>
          <a:xfrm>
            <a:off x="3298971" y="1186415"/>
            <a:ext cx="1540055" cy="985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F0911A-5448-4358-6ECF-82D7374EC45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347671" y="2067869"/>
            <a:ext cx="1474515" cy="232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D3B134-CC3F-B66F-A7F6-BA48056F8791}"/>
              </a:ext>
            </a:extLst>
          </p:cNvPr>
          <p:cNvCxnSpPr>
            <a:cxnSpLocks/>
          </p:cNvCxnSpPr>
          <p:nvPr/>
        </p:nvCxnSpPr>
        <p:spPr>
          <a:xfrm flipV="1">
            <a:off x="3347671" y="4985245"/>
            <a:ext cx="1468000" cy="10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AE883-5007-6AB1-28A2-D7BCC57E731E}"/>
              </a:ext>
            </a:extLst>
          </p:cNvPr>
          <p:cNvCxnSpPr>
            <a:cxnSpLocks/>
          </p:cNvCxnSpPr>
          <p:nvPr/>
        </p:nvCxnSpPr>
        <p:spPr>
          <a:xfrm flipV="1">
            <a:off x="3480435" y="5087310"/>
            <a:ext cx="1283184" cy="715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C06077-06A3-B401-F134-6033215E2B84}"/>
              </a:ext>
            </a:extLst>
          </p:cNvPr>
          <p:cNvCxnSpPr>
            <a:cxnSpLocks/>
          </p:cNvCxnSpPr>
          <p:nvPr/>
        </p:nvCxnSpPr>
        <p:spPr>
          <a:xfrm flipV="1">
            <a:off x="3480435" y="5345934"/>
            <a:ext cx="1335236" cy="1061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614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344</TotalTime>
  <Words>343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Gill Sans MT (Body)</vt:lpstr>
      <vt:lpstr>Arial</vt:lpstr>
      <vt:lpstr>Calibri</vt:lpstr>
      <vt:lpstr>Calibri Light</vt:lpstr>
      <vt:lpstr>Gill Sans MT</vt:lpstr>
      <vt:lpstr>Roboto</vt:lpstr>
      <vt:lpstr>Rockwell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Empowered Automated Employee Expense Reimbursement Process </dc:title>
  <dc:creator>n zhao</dc:creator>
  <cp:lastModifiedBy>王 宜薇</cp:lastModifiedBy>
  <cp:revision>33</cp:revision>
  <dcterms:created xsi:type="dcterms:W3CDTF">2023-12-03T02:54:34Z</dcterms:created>
  <dcterms:modified xsi:type="dcterms:W3CDTF">2023-12-05T12:51:10Z</dcterms:modified>
</cp:coreProperties>
</file>